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062"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8" name="Shape 318"/>
          <p:cNvSpPr>
            <a:spLocks noGrp="1" noRot="1" noChangeAspect="1"/>
          </p:cNvSpPr>
          <p:nvPr>
            <p:ph type="sldImg"/>
          </p:nvPr>
        </p:nvSpPr>
        <p:spPr>
          <a:xfrm>
            <a:off x="1143000" y="685800"/>
            <a:ext cx="4572000" cy="3429000"/>
          </a:xfrm>
          <a:prstGeom prst="rect">
            <a:avLst/>
          </a:prstGeom>
        </p:spPr>
        <p:txBody>
          <a:bodyPr/>
          <a:lstStyle/>
          <a:p>
            <a:endParaRPr/>
          </a:p>
        </p:txBody>
      </p:sp>
      <p:sp>
        <p:nvSpPr>
          <p:cNvPr id="319" name="Shape 31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59422759"/>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Shape 347"/>
          <p:cNvSpPr>
            <a:spLocks noGrp="1" noRot="1" noChangeAspect="1"/>
          </p:cNvSpPr>
          <p:nvPr>
            <p:ph type="sldImg"/>
          </p:nvPr>
        </p:nvSpPr>
        <p:spPr>
          <a:prstGeom prst="rect">
            <a:avLst/>
          </a:prstGeom>
        </p:spPr>
        <p:txBody>
          <a:bodyPr/>
          <a:lstStyle/>
          <a:p>
            <a:endParaRPr/>
          </a:p>
        </p:txBody>
      </p:sp>
      <p:sp>
        <p:nvSpPr>
          <p:cNvPr id="348" name="Shape 348"/>
          <p:cNvSpPr>
            <a:spLocks noGrp="1"/>
          </p:cNvSpPr>
          <p:nvPr>
            <p:ph type="body" sz="quarter" idx="1"/>
          </p:nvPr>
        </p:nvSpPr>
        <p:spPr>
          <a:prstGeom prst="rect">
            <a:avLst/>
          </a:prstGeom>
        </p:spPr>
        <p:txBody>
          <a:bodyPr/>
          <a:lstStyle/>
          <a:p>
            <a:r>
              <a:t>SCOE examined methods of including the diverse perspectives of ALL ALA members in setting the priorities of the organization and establishing the policies that guide their work.  </a:t>
            </a:r>
          </a:p>
          <a:p>
            <a:endParaRPr/>
          </a:p>
          <a:p>
            <a:r>
              <a:t>It is critical to think not about what is today, but what is possible to increase participation by ALL members.</a:t>
            </a:r>
          </a:p>
          <a:p>
            <a:endParaRPr/>
          </a:p>
          <a:p>
            <a:r>
              <a:t>The opportunities to engage all members are certainly different today than they were when the current structure was established.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Shape 530"/>
          <p:cNvSpPr>
            <a:spLocks noGrp="1" noRot="1" noChangeAspect="1"/>
          </p:cNvSpPr>
          <p:nvPr>
            <p:ph type="sldImg"/>
          </p:nvPr>
        </p:nvSpPr>
        <p:spPr>
          <a:prstGeom prst="rect">
            <a:avLst/>
          </a:prstGeom>
        </p:spPr>
        <p:txBody>
          <a:bodyPr/>
          <a:lstStyle/>
          <a:p>
            <a:endParaRPr/>
          </a:p>
        </p:txBody>
      </p:sp>
      <p:sp>
        <p:nvSpPr>
          <p:cNvPr id="531" name="Shape 531"/>
          <p:cNvSpPr>
            <a:spLocks noGrp="1"/>
          </p:cNvSpPr>
          <p:nvPr>
            <p:ph type="body" sz="quarter" idx="1"/>
          </p:nvPr>
        </p:nvSpPr>
        <p:spPr>
          <a:prstGeom prst="rect">
            <a:avLst/>
          </a:prstGeom>
        </p:spPr>
        <p:txBody>
          <a:bodyPr/>
          <a:lstStyle/>
          <a:p>
            <a:r>
              <a:t>Member-driven / what will it take to transition this from what every member wants to what members really need. </a:t>
            </a:r>
          </a:p>
          <a:p>
            <a:r>
              <a:t>Unified dues structure?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 name="Shape 535"/>
          <p:cNvSpPr>
            <a:spLocks noGrp="1" noRot="1" noChangeAspect="1"/>
          </p:cNvSpPr>
          <p:nvPr>
            <p:ph type="sldImg"/>
          </p:nvPr>
        </p:nvSpPr>
        <p:spPr>
          <a:prstGeom prst="rect">
            <a:avLst/>
          </a:prstGeom>
        </p:spPr>
        <p:txBody>
          <a:bodyPr/>
          <a:lstStyle/>
          <a:p>
            <a:endParaRPr/>
          </a:p>
        </p:txBody>
      </p:sp>
      <p:sp>
        <p:nvSpPr>
          <p:cNvPr id="536" name="Shape 536"/>
          <p:cNvSpPr>
            <a:spLocks noGrp="1"/>
          </p:cNvSpPr>
          <p:nvPr>
            <p:ph type="body" sz="quarter" idx="1"/>
          </p:nvPr>
        </p:nvSpPr>
        <p:spPr>
          <a:prstGeom prst="rect">
            <a:avLst/>
          </a:prstGeom>
        </p:spPr>
        <p:txBody>
          <a:bodyPr/>
          <a:lstStyle/>
          <a:p>
            <a:r>
              <a:t>Member-driven / what will it take to transition this from what every member wants to what members really need. </a:t>
            </a:r>
          </a:p>
          <a:p>
            <a:r>
              <a:t>Unified dues structure?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3" name="Title Text"/>
          <p:cNvSpPr txBox="1">
            <a:spLocks noGrp="1"/>
          </p:cNvSpPr>
          <p:nvPr>
            <p:ph type="title"/>
          </p:nvPr>
        </p:nvSpPr>
        <p:spPr>
          <a:prstGeom prst="rect">
            <a:avLst/>
          </a:prstGeom>
        </p:spPr>
        <p:txBody>
          <a:bodyPr/>
          <a:lstStyle/>
          <a:p>
            <a:r>
              <a:t>Title Text</a:t>
            </a:r>
          </a:p>
        </p:txBody>
      </p:sp>
      <p:sp>
        <p:nvSpPr>
          <p:cNvPr id="1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04" name="Title Text"/>
          <p:cNvSpPr txBox="1">
            <a:spLocks noGrp="1"/>
          </p:cNvSpPr>
          <p:nvPr>
            <p:ph type="title"/>
          </p:nvPr>
        </p:nvSpPr>
        <p:spPr>
          <a:xfrm>
            <a:off x="1143000" y="1122362"/>
            <a:ext cx="6858000" cy="2387601"/>
          </a:xfrm>
          <a:prstGeom prst="rect">
            <a:avLst/>
          </a:prstGeom>
        </p:spPr>
        <p:txBody>
          <a:bodyPr anchor="b"/>
          <a:lstStyle>
            <a:lvl1pPr defTabSz="685800">
              <a:lnSpc>
                <a:spcPct val="90000"/>
              </a:lnSpc>
              <a:defRPr sz="4500" b="0">
                <a:solidFill>
                  <a:srgbClr val="000000"/>
                </a:solidFill>
                <a:latin typeface="Calibri Light"/>
                <a:ea typeface="Calibri Light"/>
                <a:cs typeface="Calibri Light"/>
                <a:sym typeface="Calibri Light"/>
              </a:defRPr>
            </a:lvl1pPr>
          </a:lstStyle>
          <a:p>
            <a:r>
              <a:t>Title Text</a:t>
            </a:r>
          </a:p>
        </p:txBody>
      </p:sp>
      <p:sp>
        <p:nvSpPr>
          <p:cNvPr id="105" name="Body Level One…"/>
          <p:cNvSpPr txBox="1">
            <a:spLocks noGrp="1"/>
          </p:cNvSpPr>
          <p:nvPr>
            <p:ph type="body" sz="quarter" idx="1"/>
          </p:nvPr>
        </p:nvSpPr>
        <p:spPr>
          <a:xfrm>
            <a:off x="1143000" y="3602037"/>
            <a:ext cx="6858000" cy="1655767"/>
          </a:xfrm>
          <a:prstGeom prst="rect">
            <a:avLst/>
          </a:prstGeom>
        </p:spPr>
        <p:txBody>
          <a:bodyPr/>
          <a:lstStyle>
            <a:lvl1pPr marL="0" indent="0" algn="ctr" defTabSz="685800">
              <a:lnSpc>
                <a:spcPct val="90000"/>
              </a:lnSpc>
              <a:buSzTx/>
              <a:buFontTx/>
              <a:buNone/>
              <a:defRPr sz="1800"/>
            </a:lvl1pPr>
            <a:lvl2pPr marL="0" indent="0" algn="ctr" defTabSz="685800">
              <a:lnSpc>
                <a:spcPct val="90000"/>
              </a:lnSpc>
              <a:buSzTx/>
              <a:buFontTx/>
              <a:buNone/>
              <a:defRPr sz="1800"/>
            </a:lvl2pPr>
            <a:lvl3pPr marL="0" indent="0" algn="ctr" defTabSz="685800">
              <a:lnSpc>
                <a:spcPct val="90000"/>
              </a:lnSpc>
              <a:buSzTx/>
              <a:buFontTx/>
              <a:buNone/>
              <a:defRPr sz="1800"/>
            </a:lvl3pPr>
            <a:lvl4pPr marL="0" indent="0" algn="ctr" defTabSz="685800">
              <a:lnSpc>
                <a:spcPct val="90000"/>
              </a:lnSpc>
              <a:buSzTx/>
              <a:buFontTx/>
              <a:buNone/>
              <a:defRPr sz="1800"/>
            </a:lvl4pPr>
            <a:lvl5pPr marL="0" indent="0" algn="ctr" defTabSz="685800">
              <a:lnSpc>
                <a:spcPct val="90000"/>
              </a:lnSpc>
              <a:buSzTx/>
              <a:buFontTx/>
              <a:buNone/>
              <a:defRPr sz="1800"/>
            </a:lvl5pPr>
          </a:lstStyle>
          <a:p>
            <a:r>
              <a:t>Body Level One</a:t>
            </a:r>
          </a:p>
          <a:p>
            <a:pPr lvl="1"/>
            <a:r>
              <a:t>Body Level Two</a:t>
            </a:r>
          </a:p>
          <a:p>
            <a:pPr lvl="2"/>
            <a:r>
              <a:t>Body Level Three</a:t>
            </a:r>
          </a:p>
          <a:p>
            <a:pPr lvl="3"/>
            <a:r>
              <a:t>Body Level Four</a:t>
            </a:r>
          </a:p>
          <a:p>
            <a:pPr lvl="4"/>
            <a:r>
              <a:t>Body Level Five</a:t>
            </a:r>
          </a:p>
        </p:txBody>
      </p:sp>
      <p:sp>
        <p:nvSpPr>
          <p:cNvPr id="106" name="Text Box 27"/>
          <p:cNvSpPr txBox="1"/>
          <p:nvPr/>
        </p:nvSpPr>
        <p:spPr>
          <a:xfrm>
            <a:off x="3252273" y="6367166"/>
            <a:ext cx="2639454"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Draft for Discussion   </a:t>
            </a:r>
          </a:p>
        </p:txBody>
      </p:sp>
      <p:sp>
        <p:nvSpPr>
          <p:cNvPr id="107"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14"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15" name="Body Level One…"/>
          <p:cNvSpPr txBox="1">
            <a:spLocks noGrp="1"/>
          </p:cNvSpPr>
          <p:nvPr>
            <p:ph type="body" idx="1"/>
          </p:nvPr>
        </p:nvSpPr>
        <p:spPr>
          <a:xfrm>
            <a:off x="628650" y="1825625"/>
            <a:ext cx="78867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16" name="Text Box 27"/>
          <p:cNvSpPr txBox="1"/>
          <p:nvPr/>
        </p:nvSpPr>
        <p:spPr>
          <a:xfrm>
            <a:off x="3252273" y="6367166"/>
            <a:ext cx="2639454"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Draft for Discussion   </a:t>
            </a:r>
          </a:p>
        </p:txBody>
      </p:sp>
      <p:sp>
        <p:nvSpPr>
          <p:cNvPr id="117"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124" name="Title Text"/>
          <p:cNvSpPr txBox="1">
            <a:spLocks noGrp="1"/>
          </p:cNvSpPr>
          <p:nvPr>
            <p:ph type="title"/>
          </p:nvPr>
        </p:nvSpPr>
        <p:spPr>
          <a:xfrm>
            <a:off x="623887" y="1709739"/>
            <a:ext cx="7886701" cy="2852737"/>
          </a:xfrm>
          <a:prstGeom prst="rect">
            <a:avLst/>
          </a:prstGeom>
        </p:spPr>
        <p:txBody>
          <a:bodyPr anchor="b"/>
          <a:lstStyle>
            <a:lvl1pPr algn="l" defTabSz="685800">
              <a:lnSpc>
                <a:spcPct val="90000"/>
              </a:lnSpc>
              <a:defRPr sz="4500" b="0">
                <a:solidFill>
                  <a:srgbClr val="000000"/>
                </a:solidFill>
                <a:latin typeface="Calibri Light"/>
                <a:ea typeface="Calibri Light"/>
                <a:cs typeface="Calibri Light"/>
                <a:sym typeface="Calibri Light"/>
              </a:defRPr>
            </a:lvl1pPr>
          </a:lstStyle>
          <a:p>
            <a:r>
              <a:t>Title Text</a:t>
            </a:r>
          </a:p>
        </p:txBody>
      </p:sp>
      <p:sp>
        <p:nvSpPr>
          <p:cNvPr id="125" name="Body Level One…"/>
          <p:cNvSpPr txBox="1">
            <a:spLocks noGrp="1"/>
          </p:cNvSpPr>
          <p:nvPr>
            <p:ph type="body" sz="quarter" idx="1"/>
          </p:nvPr>
        </p:nvSpPr>
        <p:spPr>
          <a:xfrm>
            <a:off x="623887" y="4589464"/>
            <a:ext cx="7886701" cy="1500192"/>
          </a:xfrm>
          <a:prstGeom prst="rect">
            <a:avLst/>
          </a:prstGeom>
        </p:spPr>
        <p:txBody>
          <a:bodyPr/>
          <a:lstStyle>
            <a:lvl1pPr marL="0" indent="0" defTabSz="685800">
              <a:lnSpc>
                <a:spcPct val="90000"/>
              </a:lnSpc>
              <a:buSzTx/>
              <a:buFontTx/>
              <a:buNone/>
              <a:defRPr sz="1800">
                <a:solidFill>
                  <a:srgbClr val="888888"/>
                </a:solidFill>
              </a:defRPr>
            </a:lvl1pPr>
            <a:lvl2pPr marL="0" indent="0" defTabSz="685800">
              <a:lnSpc>
                <a:spcPct val="90000"/>
              </a:lnSpc>
              <a:buSzTx/>
              <a:buFontTx/>
              <a:buNone/>
              <a:defRPr sz="1800">
                <a:solidFill>
                  <a:srgbClr val="888888"/>
                </a:solidFill>
              </a:defRPr>
            </a:lvl2pPr>
            <a:lvl3pPr marL="0" indent="0" defTabSz="685800">
              <a:lnSpc>
                <a:spcPct val="90000"/>
              </a:lnSpc>
              <a:buSzTx/>
              <a:buFontTx/>
              <a:buNone/>
              <a:defRPr sz="1800">
                <a:solidFill>
                  <a:srgbClr val="888888"/>
                </a:solidFill>
              </a:defRPr>
            </a:lvl3pPr>
            <a:lvl4pPr marL="0" indent="0" defTabSz="685800">
              <a:lnSpc>
                <a:spcPct val="90000"/>
              </a:lnSpc>
              <a:buSzTx/>
              <a:buFontTx/>
              <a:buNone/>
              <a:defRPr sz="1800">
                <a:solidFill>
                  <a:srgbClr val="888888"/>
                </a:solidFill>
              </a:defRPr>
            </a:lvl4pPr>
            <a:lvl5pPr marL="0" indent="0" defTabSz="685800">
              <a:lnSpc>
                <a:spcPct val="90000"/>
              </a:lnSpc>
              <a:buSzTx/>
              <a:buFontTx/>
              <a:buNone/>
              <a:defRPr sz="1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26"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133"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34" name="Body Level One…"/>
          <p:cNvSpPr txBox="1">
            <a:spLocks noGrp="1"/>
          </p:cNvSpPr>
          <p:nvPr>
            <p:ph type="body" sz="half" idx="1"/>
          </p:nvPr>
        </p:nvSpPr>
        <p:spPr>
          <a:xfrm>
            <a:off x="628650" y="1825625"/>
            <a:ext cx="38862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35"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142" name="Title Text"/>
          <p:cNvSpPr txBox="1">
            <a:spLocks noGrp="1"/>
          </p:cNvSpPr>
          <p:nvPr>
            <p:ph type="title"/>
          </p:nvPr>
        </p:nvSpPr>
        <p:spPr>
          <a:xfrm>
            <a:off x="629841" y="365125"/>
            <a:ext cx="7886701"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43" name="Body Level One…"/>
          <p:cNvSpPr txBox="1">
            <a:spLocks noGrp="1"/>
          </p:cNvSpPr>
          <p:nvPr>
            <p:ph type="body" sz="quarter" idx="1"/>
          </p:nvPr>
        </p:nvSpPr>
        <p:spPr>
          <a:xfrm>
            <a:off x="629841" y="1681163"/>
            <a:ext cx="3868343" cy="823917"/>
          </a:xfrm>
          <a:prstGeom prst="rect">
            <a:avLst/>
          </a:prstGeom>
        </p:spPr>
        <p:txBody>
          <a:bodyPr anchor="b"/>
          <a:lstStyle>
            <a:lvl1pPr marL="0" indent="0" defTabSz="685800">
              <a:lnSpc>
                <a:spcPct val="90000"/>
              </a:lnSpc>
              <a:buSzTx/>
              <a:buFontTx/>
              <a:buNone/>
              <a:defRPr sz="1800" b="1"/>
            </a:lvl1pPr>
            <a:lvl2pPr marL="0" indent="0" defTabSz="685800">
              <a:lnSpc>
                <a:spcPct val="90000"/>
              </a:lnSpc>
              <a:buSzTx/>
              <a:buFontTx/>
              <a:buNone/>
              <a:defRPr sz="1800" b="1"/>
            </a:lvl2pPr>
            <a:lvl3pPr marL="0" indent="0" defTabSz="685800">
              <a:lnSpc>
                <a:spcPct val="90000"/>
              </a:lnSpc>
              <a:buSzTx/>
              <a:buFontTx/>
              <a:buNone/>
              <a:defRPr sz="1800" b="1"/>
            </a:lvl3pPr>
            <a:lvl4pPr marL="0" indent="0" defTabSz="685800">
              <a:lnSpc>
                <a:spcPct val="90000"/>
              </a:lnSpc>
              <a:buSzTx/>
              <a:buFontTx/>
              <a:buNone/>
              <a:defRPr sz="1800" b="1"/>
            </a:lvl4pPr>
            <a:lvl5pPr marL="0" indent="0" defTabSz="685800">
              <a:lnSpc>
                <a:spcPct val="90000"/>
              </a:lnSpc>
              <a:buSzTx/>
              <a:buFont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144" name="Text Placeholder 4"/>
          <p:cNvSpPr>
            <a:spLocks noGrp="1"/>
          </p:cNvSpPr>
          <p:nvPr>
            <p:ph type="body" sz="quarter" idx="13"/>
          </p:nvPr>
        </p:nvSpPr>
        <p:spPr>
          <a:xfrm>
            <a:off x="4629148" y="1681163"/>
            <a:ext cx="3887395" cy="823914"/>
          </a:xfrm>
          <a:prstGeom prst="rect">
            <a:avLst/>
          </a:prstGeom>
        </p:spPr>
        <p:txBody>
          <a:bodyPr anchor="b"/>
          <a:lstStyle/>
          <a:p>
            <a:endParaRPr/>
          </a:p>
        </p:txBody>
      </p:sp>
      <p:sp>
        <p:nvSpPr>
          <p:cNvPr id="145"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152"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53"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60"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167" name="Title Text"/>
          <p:cNvSpPr txBox="1">
            <a:spLocks noGrp="1"/>
          </p:cNvSpPr>
          <p:nvPr>
            <p:ph type="title"/>
          </p:nvPr>
        </p:nvSpPr>
        <p:spPr>
          <a:xfrm>
            <a:off x="629841" y="457200"/>
            <a:ext cx="2949178" cy="1600200"/>
          </a:xfrm>
          <a:prstGeom prst="rect">
            <a:avLst/>
          </a:prstGeom>
        </p:spPr>
        <p:txBody>
          <a:bodyPr anchor="b"/>
          <a:lstStyle>
            <a:lvl1pPr algn="l" defTabSz="685800">
              <a:lnSpc>
                <a:spcPct val="90000"/>
              </a:lnSpc>
              <a:defRPr sz="2400" b="0">
                <a:solidFill>
                  <a:srgbClr val="000000"/>
                </a:solidFill>
                <a:latin typeface="Calibri Light"/>
                <a:ea typeface="Calibri Light"/>
                <a:cs typeface="Calibri Light"/>
                <a:sym typeface="Calibri Light"/>
              </a:defRPr>
            </a:lvl1pPr>
          </a:lstStyle>
          <a:p>
            <a:r>
              <a:t>Title Text</a:t>
            </a:r>
          </a:p>
        </p:txBody>
      </p:sp>
      <p:sp>
        <p:nvSpPr>
          <p:cNvPr id="168" name="Body Level One…"/>
          <p:cNvSpPr txBox="1">
            <a:spLocks noGrp="1"/>
          </p:cNvSpPr>
          <p:nvPr>
            <p:ph type="body" sz="half" idx="1"/>
          </p:nvPr>
        </p:nvSpPr>
        <p:spPr>
          <a:xfrm>
            <a:off x="3887391" y="987425"/>
            <a:ext cx="4629152" cy="4873627"/>
          </a:xfrm>
          <a:prstGeom prst="rect">
            <a:avLst/>
          </a:prstGeom>
        </p:spPr>
        <p:txBody>
          <a:bodyPr/>
          <a:lstStyle>
            <a:lvl1pPr marL="171450" indent="-171450" defTabSz="685800">
              <a:lnSpc>
                <a:spcPct val="90000"/>
              </a:lnSpc>
              <a:defRPr sz="2400"/>
            </a:lvl1pPr>
            <a:lvl2pPr marL="538842" indent="-195942" defTabSz="685800">
              <a:lnSpc>
                <a:spcPct val="90000"/>
              </a:lnSpc>
              <a:buChar char="•"/>
              <a:defRPr sz="2400"/>
            </a:lvl2pPr>
            <a:lvl3pPr marL="914400" indent="-228600" defTabSz="685800">
              <a:lnSpc>
                <a:spcPct val="90000"/>
              </a:lnSpc>
              <a:defRPr sz="2400"/>
            </a:lvl3pPr>
            <a:lvl4pPr marL="1303019" indent="-274319" defTabSz="685800">
              <a:lnSpc>
                <a:spcPct val="90000"/>
              </a:lnSpc>
              <a:buChar char="•"/>
              <a:defRPr sz="2400"/>
            </a:lvl4pPr>
            <a:lvl5pPr marL="1645920" indent="-274319" defTabSz="685800">
              <a:lnSpc>
                <a:spcPct val="90000"/>
              </a:lnSpc>
              <a:buChar char="•"/>
              <a:defRPr sz="2400"/>
            </a:lvl5pPr>
          </a:lstStyle>
          <a:p>
            <a:r>
              <a:t>Body Level One</a:t>
            </a:r>
          </a:p>
          <a:p>
            <a:pPr lvl="1"/>
            <a:r>
              <a:t>Body Level Two</a:t>
            </a:r>
          </a:p>
          <a:p>
            <a:pPr lvl="2"/>
            <a:r>
              <a:t>Body Level Three</a:t>
            </a:r>
          </a:p>
          <a:p>
            <a:pPr lvl="3"/>
            <a:r>
              <a:t>Body Level Four</a:t>
            </a:r>
          </a:p>
          <a:p>
            <a:pPr lvl="4"/>
            <a:r>
              <a:t>Body Level Five</a:t>
            </a:r>
          </a:p>
        </p:txBody>
      </p:sp>
      <p:sp>
        <p:nvSpPr>
          <p:cNvPr id="169" name="Text Placeholder 3"/>
          <p:cNvSpPr>
            <a:spLocks noGrp="1"/>
          </p:cNvSpPr>
          <p:nvPr>
            <p:ph type="body" sz="quarter" idx="13"/>
          </p:nvPr>
        </p:nvSpPr>
        <p:spPr>
          <a:xfrm>
            <a:off x="629838" y="2057400"/>
            <a:ext cx="2949183" cy="3811588"/>
          </a:xfrm>
          <a:prstGeom prst="rect">
            <a:avLst/>
          </a:prstGeom>
        </p:spPr>
        <p:txBody>
          <a:bodyPr/>
          <a:lstStyle/>
          <a:p>
            <a:endParaRPr/>
          </a:p>
        </p:txBody>
      </p:sp>
      <p:sp>
        <p:nvSpPr>
          <p:cNvPr id="170"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77" name="Title Text"/>
          <p:cNvSpPr txBox="1">
            <a:spLocks noGrp="1"/>
          </p:cNvSpPr>
          <p:nvPr>
            <p:ph type="title"/>
          </p:nvPr>
        </p:nvSpPr>
        <p:spPr>
          <a:xfrm>
            <a:off x="629841" y="457200"/>
            <a:ext cx="2949178" cy="1600200"/>
          </a:xfrm>
          <a:prstGeom prst="rect">
            <a:avLst/>
          </a:prstGeom>
        </p:spPr>
        <p:txBody>
          <a:bodyPr anchor="b"/>
          <a:lstStyle>
            <a:lvl1pPr algn="l" defTabSz="685800">
              <a:lnSpc>
                <a:spcPct val="90000"/>
              </a:lnSpc>
              <a:defRPr sz="2400" b="0">
                <a:solidFill>
                  <a:srgbClr val="000000"/>
                </a:solidFill>
                <a:latin typeface="Calibri Light"/>
                <a:ea typeface="Calibri Light"/>
                <a:cs typeface="Calibri Light"/>
                <a:sym typeface="Calibri Light"/>
              </a:defRPr>
            </a:lvl1pPr>
          </a:lstStyle>
          <a:p>
            <a:r>
              <a:t>Title Text</a:t>
            </a:r>
          </a:p>
        </p:txBody>
      </p:sp>
      <p:sp>
        <p:nvSpPr>
          <p:cNvPr id="178" name="Picture Placeholder 2"/>
          <p:cNvSpPr>
            <a:spLocks noGrp="1"/>
          </p:cNvSpPr>
          <p:nvPr>
            <p:ph type="pic" sz="half" idx="13"/>
          </p:nvPr>
        </p:nvSpPr>
        <p:spPr>
          <a:xfrm>
            <a:off x="3887391" y="987425"/>
            <a:ext cx="4629152" cy="4873627"/>
          </a:xfrm>
          <a:prstGeom prst="rect">
            <a:avLst/>
          </a:prstGeom>
        </p:spPr>
        <p:txBody>
          <a:bodyPr lIns="91439" tIns="45719" rIns="91439" bIns="45719">
            <a:noAutofit/>
          </a:bodyPr>
          <a:lstStyle/>
          <a:p>
            <a:endParaRPr/>
          </a:p>
        </p:txBody>
      </p:sp>
      <p:sp>
        <p:nvSpPr>
          <p:cNvPr id="179" name="Body Level One…"/>
          <p:cNvSpPr txBox="1">
            <a:spLocks noGrp="1"/>
          </p:cNvSpPr>
          <p:nvPr>
            <p:ph type="body" sz="quarter" idx="1"/>
          </p:nvPr>
        </p:nvSpPr>
        <p:spPr>
          <a:xfrm>
            <a:off x="629841" y="2057400"/>
            <a:ext cx="2949178" cy="3811588"/>
          </a:xfrm>
          <a:prstGeom prst="rect">
            <a:avLst/>
          </a:prstGeom>
        </p:spPr>
        <p:txBody>
          <a:bodyPr/>
          <a:lstStyle>
            <a:lvl1pPr marL="0" indent="0" defTabSz="685800">
              <a:lnSpc>
                <a:spcPct val="90000"/>
              </a:lnSpc>
              <a:buSzTx/>
              <a:buFontTx/>
              <a:buNone/>
              <a:defRPr sz="1200"/>
            </a:lvl1pPr>
            <a:lvl2pPr marL="0" indent="0" defTabSz="685800">
              <a:lnSpc>
                <a:spcPct val="90000"/>
              </a:lnSpc>
              <a:buSzTx/>
              <a:buFontTx/>
              <a:buNone/>
              <a:defRPr sz="1200"/>
            </a:lvl2pPr>
            <a:lvl3pPr marL="0" indent="0" defTabSz="685800">
              <a:lnSpc>
                <a:spcPct val="90000"/>
              </a:lnSpc>
              <a:buSzTx/>
              <a:buFontTx/>
              <a:buNone/>
              <a:defRPr sz="1200"/>
            </a:lvl3pPr>
            <a:lvl4pPr marL="0" indent="0" defTabSz="685800">
              <a:lnSpc>
                <a:spcPct val="90000"/>
              </a:lnSpc>
              <a:buSzTx/>
              <a:buFontTx/>
              <a:buNone/>
              <a:defRPr sz="1200"/>
            </a:lvl4pPr>
            <a:lvl5pPr marL="0" indent="0" defTabSz="685800">
              <a:lnSpc>
                <a:spcPct val="90000"/>
              </a:lnSpc>
              <a:buSzTx/>
              <a:buFontTx/>
              <a:buNone/>
              <a:defRPr sz="1200"/>
            </a:lvl5pPr>
          </a:lstStyle>
          <a:p>
            <a:r>
              <a:t>Body Level One</a:t>
            </a:r>
          </a:p>
          <a:p>
            <a:pPr lvl="1"/>
            <a:r>
              <a:t>Body Level Two</a:t>
            </a:r>
          </a:p>
          <a:p>
            <a:pPr lvl="2"/>
            <a:r>
              <a:t>Body Level Three</a:t>
            </a:r>
          </a:p>
          <a:p>
            <a:pPr lvl="3"/>
            <a:r>
              <a:t>Body Level Four</a:t>
            </a:r>
          </a:p>
          <a:p>
            <a:pPr lvl="4"/>
            <a:r>
              <a:t>Body Level Five</a:t>
            </a:r>
          </a:p>
        </p:txBody>
      </p:sp>
      <p:sp>
        <p:nvSpPr>
          <p:cNvPr id="180"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187" name="Title Text"/>
          <p:cNvSpPr txBox="1">
            <a:spLocks noGrp="1"/>
          </p:cNvSpPr>
          <p:nvPr>
            <p:ph type="title"/>
          </p:nvPr>
        </p:nvSpPr>
        <p:spPr>
          <a:xfrm>
            <a:off x="628650" y="365125"/>
            <a:ext cx="7886700" cy="1325564"/>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88" name="Body Level One…"/>
          <p:cNvSpPr txBox="1">
            <a:spLocks noGrp="1"/>
          </p:cNvSpPr>
          <p:nvPr>
            <p:ph type="body" idx="1"/>
          </p:nvPr>
        </p:nvSpPr>
        <p:spPr>
          <a:xfrm>
            <a:off x="628650" y="1825625"/>
            <a:ext cx="7886700" cy="43513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89"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22" name="Title Text"/>
          <p:cNvSpPr txBox="1">
            <a:spLocks noGrp="1"/>
          </p:cNvSpPr>
          <p:nvPr>
            <p:ph type="title"/>
          </p:nvPr>
        </p:nvSpPr>
        <p:spPr>
          <a:xfrm>
            <a:off x="722312" y="4406900"/>
            <a:ext cx="7772401" cy="1362075"/>
          </a:xfrm>
          <a:prstGeom prst="rect">
            <a:avLst/>
          </a:prstGeom>
        </p:spPr>
        <p:txBody>
          <a:bodyPr/>
          <a:lstStyle>
            <a:lvl1pPr algn="l">
              <a:defRPr sz="4000" cap="all">
                <a:solidFill>
                  <a:srgbClr val="000000"/>
                </a:solidFill>
              </a:defRPr>
            </a:lvl1pPr>
          </a:lstStyle>
          <a:p>
            <a:r>
              <a:t>Title Text</a:t>
            </a:r>
          </a:p>
        </p:txBody>
      </p:sp>
      <p:sp>
        <p:nvSpPr>
          <p:cNvPr id="23" name="Body Level One…"/>
          <p:cNvSpPr txBox="1">
            <a:spLocks noGrp="1"/>
          </p:cNvSpPr>
          <p:nvPr>
            <p:ph type="body" sz="quarter" idx="1"/>
          </p:nvPr>
        </p:nvSpPr>
        <p:spPr>
          <a:xfrm>
            <a:off x="722312" y="2906713"/>
            <a:ext cx="7772401" cy="1500192"/>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pic>
        <p:nvPicPr>
          <p:cNvPr id="24"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25"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96" name="Title Text"/>
          <p:cNvSpPr txBox="1">
            <a:spLocks noGrp="1"/>
          </p:cNvSpPr>
          <p:nvPr>
            <p:ph type="title"/>
          </p:nvPr>
        </p:nvSpPr>
        <p:spPr>
          <a:xfrm>
            <a:off x="6543675" y="365125"/>
            <a:ext cx="1971675" cy="5811838"/>
          </a:xfrm>
          <a:prstGeom prst="rect">
            <a:avLst/>
          </a:prstGeom>
        </p:spPr>
        <p:txBody>
          <a:bodyPr anchor="ctr"/>
          <a:lstStyle>
            <a:lvl1pPr algn="l" defTabSz="685800">
              <a:lnSpc>
                <a:spcPct val="90000"/>
              </a:lnSpc>
              <a:defRPr sz="3300" b="0">
                <a:solidFill>
                  <a:srgbClr val="000000"/>
                </a:solidFill>
                <a:latin typeface="Calibri Light"/>
                <a:ea typeface="Calibri Light"/>
                <a:cs typeface="Calibri Light"/>
                <a:sym typeface="Calibri Light"/>
              </a:defRPr>
            </a:lvl1pPr>
          </a:lstStyle>
          <a:p>
            <a:r>
              <a:t>Title Text</a:t>
            </a:r>
          </a:p>
        </p:txBody>
      </p:sp>
      <p:sp>
        <p:nvSpPr>
          <p:cNvPr id="197" name="Body Level One…"/>
          <p:cNvSpPr txBox="1">
            <a:spLocks noGrp="1"/>
          </p:cNvSpPr>
          <p:nvPr>
            <p:ph type="body" idx="1"/>
          </p:nvPr>
        </p:nvSpPr>
        <p:spPr>
          <a:xfrm>
            <a:off x="628650" y="365125"/>
            <a:ext cx="5800725" cy="5811838"/>
          </a:xfrm>
          <a:prstGeom prst="rect">
            <a:avLst/>
          </a:prstGeom>
        </p:spPr>
        <p:txBody>
          <a:bodyPr/>
          <a:lstStyle>
            <a:lvl1pPr marL="171450" indent="-171450" defTabSz="685800">
              <a:lnSpc>
                <a:spcPct val="90000"/>
              </a:lnSpc>
              <a:defRPr sz="2100"/>
            </a:lvl1pPr>
            <a:lvl2pPr marL="542925" indent="-200025" defTabSz="685800">
              <a:lnSpc>
                <a:spcPct val="90000"/>
              </a:lnSpc>
              <a:buChar char="•"/>
              <a:defRPr sz="2100"/>
            </a:lvl2pPr>
            <a:lvl3pPr marL="925830" indent="-240030" defTabSz="685800">
              <a:lnSpc>
                <a:spcPct val="90000"/>
              </a:lnSpc>
              <a:defRPr sz="2100"/>
            </a:lvl3pPr>
            <a:lvl4pPr marL="1305657" indent="-276957" defTabSz="685800">
              <a:lnSpc>
                <a:spcPct val="90000"/>
              </a:lnSpc>
              <a:buChar char="•"/>
              <a:defRPr sz="2100"/>
            </a:lvl4pPr>
            <a:lvl5pPr marL="1648554" indent="-276957" defTabSz="685800">
              <a:lnSpc>
                <a:spcPct val="90000"/>
              </a:lnSpc>
              <a:buChar char="•"/>
              <a:defRPr sz="2100"/>
            </a:lvl5pPr>
          </a:lstStyle>
          <a:p>
            <a:r>
              <a:t>Body Level One</a:t>
            </a:r>
          </a:p>
          <a:p>
            <a:pPr lvl="1"/>
            <a:r>
              <a:t>Body Level Two</a:t>
            </a:r>
          </a:p>
          <a:p>
            <a:pPr lvl="2"/>
            <a:r>
              <a:t>Body Level Three</a:t>
            </a:r>
          </a:p>
          <a:p>
            <a:pPr lvl="3"/>
            <a:r>
              <a:t>Body Level Four</a:t>
            </a:r>
          </a:p>
          <a:p>
            <a:pPr lvl="4"/>
            <a:r>
              <a:t>Body Level Five</a:t>
            </a:r>
          </a:p>
        </p:txBody>
      </p:sp>
      <p:sp>
        <p:nvSpPr>
          <p:cNvPr id="198" name="Slide Number"/>
          <p:cNvSpPr txBox="1">
            <a:spLocks noGrp="1"/>
          </p:cNvSpPr>
          <p:nvPr>
            <p:ph type="sldNum" sz="quarter" idx="2"/>
          </p:nvPr>
        </p:nvSpPr>
        <p:spPr>
          <a:xfrm>
            <a:off x="8284078" y="6431565"/>
            <a:ext cx="231275" cy="231139"/>
          </a:xfrm>
          <a:prstGeom prst="rect">
            <a:avLst/>
          </a:prstGeom>
        </p:spPr>
        <p:txBody>
          <a:bodyPr/>
          <a:lstStyle>
            <a:lvl1pPr>
              <a:defRPr sz="900">
                <a:solidFill>
                  <a:srgbClr val="888888"/>
                </a:solidFill>
                <a:latin typeface="+mn-lt"/>
                <a:ea typeface="+mn-ea"/>
                <a:cs typeface="+mn-cs"/>
                <a:sym typeface="Helvetica"/>
              </a:defRPr>
            </a:lvl1p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05" name="Text Box 27"/>
          <p:cNvSpPr txBox="1"/>
          <p:nvPr/>
        </p:nvSpPr>
        <p:spPr>
          <a:xfrm>
            <a:off x="3576637" y="6062366"/>
            <a:ext cx="1667832" cy="4666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Confidential Draft</a:t>
            </a:r>
          </a:p>
        </p:txBody>
      </p:sp>
      <p:pic>
        <p:nvPicPr>
          <p:cNvPr id="206" name="Picture 3" descr="Picture 3"/>
          <p:cNvPicPr>
            <a:picLocks noChangeAspect="1"/>
          </p:cNvPicPr>
          <p:nvPr/>
        </p:nvPicPr>
        <p:blipFill>
          <a:blip r:embed="rId2"/>
          <a:stretch>
            <a:fillRect/>
          </a:stretch>
        </p:blipFill>
        <p:spPr>
          <a:xfrm>
            <a:off x="760395" y="6222732"/>
            <a:ext cx="1667830" cy="356378"/>
          </a:xfrm>
          <a:prstGeom prst="rect">
            <a:avLst/>
          </a:prstGeom>
          <a:ln w="12700">
            <a:miter lim="400000"/>
          </a:ln>
        </p:spPr>
      </p:pic>
      <p:sp>
        <p:nvSpPr>
          <p:cNvPr id="207" name="Text Box 27"/>
          <p:cNvSpPr txBox="1"/>
          <p:nvPr/>
        </p:nvSpPr>
        <p:spPr>
          <a:xfrm>
            <a:off x="7534232" y="5846922"/>
            <a:ext cx="2551443"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a:t>
            </a:r>
          </a:p>
          <a:p>
            <a:pPr>
              <a:defRPr sz="1400" b="1">
                <a:solidFill>
                  <a:srgbClr val="1F497D"/>
                </a:solidFill>
                <a:latin typeface="Arial"/>
                <a:ea typeface="Arial"/>
                <a:cs typeface="Arial"/>
                <a:sym typeface="Arial"/>
              </a:defRPr>
            </a:pPr>
            <a:r>
              <a:t>   </a:t>
            </a:r>
            <a:r>
              <a:rPr b="0">
                <a:solidFill>
                  <a:srgbClr val="376092"/>
                </a:solidFill>
              </a:rPr>
              <a:t>Slide </a:t>
            </a:r>
          </a:p>
        </p:txBody>
      </p:sp>
      <p:sp>
        <p:nvSpPr>
          <p:cNvPr id="208" name="Title Text"/>
          <p:cNvSpPr txBox="1">
            <a:spLocks noGrp="1"/>
          </p:cNvSpPr>
          <p:nvPr>
            <p:ph type="title"/>
          </p:nvPr>
        </p:nvSpPr>
        <p:spPr>
          <a:prstGeom prst="rect">
            <a:avLst/>
          </a:prstGeom>
        </p:spPr>
        <p:txBody>
          <a:bodyPr/>
          <a:lstStyle/>
          <a:p>
            <a:r>
              <a:t>Title Text</a:t>
            </a:r>
          </a:p>
        </p:txBody>
      </p:sp>
      <p:sp>
        <p:nvSpPr>
          <p:cNvPr id="20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10" name="Slide Number"/>
          <p:cNvSpPr txBox="1">
            <a:spLocks noGrp="1"/>
          </p:cNvSpPr>
          <p:nvPr>
            <p:ph type="sldNum" sz="quarter" idx="2"/>
          </p:nvPr>
        </p:nvSpPr>
        <p:spPr>
          <a:xfrm>
            <a:off x="6279546" y="6224223"/>
            <a:ext cx="443167" cy="437065"/>
          </a:xfrm>
          <a:prstGeom prst="rect">
            <a:avLst/>
          </a:prstGeom>
        </p:spPr>
        <p:txBody>
          <a:bodyPr lIns="45718" tIns="45718" rIns="45718" bIns="45718"/>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17" name="Text Box 27"/>
          <p:cNvSpPr txBox="1"/>
          <p:nvPr/>
        </p:nvSpPr>
        <p:spPr>
          <a:xfrm>
            <a:off x="3576637" y="6062366"/>
            <a:ext cx="3328432" cy="4666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Confidential and Proprietary   </a:t>
            </a:r>
          </a:p>
        </p:txBody>
      </p:sp>
      <p:pic>
        <p:nvPicPr>
          <p:cNvPr id="218" name="Picture 3" descr="Picture 3"/>
          <p:cNvPicPr>
            <a:picLocks noChangeAspect="1"/>
          </p:cNvPicPr>
          <p:nvPr/>
        </p:nvPicPr>
        <p:blipFill>
          <a:blip r:embed="rId2"/>
          <a:stretch>
            <a:fillRect/>
          </a:stretch>
        </p:blipFill>
        <p:spPr>
          <a:xfrm>
            <a:off x="760395" y="6222732"/>
            <a:ext cx="1667830" cy="356376"/>
          </a:xfrm>
          <a:prstGeom prst="rect">
            <a:avLst/>
          </a:prstGeom>
          <a:ln w="12700">
            <a:miter lim="400000"/>
          </a:ln>
        </p:spPr>
      </p:pic>
      <p:sp>
        <p:nvSpPr>
          <p:cNvPr id="219" name="Text Box 27"/>
          <p:cNvSpPr txBox="1"/>
          <p:nvPr/>
        </p:nvSpPr>
        <p:spPr>
          <a:xfrm>
            <a:off x="7534232" y="5846922"/>
            <a:ext cx="2551441" cy="66982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a:t>
            </a:r>
          </a:p>
          <a:p>
            <a:pPr>
              <a:defRPr sz="1400" b="1">
                <a:solidFill>
                  <a:srgbClr val="1F497D"/>
                </a:solidFill>
                <a:latin typeface="Arial"/>
                <a:ea typeface="Arial"/>
                <a:cs typeface="Arial"/>
                <a:sym typeface="Arial"/>
              </a:defRPr>
            </a:pPr>
            <a:r>
              <a:t>   </a:t>
            </a:r>
            <a:r>
              <a:rPr b="0">
                <a:solidFill>
                  <a:srgbClr val="376092"/>
                </a:solidFill>
              </a:rPr>
              <a:t>Slide </a:t>
            </a:r>
          </a:p>
        </p:txBody>
      </p:sp>
      <p:sp>
        <p:nvSpPr>
          <p:cNvPr id="220" name="Title Text"/>
          <p:cNvSpPr txBox="1">
            <a:spLocks noGrp="1"/>
          </p:cNvSpPr>
          <p:nvPr>
            <p:ph type="title"/>
          </p:nvPr>
        </p:nvSpPr>
        <p:spPr>
          <a:prstGeom prst="rect">
            <a:avLst/>
          </a:prstGeom>
        </p:spPr>
        <p:txBody>
          <a:bodyPr lIns="45718" tIns="45718" rIns="45718" bIns="45718"/>
          <a:lstStyle/>
          <a:p>
            <a:r>
              <a:t>Title Text</a:t>
            </a:r>
          </a:p>
        </p:txBody>
      </p:sp>
      <p:sp>
        <p:nvSpPr>
          <p:cNvPr id="221" name="Body Level One…"/>
          <p:cNvSpPr txBox="1">
            <a:spLocks noGrp="1"/>
          </p:cNvSpPr>
          <p:nvPr>
            <p:ph type="body" idx="1"/>
          </p:nvPr>
        </p:nvSpPr>
        <p:spPr>
          <a:prstGeom prst="rect">
            <a:avLst/>
          </a:prstGeom>
        </p:spPr>
        <p:txBody>
          <a:bodyPr lIns="45718" tIns="45718" rIns="45718" bIns="45718"/>
          <a:lstStyle/>
          <a:p>
            <a:r>
              <a:t>Body Level One</a:t>
            </a:r>
          </a:p>
          <a:p>
            <a:pPr lvl="1"/>
            <a:r>
              <a:t>Body Level Two</a:t>
            </a:r>
          </a:p>
          <a:p>
            <a:pPr lvl="2"/>
            <a:r>
              <a:t>Body Level Three</a:t>
            </a:r>
          </a:p>
          <a:p>
            <a:pPr lvl="3"/>
            <a:r>
              <a:t>Body Level Four</a:t>
            </a:r>
          </a:p>
          <a:p>
            <a:pPr lvl="4"/>
            <a:r>
              <a:t>Body Level Five</a:t>
            </a:r>
          </a:p>
        </p:txBody>
      </p:sp>
      <p:sp>
        <p:nvSpPr>
          <p:cNvPr id="222" name="Slide Number"/>
          <p:cNvSpPr txBox="1">
            <a:spLocks noGrp="1"/>
          </p:cNvSpPr>
          <p:nvPr>
            <p:ph type="sldNum" sz="quarter" idx="2"/>
          </p:nvPr>
        </p:nvSpPr>
        <p:spPr>
          <a:xfrm>
            <a:off x="6279546" y="6224224"/>
            <a:ext cx="273654" cy="264253"/>
          </a:xfrm>
          <a:prstGeom prst="rect">
            <a:avLst/>
          </a:prstGeom>
        </p:spPr>
        <p:txBody>
          <a:bodyPr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9" name="Text Box 27"/>
          <p:cNvSpPr txBox="1"/>
          <p:nvPr/>
        </p:nvSpPr>
        <p:spPr>
          <a:xfrm>
            <a:off x="2635250" y="5989637"/>
            <a:ext cx="3643315" cy="4166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100" b="1">
                <a:solidFill>
                  <a:srgbClr val="1F497D"/>
                </a:solidFill>
                <a:latin typeface="Arial"/>
                <a:ea typeface="Arial"/>
                <a:cs typeface="Arial"/>
                <a:sym typeface="Arial"/>
              </a:defRPr>
            </a:pPr>
            <a:endParaRPr/>
          </a:p>
          <a:p>
            <a:pPr algn="ctr">
              <a:defRPr sz="1200" b="1">
                <a:solidFill>
                  <a:srgbClr val="1F497D"/>
                </a:solidFill>
                <a:latin typeface="Arial"/>
                <a:ea typeface="Arial"/>
                <a:cs typeface="Arial"/>
                <a:sym typeface="Arial"/>
              </a:defRPr>
            </a:pPr>
            <a:r>
              <a:t>     © 2018 Tecker International, LLC    </a:t>
            </a:r>
            <a:r>
              <a:rPr b="0">
                <a:solidFill>
                  <a:srgbClr val="376092"/>
                </a:solidFill>
              </a:rPr>
              <a:t>Slide </a:t>
            </a:r>
          </a:p>
        </p:txBody>
      </p:sp>
      <p:pic>
        <p:nvPicPr>
          <p:cNvPr id="230" name="Picture 1" descr="Picture 1"/>
          <p:cNvPicPr>
            <a:picLocks noChangeAspect="1"/>
          </p:cNvPicPr>
          <p:nvPr/>
        </p:nvPicPr>
        <p:blipFill>
          <a:blip r:embed="rId2"/>
          <a:stretch>
            <a:fillRect/>
          </a:stretch>
        </p:blipFill>
        <p:spPr>
          <a:xfrm>
            <a:off x="7264750" y="5989637"/>
            <a:ext cx="1282894" cy="661418"/>
          </a:xfrm>
          <a:prstGeom prst="rect">
            <a:avLst/>
          </a:prstGeom>
          <a:ln w="12700">
            <a:miter lim="400000"/>
          </a:ln>
        </p:spPr>
      </p:pic>
      <p:pic>
        <p:nvPicPr>
          <p:cNvPr id="231" name="Picture 3" descr="Picture 3"/>
          <p:cNvPicPr>
            <a:picLocks noChangeAspect="1"/>
          </p:cNvPicPr>
          <p:nvPr/>
        </p:nvPicPr>
        <p:blipFill>
          <a:blip r:embed="rId3"/>
          <a:stretch>
            <a:fillRect/>
          </a:stretch>
        </p:blipFill>
        <p:spPr>
          <a:xfrm>
            <a:off x="760395" y="6222732"/>
            <a:ext cx="1667830" cy="356377"/>
          </a:xfrm>
          <a:prstGeom prst="rect">
            <a:avLst/>
          </a:prstGeom>
          <a:ln w="12700">
            <a:miter lim="400000"/>
          </a:ln>
        </p:spPr>
      </p:pic>
      <p:sp>
        <p:nvSpPr>
          <p:cNvPr id="232" name="Title Text"/>
          <p:cNvSpPr txBox="1">
            <a:spLocks noGrp="1"/>
          </p:cNvSpPr>
          <p:nvPr>
            <p:ph type="title"/>
          </p:nvPr>
        </p:nvSpPr>
        <p:spPr>
          <a:xfrm>
            <a:off x="457198" y="274635"/>
            <a:ext cx="8229604" cy="1143004"/>
          </a:xfrm>
          <a:prstGeom prst="rect">
            <a:avLst/>
          </a:prstGeom>
        </p:spPr>
        <p:txBody>
          <a:bodyPr/>
          <a:lstStyle>
            <a:lvl1pPr>
              <a:defRPr sz="4200"/>
            </a:lvl1pPr>
          </a:lstStyle>
          <a:p>
            <a:r>
              <a:t>Title Text</a:t>
            </a:r>
          </a:p>
        </p:txBody>
      </p:sp>
      <p:sp>
        <p:nvSpPr>
          <p:cNvPr id="233" name="Body Level One…"/>
          <p:cNvSpPr txBox="1">
            <a:spLocks noGrp="1"/>
          </p:cNvSpPr>
          <p:nvPr>
            <p:ph type="body" idx="1"/>
          </p:nvPr>
        </p:nvSpPr>
        <p:spPr>
          <a:xfrm>
            <a:off x="457198" y="1600199"/>
            <a:ext cx="8229604" cy="4525965"/>
          </a:xfrm>
          <a:prstGeom prst="rect">
            <a:avLst/>
          </a:prstGeom>
        </p:spPr>
        <p:txBody>
          <a:bodyPr/>
          <a:lstStyle>
            <a:lvl1pPr marL="321467" indent="-321467">
              <a:defRPr sz="3000"/>
            </a:lvl1pPr>
            <a:lvl2pPr marL="763358" indent="-306158">
              <a:defRPr sz="3000"/>
            </a:lvl2pPr>
            <a:lvl3pPr marL="1200150" indent="-285750">
              <a:defRPr sz="3000"/>
            </a:lvl3pPr>
            <a:lvl4pPr marL="1714500" indent="-342900">
              <a:defRPr sz="3000"/>
            </a:lvl4pPr>
            <a:lvl5pPr marL="2171700" indent="-342900">
              <a:defRPr sz="3000"/>
            </a:lvl5pPr>
          </a:lstStyle>
          <a:p>
            <a:r>
              <a:t>Body Level One</a:t>
            </a:r>
          </a:p>
          <a:p>
            <a:pPr lvl="1"/>
            <a:r>
              <a:t>Body Level Two</a:t>
            </a:r>
          </a:p>
          <a:p>
            <a:pPr lvl="2"/>
            <a:r>
              <a:t>Body Level Three</a:t>
            </a:r>
          </a:p>
          <a:p>
            <a:pPr lvl="3"/>
            <a:r>
              <a:t>Body Level Four</a:t>
            </a:r>
          </a:p>
          <a:p>
            <a:pPr lvl="4"/>
            <a:r>
              <a:t>Body Level Five</a:t>
            </a:r>
          </a:p>
        </p:txBody>
      </p:sp>
      <p:sp>
        <p:nvSpPr>
          <p:cNvPr id="234" name="Slide Number"/>
          <p:cNvSpPr txBox="1">
            <a:spLocks noGrp="1"/>
          </p:cNvSpPr>
          <p:nvPr>
            <p:ph type="sldNum" sz="quarter" idx="2"/>
          </p:nvPr>
        </p:nvSpPr>
        <p:spPr>
          <a:xfrm>
            <a:off x="6293675" y="6236716"/>
            <a:ext cx="259526" cy="239267"/>
          </a:xfrm>
          <a:prstGeom prst="rect">
            <a:avLst/>
          </a:prstGeom>
        </p:spPr>
        <p:txBody>
          <a:bodyPr lIns="45718" tIns="45718" rIns="45718" bIns="45718" anchor="ctr"/>
          <a:lstStyle>
            <a:lvl1pPr algn="r">
              <a:defRPr sz="1100"/>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41" name="Text Box 27"/>
          <p:cNvSpPr txBox="1"/>
          <p:nvPr/>
        </p:nvSpPr>
        <p:spPr>
          <a:xfrm>
            <a:off x="3576637" y="6062366"/>
            <a:ext cx="2639451"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Confidential and Proprietary</a:t>
            </a:r>
          </a:p>
          <a:p>
            <a:pPr algn="ctr">
              <a:defRPr sz="1400" b="1">
                <a:solidFill>
                  <a:srgbClr val="1F497D"/>
                </a:solidFill>
                <a:latin typeface="Arial"/>
                <a:ea typeface="Arial"/>
                <a:cs typeface="Arial"/>
                <a:sym typeface="Arial"/>
              </a:defRPr>
            </a:pPr>
            <a:r>
              <a:t>Draft for Discussion   </a:t>
            </a:r>
          </a:p>
        </p:txBody>
      </p:sp>
      <p:pic>
        <p:nvPicPr>
          <p:cNvPr id="242" name="Picture 3" descr="Picture 3"/>
          <p:cNvPicPr>
            <a:picLocks noChangeAspect="1"/>
          </p:cNvPicPr>
          <p:nvPr/>
        </p:nvPicPr>
        <p:blipFill>
          <a:blip r:embed="rId2"/>
          <a:stretch>
            <a:fillRect/>
          </a:stretch>
        </p:blipFill>
        <p:spPr>
          <a:xfrm>
            <a:off x="760395" y="6222732"/>
            <a:ext cx="1667830" cy="356381"/>
          </a:xfrm>
          <a:prstGeom prst="rect">
            <a:avLst/>
          </a:prstGeom>
          <a:ln w="12700">
            <a:miter lim="400000"/>
          </a:ln>
        </p:spPr>
      </p:pic>
      <p:sp>
        <p:nvSpPr>
          <p:cNvPr id="243" name="Text Box 27"/>
          <p:cNvSpPr txBox="1"/>
          <p:nvPr/>
        </p:nvSpPr>
        <p:spPr>
          <a:xfrm>
            <a:off x="7534232" y="5846922"/>
            <a:ext cx="2551446"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a:t>
            </a:r>
          </a:p>
          <a:p>
            <a:pPr>
              <a:defRPr sz="1400" b="1">
                <a:solidFill>
                  <a:srgbClr val="1F497D"/>
                </a:solidFill>
                <a:latin typeface="Arial"/>
                <a:ea typeface="Arial"/>
                <a:cs typeface="Arial"/>
                <a:sym typeface="Arial"/>
              </a:defRPr>
            </a:pPr>
            <a:r>
              <a:t>   </a:t>
            </a:r>
            <a:r>
              <a:rPr b="0">
                <a:solidFill>
                  <a:srgbClr val="376092"/>
                </a:solidFill>
              </a:rPr>
              <a:t>Slide </a:t>
            </a:r>
          </a:p>
        </p:txBody>
      </p:sp>
      <p:sp>
        <p:nvSpPr>
          <p:cNvPr id="244" name="Title Text"/>
          <p:cNvSpPr txBox="1">
            <a:spLocks noGrp="1"/>
          </p:cNvSpPr>
          <p:nvPr>
            <p:ph type="title"/>
          </p:nvPr>
        </p:nvSpPr>
        <p:spPr>
          <a:prstGeom prst="rect">
            <a:avLst/>
          </a:prstGeom>
        </p:spPr>
        <p:txBody>
          <a:bodyPr/>
          <a:lstStyle/>
          <a:p>
            <a:r>
              <a:t>Title Text</a:t>
            </a:r>
          </a:p>
        </p:txBody>
      </p:sp>
      <p:sp>
        <p:nvSpPr>
          <p:cNvPr id="24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6" name="Slide Number"/>
          <p:cNvSpPr txBox="1">
            <a:spLocks noGrp="1"/>
          </p:cNvSpPr>
          <p:nvPr>
            <p:ph type="sldNum" sz="quarter" idx="2"/>
          </p:nvPr>
        </p:nvSpPr>
        <p:spPr>
          <a:xfrm>
            <a:off x="6279548" y="6224225"/>
            <a:ext cx="443167" cy="437065"/>
          </a:xfrm>
          <a:prstGeom prst="rect">
            <a:avLst/>
          </a:prstGeom>
        </p:spPr>
        <p:txBody>
          <a:bodyPr lIns="45718" tIns="45718" rIns="45718" bIns="45718"/>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53" name="Text Box 27"/>
          <p:cNvSpPr txBox="1"/>
          <p:nvPr/>
        </p:nvSpPr>
        <p:spPr>
          <a:xfrm>
            <a:off x="2635250" y="5989637"/>
            <a:ext cx="3643315" cy="41665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100" b="1">
                <a:solidFill>
                  <a:srgbClr val="1F497D"/>
                </a:solidFill>
                <a:latin typeface="Arial"/>
                <a:ea typeface="Arial"/>
                <a:cs typeface="Arial"/>
                <a:sym typeface="Arial"/>
              </a:defRPr>
            </a:pPr>
            <a:endParaRPr/>
          </a:p>
          <a:p>
            <a:pPr algn="ctr">
              <a:defRPr sz="1200" b="1">
                <a:solidFill>
                  <a:srgbClr val="1F497D"/>
                </a:solidFill>
                <a:latin typeface="Arial"/>
                <a:ea typeface="Arial"/>
                <a:cs typeface="Arial"/>
                <a:sym typeface="Arial"/>
              </a:defRPr>
            </a:pPr>
            <a:r>
              <a:t>     © 2018 Tecker International, LLC    </a:t>
            </a:r>
            <a:r>
              <a:rPr b="0">
                <a:solidFill>
                  <a:srgbClr val="376092"/>
                </a:solidFill>
              </a:rPr>
              <a:t>Slide </a:t>
            </a:r>
          </a:p>
        </p:txBody>
      </p:sp>
      <p:pic>
        <p:nvPicPr>
          <p:cNvPr id="254" name="Picture 1" descr="Picture 1"/>
          <p:cNvPicPr>
            <a:picLocks noChangeAspect="1"/>
          </p:cNvPicPr>
          <p:nvPr/>
        </p:nvPicPr>
        <p:blipFill>
          <a:blip r:embed="rId2"/>
          <a:stretch>
            <a:fillRect/>
          </a:stretch>
        </p:blipFill>
        <p:spPr>
          <a:xfrm>
            <a:off x="7264750" y="5989637"/>
            <a:ext cx="1282896" cy="661420"/>
          </a:xfrm>
          <a:prstGeom prst="rect">
            <a:avLst/>
          </a:prstGeom>
          <a:ln w="12700">
            <a:miter lim="400000"/>
          </a:ln>
        </p:spPr>
      </p:pic>
      <p:pic>
        <p:nvPicPr>
          <p:cNvPr id="255" name="Picture 3" descr="Picture 3"/>
          <p:cNvPicPr>
            <a:picLocks noChangeAspect="1"/>
          </p:cNvPicPr>
          <p:nvPr/>
        </p:nvPicPr>
        <p:blipFill>
          <a:blip r:embed="rId3"/>
          <a:stretch>
            <a:fillRect/>
          </a:stretch>
        </p:blipFill>
        <p:spPr>
          <a:xfrm>
            <a:off x="760395" y="6222732"/>
            <a:ext cx="1667830" cy="356379"/>
          </a:xfrm>
          <a:prstGeom prst="rect">
            <a:avLst/>
          </a:prstGeom>
          <a:ln w="12700">
            <a:miter lim="400000"/>
          </a:ln>
        </p:spPr>
      </p:pic>
      <p:sp>
        <p:nvSpPr>
          <p:cNvPr id="256" name="Title Text"/>
          <p:cNvSpPr txBox="1">
            <a:spLocks noGrp="1"/>
          </p:cNvSpPr>
          <p:nvPr>
            <p:ph type="title"/>
          </p:nvPr>
        </p:nvSpPr>
        <p:spPr>
          <a:xfrm>
            <a:off x="457198" y="274635"/>
            <a:ext cx="8229604" cy="1143004"/>
          </a:xfrm>
          <a:prstGeom prst="rect">
            <a:avLst/>
          </a:prstGeom>
        </p:spPr>
        <p:txBody>
          <a:bodyPr/>
          <a:lstStyle>
            <a:lvl1pPr>
              <a:defRPr sz="4200"/>
            </a:lvl1pPr>
          </a:lstStyle>
          <a:p>
            <a:r>
              <a:t>Title Text</a:t>
            </a:r>
          </a:p>
        </p:txBody>
      </p:sp>
      <p:sp>
        <p:nvSpPr>
          <p:cNvPr id="257" name="Body Level One…"/>
          <p:cNvSpPr txBox="1">
            <a:spLocks noGrp="1"/>
          </p:cNvSpPr>
          <p:nvPr>
            <p:ph type="body" idx="1"/>
          </p:nvPr>
        </p:nvSpPr>
        <p:spPr>
          <a:xfrm>
            <a:off x="457198" y="1600199"/>
            <a:ext cx="8229604" cy="4525965"/>
          </a:xfrm>
          <a:prstGeom prst="rect">
            <a:avLst/>
          </a:prstGeom>
        </p:spPr>
        <p:txBody>
          <a:bodyPr/>
          <a:lstStyle>
            <a:lvl1pPr marL="321467" indent="-321467">
              <a:defRPr sz="3000"/>
            </a:lvl1pPr>
            <a:lvl2pPr marL="763358" indent="-306158">
              <a:defRPr sz="3000"/>
            </a:lvl2pPr>
            <a:lvl3pPr marL="1200150" indent="-285750">
              <a:defRPr sz="3000"/>
            </a:lvl3pPr>
            <a:lvl4pPr marL="1714500" indent="-342900">
              <a:defRPr sz="3000"/>
            </a:lvl4pPr>
            <a:lvl5pPr marL="2171700" indent="-342900">
              <a:defRPr sz="3000"/>
            </a:lvl5pPr>
          </a:lstStyle>
          <a:p>
            <a:r>
              <a:t>Body Level One</a:t>
            </a:r>
          </a:p>
          <a:p>
            <a:pPr lvl="1"/>
            <a:r>
              <a:t>Body Level Two</a:t>
            </a:r>
          </a:p>
          <a:p>
            <a:pPr lvl="2"/>
            <a:r>
              <a:t>Body Level Three</a:t>
            </a:r>
          </a:p>
          <a:p>
            <a:pPr lvl="3"/>
            <a:r>
              <a:t>Body Level Four</a:t>
            </a:r>
          </a:p>
          <a:p>
            <a:pPr lvl="4"/>
            <a:r>
              <a:t>Body Level Five</a:t>
            </a:r>
          </a:p>
        </p:txBody>
      </p:sp>
      <p:sp>
        <p:nvSpPr>
          <p:cNvPr id="258" name="Slide Number"/>
          <p:cNvSpPr txBox="1">
            <a:spLocks noGrp="1"/>
          </p:cNvSpPr>
          <p:nvPr>
            <p:ph type="sldNum" sz="quarter" idx="2"/>
          </p:nvPr>
        </p:nvSpPr>
        <p:spPr>
          <a:xfrm>
            <a:off x="6293675" y="6236716"/>
            <a:ext cx="259526" cy="239267"/>
          </a:xfrm>
          <a:prstGeom prst="rect">
            <a:avLst/>
          </a:prstGeom>
        </p:spPr>
        <p:txBody>
          <a:bodyPr lIns="45718" tIns="45718" rIns="45718" bIns="45718" anchor="ctr"/>
          <a:lstStyle>
            <a:lvl1pPr algn="r">
              <a:defRPr sz="1100"/>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65" name="Title Text"/>
          <p:cNvSpPr txBox="1">
            <a:spLocks noGrp="1"/>
          </p:cNvSpPr>
          <p:nvPr>
            <p:ph type="title"/>
          </p:nvPr>
        </p:nvSpPr>
        <p:spPr>
          <a:xfrm>
            <a:off x="628650" y="1131092"/>
            <a:ext cx="6449787" cy="994175"/>
          </a:xfrm>
          <a:prstGeom prst="rect">
            <a:avLst/>
          </a:prstGeom>
        </p:spPr>
        <p:txBody>
          <a:bodyPr lIns="34289" tIns="34289" rIns="34289" bIns="34289" anchor="ctr"/>
          <a:lstStyle>
            <a:lvl1pPr algn="l" defTabSz="914400">
              <a:lnSpc>
                <a:spcPct val="90000"/>
              </a:lnSpc>
              <a:defRPr>
                <a:solidFill>
                  <a:srgbClr val="002060"/>
                </a:solidFill>
                <a:latin typeface="Arial"/>
                <a:ea typeface="Arial"/>
                <a:cs typeface="Arial"/>
                <a:sym typeface="Arial"/>
              </a:defRPr>
            </a:lvl1pPr>
          </a:lstStyle>
          <a:p>
            <a:r>
              <a:t>Title Text</a:t>
            </a:r>
          </a:p>
        </p:txBody>
      </p:sp>
      <p:sp>
        <p:nvSpPr>
          <p:cNvPr id="266" name="Body Level One…"/>
          <p:cNvSpPr txBox="1">
            <a:spLocks noGrp="1"/>
          </p:cNvSpPr>
          <p:nvPr>
            <p:ph type="body" sz="half" idx="1"/>
          </p:nvPr>
        </p:nvSpPr>
        <p:spPr>
          <a:xfrm>
            <a:off x="971550" y="1797248"/>
            <a:ext cx="6449787" cy="3263504"/>
          </a:xfrm>
          <a:prstGeom prst="rect">
            <a:avLst/>
          </a:prstGeom>
        </p:spPr>
        <p:txBody>
          <a:bodyPr lIns="34289" tIns="34289" rIns="34289" bIns="34289"/>
          <a:lstStyle>
            <a:lvl1pPr marL="228600" indent="-228600" defTabSz="914400">
              <a:lnSpc>
                <a:spcPct val="90000"/>
              </a:lnSpc>
              <a:spcBef>
                <a:spcPts val="1000"/>
              </a:spcBef>
              <a:buClr>
                <a:srgbClr val="0078C9"/>
              </a:buClr>
              <a:defRPr sz="2800">
                <a:solidFill>
                  <a:srgbClr val="333E48"/>
                </a:solidFill>
                <a:latin typeface="Arial"/>
                <a:ea typeface="Arial"/>
                <a:cs typeface="Arial"/>
                <a:sym typeface="Arial"/>
              </a:defRPr>
            </a:lvl1pPr>
            <a:lvl2pPr marL="723900" indent="-266700" defTabSz="914400">
              <a:lnSpc>
                <a:spcPct val="90000"/>
              </a:lnSpc>
              <a:spcBef>
                <a:spcPts val="1000"/>
              </a:spcBef>
              <a:buClr>
                <a:srgbClr val="0078C9"/>
              </a:buClr>
              <a:buChar char="•"/>
              <a:defRPr sz="2800">
                <a:solidFill>
                  <a:srgbClr val="333E48"/>
                </a:solidFill>
                <a:latin typeface="Arial"/>
                <a:ea typeface="Arial"/>
                <a:cs typeface="Arial"/>
                <a:sym typeface="Arial"/>
              </a:defRPr>
            </a:lvl2pPr>
            <a:lvl3pPr marL="1234438" indent="-320038" defTabSz="914400">
              <a:lnSpc>
                <a:spcPct val="90000"/>
              </a:lnSpc>
              <a:spcBef>
                <a:spcPts val="1000"/>
              </a:spcBef>
              <a:buClr>
                <a:srgbClr val="0078C9"/>
              </a:buClr>
              <a:defRPr sz="2800">
                <a:solidFill>
                  <a:srgbClr val="333E48"/>
                </a:solidFill>
                <a:latin typeface="Arial"/>
                <a:ea typeface="Arial"/>
                <a:cs typeface="Arial"/>
                <a:sym typeface="Arial"/>
              </a:defRPr>
            </a:lvl3pPr>
            <a:lvl4pPr marL="1727200" indent="-355600" defTabSz="914400">
              <a:lnSpc>
                <a:spcPct val="90000"/>
              </a:lnSpc>
              <a:spcBef>
                <a:spcPts val="1000"/>
              </a:spcBef>
              <a:buClr>
                <a:srgbClr val="0078C9"/>
              </a:buClr>
              <a:buChar char="•"/>
              <a:defRPr sz="2800">
                <a:solidFill>
                  <a:srgbClr val="333E48"/>
                </a:solidFill>
                <a:latin typeface="Arial"/>
                <a:ea typeface="Arial"/>
                <a:cs typeface="Arial"/>
                <a:sym typeface="Arial"/>
              </a:defRPr>
            </a:lvl4pPr>
            <a:lvl5pPr marL="2184400" indent="-355600" defTabSz="914400">
              <a:lnSpc>
                <a:spcPct val="90000"/>
              </a:lnSpc>
              <a:spcBef>
                <a:spcPts val="1000"/>
              </a:spcBef>
              <a:buClr>
                <a:srgbClr val="0078C9"/>
              </a:buClr>
              <a:buChar char="•"/>
              <a:defRPr sz="2800">
                <a:solidFill>
                  <a:srgbClr val="333E48"/>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pic>
        <p:nvPicPr>
          <p:cNvPr id="267" name="Picture 10" descr="Picture 10"/>
          <p:cNvPicPr>
            <a:picLocks noChangeAspect="1"/>
          </p:cNvPicPr>
          <p:nvPr/>
        </p:nvPicPr>
        <p:blipFill>
          <a:blip r:embed="rId2"/>
          <a:stretch>
            <a:fillRect/>
          </a:stretch>
        </p:blipFill>
        <p:spPr>
          <a:xfrm>
            <a:off x="8119192" y="5504853"/>
            <a:ext cx="870971" cy="359539"/>
          </a:xfrm>
          <a:prstGeom prst="rect">
            <a:avLst/>
          </a:prstGeom>
          <a:ln w="12700">
            <a:miter lim="400000"/>
          </a:ln>
        </p:spPr>
      </p:pic>
      <p:pic>
        <p:nvPicPr>
          <p:cNvPr id="268" name="unknown.jpg" descr="unknown.jpg"/>
          <p:cNvPicPr>
            <a:picLocks noChangeAspect="1"/>
          </p:cNvPicPr>
          <p:nvPr/>
        </p:nvPicPr>
        <p:blipFill>
          <a:blip r:embed="rId3"/>
          <a:stretch>
            <a:fillRect/>
          </a:stretch>
        </p:blipFill>
        <p:spPr>
          <a:xfrm>
            <a:off x="158750" y="5460081"/>
            <a:ext cx="1082405" cy="449085"/>
          </a:xfrm>
          <a:prstGeom prst="rect">
            <a:avLst/>
          </a:prstGeom>
          <a:ln w="12700">
            <a:miter lim="400000"/>
          </a:ln>
        </p:spPr>
      </p:pic>
      <p:sp>
        <p:nvSpPr>
          <p:cNvPr id="269" name="Slide Number"/>
          <p:cNvSpPr txBox="1">
            <a:spLocks noGrp="1"/>
          </p:cNvSpPr>
          <p:nvPr>
            <p:ph type="sldNum" sz="quarter" idx="2"/>
          </p:nvPr>
        </p:nvSpPr>
        <p:spPr>
          <a:xfrm>
            <a:off x="8832573" y="5691953"/>
            <a:ext cx="279047" cy="265962"/>
          </a:xfrm>
          <a:prstGeom prst="rect">
            <a:avLst/>
          </a:prstGeom>
        </p:spPr>
        <p:txBody>
          <a:bodyPr lIns="34289" tIns="34289" rIns="34289" bIns="34289" anchor="ctr"/>
          <a:lstStyle>
            <a:lvl1pPr algn="ctr" defTabSz="914400">
              <a:defRPr sz="1400"/>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276" name="Title Text"/>
          <p:cNvSpPr txBox="1">
            <a:spLocks noGrp="1"/>
          </p:cNvSpPr>
          <p:nvPr>
            <p:ph type="title"/>
          </p:nvPr>
        </p:nvSpPr>
        <p:spPr>
          <a:xfrm>
            <a:off x="628650" y="1131092"/>
            <a:ext cx="6449787" cy="994175"/>
          </a:xfrm>
          <a:prstGeom prst="rect">
            <a:avLst/>
          </a:prstGeom>
        </p:spPr>
        <p:txBody>
          <a:bodyPr lIns="34287" tIns="34287" rIns="34287" bIns="34287" anchor="ctr"/>
          <a:lstStyle>
            <a:lvl1pPr algn="l" defTabSz="914400">
              <a:lnSpc>
                <a:spcPct val="90000"/>
              </a:lnSpc>
              <a:defRPr>
                <a:solidFill>
                  <a:srgbClr val="002060"/>
                </a:solidFill>
                <a:latin typeface="Arial"/>
                <a:ea typeface="Arial"/>
                <a:cs typeface="Arial"/>
                <a:sym typeface="Arial"/>
              </a:defRPr>
            </a:lvl1pPr>
          </a:lstStyle>
          <a:p>
            <a:r>
              <a:t>Title Text</a:t>
            </a:r>
          </a:p>
        </p:txBody>
      </p:sp>
      <p:pic>
        <p:nvPicPr>
          <p:cNvPr id="277" name="Picture 10" descr="Picture 10"/>
          <p:cNvPicPr>
            <a:picLocks noChangeAspect="1"/>
          </p:cNvPicPr>
          <p:nvPr/>
        </p:nvPicPr>
        <p:blipFill>
          <a:blip r:embed="rId2"/>
          <a:stretch>
            <a:fillRect/>
          </a:stretch>
        </p:blipFill>
        <p:spPr>
          <a:xfrm>
            <a:off x="8119202" y="6398940"/>
            <a:ext cx="870971" cy="359540"/>
          </a:xfrm>
          <a:prstGeom prst="rect">
            <a:avLst/>
          </a:prstGeom>
          <a:ln w="12700">
            <a:miter lim="400000"/>
          </a:ln>
        </p:spPr>
      </p:pic>
      <p:sp>
        <p:nvSpPr>
          <p:cNvPr id="278" name="Slide Number"/>
          <p:cNvSpPr txBox="1">
            <a:spLocks noGrp="1"/>
          </p:cNvSpPr>
          <p:nvPr>
            <p:ph type="sldNum" sz="quarter" idx="2"/>
          </p:nvPr>
        </p:nvSpPr>
        <p:spPr>
          <a:xfrm>
            <a:off x="8832574" y="5704655"/>
            <a:ext cx="279045" cy="265960"/>
          </a:xfrm>
          <a:prstGeom prst="rect">
            <a:avLst/>
          </a:prstGeom>
        </p:spPr>
        <p:txBody>
          <a:bodyPr lIns="34287" tIns="34287" rIns="34287" bIns="34287" anchor="ctr"/>
          <a:lstStyle>
            <a:lvl1pPr algn="ctr" defTabSz="914400">
              <a:defRPr sz="1400"/>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85" name="Text Box 27"/>
          <p:cNvSpPr txBox="1"/>
          <p:nvPr/>
        </p:nvSpPr>
        <p:spPr>
          <a:xfrm>
            <a:off x="3576637" y="6062366"/>
            <a:ext cx="3328433" cy="4666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Confidential and Proprietary   </a:t>
            </a:r>
          </a:p>
        </p:txBody>
      </p:sp>
      <p:pic>
        <p:nvPicPr>
          <p:cNvPr id="286" name="Picture 3" descr="Picture 3"/>
          <p:cNvPicPr>
            <a:picLocks noChangeAspect="1"/>
          </p:cNvPicPr>
          <p:nvPr/>
        </p:nvPicPr>
        <p:blipFill>
          <a:blip r:embed="rId2"/>
          <a:stretch>
            <a:fillRect/>
          </a:stretch>
        </p:blipFill>
        <p:spPr>
          <a:xfrm>
            <a:off x="760395" y="6222732"/>
            <a:ext cx="1667830" cy="356379"/>
          </a:xfrm>
          <a:prstGeom prst="rect">
            <a:avLst/>
          </a:prstGeom>
          <a:ln w="12700">
            <a:miter lim="400000"/>
          </a:ln>
        </p:spPr>
      </p:pic>
      <p:sp>
        <p:nvSpPr>
          <p:cNvPr id="287" name="Text Box 27"/>
          <p:cNvSpPr txBox="1"/>
          <p:nvPr/>
        </p:nvSpPr>
        <p:spPr>
          <a:xfrm>
            <a:off x="7534232" y="5846922"/>
            <a:ext cx="2551444"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a:t>
            </a:r>
          </a:p>
          <a:p>
            <a:pPr>
              <a:defRPr sz="1400" b="1">
                <a:solidFill>
                  <a:srgbClr val="1F497D"/>
                </a:solidFill>
                <a:latin typeface="Arial"/>
                <a:ea typeface="Arial"/>
                <a:cs typeface="Arial"/>
                <a:sym typeface="Arial"/>
              </a:defRPr>
            </a:pPr>
            <a:r>
              <a:t>   </a:t>
            </a:r>
            <a:r>
              <a:rPr b="0">
                <a:solidFill>
                  <a:srgbClr val="376092"/>
                </a:solidFill>
              </a:rPr>
              <a:t>Slide </a:t>
            </a:r>
          </a:p>
        </p:txBody>
      </p:sp>
      <p:sp>
        <p:nvSpPr>
          <p:cNvPr id="288" name="Title Text"/>
          <p:cNvSpPr txBox="1">
            <a:spLocks noGrp="1"/>
          </p:cNvSpPr>
          <p:nvPr>
            <p:ph type="title"/>
          </p:nvPr>
        </p:nvSpPr>
        <p:spPr>
          <a:prstGeom prst="rect">
            <a:avLst/>
          </a:prstGeom>
        </p:spPr>
        <p:txBody>
          <a:bodyPr/>
          <a:lstStyle/>
          <a:p>
            <a:r>
              <a:t>Title Text</a:t>
            </a:r>
          </a:p>
        </p:txBody>
      </p:sp>
      <p:sp>
        <p:nvSpPr>
          <p:cNvPr id="28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0" name="Slide Number"/>
          <p:cNvSpPr txBox="1">
            <a:spLocks noGrp="1"/>
          </p:cNvSpPr>
          <p:nvPr>
            <p:ph type="sldNum" sz="quarter" idx="2"/>
          </p:nvPr>
        </p:nvSpPr>
        <p:spPr>
          <a:xfrm>
            <a:off x="6279549" y="6224225"/>
            <a:ext cx="273652" cy="264251"/>
          </a:xfrm>
          <a:prstGeom prst="rect">
            <a:avLst/>
          </a:prstGeom>
        </p:spPr>
        <p:txBody>
          <a:bodyPr lIns="45718" tIns="45718" rIns="45718" bIns="45718"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97" name="Text Box 27"/>
          <p:cNvSpPr txBox="1"/>
          <p:nvPr/>
        </p:nvSpPr>
        <p:spPr>
          <a:xfrm>
            <a:off x="3576637" y="6062366"/>
            <a:ext cx="3328433" cy="4666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Confidential and Proprietary   </a:t>
            </a:r>
          </a:p>
        </p:txBody>
      </p:sp>
      <p:pic>
        <p:nvPicPr>
          <p:cNvPr id="298" name="Picture 3" descr="Picture 3"/>
          <p:cNvPicPr>
            <a:picLocks noChangeAspect="1"/>
          </p:cNvPicPr>
          <p:nvPr/>
        </p:nvPicPr>
        <p:blipFill>
          <a:blip r:embed="rId2"/>
          <a:stretch>
            <a:fillRect/>
          </a:stretch>
        </p:blipFill>
        <p:spPr>
          <a:xfrm>
            <a:off x="760395" y="6222732"/>
            <a:ext cx="1667830" cy="356378"/>
          </a:xfrm>
          <a:prstGeom prst="rect">
            <a:avLst/>
          </a:prstGeom>
          <a:ln w="12700">
            <a:miter lim="400000"/>
          </a:ln>
        </p:spPr>
      </p:pic>
      <p:sp>
        <p:nvSpPr>
          <p:cNvPr id="299" name="Text Box 27"/>
          <p:cNvSpPr txBox="1"/>
          <p:nvPr/>
        </p:nvSpPr>
        <p:spPr>
          <a:xfrm>
            <a:off x="7534232" y="5846922"/>
            <a:ext cx="2551443"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a:t>
            </a:r>
          </a:p>
          <a:p>
            <a:pPr>
              <a:defRPr sz="1400" b="1">
                <a:solidFill>
                  <a:srgbClr val="1F497D"/>
                </a:solidFill>
                <a:latin typeface="Arial"/>
                <a:ea typeface="Arial"/>
                <a:cs typeface="Arial"/>
                <a:sym typeface="Arial"/>
              </a:defRPr>
            </a:pPr>
            <a:r>
              <a:t>   </a:t>
            </a:r>
            <a:r>
              <a:rPr b="0">
                <a:solidFill>
                  <a:srgbClr val="376092"/>
                </a:solidFill>
              </a:rPr>
              <a:t>Slide </a:t>
            </a:r>
          </a:p>
        </p:txBody>
      </p:sp>
      <p:sp>
        <p:nvSpPr>
          <p:cNvPr id="300" name="Title Text"/>
          <p:cNvSpPr txBox="1">
            <a:spLocks noGrp="1"/>
          </p:cNvSpPr>
          <p:nvPr>
            <p:ph type="title"/>
          </p:nvPr>
        </p:nvSpPr>
        <p:spPr>
          <a:prstGeom prst="rect">
            <a:avLst/>
          </a:prstGeom>
        </p:spPr>
        <p:txBody>
          <a:bodyPr/>
          <a:lstStyle/>
          <a:p>
            <a:r>
              <a:t>Title Text</a:t>
            </a:r>
          </a:p>
        </p:txBody>
      </p:sp>
      <p:sp>
        <p:nvSpPr>
          <p:cNvPr id="30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2" name="Slide Number"/>
          <p:cNvSpPr txBox="1">
            <a:spLocks noGrp="1"/>
          </p:cNvSpPr>
          <p:nvPr>
            <p:ph type="sldNum" sz="quarter" idx="2"/>
          </p:nvPr>
        </p:nvSpPr>
        <p:spPr>
          <a:xfrm>
            <a:off x="6279548" y="6224225"/>
            <a:ext cx="273652" cy="264251"/>
          </a:xfrm>
          <a:prstGeom prst="rect">
            <a:avLst/>
          </a:prstGeom>
        </p:spPr>
        <p:txBody>
          <a:bodyPr lIns="45718" tIns="45718" rIns="45718" bIns="45718" anchor="ctr"/>
          <a:lstStyle>
            <a:lvl1pPr algn="r">
              <a:defRPr sz="1200"/>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lvl1pPr>
              <a:defRPr b="0">
                <a:solidFill>
                  <a:srgbClr val="000000"/>
                </a:solidFill>
              </a:defRPr>
            </a:lvl1pPr>
          </a:lstStyle>
          <a:p>
            <a:r>
              <a:t>Title Text</a:t>
            </a:r>
          </a:p>
        </p:txBody>
      </p:sp>
      <p:sp>
        <p:nvSpPr>
          <p:cNvPr id="34"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pic>
        <p:nvPicPr>
          <p:cNvPr id="35"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36"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309" name="Text Box 27"/>
          <p:cNvSpPr txBox="1"/>
          <p:nvPr/>
        </p:nvSpPr>
        <p:spPr>
          <a:xfrm>
            <a:off x="3576637" y="6062366"/>
            <a:ext cx="2639451"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Confidential and Proprietary</a:t>
            </a:r>
          </a:p>
          <a:p>
            <a:pPr algn="ctr">
              <a:defRPr sz="1400" b="1">
                <a:solidFill>
                  <a:srgbClr val="1F497D"/>
                </a:solidFill>
                <a:latin typeface="Arial"/>
                <a:ea typeface="Arial"/>
                <a:cs typeface="Arial"/>
                <a:sym typeface="Arial"/>
              </a:defRPr>
            </a:pPr>
            <a:r>
              <a:t>Draft for Discussion   </a:t>
            </a:r>
          </a:p>
        </p:txBody>
      </p:sp>
      <p:pic>
        <p:nvPicPr>
          <p:cNvPr id="310" name="Picture 3" descr="Picture 3"/>
          <p:cNvPicPr>
            <a:picLocks noChangeAspect="1"/>
          </p:cNvPicPr>
          <p:nvPr/>
        </p:nvPicPr>
        <p:blipFill>
          <a:blip r:embed="rId2"/>
          <a:stretch>
            <a:fillRect/>
          </a:stretch>
        </p:blipFill>
        <p:spPr>
          <a:xfrm>
            <a:off x="760395" y="6222732"/>
            <a:ext cx="1667830" cy="356379"/>
          </a:xfrm>
          <a:prstGeom prst="rect">
            <a:avLst/>
          </a:prstGeom>
          <a:ln w="12700">
            <a:miter lim="400000"/>
          </a:ln>
        </p:spPr>
      </p:pic>
      <p:sp>
        <p:nvSpPr>
          <p:cNvPr id="311" name="Text Box 27"/>
          <p:cNvSpPr txBox="1"/>
          <p:nvPr/>
        </p:nvSpPr>
        <p:spPr>
          <a:xfrm>
            <a:off x="7534232" y="5846922"/>
            <a:ext cx="2551444" cy="669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lgn="ctr">
              <a:defRPr sz="1200" b="1">
                <a:solidFill>
                  <a:srgbClr val="1F497D"/>
                </a:solidFill>
                <a:latin typeface="Arial"/>
                <a:ea typeface="Arial"/>
                <a:cs typeface="Arial"/>
                <a:sym typeface="Arial"/>
              </a:defRPr>
            </a:pPr>
            <a:endParaRPr/>
          </a:p>
          <a:p>
            <a:pPr>
              <a:defRPr sz="1400" b="1">
                <a:solidFill>
                  <a:srgbClr val="1F497D"/>
                </a:solidFill>
                <a:latin typeface="Arial"/>
                <a:ea typeface="Arial"/>
                <a:cs typeface="Arial"/>
                <a:sym typeface="Arial"/>
              </a:defRPr>
            </a:pPr>
            <a:r>
              <a:t> </a:t>
            </a:r>
          </a:p>
          <a:p>
            <a:pPr>
              <a:defRPr sz="1400" b="1">
                <a:solidFill>
                  <a:srgbClr val="1F497D"/>
                </a:solidFill>
                <a:latin typeface="Arial"/>
                <a:ea typeface="Arial"/>
                <a:cs typeface="Arial"/>
                <a:sym typeface="Arial"/>
              </a:defRPr>
            </a:pPr>
            <a:r>
              <a:t>   </a:t>
            </a:r>
            <a:r>
              <a:rPr b="0">
                <a:solidFill>
                  <a:srgbClr val="376092"/>
                </a:solidFill>
              </a:rPr>
              <a:t>Slide </a:t>
            </a:r>
          </a:p>
        </p:txBody>
      </p:sp>
      <p:sp>
        <p:nvSpPr>
          <p:cNvPr id="31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4"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5" name="Text Placeholder 4"/>
          <p:cNvSpPr>
            <a:spLocks noGrp="1"/>
          </p:cNvSpPr>
          <p:nvPr>
            <p:ph type="body" sz="quarter" idx="13"/>
          </p:nvPr>
        </p:nvSpPr>
        <p:spPr>
          <a:xfrm>
            <a:off x="4645025" y="1535111"/>
            <a:ext cx="4041775" cy="639768"/>
          </a:xfrm>
          <a:prstGeom prst="rect">
            <a:avLst/>
          </a:prstGeom>
        </p:spPr>
        <p:txBody>
          <a:bodyPr anchor="b"/>
          <a:lstStyle/>
          <a:p>
            <a:endParaRPr/>
          </a:p>
        </p:txBody>
      </p:sp>
      <p:sp>
        <p:nvSpPr>
          <p:cNvPr id="46" name="Title Text"/>
          <p:cNvSpPr txBox="1">
            <a:spLocks noGrp="1"/>
          </p:cNvSpPr>
          <p:nvPr>
            <p:ph type="title"/>
          </p:nvPr>
        </p:nvSpPr>
        <p:spPr>
          <a:prstGeom prst="rect">
            <a:avLst/>
          </a:prstGeom>
        </p:spPr>
        <p:txBody>
          <a:bodyPr/>
          <a:lstStyle>
            <a:lvl1pPr>
              <a:defRPr b="0">
                <a:solidFill>
                  <a:srgbClr val="000000"/>
                </a:solidFill>
              </a:defRPr>
            </a:lvl1pPr>
          </a:lstStyle>
          <a:p>
            <a:r>
              <a:t>Title Text</a:t>
            </a:r>
          </a:p>
        </p:txBody>
      </p:sp>
      <p:pic>
        <p:nvPicPr>
          <p:cNvPr id="47"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48"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56"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57"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65" name="Title Text"/>
          <p:cNvSpPr txBox="1">
            <a:spLocks noGrp="1"/>
          </p:cNvSpPr>
          <p:nvPr>
            <p:ph type="title"/>
          </p:nvPr>
        </p:nvSpPr>
        <p:spPr>
          <a:xfrm>
            <a:off x="457200" y="273050"/>
            <a:ext cx="3008316" cy="1162050"/>
          </a:xfrm>
          <a:prstGeom prst="rect">
            <a:avLst/>
          </a:prstGeom>
        </p:spPr>
        <p:txBody>
          <a:bodyPr anchor="b"/>
          <a:lstStyle>
            <a:lvl1pPr algn="l">
              <a:defRPr sz="2000">
                <a:solidFill>
                  <a:srgbClr val="000000"/>
                </a:solidFill>
              </a:defRPr>
            </a:lvl1pPr>
          </a:lstStyle>
          <a:p>
            <a:r>
              <a:t>Title Text</a:t>
            </a:r>
          </a:p>
        </p:txBody>
      </p:sp>
      <p:sp>
        <p:nvSpPr>
          <p:cNvPr id="66"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7" name="Text Placeholder 3"/>
          <p:cNvSpPr>
            <a:spLocks noGrp="1"/>
          </p:cNvSpPr>
          <p:nvPr>
            <p:ph type="body" sz="half" idx="13"/>
          </p:nvPr>
        </p:nvSpPr>
        <p:spPr>
          <a:xfrm>
            <a:off x="457198" y="1435100"/>
            <a:ext cx="3008317" cy="4691063"/>
          </a:xfrm>
          <a:prstGeom prst="rect">
            <a:avLst/>
          </a:prstGeom>
        </p:spPr>
        <p:txBody>
          <a:bodyPr/>
          <a:lstStyle/>
          <a:p>
            <a:endParaRPr/>
          </a:p>
        </p:txBody>
      </p:sp>
      <p:pic>
        <p:nvPicPr>
          <p:cNvPr id="68"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69"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pic>
        <p:nvPicPr>
          <p:cNvPr id="77"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78" name="Title Text"/>
          <p:cNvSpPr txBox="1">
            <a:spLocks noGrp="1"/>
          </p:cNvSpPr>
          <p:nvPr>
            <p:ph type="title"/>
          </p:nvPr>
        </p:nvSpPr>
        <p:spPr>
          <a:prstGeom prst="rect">
            <a:avLst/>
          </a:prstGeom>
        </p:spPr>
        <p:txBody>
          <a:bodyPr/>
          <a:lstStyle/>
          <a:p>
            <a:r>
              <a:t>Title Text</a:t>
            </a:r>
          </a:p>
        </p:txBody>
      </p:sp>
      <p:sp>
        <p:nvSpPr>
          <p:cNvPr id="79"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pic>
        <p:nvPicPr>
          <p:cNvPr id="87" name="Picture 3" descr="Picture 3"/>
          <p:cNvPicPr>
            <a:picLocks noChangeAspect="1"/>
          </p:cNvPicPr>
          <p:nvPr/>
        </p:nvPicPr>
        <p:blipFill>
          <a:blip r:embed="rId2"/>
          <a:stretch>
            <a:fillRect/>
          </a:stretch>
        </p:blipFill>
        <p:spPr>
          <a:xfrm>
            <a:off x="198071" y="6350415"/>
            <a:ext cx="1351435" cy="288772"/>
          </a:xfrm>
          <a:prstGeom prst="rect">
            <a:avLst/>
          </a:prstGeom>
          <a:ln w="12700">
            <a:miter lim="400000"/>
          </a:ln>
        </p:spPr>
      </p:pic>
      <p:sp>
        <p:nvSpPr>
          <p:cNvPr id="88"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sp>
        <p:nvSpPr>
          <p:cNvPr id="96"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Box 27"/>
          <p:cNvSpPr txBox="1"/>
          <p:nvPr/>
        </p:nvSpPr>
        <p:spPr>
          <a:xfrm>
            <a:off x="3025262" y="6367166"/>
            <a:ext cx="3093477" cy="28882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defRPr sz="1400" b="1">
                <a:solidFill>
                  <a:srgbClr val="1F497D"/>
                </a:solidFill>
                <a:latin typeface="Arial"/>
                <a:ea typeface="Arial"/>
                <a:cs typeface="Arial"/>
                <a:sym typeface="Arial"/>
              </a:defRPr>
            </a:lvl1pPr>
          </a:lstStyle>
          <a:p>
            <a:r>
              <a:t>Preliminary Recommendations </a:t>
            </a:r>
          </a:p>
        </p:txBody>
      </p:sp>
      <p:pic>
        <p:nvPicPr>
          <p:cNvPr id="3" name="Picture 3" descr="Picture 3"/>
          <p:cNvPicPr>
            <a:picLocks noChangeAspect="1"/>
          </p:cNvPicPr>
          <p:nvPr/>
        </p:nvPicPr>
        <p:blipFill>
          <a:blip r:embed="rId32"/>
          <a:stretch>
            <a:fillRect/>
          </a:stretch>
        </p:blipFill>
        <p:spPr>
          <a:xfrm>
            <a:off x="198071" y="6350415"/>
            <a:ext cx="1351435" cy="288772"/>
          </a:xfrm>
          <a:prstGeom prst="rect">
            <a:avLst/>
          </a:prstGeom>
          <a:ln w="12700">
            <a:miter lim="400000"/>
          </a:ln>
        </p:spPr>
      </p:pic>
      <p:sp>
        <p:nvSpPr>
          <p:cNvPr id="4"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Title Text</a:t>
            </a:r>
          </a:p>
        </p:txBody>
      </p:sp>
      <p:sp>
        <p:nvSpPr>
          <p:cNvPr id="5"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6279548" y="6224225"/>
            <a:ext cx="443169" cy="437067"/>
          </a:xfrm>
          <a:prstGeom prst="rect">
            <a:avLst/>
          </a:prstGeom>
          <a:ln w="12700">
            <a:miter lim="400000"/>
          </a:ln>
        </p:spPr>
        <p:txBody>
          <a:bodyPr wrap="none" lIns="45718" tIns="45718" rIns="45718" bIns="45718">
            <a:spAutoFit/>
          </a:bodyPr>
          <a:lstStyle>
            <a:lvl1pPr>
              <a:defRPr>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ransition spd="med"/>
  <p:txStyles>
    <p:titleStyle>
      <a:lvl1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sz="4400" b="1" i="0" u="none" strike="noStrike" cap="none" spc="0" baseline="0">
          <a:ln>
            <a:noFill/>
          </a:ln>
          <a:solidFill>
            <a:srgbClr val="1F497D"/>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j-lt"/>
          <a:ea typeface="+mj-ea"/>
          <a:cs typeface="+mj-cs"/>
          <a:sym typeface="Calibri"/>
        </a:defRPr>
      </a:lvl9pPr>
    </p:bodyStyle>
    <p:otherStyle>
      <a:lvl1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1pPr>
      <a:lvl2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2pPr>
      <a:lvl3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3pPr>
      <a:lvl4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4pPr>
      <a:lvl5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5pPr>
      <a:lvl6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6pPr>
      <a:lvl7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7pPr>
      <a:lvl8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8pPr>
      <a:lvl9pPr marL="0" marR="0" indent="0" algn="l" defTabSz="457200"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mailto:lessalozada@gmail.com" TargetMode="External"/><Relationship Id="rId2" Type="http://schemas.openxmlformats.org/officeDocument/2006/relationships/hyperlink" Target="https://bit.ly/2ZGwxiC"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1" name="Picture 1" descr="Picture 1"/>
          <p:cNvPicPr>
            <a:picLocks noChangeAspect="1"/>
          </p:cNvPicPr>
          <p:nvPr/>
        </p:nvPicPr>
        <p:blipFill>
          <a:blip r:embed="rId2"/>
          <a:stretch>
            <a:fillRect/>
          </a:stretch>
        </p:blipFill>
        <p:spPr>
          <a:xfrm>
            <a:off x="1664585" y="411945"/>
            <a:ext cx="5741388" cy="1263105"/>
          </a:xfrm>
          <a:prstGeom prst="rect">
            <a:avLst/>
          </a:prstGeom>
          <a:ln w="12700">
            <a:miter lim="400000"/>
          </a:ln>
        </p:spPr>
      </p:pic>
      <p:sp>
        <p:nvSpPr>
          <p:cNvPr id="322" name="Rectangle 2"/>
          <p:cNvSpPr/>
          <p:nvPr/>
        </p:nvSpPr>
        <p:spPr>
          <a:xfrm>
            <a:off x="92364" y="6333290"/>
            <a:ext cx="8986981" cy="524711"/>
          </a:xfrm>
          <a:prstGeom prst="rect">
            <a:avLst/>
          </a:prstGeom>
          <a:solidFill>
            <a:srgbClr val="FFFFFF"/>
          </a:solidFill>
          <a:ln w="25400">
            <a:solidFill>
              <a:srgbClr val="FFFFFF"/>
            </a:solidFill>
          </a:ln>
        </p:spPr>
        <p:txBody>
          <a:bodyPr lIns="45718" tIns="45718" rIns="45718" bIns="45718" anchor="ctr"/>
          <a:lstStyle/>
          <a:p>
            <a:pPr>
              <a:defRPr sz="1800">
                <a:latin typeface="+mn-lt"/>
                <a:ea typeface="+mn-ea"/>
                <a:cs typeface="+mn-cs"/>
                <a:sym typeface="Helvetica"/>
              </a:defRPr>
            </a:pPr>
            <a:endParaRPr/>
          </a:p>
        </p:txBody>
      </p:sp>
      <p:sp>
        <p:nvSpPr>
          <p:cNvPr id="323" name="Text Box 3"/>
          <p:cNvSpPr txBox="1"/>
          <p:nvPr/>
        </p:nvSpPr>
        <p:spPr>
          <a:xfrm>
            <a:off x="461816" y="2015052"/>
            <a:ext cx="8146923" cy="4344871"/>
          </a:xfrm>
          <a:prstGeom prst="rect">
            <a:avLst/>
          </a:prstGeom>
          <a:ln w="38100">
            <a:solidFill>
              <a:srgbClr val="002060"/>
            </a:solidFill>
            <a:miter/>
          </a:ln>
          <a:extLst>
            <a:ext uri="{C572A759-6A51-4108-AA02-DFA0A04FC94B}">
              <ma14:wrappingTextBoxFlag xmlns:ma14="http://schemas.microsoft.com/office/mac/drawingml/2011/main" xmlns="" val="1"/>
            </a:ext>
          </a:extLst>
        </p:spPr>
        <p:txBody>
          <a:bodyPr lIns="45718" tIns="45718" rIns="45718" bIns="45718">
            <a:spAutoFit/>
          </a:bodyPr>
          <a:lstStyle/>
          <a:p>
            <a:pPr algn="ctr">
              <a:defRPr sz="6700" b="1" i="1">
                <a:solidFill>
                  <a:srgbClr val="376092"/>
                </a:solidFill>
                <a:latin typeface="Arial Narrow"/>
                <a:ea typeface="Arial Narrow"/>
                <a:cs typeface="Arial Narrow"/>
                <a:sym typeface="Arial Narrow"/>
              </a:defRPr>
            </a:pPr>
            <a:r>
              <a:t>A Better</a:t>
            </a:r>
            <a:r>
              <a:rPr>
                <a:latin typeface="+mj-lt"/>
                <a:ea typeface="+mj-ea"/>
                <a:cs typeface="+mj-cs"/>
                <a:sym typeface="Calibri"/>
              </a:rPr>
              <a:t> </a:t>
            </a:r>
            <a:r>
              <a:rPr i="0">
                <a:solidFill>
                  <a:srgbClr val="C92214"/>
                </a:solidFill>
                <a:latin typeface="Book Antiqua"/>
                <a:ea typeface="Book Antiqua"/>
                <a:cs typeface="Book Antiqua"/>
                <a:sym typeface="Book Antiqua"/>
              </a:rPr>
              <a:t>ALA</a:t>
            </a:r>
            <a:endParaRPr>
              <a:solidFill>
                <a:srgbClr val="002060"/>
              </a:solidFill>
              <a:latin typeface="Book Antiqua"/>
              <a:ea typeface="Book Antiqua"/>
              <a:cs typeface="Book Antiqua"/>
              <a:sym typeface="Book Antiqua"/>
            </a:endParaRPr>
          </a:p>
          <a:p>
            <a:pPr algn="ctr">
              <a:defRPr sz="2000" b="1">
                <a:solidFill>
                  <a:srgbClr val="002060"/>
                </a:solidFill>
                <a:latin typeface="Book Antiqua"/>
                <a:ea typeface="Book Antiqua"/>
                <a:cs typeface="Book Antiqua"/>
                <a:sym typeface="Book Antiqua"/>
              </a:defRPr>
            </a:pPr>
            <a:endParaRPr>
              <a:solidFill>
                <a:srgbClr val="002060"/>
              </a:solidFill>
              <a:latin typeface="Book Antiqua"/>
              <a:ea typeface="Book Antiqua"/>
              <a:cs typeface="Book Antiqua"/>
              <a:sym typeface="Book Antiqua"/>
            </a:endParaRPr>
          </a:p>
          <a:p>
            <a:pPr algn="ctr">
              <a:defRPr sz="3600" b="1">
                <a:solidFill>
                  <a:srgbClr val="376092"/>
                </a:solidFill>
                <a:latin typeface="Arial Narrow"/>
                <a:ea typeface="Arial Narrow"/>
                <a:cs typeface="Arial Narrow"/>
                <a:sym typeface="Arial Narrow"/>
              </a:defRPr>
            </a:pPr>
            <a:r>
              <a:t>A Modern Association </a:t>
            </a:r>
          </a:p>
          <a:p>
            <a:pPr algn="ctr">
              <a:defRPr sz="3600" b="1">
                <a:solidFill>
                  <a:srgbClr val="376092"/>
                </a:solidFill>
                <a:latin typeface="Arial Narrow"/>
                <a:ea typeface="Arial Narrow"/>
                <a:cs typeface="Arial Narrow"/>
                <a:sym typeface="Arial Narrow"/>
              </a:defRPr>
            </a:pPr>
            <a:r>
              <a:t>for a </a:t>
            </a:r>
            <a:endParaRPr i="1"/>
          </a:p>
          <a:p>
            <a:pPr algn="ctr">
              <a:defRPr sz="3600" b="1">
                <a:solidFill>
                  <a:srgbClr val="376092"/>
                </a:solidFill>
                <a:latin typeface="Arial Narrow"/>
                <a:ea typeface="Arial Narrow"/>
                <a:cs typeface="Arial Narrow"/>
                <a:sym typeface="Arial Narrow"/>
              </a:defRPr>
            </a:pPr>
            <a:r>
              <a:t>Modern Profession</a:t>
            </a:r>
          </a:p>
          <a:p>
            <a:pPr algn="ctr">
              <a:defRPr sz="2000" b="1">
                <a:solidFill>
                  <a:srgbClr val="376092"/>
                </a:solidFill>
                <a:latin typeface="Arial Narrow"/>
                <a:ea typeface="Arial Narrow"/>
                <a:cs typeface="Arial Narrow"/>
                <a:sym typeface="Arial Narrow"/>
              </a:defRPr>
            </a:pPr>
            <a:endParaRPr/>
          </a:p>
          <a:p>
            <a:pPr algn="ctr">
              <a:defRPr sz="3600" b="1" i="1">
                <a:solidFill>
                  <a:srgbClr val="376092"/>
                </a:solidFill>
                <a:latin typeface="Arial Narrow"/>
                <a:ea typeface="Arial Narrow"/>
                <a:cs typeface="Arial Narrow"/>
                <a:sym typeface="Arial Narrow"/>
              </a:defRPr>
            </a:pPr>
            <a:r>
              <a:t>Preliminary Recommendations</a:t>
            </a:r>
          </a:p>
          <a:p>
            <a:pPr algn="ctr">
              <a:defRPr sz="3000" b="1" i="1">
                <a:solidFill>
                  <a:srgbClr val="376092"/>
                </a:solidFill>
                <a:latin typeface="Arial Narrow"/>
                <a:ea typeface="Arial Narrow"/>
                <a:cs typeface="Arial Narrow"/>
                <a:sym typeface="Arial Narrow"/>
              </a:defRPr>
            </a:pPr>
            <a:r>
              <a:t>ALA Annual Conference 2019</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Redesigned ALA Executive Board"/>
          <p:cNvSpPr txBox="1">
            <a:spLocks noGrp="1"/>
          </p:cNvSpPr>
          <p:nvPr>
            <p:ph type="title"/>
          </p:nvPr>
        </p:nvSpPr>
        <p:spPr>
          <a:xfrm>
            <a:off x="457200" y="274638"/>
            <a:ext cx="8229600" cy="1143002"/>
          </a:xfrm>
          <a:prstGeom prst="rect">
            <a:avLst/>
          </a:prstGeom>
        </p:spPr>
        <p:txBody>
          <a:bodyPr/>
          <a:lstStyle/>
          <a:p>
            <a:r>
              <a:t>Redesigned ALA Executive Board</a:t>
            </a:r>
          </a:p>
        </p:txBody>
      </p:sp>
      <p:sp>
        <p:nvSpPr>
          <p:cNvPr id="385" name="The ALA Executive Board will be comprised of 17 voting members including:…"/>
          <p:cNvSpPr txBox="1">
            <a:spLocks noGrp="1"/>
          </p:cNvSpPr>
          <p:nvPr>
            <p:ph type="body" idx="1"/>
          </p:nvPr>
        </p:nvSpPr>
        <p:spPr>
          <a:xfrm>
            <a:off x="457200" y="1251193"/>
            <a:ext cx="8229600" cy="4874970"/>
          </a:xfrm>
          <a:prstGeom prst="rect">
            <a:avLst/>
          </a:prstGeom>
        </p:spPr>
        <p:txBody>
          <a:bodyPr/>
          <a:lstStyle/>
          <a:p>
            <a:pPr marL="0" indent="0" defTabSz="260604">
              <a:spcBef>
                <a:spcPts val="300"/>
              </a:spcBef>
              <a:buSzTx/>
              <a:buNone/>
              <a:defRPr sz="1800"/>
            </a:pPr>
            <a:r>
              <a:t>The ALA Executive Board will be comprised of seventeen voting members including:</a:t>
            </a:r>
          </a:p>
          <a:p>
            <a:pPr marL="195451" indent="-195451" defTabSz="260604">
              <a:spcBef>
                <a:spcPts val="300"/>
              </a:spcBef>
              <a:defRPr sz="1800"/>
            </a:pPr>
            <a:r>
              <a:t>The following officers elected by the membership:</a:t>
            </a:r>
          </a:p>
          <a:p>
            <a:pPr marL="456055" lvl="1" indent="-195451" defTabSz="260604">
              <a:spcBef>
                <a:spcPts val="300"/>
              </a:spcBef>
              <a:buChar char="•"/>
              <a:defRPr sz="1800"/>
            </a:pPr>
            <a:r>
              <a:t>President</a:t>
            </a:r>
          </a:p>
          <a:p>
            <a:pPr marL="456055" lvl="1" indent="-195451" defTabSz="260604">
              <a:spcBef>
                <a:spcPts val="300"/>
              </a:spcBef>
              <a:buChar char="•"/>
              <a:defRPr sz="1800"/>
            </a:pPr>
            <a:r>
              <a:t>President-Elect</a:t>
            </a:r>
          </a:p>
          <a:p>
            <a:pPr marL="456055" lvl="1" indent="-195451" defTabSz="260604">
              <a:spcBef>
                <a:spcPts val="300"/>
              </a:spcBef>
              <a:buChar char="•"/>
              <a:defRPr sz="1800"/>
            </a:pPr>
            <a:r>
              <a:t>Immediate Past-President</a:t>
            </a:r>
          </a:p>
          <a:p>
            <a:pPr marL="456055" lvl="1" indent="-195451" defTabSz="260604">
              <a:spcBef>
                <a:spcPts val="300"/>
              </a:spcBef>
              <a:buChar char="•"/>
              <a:defRPr sz="1800"/>
            </a:pPr>
            <a:r>
              <a:t>Treasurer (three-year term)</a:t>
            </a:r>
          </a:p>
          <a:p>
            <a:pPr marL="0" lvl="1" indent="260604" defTabSz="260604">
              <a:spcBef>
                <a:spcPts val="300"/>
              </a:spcBef>
              <a:buSzTx/>
              <a:buNone/>
              <a:defRPr sz="500"/>
            </a:pPr>
            <a:endParaRPr/>
          </a:p>
          <a:p>
            <a:pPr marL="195451" indent="-195451" defTabSz="260604">
              <a:spcBef>
                <a:spcPts val="300"/>
              </a:spcBef>
              <a:defRPr sz="1800"/>
            </a:pPr>
            <a:r>
              <a:t>Eight at-large members of the board elected by the membership</a:t>
            </a:r>
          </a:p>
          <a:p>
            <a:pPr marL="0" indent="0" defTabSz="260604">
              <a:spcBef>
                <a:spcPts val="300"/>
              </a:spcBef>
              <a:buSzTx/>
              <a:buNone/>
              <a:defRPr sz="500"/>
            </a:pPr>
            <a:endParaRPr/>
          </a:p>
          <a:p>
            <a:pPr marL="195451" indent="-195451" defTabSz="260604">
              <a:spcBef>
                <a:spcPts val="300"/>
              </a:spcBef>
              <a:defRPr sz="1800"/>
            </a:pPr>
            <a:r>
              <a:t>Five members selected by the Executive Board for unique skills required to govern the organization </a:t>
            </a:r>
          </a:p>
          <a:p>
            <a:pPr marL="0" indent="0" defTabSz="260604">
              <a:spcBef>
                <a:spcPts val="300"/>
              </a:spcBef>
              <a:buSzTx/>
              <a:buNone/>
              <a:defRPr sz="500"/>
            </a:pPr>
            <a:endParaRPr/>
          </a:p>
          <a:p>
            <a:pPr marL="195451" indent="-195451" defTabSz="260604">
              <a:spcBef>
                <a:spcPts val="300"/>
              </a:spcBef>
              <a:defRPr sz="1800"/>
            </a:pPr>
            <a:r>
              <a:t>The ALA Executive Director will be an </a:t>
            </a:r>
            <a:r>
              <a:rPr i="1"/>
              <a:t>ex officio,</a:t>
            </a:r>
            <a:r>
              <a:t> non-voting member of the board</a:t>
            </a:r>
          </a:p>
          <a:p>
            <a:pPr marL="0" indent="0" defTabSz="260604">
              <a:spcBef>
                <a:spcPts val="300"/>
              </a:spcBef>
              <a:buSzTx/>
              <a:buNone/>
              <a:defRPr sz="500"/>
            </a:pPr>
            <a:endParaRPr/>
          </a:p>
          <a:p>
            <a:pPr marL="195451" indent="-195451" defTabSz="260604">
              <a:spcBef>
                <a:spcPts val="300"/>
              </a:spcBef>
              <a:defRPr sz="1800"/>
            </a:pPr>
            <a:r>
              <a:t>An Executive Committee will be made up of the officers and Executive Director</a:t>
            </a:r>
          </a:p>
          <a:p>
            <a:pPr marL="0" indent="0" defTabSz="260604">
              <a:spcBef>
                <a:spcPts val="300"/>
              </a:spcBef>
              <a:buSzTx/>
              <a:buNone/>
              <a:defRPr sz="1800"/>
            </a:pPr>
            <a:endParaRPr/>
          </a:p>
          <a:p>
            <a:pPr marL="0" indent="0" defTabSz="260604">
              <a:spcBef>
                <a:spcPts val="300"/>
              </a:spcBef>
              <a:buSzTx/>
              <a:buNone/>
              <a:defRPr sz="1800"/>
            </a:pPr>
            <a:r>
              <a:t>The Executive Board will be the policy-making body of the organization and will utilize the following structure to gain input into the prioritized needs of members.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Board Input"/>
          <p:cNvSpPr txBox="1">
            <a:spLocks noGrp="1"/>
          </p:cNvSpPr>
          <p:nvPr>
            <p:ph type="title"/>
          </p:nvPr>
        </p:nvSpPr>
        <p:spPr>
          <a:xfrm>
            <a:off x="457200" y="274638"/>
            <a:ext cx="8229600" cy="1143002"/>
          </a:xfrm>
          <a:prstGeom prst="rect">
            <a:avLst/>
          </a:prstGeom>
        </p:spPr>
        <p:txBody>
          <a:bodyPr/>
          <a:lstStyle/>
          <a:p>
            <a:r>
              <a:t>Board Input</a:t>
            </a:r>
          </a:p>
        </p:txBody>
      </p:sp>
      <p:sp>
        <p:nvSpPr>
          <p:cNvPr id="388" name="The ALA Executive Board will require focused, transparent and efficient input to set the priorities and allocate resources.  Three committees will support the board.  They are:…"/>
          <p:cNvSpPr txBox="1">
            <a:spLocks noGrp="1"/>
          </p:cNvSpPr>
          <p:nvPr>
            <p:ph type="body" idx="1"/>
          </p:nvPr>
        </p:nvSpPr>
        <p:spPr>
          <a:xfrm>
            <a:off x="457199" y="1600200"/>
            <a:ext cx="8575966" cy="4525963"/>
          </a:xfrm>
          <a:prstGeom prst="rect">
            <a:avLst/>
          </a:prstGeom>
        </p:spPr>
        <p:txBody>
          <a:bodyPr/>
          <a:lstStyle/>
          <a:p>
            <a:pPr marL="0" indent="0">
              <a:buSzTx/>
              <a:buNone/>
              <a:defRPr sz="3000"/>
            </a:pPr>
            <a:r>
              <a:t>The ALA Executive Board will require focused, transparent and efficient input to set the priorities and allocate resources. </a:t>
            </a:r>
          </a:p>
          <a:p>
            <a:pPr marL="0" indent="0">
              <a:buSzTx/>
              <a:buNone/>
              <a:defRPr sz="3000"/>
            </a:pPr>
            <a:r>
              <a:t> </a:t>
            </a:r>
          </a:p>
          <a:p>
            <a:pPr marL="0" indent="0">
              <a:buSzTx/>
              <a:buNone/>
              <a:defRPr sz="3000"/>
            </a:pPr>
            <a:r>
              <a:t>Three primary committees will support the board:</a:t>
            </a:r>
          </a:p>
          <a:p>
            <a:pPr>
              <a:defRPr sz="3000"/>
            </a:pPr>
            <a:r>
              <a:t>Nominating &amp; Leadership Development Committee</a:t>
            </a:r>
          </a:p>
          <a:p>
            <a:pPr>
              <a:defRPr sz="3000"/>
            </a:pPr>
            <a:r>
              <a:t>Policy Development Committee</a:t>
            </a:r>
          </a:p>
          <a:p>
            <a:pPr>
              <a:defRPr sz="3000"/>
            </a:pPr>
            <a:r>
              <a:t>Finance &amp; Audit Committee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1" name="Diagram 3" descr="The rectangles titled Policy Development Committee and Finance and Audit Committee appear in full blue. The Nominating and Leadership Development Committee appear in full purple. &#10;&#10;The remaining rectangles appear faded. &#10;&#10;This graphic replicates the 7 rectangles on slide 9. Arrows still point both ways between rectangle and executive board. "/>
          <p:cNvGrpSpPr/>
          <p:nvPr/>
        </p:nvGrpSpPr>
        <p:grpSpPr>
          <a:xfrm>
            <a:off x="338657" y="147642"/>
            <a:ext cx="8485735" cy="4280477"/>
            <a:chOff x="0" y="0"/>
            <a:chExt cx="8485734" cy="4280475"/>
          </a:xfrm>
        </p:grpSpPr>
        <p:grpSp>
          <p:nvGrpSpPr>
            <p:cNvPr id="392" name="Group"/>
            <p:cNvGrpSpPr/>
            <p:nvPr/>
          </p:nvGrpSpPr>
          <p:grpSpPr>
            <a:xfrm>
              <a:off x="3493280" y="3128995"/>
              <a:ext cx="1309247" cy="1130565"/>
              <a:chOff x="0" y="0"/>
              <a:chExt cx="1309246" cy="1130564"/>
            </a:xfrm>
          </p:grpSpPr>
          <p:sp>
            <p:nvSpPr>
              <p:cNvPr id="390" name="Oval"/>
              <p:cNvSpPr/>
              <p:nvPr/>
            </p:nvSpPr>
            <p:spPr>
              <a:xfrm>
                <a:off x="-1" y="-1"/>
                <a:ext cx="1309248" cy="1130566"/>
              </a:xfrm>
              <a:prstGeom prst="ellipse">
                <a:avLst/>
              </a:prstGeom>
              <a:gradFill flip="none" rotWithShape="1">
                <a:gsLst>
                  <a:gs pos="0">
                    <a:srgbClr val="3F80CD"/>
                  </a:gs>
                  <a:gs pos="100000">
                    <a:schemeClr val="accent1">
                      <a:hueOff val="357503"/>
                      <a:satOff val="54545"/>
                      <a:lumOff val="29273"/>
                    </a:schemeClr>
                  </a:gs>
                </a:gsLst>
                <a:lin ang="16200000" scaled="0"/>
              </a:gradFill>
              <a:ln w="12700" cap="flat">
                <a:noFill/>
                <a:miter lim="400000"/>
              </a:ln>
              <a:effectLst/>
            </p:spPr>
            <p:txBody>
              <a:bodyPr wrap="square" lIns="45718" tIns="45718" rIns="45718" bIns="45718" numCol="1" anchor="ctr">
                <a:noAutofit/>
              </a:bodyPr>
              <a:lstStyle/>
              <a:p>
                <a:pPr algn="ctr" defTabSz="800100">
                  <a:lnSpc>
                    <a:spcPct val="90000"/>
                  </a:lnSpc>
                  <a:spcBef>
                    <a:spcPts val="1000"/>
                  </a:spcBef>
                  <a:defRPr>
                    <a:solidFill>
                      <a:srgbClr val="FFFFFF"/>
                    </a:solidFill>
                  </a:defRPr>
                </a:pPr>
                <a:endParaRPr/>
              </a:p>
            </p:txBody>
          </p:sp>
          <p:sp>
            <p:nvSpPr>
              <p:cNvPr id="391" name="ALA Executive Board"/>
              <p:cNvSpPr txBox="1"/>
              <p:nvPr/>
            </p:nvSpPr>
            <p:spPr>
              <a:xfrm>
                <a:off x="191734" y="162691"/>
                <a:ext cx="925778" cy="8051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1429" tIns="11429" rIns="11429" bIns="11429" numCol="1" anchor="ctr">
                <a:spAutoFit/>
              </a:bodyPr>
              <a:lstStyle>
                <a:lvl1pPr algn="ctr" defTabSz="800100">
                  <a:lnSpc>
                    <a:spcPct val="90000"/>
                  </a:lnSpc>
                  <a:spcBef>
                    <a:spcPts val="700"/>
                  </a:spcBef>
                  <a:defRPr sz="1800">
                    <a:solidFill>
                      <a:srgbClr val="FFFFFF"/>
                    </a:solidFill>
                  </a:defRPr>
                </a:lvl1pPr>
              </a:lstStyle>
              <a:p>
                <a:r>
                  <a:t>ALA Executive Board</a:t>
                </a:r>
              </a:p>
            </p:txBody>
          </p:sp>
        </p:grpSp>
        <p:sp>
          <p:nvSpPr>
            <p:cNvPr id="393" name="Arrow"/>
            <p:cNvSpPr/>
            <p:nvPr/>
          </p:nvSpPr>
          <p:spPr>
            <a:xfrm rot="10913153">
              <a:off x="1665359" y="3375405"/>
              <a:ext cx="1683517" cy="529691"/>
            </a:xfrm>
            <a:prstGeom prst="leftRightArrow">
              <a:avLst/>
            </a:prstGeom>
            <a:solidFill>
              <a:srgbClr val="376092"/>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96" name="Group"/>
            <p:cNvGrpSpPr/>
            <p:nvPr/>
          </p:nvGrpSpPr>
          <p:grpSpPr>
            <a:xfrm>
              <a:off x="0" y="2969100"/>
              <a:ext cx="1702585" cy="1233259"/>
              <a:chOff x="0" y="0"/>
              <a:chExt cx="1702584" cy="1233257"/>
            </a:xfrm>
          </p:grpSpPr>
          <p:sp>
            <p:nvSpPr>
              <p:cNvPr id="394" name="Rounded Rectangle"/>
              <p:cNvSpPr/>
              <p:nvPr/>
            </p:nvSpPr>
            <p:spPr>
              <a:xfrm>
                <a:off x="0" y="0"/>
                <a:ext cx="1702585" cy="1233258"/>
              </a:xfrm>
              <a:prstGeom prst="roundRect">
                <a:avLst>
                  <a:gd name="adj" fmla="val 10000"/>
                </a:avLst>
              </a:prstGeom>
              <a:solidFill>
                <a:srgbClr val="376092"/>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95" name="Policy Development…"/>
              <p:cNvSpPr txBox="1"/>
              <p:nvPr/>
            </p:nvSpPr>
            <p:spPr>
              <a:xfrm>
                <a:off x="36121" y="347516"/>
                <a:ext cx="1630342" cy="5382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t>Policy Development </a:t>
                </a:r>
              </a:p>
              <a:p>
                <a:pPr algn="ctr" defTabSz="622300">
                  <a:lnSpc>
                    <a:spcPct val="90000"/>
                  </a:lnSpc>
                  <a:spcBef>
                    <a:spcPts val="500"/>
                  </a:spcBef>
                  <a:defRPr sz="1400">
                    <a:solidFill>
                      <a:srgbClr val="FFFFFF"/>
                    </a:solidFill>
                  </a:defRPr>
                </a:pPr>
                <a:r>
                  <a:t>Committee</a:t>
                </a:r>
              </a:p>
            </p:txBody>
          </p:sp>
        </p:grpSp>
        <p:sp>
          <p:nvSpPr>
            <p:cNvPr id="397" name="Arrow"/>
            <p:cNvSpPr/>
            <p:nvPr/>
          </p:nvSpPr>
          <p:spPr>
            <a:xfrm rot="12334490">
              <a:off x="1802269" y="2718129"/>
              <a:ext cx="1718717" cy="529691"/>
            </a:xfrm>
            <a:prstGeom prst="leftRightArrow">
              <a:avLst/>
            </a:prstGeom>
            <a:solidFill>
              <a:srgbClr val="376092"/>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00" name="Group"/>
            <p:cNvGrpSpPr/>
            <p:nvPr/>
          </p:nvGrpSpPr>
          <p:grpSpPr>
            <a:xfrm>
              <a:off x="162656" y="1668230"/>
              <a:ext cx="1787320" cy="1092950"/>
              <a:chOff x="0" y="0"/>
              <a:chExt cx="1787318" cy="1092948"/>
            </a:xfrm>
          </p:grpSpPr>
          <p:sp>
            <p:nvSpPr>
              <p:cNvPr id="398" name="Rounded Rectangle"/>
              <p:cNvSpPr/>
              <p:nvPr/>
            </p:nvSpPr>
            <p:spPr>
              <a:xfrm>
                <a:off x="0" y="0"/>
                <a:ext cx="1787319" cy="1092949"/>
              </a:xfrm>
              <a:prstGeom prst="roundRect">
                <a:avLst>
                  <a:gd name="adj" fmla="val 10000"/>
                </a:avLst>
              </a:prstGeom>
              <a:solidFill>
                <a:srgbClr val="376092"/>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99" name="Finance and Audit Committee"/>
              <p:cNvSpPr txBox="1"/>
              <p:nvPr/>
            </p:nvSpPr>
            <p:spPr>
              <a:xfrm>
                <a:off x="32011" y="314699"/>
                <a:ext cx="1723297"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rPr dirty="0"/>
                  <a:t>Finance and Audit Committee</a:t>
                </a:r>
              </a:p>
            </p:txBody>
          </p:sp>
        </p:grpSp>
        <p:sp>
          <p:nvSpPr>
            <p:cNvPr id="401" name="Arrow"/>
            <p:cNvSpPr/>
            <p:nvPr/>
          </p:nvSpPr>
          <p:spPr>
            <a:xfrm rot="13915713">
              <a:off x="2067822" y="2047331"/>
              <a:ext cx="1994974" cy="529691"/>
            </a:xfrm>
            <a:prstGeom prst="leftRightArrow">
              <a:avLst/>
            </a:prstGeom>
            <a:solidFill>
              <a:srgbClr val="403152"/>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04" name="Group"/>
            <p:cNvGrpSpPr/>
            <p:nvPr/>
          </p:nvGrpSpPr>
          <p:grpSpPr>
            <a:xfrm>
              <a:off x="975742" y="204952"/>
              <a:ext cx="1947679" cy="1365647"/>
              <a:chOff x="0" y="0"/>
              <a:chExt cx="1947678" cy="1365646"/>
            </a:xfrm>
          </p:grpSpPr>
          <p:sp>
            <p:nvSpPr>
              <p:cNvPr id="402" name="Rounded Rectangle"/>
              <p:cNvSpPr/>
              <p:nvPr/>
            </p:nvSpPr>
            <p:spPr>
              <a:xfrm>
                <a:off x="0" y="0"/>
                <a:ext cx="1947679" cy="1365647"/>
              </a:xfrm>
              <a:prstGeom prst="roundRect">
                <a:avLst>
                  <a:gd name="adj" fmla="val 10000"/>
                </a:avLst>
              </a:prstGeom>
              <a:solidFill>
                <a:srgbClr val="403152"/>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03" name="Nominating and Leadership Development Committee"/>
              <p:cNvSpPr txBox="1"/>
              <p:nvPr/>
            </p:nvSpPr>
            <p:spPr>
              <a:xfrm>
                <a:off x="39998" y="353893"/>
                <a:ext cx="1867682" cy="6578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Nominating and Leadership Development Committee</a:t>
                </a:r>
              </a:p>
            </p:txBody>
          </p:sp>
        </p:grpSp>
        <p:sp>
          <p:nvSpPr>
            <p:cNvPr id="405" name="Arrow"/>
            <p:cNvSpPr/>
            <p:nvPr/>
          </p:nvSpPr>
          <p:spPr>
            <a:xfrm rot="16200000">
              <a:off x="3248665" y="1825574"/>
              <a:ext cx="1798478" cy="529691"/>
            </a:xfrm>
            <a:prstGeom prst="leftRightArrow">
              <a:avLst/>
            </a:prstGeom>
            <a:solidFill>
              <a:srgbClr val="D7E4BD"/>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08" name="Group"/>
            <p:cNvGrpSpPr/>
            <p:nvPr/>
          </p:nvGrpSpPr>
          <p:grpSpPr>
            <a:xfrm>
              <a:off x="3092088" y="0"/>
              <a:ext cx="2111630" cy="1191180"/>
              <a:chOff x="0" y="0"/>
              <a:chExt cx="2111629" cy="1191179"/>
            </a:xfrm>
          </p:grpSpPr>
          <p:sp>
            <p:nvSpPr>
              <p:cNvPr id="406" name="Rounded Rectangle"/>
              <p:cNvSpPr/>
              <p:nvPr/>
            </p:nvSpPr>
            <p:spPr>
              <a:xfrm>
                <a:off x="0" y="0"/>
                <a:ext cx="2111630" cy="1191180"/>
              </a:xfrm>
              <a:prstGeom prst="roundRect">
                <a:avLst>
                  <a:gd name="adj" fmla="val 10000"/>
                </a:avLst>
              </a:prstGeom>
              <a:solidFill>
                <a:srgbClr val="D7E4BD"/>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07" name="Division Leadership Assembly"/>
              <p:cNvSpPr txBox="1"/>
              <p:nvPr/>
            </p:nvSpPr>
            <p:spPr>
              <a:xfrm>
                <a:off x="34888" y="363814"/>
                <a:ext cx="2041854"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Division Leadership Assembly</a:t>
                </a:r>
              </a:p>
            </p:txBody>
          </p:sp>
        </p:grpSp>
        <p:sp>
          <p:nvSpPr>
            <p:cNvPr id="409" name="Arrow"/>
            <p:cNvSpPr/>
            <p:nvPr/>
          </p:nvSpPr>
          <p:spPr>
            <a:xfrm rot="18480569">
              <a:off x="4248629" y="2081776"/>
              <a:ext cx="1905072" cy="529692"/>
            </a:xfrm>
            <a:prstGeom prst="leftRightArrow">
              <a:avLst/>
            </a:prstGeom>
            <a:solidFill>
              <a:srgbClr val="D7E4BD"/>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12" name="Group"/>
            <p:cNvGrpSpPr/>
            <p:nvPr/>
          </p:nvGrpSpPr>
          <p:grpSpPr>
            <a:xfrm>
              <a:off x="5367478" y="204963"/>
              <a:ext cx="1947679" cy="1365659"/>
              <a:chOff x="0" y="0"/>
              <a:chExt cx="1947678" cy="1365658"/>
            </a:xfrm>
          </p:grpSpPr>
          <p:sp>
            <p:nvSpPr>
              <p:cNvPr id="410" name="Rounded Rectangle"/>
              <p:cNvSpPr/>
              <p:nvPr/>
            </p:nvSpPr>
            <p:spPr>
              <a:xfrm>
                <a:off x="0" y="0"/>
                <a:ext cx="1947679" cy="1365659"/>
              </a:xfrm>
              <a:prstGeom prst="roundRect">
                <a:avLst>
                  <a:gd name="adj" fmla="val 10000"/>
                </a:avLst>
              </a:prstGeom>
              <a:solidFill>
                <a:srgbClr val="D7E4BD"/>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11" name="Round Table Leadership Assembly"/>
              <p:cNvSpPr txBox="1"/>
              <p:nvPr/>
            </p:nvSpPr>
            <p:spPr>
              <a:xfrm>
                <a:off x="39999" y="451053"/>
                <a:ext cx="1867681"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Round Table Leadership Assembly</a:t>
                </a:r>
              </a:p>
            </p:txBody>
          </p:sp>
        </p:grpSp>
        <p:sp>
          <p:nvSpPr>
            <p:cNvPr id="413" name="Arrow"/>
            <p:cNvSpPr/>
            <p:nvPr/>
          </p:nvSpPr>
          <p:spPr>
            <a:xfrm rot="20154456">
              <a:off x="4797456" y="2782202"/>
              <a:ext cx="1595726" cy="529691"/>
            </a:xfrm>
            <a:prstGeom prst="leftRightArrow">
              <a:avLst/>
            </a:prstGeom>
            <a:solidFill>
              <a:srgbClr val="D7E4BD"/>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16" name="Group"/>
            <p:cNvGrpSpPr/>
            <p:nvPr/>
          </p:nvGrpSpPr>
          <p:grpSpPr>
            <a:xfrm>
              <a:off x="6341489" y="1668323"/>
              <a:ext cx="1784495" cy="1292168"/>
              <a:chOff x="0" y="0"/>
              <a:chExt cx="1784493" cy="1292166"/>
            </a:xfrm>
          </p:grpSpPr>
          <p:sp>
            <p:nvSpPr>
              <p:cNvPr id="414" name="Rounded Rectangle"/>
              <p:cNvSpPr/>
              <p:nvPr/>
            </p:nvSpPr>
            <p:spPr>
              <a:xfrm>
                <a:off x="0" y="0"/>
                <a:ext cx="1784494" cy="1292167"/>
              </a:xfrm>
              <a:prstGeom prst="roundRect">
                <a:avLst>
                  <a:gd name="adj" fmla="val 10000"/>
                </a:avLst>
              </a:prstGeom>
              <a:solidFill>
                <a:srgbClr val="D7E4BD"/>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15" name="Chapter Leadership Assembly"/>
              <p:cNvSpPr txBox="1"/>
              <p:nvPr/>
            </p:nvSpPr>
            <p:spPr>
              <a:xfrm>
                <a:off x="37845" y="414308"/>
                <a:ext cx="1708803"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Chapter Leadership Assembly</a:t>
                </a:r>
              </a:p>
            </p:txBody>
          </p:sp>
        </p:grpSp>
        <p:sp>
          <p:nvSpPr>
            <p:cNvPr id="417" name="Arrow"/>
            <p:cNvSpPr/>
            <p:nvPr/>
          </p:nvSpPr>
          <p:spPr>
            <a:xfrm rot="12111">
              <a:off x="4950600" y="3434869"/>
              <a:ext cx="1480887" cy="529691"/>
            </a:xfrm>
            <a:prstGeom prst="leftRightArrow">
              <a:avLst/>
            </a:prstGeom>
            <a:solidFill>
              <a:srgbClr val="E6B9B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sp>
          <p:nvSpPr>
            <p:cNvPr id="418" name="Rounded Rectangle"/>
            <p:cNvSpPr/>
            <p:nvPr/>
          </p:nvSpPr>
          <p:spPr>
            <a:xfrm>
              <a:off x="6504189" y="3131665"/>
              <a:ext cx="1981545" cy="1148810"/>
            </a:xfrm>
            <a:prstGeom prst="roundRect">
              <a:avLst>
                <a:gd name="adj" fmla="val 10000"/>
              </a:avLst>
            </a:prstGeom>
            <a:solidFill>
              <a:srgbClr val="E6B9B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grpSp>
      <p:sp>
        <p:nvSpPr>
          <p:cNvPr id="422" name="Elected by membership and direct input from membership / Direct Input From Membership Groups"/>
          <p:cNvSpPr txBox="1">
            <a:spLocks noGrp="1"/>
          </p:cNvSpPr>
          <p:nvPr>
            <p:ph type="title"/>
          </p:nvPr>
        </p:nvSpPr>
        <p:spPr>
          <a:xfrm>
            <a:off x="485109" y="4665753"/>
            <a:ext cx="8229601" cy="1349609"/>
          </a:xfrm>
          <a:prstGeom prst="rect">
            <a:avLst/>
          </a:prstGeom>
        </p:spPr>
        <p:txBody>
          <a:bodyPr/>
          <a:lstStyle/>
          <a:p>
            <a:pPr defTabSz="233172">
              <a:defRPr sz="1800" cap="none">
                <a:solidFill>
                  <a:srgbClr val="376092"/>
                </a:solidFill>
              </a:defRPr>
            </a:pPr>
            <a:r>
              <a:t>Blue - Elected by and direct input from membership</a:t>
            </a:r>
            <a:br/>
            <a:r>
              <a:rPr>
                <a:solidFill>
                  <a:srgbClr val="403152"/>
                </a:solidFill>
              </a:rPr>
              <a:t>Purple – Elected by the Executive Board and receives direct member input</a:t>
            </a:r>
            <a:br>
              <a:rPr>
                <a:solidFill>
                  <a:srgbClr val="403152"/>
                </a:solidFill>
              </a:rPr>
            </a:br>
            <a:r>
              <a:rPr>
                <a:solidFill>
                  <a:srgbClr val="1E5B25"/>
                </a:solidFill>
              </a:rPr>
              <a:t>Green - Direct input from membership groups </a:t>
            </a:r>
            <a:br>
              <a:rPr>
                <a:solidFill>
                  <a:srgbClr val="1E5B25"/>
                </a:solidFill>
              </a:rPr>
            </a:br>
            <a:r>
              <a:rPr>
                <a:solidFill>
                  <a:srgbClr val="632523"/>
                </a:solidFill>
              </a:rPr>
              <a:t>Red – Appointed by the executive board and receives direct input from membership</a:t>
            </a:r>
          </a:p>
        </p:txBody>
      </p:sp>
      <p:sp>
        <p:nvSpPr>
          <p:cNvPr id="35" name="Volunteer Engagement…"/>
          <p:cNvSpPr txBox="1"/>
          <p:nvPr/>
        </p:nvSpPr>
        <p:spPr>
          <a:xfrm>
            <a:off x="6876493" y="3341009"/>
            <a:ext cx="1914251" cy="1025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rPr dirty="0"/>
              <a:t>Volunteer Engagement</a:t>
            </a:r>
          </a:p>
          <a:p>
            <a:pPr algn="ctr" defTabSz="622300">
              <a:lnSpc>
                <a:spcPct val="90000"/>
              </a:lnSpc>
              <a:spcBef>
                <a:spcPts val="500"/>
              </a:spcBef>
              <a:defRPr sz="1400">
                <a:solidFill>
                  <a:srgbClr val="FFFFFF"/>
                </a:solidFill>
              </a:defRPr>
            </a:pPr>
            <a:r>
              <a:rPr lang="en-US" dirty="0"/>
              <a:t>Working Groups</a:t>
            </a:r>
          </a:p>
          <a:p>
            <a:pPr algn="ctr" defTabSz="622300">
              <a:lnSpc>
                <a:spcPct val="90000"/>
              </a:lnSpc>
              <a:spcBef>
                <a:spcPts val="500"/>
              </a:spcBef>
              <a:defRPr sz="1400">
                <a:solidFill>
                  <a:srgbClr val="FFFFFF"/>
                </a:solidFill>
              </a:defRPr>
            </a:pPr>
            <a:r>
              <a:rPr lang="en-US" dirty="0"/>
              <a:t>Communities of Interest</a:t>
            </a:r>
            <a:endParaRPr dirty="0"/>
          </a:p>
          <a:p>
            <a:pPr algn="ctr" defTabSz="622300">
              <a:lnSpc>
                <a:spcPct val="90000"/>
              </a:lnSpc>
              <a:spcBef>
                <a:spcPts val="500"/>
              </a:spcBef>
              <a:defRPr sz="1400">
                <a:solidFill>
                  <a:srgbClr val="FFFFFF"/>
                </a:solidFill>
              </a:defRPr>
            </a:pPr>
            <a:r>
              <a:rPr dirty="0"/>
              <a:t>Advisory Communities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Nominating and Leadership Development Committee"/>
          <p:cNvSpPr txBox="1">
            <a:spLocks noGrp="1"/>
          </p:cNvSpPr>
          <p:nvPr>
            <p:ph type="title"/>
          </p:nvPr>
        </p:nvSpPr>
        <p:spPr>
          <a:xfrm>
            <a:off x="457200" y="274638"/>
            <a:ext cx="8229600" cy="1143002"/>
          </a:xfrm>
          <a:prstGeom prst="rect">
            <a:avLst/>
          </a:prstGeom>
        </p:spPr>
        <p:txBody>
          <a:bodyPr/>
          <a:lstStyle/>
          <a:p>
            <a:pPr defTabSz="352042">
              <a:defRPr sz="3300"/>
            </a:pPr>
            <a:r>
              <a:t>Nominating &amp; Leadership Development Committee</a:t>
            </a:r>
          </a:p>
        </p:txBody>
      </p:sp>
      <p:sp>
        <p:nvSpPr>
          <p:cNvPr id="425" name="A 15 member committee shall be nominated by the ALA President and elected by the ALA Executive Board to assist in the identification and development of ALA leadership.…"/>
          <p:cNvSpPr txBox="1">
            <a:spLocks noGrp="1"/>
          </p:cNvSpPr>
          <p:nvPr>
            <p:ph type="body" idx="1"/>
          </p:nvPr>
        </p:nvSpPr>
        <p:spPr>
          <a:xfrm>
            <a:off x="457200" y="1359155"/>
            <a:ext cx="8229600" cy="4767009"/>
          </a:xfrm>
          <a:prstGeom prst="rect">
            <a:avLst/>
          </a:prstGeom>
        </p:spPr>
        <p:txBody>
          <a:bodyPr/>
          <a:lstStyle/>
          <a:p>
            <a:pPr marL="0" indent="0" defTabSz="288036">
              <a:lnSpc>
                <a:spcPct val="90000"/>
              </a:lnSpc>
              <a:spcBef>
                <a:spcPts val="400"/>
              </a:spcBef>
              <a:buSzTx/>
              <a:buNone/>
              <a:defRPr sz="1800"/>
            </a:pPr>
            <a:r>
              <a:t>A fifteen-member committee shall be nominated by the ALA President and elected by the ALA Executive Board to assist in the identification and development of ALA leadership.  </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Members may serve one three-year term.  Terms will be staggered.</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The committee will be chaired by an ALA Executive Board Member</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The committee will be supported by ALA Staff</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The committee will work with all ALA groups (divisions, round tables, etc.) to develop a consistent leadership development program</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The committee will vet and select a slate of candidates for ALA elections</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The committee will establish a prioritized set of criteria to select a slate of candidates and attempt to create a balance of experience and perspectives on the ALA Executive Board and committees</a:t>
            </a:r>
          </a:p>
          <a:p>
            <a:pPr marL="0" indent="0" defTabSz="288036">
              <a:lnSpc>
                <a:spcPct val="90000"/>
              </a:lnSpc>
              <a:spcBef>
                <a:spcPts val="400"/>
              </a:spcBef>
              <a:buSzTx/>
              <a:buNone/>
              <a:defRPr sz="500"/>
            </a:pPr>
            <a:endParaRPr/>
          </a:p>
          <a:p>
            <a:pPr marL="216027" indent="-216027" defTabSz="288036">
              <a:lnSpc>
                <a:spcPct val="90000"/>
              </a:lnSpc>
              <a:spcBef>
                <a:spcPts val="400"/>
              </a:spcBef>
              <a:defRPr sz="1800"/>
            </a:pPr>
            <a:r>
              <a:t>ALA members will have the opportunity to self-nominate for elected positions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Policy Development Committee"/>
          <p:cNvSpPr txBox="1">
            <a:spLocks noGrp="1"/>
          </p:cNvSpPr>
          <p:nvPr>
            <p:ph type="title"/>
          </p:nvPr>
        </p:nvSpPr>
        <p:spPr>
          <a:xfrm>
            <a:off x="457200" y="198437"/>
            <a:ext cx="8229600" cy="771110"/>
          </a:xfrm>
          <a:prstGeom prst="rect">
            <a:avLst/>
          </a:prstGeom>
        </p:spPr>
        <p:txBody>
          <a:bodyPr/>
          <a:lstStyle/>
          <a:p>
            <a:r>
              <a:t>Policy Development Committee</a:t>
            </a:r>
          </a:p>
        </p:txBody>
      </p:sp>
      <p:sp>
        <p:nvSpPr>
          <p:cNvPr id="428" name="The ALA membership will elect a 15 member Policy Committee.  The committee will make recommendations to the ALA Executive Board on new or revised ALA policy (internal operations and public policy).…"/>
          <p:cNvSpPr txBox="1">
            <a:spLocks noGrp="1"/>
          </p:cNvSpPr>
          <p:nvPr>
            <p:ph type="body" idx="1"/>
          </p:nvPr>
        </p:nvSpPr>
        <p:spPr>
          <a:xfrm>
            <a:off x="457200" y="1397000"/>
            <a:ext cx="8229600" cy="4525963"/>
          </a:xfrm>
          <a:prstGeom prst="rect">
            <a:avLst/>
          </a:prstGeom>
        </p:spPr>
        <p:txBody>
          <a:bodyPr/>
          <a:lstStyle/>
          <a:p>
            <a:pPr marL="0" indent="0" defTabSz="318118">
              <a:lnSpc>
                <a:spcPct val="90000"/>
              </a:lnSpc>
              <a:spcBef>
                <a:spcPts val="300"/>
              </a:spcBef>
              <a:buSzTx/>
              <a:buNone/>
              <a:defRPr sz="1666"/>
            </a:pPr>
            <a:r>
              <a:t>The ALA membership will elect a fifteen-member </a:t>
            </a:r>
            <a:r>
              <a:rPr b="1"/>
              <a:t>Policy Committee</a:t>
            </a:r>
            <a:r>
              <a:t>.  The committee will make recommendations to the ALA Executive Board on new or revised ALA policy (internal operations and public policy).  </a:t>
            </a:r>
          </a:p>
          <a:p>
            <a:pPr marL="0" indent="0" defTabSz="318118">
              <a:lnSpc>
                <a:spcPct val="90000"/>
              </a:lnSpc>
              <a:spcBef>
                <a:spcPts val="300"/>
              </a:spcBef>
              <a:buSzTx/>
              <a:buNone/>
              <a:defRPr sz="1666"/>
            </a:pPr>
            <a:endParaRPr/>
          </a:p>
          <a:p>
            <a:pPr marL="0" indent="0" defTabSz="318118">
              <a:lnSpc>
                <a:spcPct val="90000"/>
              </a:lnSpc>
              <a:spcBef>
                <a:spcPts val="300"/>
              </a:spcBef>
              <a:buSzTx/>
              <a:buNone/>
              <a:defRPr sz="1666"/>
            </a:pPr>
            <a:r>
              <a:t>The Committee will hold a </a:t>
            </a:r>
            <a:r>
              <a:rPr b="1"/>
              <a:t>Policy Assembly</a:t>
            </a:r>
            <a:r>
              <a:t> for member input during the Annual and Midwinter meetings.  In addition, the Committee will host a virtual assembly on priority issues that arise between meetings.  </a:t>
            </a:r>
            <a:r>
              <a:rPr i="1"/>
              <a:t>The assemblies shall be open to all ALA members for participation.</a:t>
            </a:r>
          </a:p>
          <a:p>
            <a:pPr marL="0" indent="0" defTabSz="318118">
              <a:lnSpc>
                <a:spcPct val="90000"/>
              </a:lnSpc>
              <a:spcBef>
                <a:spcPts val="300"/>
              </a:spcBef>
              <a:buSzTx/>
              <a:buNone/>
              <a:defRPr sz="1666" i="1"/>
            </a:pPr>
            <a:endParaRPr i="1"/>
          </a:p>
          <a:p>
            <a:pPr marL="0" indent="0" defTabSz="318118">
              <a:lnSpc>
                <a:spcPct val="90000"/>
              </a:lnSpc>
              <a:spcBef>
                <a:spcPts val="300"/>
              </a:spcBef>
              <a:buSzTx/>
              <a:buNone/>
              <a:defRPr sz="1666"/>
            </a:pPr>
            <a:r>
              <a:t>Additional details include:</a:t>
            </a:r>
          </a:p>
          <a:p>
            <a:pPr marL="238588" indent="-238588" defTabSz="318118">
              <a:lnSpc>
                <a:spcPct val="90000"/>
              </a:lnSpc>
              <a:spcBef>
                <a:spcPts val="300"/>
              </a:spcBef>
              <a:defRPr sz="1666"/>
            </a:pPr>
            <a:r>
              <a:t>Committee members will serve three-year terms.  The terms will be staggered.  A maximum of two consecutive terms may be served at any time.</a:t>
            </a:r>
          </a:p>
          <a:p>
            <a:pPr marL="238588" indent="-238588" defTabSz="318118">
              <a:lnSpc>
                <a:spcPct val="90000"/>
              </a:lnSpc>
              <a:spcBef>
                <a:spcPts val="300"/>
              </a:spcBef>
              <a:defRPr sz="1666"/>
            </a:pPr>
            <a:r>
              <a:t>The committee will recommend a set of criteria to the ALA Board to help prioritize issues.  That criteria may include impact to the profession, ability of ALA and groups within ALA to have impact on the desired result, and timeliness of the issue.</a:t>
            </a:r>
          </a:p>
          <a:p>
            <a:pPr marL="238588" indent="-238588" defTabSz="318118">
              <a:lnSpc>
                <a:spcPct val="90000"/>
              </a:lnSpc>
              <a:spcBef>
                <a:spcPts val="300"/>
              </a:spcBef>
              <a:defRPr sz="1666"/>
            </a:pPr>
            <a:r>
              <a:t>The committee may take policy recommendations from members, groups within the ALA, or requests from the ALA Executive Board for member discussion of issues.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 name="Finance and Audit Committee"/>
          <p:cNvSpPr txBox="1">
            <a:spLocks noGrp="1"/>
          </p:cNvSpPr>
          <p:nvPr>
            <p:ph type="title"/>
          </p:nvPr>
        </p:nvSpPr>
        <p:spPr>
          <a:xfrm>
            <a:off x="457200" y="274638"/>
            <a:ext cx="8229600" cy="1143002"/>
          </a:xfrm>
          <a:prstGeom prst="rect">
            <a:avLst/>
          </a:prstGeom>
        </p:spPr>
        <p:txBody>
          <a:bodyPr/>
          <a:lstStyle/>
          <a:p>
            <a:r>
              <a:t>Finance &amp; Audit Committee</a:t>
            </a:r>
          </a:p>
        </p:txBody>
      </p:sp>
      <p:sp>
        <p:nvSpPr>
          <p:cNvPr id="431" name="The Finance and Audit Committee will provide input to the ALA Executive Board on the current and future financial priorities of the ALA.…"/>
          <p:cNvSpPr txBox="1">
            <a:spLocks noGrp="1"/>
          </p:cNvSpPr>
          <p:nvPr>
            <p:ph type="body" idx="1"/>
          </p:nvPr>
        </p:nvSpPr>
        <p:spPr>
          <a:xfrm>
            <a:off x="457200" y="1230745"/>
            <a:ext cx="8229600" cy="4525964"/>
          </a:xfrm>
          <a:prstGeom prst="rect">
            <a:avLst/>
          </a:prstGeom>
        </p:spPr>
        <p:txBody>
          <a:bodyPr/>
          <a:lstStyle/>
          <a:p>
            <a:pPr marL="0" indent="0" defTabSz="288036">
              <a:lnSpc>
                <a:spcPct val="90000"/>
              </a:lnSpc>
              <a:spcBef>
                <a:spcPts val="400"/>
              </a:spcBef>
              <a:buSzTx/>
              <a:buNone/>
              <a:defRPr sz="1800"/>
            </a:pPr>
            <a:r>
              <a:t>The Finance and Audit Committee will provide input to the ALA Executive Board on the current and future financial priorities of the ALA.  </a:t>
            </a:r>
          </a:p>
          <a:p>
            <a:pPr marL="0" indent="0" defTabSz="288036">
              <a:lnSpc>
                <a:spcPct val="90000"/>
              </a:lnSpc>
              <a:spcBef>
                <a:spcPts val="400"/>
              </a:spcBef>
              <a:buSzTx/>
              <a:buNone/>
              <a:defRPr sz="500"/>
            </a:pPr>
            <a:endParaRPr/>
          </a:p>
          <a:p>
            <a:pPr marL="202129" indent="-202129" defTabSz="288036">
              <a:lnSpc>
                <a:spcPct val="90000"/>
              </a:lnSpc>
              <a:spcBef>
                <a:spcPts val="400"/>
              </a:spcBef>
              <a:buFontTx/>
              <a:defRPr sz="1800"/>
            </a:pPr>
            <a:r>
              <a:t>There will be fifteen members on the committee:  Twelve will be elected by the ALA membership to no more than two, three-year terms. Three members will be ALA Executive Board members. Terms will be staggered. A maximum of two consecutive terms may be served at any time.</a:t>
            </a:r>
          </a:p>
          <a:p>
            <a:pPr marL="0" indent="0" defTabSz="288036">
              <a:lnSpc>
                <a:spcPct val="90000"/>
              </a:lnSpc>
              <a:spcBef>
                <a:spcPts val="400"/>
              </a:spcBef>
              <a:buSzTx/>
              <a:buNone/>
              <a:defRPr sz="500"/>
            </a:pPr>
            <a:endParaRPr/>
          </a:p>
          <a:p>
            <a:pPr marL="202129" indent="-202129" defTabSz="288036">
              <a:lnSpc>
                <a:spcPct val="90000"/>
              </a:lnSpc>
              <a:spcBef>
                <a:spcPts val="400"/>
              </a:spcBef>
              <a:buFontTx/>
              <a:defRPr sz="1800"/>
            </a:pPr>
            <a:r>
              <a:t>The Committee will be chaired by the ALA Treasurer.</a:t>
            </a:r>
          </a:p>
          <a:p>
            <a:pPr marL="0" indent="0" defTabSz="288036">
              <a:lnSpc>
                <a:spcPct val="90000"/>
              </a:lnSpc>
              <a:spcBef>
                <a:spcPts val="400"/>
              </a:spcBef>
              <a:buSzTx/>
              <a:buNone/>
              <a:defRPr sz="500"/>
            </a:pPr>
            <a:endParaRPr/>
          </a:p>
          <a:p>
            <a:pPr marL="202129" indent="-202129" defTabSz="288036">
              <a:lnSpc>
                <a:spcPct val="90000"/>
              </a:lnSpc>
              <a:spcBef>
                <a:spcPts val="400"/>
              </a:spcBef>
              <a:buFontTx/>
              <a:defRPr sz="1800"/>
            </a:pPr>
            <a:r>
              <a:t>The ALA CFO and staff will work with the committee to establish an annual budget.</a:t>
            </a:r>
          </a:p>
          <a:p>
            <a:pPr marL="0" indent="0" defTabSz="288036">
              <a:lnSpc>
                <a:spcPct val="90000"/>
              </a:lnSpc>
              <a:spcBef>
                <a:spcPts val="400"/>
              </a:spcBef>
              <a:buSzTx/>
              <a:buNone/>
              <a:defRPr sz="500"/>
            </a:pPr>
            <a:endParaRPr/>
          </a:p>
          <a:p>
            <a:pPr marL="202129" indent="-202129" defTabSz="288036">
              <a:lnSpc>
                <a:spcPct val="90000"/>
              </a:lnSpc>
              <a:spcBef>
                <a:spcPts val="400"/>
              </a:spcBef>
              <a:buFontTx/>
              <a:defRPr sz="1800"/>
            </a:pPr>
            <a:r>
              <a:t>The committee will hold a budget assembly at ALA meetings (replacing BARC and PBA).</a:t>
            </a:r>
          </a:p>
          <a:p>
            <a:pPr marL="0" indent="0" defTabSz="288036">
              <a:lnSpc>
                <a:spcPct val="90000"/>
              </a:lnSpc>
              <a:spcBef>
                <a:spcPts val="400"/>
              </a:spcBef>
              <a:buSzTx/>
              <a:buNone/>
              <a:defRPr sz="500"/>
            </a:pPr>
            <a:endParaRPr/>
          </a:p>
          <a:p>
            <a:pPr marL="202129" indent="-202129" defTabSz="288036">
              <a:lnSpc>
                <a:spcPct val="90000"/>
              </a:lnSpc>
              <a:spcBef>
                <a:spcPts val="400"/>
              </a:spcBef>
              <a:buFontTx/>
              <a:defRPr sz="1800"/>
            </a:pPr>
            <a:r>
              <a:t>With staff, the committee will evaluate the fiscal impact of proposed policies.</a:t>
            </a:r>
          </a:p>
          <a:p>
            <a:pPr marL="0" indent="0" defTabSz="288036">
              <a:lnSpc>
                <a:spcPct val="90000"/>
              </a:lnSpc>
              <a:spcBef>
                <a:spcPts val="400"/>
              </a:spcBef>
              <a:buSzTx/>
              <a:buNone/>
              <a:defRPr sz="500"/>
            </a:pPr>
            <a:endParaRPr/>
          </a:p>
          <a:p>
            <a:pPr marL="202129" indent="-202129" defTabSz="288036">
              <a:lnSpc>
                <a:spcPct val="90000"/>
              </a:lnSpc>
              <a:spcBef>
                <a:spcPts val="400"/>
              </a:spcBef>
              <a:buFontTx/>
              <a:defRPr sz="1800"/>
            </a:pPr>
            <a:r>
              <a:t>The committee will oversee the annual audit.</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 name="Leadership Planning and Engagement…"/>
          <p:cNvSpPr txBox="1">
            <a:spLocks noGrp="1"/>
          </p:cNvSpPr>
          <p:nvPr>
            <p:ph type="title"/>
          </p:nvPr>
        </p:nvSpPr>
        <p:spPr>
          <a:xfrm>
            <a:off x="457199" y="-67316"/>
            <a:ext cx="8229601" cy="1176488"/>
          </a:xfrm>
          <a:prstGeom prst="rect">
            <a:avLst/>
          </a:prstGeom>
        </p:spPr>
        <p:txBody>
          <a:bodyPr/>
          <a:lstStyle/>
          <a:p>
            <a:pPr defTabSz="365759">
              <a:defRPr sz="3500"/>
            </a:pPr>
            <a:r>
              <a:t>Planning and Engagement </a:t>
            </a:r>
          </a:p>
          <a:p>
            <a:pPr defTabSz="365759">
              <a:defRPr sz="3500"/>
            </a:pPr>
            <a:r>
              <a:t>Leadership Assemblies</a:t>
            </a:r>
          </a:p>
        </p:txBody>
      </p:sp>
      <p:sp>
        <p:nvSpPr>
          <p:cNvPr id="434" name="Leadership Forums will be established to provide an open communication exchange to and from the ALA Executive Board and all ALA members.  They will also provide opportunities to bring efficiency and consistency to the related organizations along with reinforcing a common sense of purpose.  Leadership Forums will focus on three important activities:…"/>
          <p:cNvSpPr txBox="1">
            <a:spLocks noGrp="1"/>
          </p:cNvSpPr>
          <p:nvPr>
            <p:ph type="body" idx="1"/>
          </p:nvPr>
        </p:nvSpPr>
        <p:spPr>
          <a:xfrm>
            <a:off x="397023" y="1151679"/>
            <a:ext cx="8349954" cy="4494520"/>
          </a:xfrm>
          <a:prstGeom prst="rect">
            <a:avLst/>
          </a:prstGeom>
        </p:spPr>
        <p:txBody>
          <a:bodyPr/>
          <a:lstStyle/>
          <a:p>
            <a:pPr marL="0" indent="0" defTabSz="246888">
              <a:spcBef>
                <a:spcPts val="300"/>
              </a:spcBef>
              <a:buSzTx/>
              <a:buNone/>
              <a:defRPr sz="2000" b="1"/>
            </a:pPr>
            <a:r>
              <a:t>Leadership Assemblies </a:t>
            </a:r>
            <a:r>
              <a:rPr b="0"/>
              <a:t>will be established to provide an open communication exchange to and from the ALA Executive Board and all ALA members.  They will also provide opportunities to bring efficiency and consistency to the related organizations along with reinforcing a common sense of purpose.   This structure will reduce the current barriers for communication to the Executive Board where members must communicate first through council who then may communicate to the Executive Board.</a:t>
            </a:r>
            <a:endParaRPr sz="1200"/>
          </a:p>
          <a:p>
            <a:pPr marL="0" indent="0" defTabSz="246888">
              <a:spcBef>
                <a:spcPts val="300"/>
              </a:spcBef>
              <a:buSzTx/>
              <a:buNone/>
              <a:defRPr sz="2000"/>
            </a:pPr>
            <a:endParaRPr sz="1200"/>
          </a:p>
          <a:p>
            <a:pPr marL="0" indent="0" defTabSz="246888">
              <a:spcBef>
                <a:spcPts val="300"/>
              </a:spcBef>
              <a:buSzTx/>
              <a:buNone/>
              <a:defRPr sz="2000"/>
            </a:pPr>
            <a:r>
              <a:t>The following Assemblies will be convened at the ALA Annual Meeting, the Midwinter meeting and virtually throughout the year. </a:t>
            </a:r>
            <a:endParaRPr sz="1200"/>
          </a:p>
          <a:p>
            <a:pPr marL="432054" lvl="1" indent="-185165" defTabSz="246888">
              <a:spcBef>
                <a:spcPts val="300"/>
              </a:spcBef>
              <a:buChar char="•"/>
              <a:defRPr sz="2000"/>
            </a:pPr>
            <a:r>
              <a:t>Division Leadership Assembly </a:t>
            </a:r>
            <a:endParaRPr sz="1200"/>
          </a:p>
          <a:p>
            <a:pPr marL="432054" lvl="1" indent="-185165" defTabSz="246888">
              <a:spcBef>
                <a:spcPts val="300"/>
              </a:spcBef>
              <a:buChar char="•"/>
              <a:defRPr sz="2000"/>
            </a:pPr>
            <a:r>
              <a:t>Round Table Leadership Assembly </a:t>
            </a:r>
            <a:endParaRPr sz="1200"/>
          </a:p>
          <a:p>
            <a:pPr marL="432054" lvl="1" indent="-185165" defTabSz="246888">
              <a:spcBef>
                <a:spcPts val="300"/>
              </a:spcBef>
              <a:buChar char="•"/>
              <a:defRPr sz="2000"/>
            </a:pPr>
            <a:r>
              <a:t>Chapter Leadership Assembly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7" name="Diagram 3" descr="The rectangles titled Division Leadership Assembly, Round Table Leadership Assembly and Chapter Leadership Assemble all appear in full green.&#10;&#10;The remaining rectangles appear faded. &#10;&#10;This graphic replicates the 7 rectangles on slide 9.  Arrows still point both ways between rectangle and executive board. &#10;"/>
          <p:cNvGrpSpPr/>
          <p:nvPr/>
        </p:nvGrpSpPr>
        <p:grpSpPr>
          <a:xfrm>
            <a:off x="338657" y="147642"/>
            <a:ext cx="8485735" cy="4280477"/>
            <a:chOff x="0" y="0"/>
            <a:chExt cx="8485734" cy="4280475"/>
          </a:xfrm>
        </p:grpSpPr>
        <p:grpSp>
          <p:nvGrpSpPr>
            <p:cNvPr id="438" name="Group"/>
            <p:cNvGrpSpPr/>
            <p:nvPr/>
          </p:nvGrpSpPr>
          <p:grpSpPr>
            <a:xfrm>
              <a:off x="3493280" y="3128995"/>
              <a:ext cx="1309247" cy="1130565"/>
              <a:chOff x="0" y="0"/>
              <a:chExt cx="1309246" cy="1130564"/>
            </a:xfrm>
          </p:grpSpPr>
          <p:sp>
            <p:nvSpPr>
              <p:cNvPr id="436" name="Oval"/>
              <p:cNvSpPr/>
              <p:nvPr/>
            </p:nvSpPr>
            <p:spPr>
              <a:xfrm>
                <a:off x="-1" y="-1"/>
                <a:ext cx="1309248" cy="1130566"/>
              </a:xfrm>
              <a:prstGeom prst="ellipse">
                <a:avLst/>
              </a:prstGeom>
              <a:gradFill flip="none" rotWithShape="1">
                <a:gsLst>
                  <a:gs pos="0">
                    <a:srgbClr val="3F80CD"/>
                  </a:gs>
                  <a:gs pos="100000">
                    <a:schemeClr val="accent1">
                      <a:hueOff val="357503"/>
                      <a:satOff val="54545"/>
                      <a:lumOff val="29273"/>
                    </a:schemeClr>
                  </a:gs>
                </a:gsLst>
                <a:lin ang="16200000" scaled="0"/>
              </a:gradFill>
              <a:ln w="12700" cap="flat">
                <a:noFill/>
                <a:miter lim="400000"/>
              </a:ln>
              <a:effectLst/>
            </p:spPr>
            <p:txBody>
              <a:bodyPr wrap="square" lIns="45718" tIns="45718" rIns="45718" bIns="45718" numCol="1" anchor="ctr">
                <a:noAutofit/>
              </a:bodyPr>
              <a:lstStyle/>
              <a:p>
                <a:pPr algn="ctr" defTabSz="800100">
                  <a:lnSpc>
                    <a:spcPct val="90000"/>
                  </a:lnSpc>
                  <a:spcBef>
                    <a:spcPts val="1000"/>
                  </a:spcBef>
                  <a:defRPr>
                    <a:solidFill>
                      <a:srgbClr val="FFFFFF"/>
                    </a:solidFill>
                  </a:defRPr>
                </a:pPr>
                <a:endParaRPr/>
              </a:p>
            </p:txBody>
          </p:sp>
          <p:sp>
            <p:nvSpPr>
              <p:cNvPr id="437" name="ALA Executive Board"/>
              <p:cNvSpPr txBox="1"/>
              <p:nvPr/>
            </p:nvSpPr>
            <p:spPr>
              <a:xfrm>
                <a:off x="191734" y="162691"/>
                <a:ext cx="925778" cy="8051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1429" tIns="11429" rIns="11429" bIns="11429" numCol="1" anchor="ctr">
                <a:spAutoFit/>
              </a:bodyPr>
              <a:lstStyle>
                <a:lvl1pPr algn="ctr" defTabSz="800100">
                  <a:lnSpc>
                    <a:spcPct val="90000"/>
                  </a:lnSpc>
                  <a:spcBef>
                    <a:spcPts val="700"/>
                  </a:spcBef>
                  <a:defRPr sz="1800">
                    <a:solidFill>
                      <a:srgbClr val="FFFFFF"/>
                    </a:solidFill>
                  </a:defRPr>
                </a:lvl1pPr>
              </a:lstStyle>
              <a:p>
                <a:r>
                  <a:t>ALA Executive Board</a:t>
                </a:r>
              </a:p>
            </p:txBody>
          </p:sp>
        </p:grpSp>
        <p:sp>
          <p:nvSpPr>
            <p:cNvPr id="439" name="Arrow"/>
            <p:cNvSpPr/>
            <p:nvPr/>
          </p:nvSpPr>
          <p:spPr>
            <a:xfrm rot="10913153">
              <a:off x="1666072" y="3375416"/>
              <a:ext cx="1682804" cy="529691"/>
            </a:xfrm>
            <a:prstGeom prst="leftRightArrow">
              <a:avLst/>
            </a:prstGeom>
            <a:solidFill>
              <a:srgbClr val="B9CDE5"/>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42" name="Group"/>
            <p:cNvGrpSpPr/>
            <p:nvPr/>
          </p:nvGrpSpPr>
          <p:grpSpPr>
            <a:xfrm>
              <a:off x="0" y="2969100"/>
              <a:ext cx="1702585" cy="1233259"/>
              <a:chOff x="0" y="0"/>
              <a:chExt cx="1702584" cy="1233257"/>
            </a:xfrm>
          </p:grpSpPr>
          <p:sp>
            <p:nvSpPr>
              <p:cNvPr id="440" name="Rounded Rectangle"/>
              <p:cNvSpPr/>
              <p:nvPr/>
            </p:nvSpPr>
            <p:spPr>
              <a:xfrm>
                <a:off x="0" y="0"/>
                <a:ext cx="1702585" cy="1233258"/>
              </a:xfrm>
              <a:prstGeom prst="roundRect">
                <a:avLst>
                  <a:gd name="adj" fmla="val 10000"/>
                </a:avLst>
              </a:prstGeom>
              <a:solidFill>
                <a:srgbClr val="B9CDE5"/>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41" name="Policy Development…"/>
              <p:cNvSpPr txBox="1"/>
              <p:nvPr/>
            </p:nvSpPr>
            <p:spPr>
              <a:xfrm>
                <a:off x="36121" y="347516"/>
                <a:ext cx="1630342" cy="5382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t>Policy Development </a:t>
                </a:r>
              </a:p>
              <a:p>
                <a:pPr algn="ctr" defTabSz="622300">
                  <a:lnSpc>
                    <a:spcPct val="90000"/>
                  </a:lnSpc>
                  <a:spcBef>
                    <a:spcPts val="500"/>
                  </a:spcBef>
                  <a:defRPr sz="1400">
                    <a:solidFill>
                      <a:srgbClr val="FFFFFF"/>
                    </a:solidFill>
                  </a:defRPr>
                </a:pPr>
                <a:r>
                  <a:t>Committee</a:t>
                </a:r>
              </a:p>
            </p:txBody>
          </p:sp>
        </p:grpSp>
        <p:sp>
          <p:nvSpPr>
            <p:cNvPr id="443" name="Arrow"/>
            <p:cNvSpPr/>
            <p:nvPr/>
          </p:nvSpPr>
          <p:spPr>
            <a:xfrm rot="12334490">
              <a:off x="1871906" y="2733935"/>
              <a:ext cx="1645493" cy="529691"/>
            </a:xfrm>
            <a:prstGeom prst="leftRightArrow">
              <a:avLst/>
            </a:prstGeom>
            <a:solidFill>
              <a:srgbClr val="B9CDE5"/>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46" name="Group"/>
            <p:cNvGrpSpPr/>
            <p:nvPr/>
          </p:nvGrpSpPr>
          <p:grpSpPr>
            <a:xfrm>
              <a:off x="162656" y="1668230"/>
              <a:ext cx="1787320" cy="1092950"/>
              <a:chOff x="0" y="0"/>
              <a:chExt cx="1787318" cy="1092948"/>
            </a:xfrm>
          </p:grpSpPr>
          <p:sp>
            <p:nvSpPr>
              <p:cNvPr id="444" name="Rounded Rectangle"/>
              <p:cNvSpPr/>
              <p:nvPr/>
            </p:nvSpPr>
            <p:spPr>
              <a:xfrm>
                <a:off x="0" y="0"/>
                <a:ext cx="1787319" cy="1092949"/>
              </a:xfrm>
              <a:prstGeom prst="roundRect">
                <a:avLst>
                  <a:gd name="adj" fmla="val 10000"/>
                </a:avLst>
              </a:prstGeom>
              <a:solidFill>
                <a:srgbClr val="B9CDE5"/>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45" name="Finance and Audit Committee"/>
              <p:cNvSpPr txBox="1"/>
              <p:nvPr/>
            </p:nvSpPr>
            <p:spPr>
              <a:xfrm>
                <a:off x="32011" y="314699"/>
                <a:ext cx="1723297"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Finance and Audit Committee</a:t>
                </a:r>
              </a:p>
            </p:txBody>
          </p:sp>
        </p:grpSp>
        <p:sp>
          <p:nvSpPr>
            <p:cNvPr id="447" name="Arrow"/>
            <p:cNvSpPr/>
            <p:nvPr/>
          </p:nvSpPr>
          <p:spPr>
            <a:xfrm rot="13915713">
              <a:off x="2215632" y="2119309"/>
              <a:ext cx="1812114" cy="529691"/>
            </a:xfrm>
            <a:prstGeom prst="leftRightArrow">
              <a:avLst/>
            </a:prstGeom>
            <a:solidFill>
              <a:srgbClr val="B3A2C7"/>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50" name="Group"/>
            <p:cNvGrpSpPr/>
            <p:nvPr/>
          </p:nvGrpSpPr>
          <p:grpSpPr>
            <a:xfrm>
              <a:off x="975742" y="204952"/>
              <a:ext cx="1947679" cy="1365647"/>
              <a:chOff x="0" y="0"/>
              <a:chExt cx="1947678" cy="1365646"/>
            </a:xfrm>
          </p:grpSpPr>
          <p:sp>
            <p:nvSpPr>
              <p:cNvPr id="448" name="Rounded Rectangle"/>
              <p:cNvSpPr/>
              <p:nvPr/>
            </p:nvSpPr>
            <p:spPr>
              <a:xfrm>
                <a:off x="0" y="0"/>
                <a:ext cx="1947679" cy="1365647"/>
              </a:xfrm>
              <a:prstGeom prst="roundRect">
                <a:avLst>
                  <a:gd name="adj" fmla="val 10000"/>
                </a:avLst>
              </a:prstGeom>
              <a:solidFill>
                <a:srgbClr val="B3A2C7"/>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49" name="Nominating and Leadership Development Committee"/>
              <p:cNvSpPr txBox="1"/>
              <p:nvPr/>
            </p:nvSpPr>
            <p:spPr>
              <a:xfrm>
                <a:off x="39998" y="353893"/>
                <a:ext cx="1867682" cy="6578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rPr dirty="0"/>
                  <a:t>Nominating and Leadership Development Committee</a:t>
                </a:r>
              </a:p>
            </p:txBody>
          </p:sp>
        </p:grpSp>
        <p:sp>
          <p:nvSpPr>
            <p:cNvPr id="451" name="Arrow"/>
            <p:cNvSpPr/>
            <p:nvPr/>
          </p:nvSpPr>
          <p:spPr>
            <a:xfrm rot="16200000">
              <a:off x="3248665" y="1825574"/>
              <a:ext cx="1798478" cy="529691"/>
            </a:xfrm>
            <a:prstGeom prst="leftRightArrow">
              <a:avLst/>
            </a:prstGeom>
            <a:solidFill>
              <a:srgbClr val="4F622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54" name="Group"/>
            <p:cNvGrpSpPr/>
            <p:nvPr/>
          </p:nvGrpSpPr>
          <p:grpSpPr>
            <a:xfrm>
              <a:off x="3092088" y="0"/>
              <a:ext cx="2111630" cy="1191180"/>
              <a:chOff x="0" y="0"/>
              <a:chExt cx="2111629" cy="1191179"/>
            </a:xfrm>
          </p:grpSpPr>
          <p:sp>
            <p:nvSpPr>
              <p:cNvPr id="452" name="Rounded Rectangle"/>
              <p:cNvSpPr/>
              <p:nvPr/>
            </p:nvSpPr>
            <p:spPr>
              <a:xfrm>
                <a:off x="0" y="0"/>
                <a:ext cx="2111630" cy="1191180"/>
              </a:xfrm>
              <a:prstGeom prst="roundRect">
                <a:avLst>
                  <a:gd name="adj" fmla="val 10000"/>
                </a:avLst>
              </a:prstGeom>
              <a:solidFill>
                <a:srgbClr val="4F622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53" name="Division Leadership Assembly"/>
              <p:cNvSpPr txBox="1"/>
              <p:nvPr/>
            </p:nvSpPr>
            <p:spPr>
              <a:xfrm>
                <a:off x="34888" y="363814"/>
                <a:ext cx="2041854"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Division Leadership Assembly</a:t>
                </a:r>
              </a:p>
            </p:txBody>
          </p:sp>
        </p:grpSp>
        <p:sp>
          <p:nvSpPr>
            <p:cNvPr id="455" name="Arrow"/>
            <p:cNvSpPr/>
            <p:nvPr/>
          </p:nvSpPr>
          <p:spPr>
            <a:xfrm rot="18480569">
              <a:off x="4248629" y="2081776"/>
              <a:ext cx="1905072" cy="529692"/>
            </a:xfrm>
            <a:prstGeom prst="leftRightArrow">
              <a:avLst/>
            </a:prstGeom>
            <a:solidFill>
              <a:srgbClr val="4F622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58" name="Group"/>
            <p:cNvGrpSpPr/>
            <p:nvPr/>
          </p:nvGrpSpPr>
          <p:grpSpPr>
            <a:xfrm>
              <a:off x="5367478" y="204963"/>
              <a:ext cx="1947679" cy="1365659"/>
              <a:chOff x="0" y="0"/>
              <a:chExt cx="1947678" cy="1365658"/>
            </a:xfrm>
          </p:grpSpPr>
          <p:sp>
            <p:nvSpPr>
              <p:cNvPr id="456" name="Rounded Rectangle"/>
              <p:cNvSpPr/>
              <p:nvPr/>
            </p:nvSpPr>
            <p:spPr>
              <a:xfrm>
                <a:off x="0" y="0"/>
                <a:ext cx="1947679" cy="1365659"/>
              </a:xfrm>
              <a:prstGeom prst="roundRect">
                <a:avLst>
                  <a:gd name="adj" fmla="val 10000"/>
                </a:avLst>
              </a:prstGeom>
              <a:solidFill>
                <a:srgbClr val="4F622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57" name="Round Table Leadership Assembly"/>
              <p:cNvSpPr txBox="1"/>
              <p:nvPr/>
            </p:nvSpPr>
            <p:spPr>
              <a:xfrm>
                <a:off x="39999" y="451053"/>
                <a:ext cx="1867681"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Round Table Leadership Assembly</a:t>
                </a:r>
              </a:p>
            </p:txBody>
          </p:sp>
        </p:grpSp>
        <p:sp>
          <p:nvSpPr>
            <p:cNvPr id="459" name="Arrow"/>
            <p:cNvSpPr/>
            <p:nvPr/>
          </p:nvSpPr>
          <p:spPr>
            <a:xfrm rot="20154456">
              <a:off x="4797456" y="2782202"/>
              <a:ext cx="1595726" cy="529691"/>
            </a:xfrm>
            <a:prstGeom prst="leftRightArrow">
              <a:avLst/>
            </a:prstGeom>
            <a:solidFill>
              <a:srgbClr val="4F622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62" name="Group"/>
            <p:cNvGrpSpPr/>
            <p:nvPr/>
          </p:nvGrpSpPr>
          <p:grpSpPr>
            <a:xfrm>
              <a:off x="6341489" y="1668323"/>
              <a:ext cx="1784495" cy="1292168"/>
              <a:chOff x="0" y="0"/>
              <a:chExt cx="1784493" cy="1292166"/>
            </a:xfrm>
          </p:grpSpPr>
          <p:sp>
            <p:nvSpPr>
              <p:cNvPr id="460" name="Rounded Rectangle"/>
              <p:cNvSpPr/>
              <p:nvPr/>
            </p:nvSpPr>
            <p:spPr>
              <a:xfrm>
                <a:off x="0" y="0"/>
                <a:ext cx="1784494" cy="1292167"/>
              </a:xfrm>
              <a:prstGeom prst="roundRect">
                <a:avLst>
                  <a:gd name="adj" fmla="val 10000"/>
                </a:avLst>
              </a:prstGeom>
              <a:solidFill>
                <a:srgbClr val="4F622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61" name="Chapter Leadership Assembly"/>
              <p:cNvSpPr txBox="1"/>
              <p:nvPr/>
            </p:nvSpPr>
            <p:spPr>
              <a:xfrm>
                <a:off x="37845" y="414308"/>
                <a:ext cx="1708803"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Chapter Leadership Assembly</a:t>
                </a:r>
              </a:p>
            </p:txBody>
          </p:sp>
        </p:grpSp>
        <p:sp>
          <p:nvSpPr>
            <p:cNvPr id="463" name="Arrow"/>
            <p:cNvSpPr/>
            <p:nvPr/>
          </p:nvSpPr>
          <p:spPr>
            <a:xfrm rot="12111">
              <a:off x="4950600" y="3434869"/>
              <a:ext cx="1480887" cy="529691"/>
            </a:xfrm>
            <a:prstGeom prst="leftRightArrow">
              <a:avLst/>
            </a:prstGeom>
            <a:solidFill>
              <a:srgbClr val="E6B9B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sp>
          <p:nvSpPr>
            <p:cNvPr id="464" name="Rounded Rectangle"/>
            <p:cNvSpPr/>
            <p:nvPr/>
          </p:nvSpPr>
          <p:spPr>
            <a:xfrm>
              <a:off x="6504189" y="3131665"/>
              <a:ext cx="1981545" cy="1148810"/>
            </a:xfrm>
            <a:prstGeom prst="roundRect">
              <a:avLst>
                <a:gd name="adj" fmla="val 10000"/>
              </a:avLst>
            </a:prstGeom>
            <a:solidFill>
              <a:srgbClr val="E6B9B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grpSp>
      <p:sp>
        <p:nvSpPr>
          <p:cNvPr id="468" name="Elected by membership and direct input from membership / Direct Input From Membership Groups"/>
          <p:cNvSpPr txBox="1">
            <a:spLocks noGrp="1"/>
          </p:cNvSpPr>
          <p:nvPr>
            <p:ph type="title"/>
          </p:nvPr>
        </p:nvSpPr>
        <p:spPr>
          <a:xfrm>
            <a:off x="485109" y="4665753"/>
            <a:ext cx="8229601" cy="1349609"/>
          </a:xfrm>
          <a:prstGeom prst="rect">
            <a:avLst/>
          </a:prstGeom>
        </p:spPr>
        <p:txBody>
          <a:bodyPr/>
          <a:lstStyle/>
          <a:p>
            <a:pPr defTabSz="233172">
              <a:defRPr sz="1800" cap="none">
                <a:solidFill>
                  <a:srgbClr val="376092"/>
                </a:solidFill>
              </a:defRPr>
            </a:pPr>
            <a:r>
              <a:t>Blue - Elected by and direct input from membership</a:t>
            </a:r>
            <a:br/>
            <a:r>
              <a:rPr>
                <a:solidFill>
                  <a:srgbClr val="403152"/>
                </a:solidFill>
              </a:rPr>
              <a:t>Purple – Elected by the Executive Board and receives direct member input</a:t>
            </a:r>
            <a:br>
              <a:rPr>
                <a:solidFill>
                  <a:srgbClr val="403152"/>
                </a:solidFill>
              </a:rPr>
            </a:br>
            <a:r>
              <a:rPr>
                <a:solidFill>
                  <a:srgbClr val="1E5B25"/>
                </a:solidFill>
              </a:rPr>
              <a:t>Green - Direct input from membership groups </a:t>
            </a:r>
            <a:br>
              <a:rPr>
                <a:solidFill>
                  <a:srgbClr val="1E5B25"/>
                </a:solidFill>
              </a:rPr>
            </a:br>
            <a:r>
              <a:rPr>
                <a:solidFill>
                  <a:srgbClr val="632523"/>
                </a:solidFill>
              </a:rPr>
              <a:t>Red – Appointed by the executive board and receives direct input from membership</a:t>
            </a:r>
          </a:p>
        </p:txBody>
      </p:sp>
      <p:sp>
        <p:nvSpPr>
          <p:cNvPr id="35" name="Volunteer Engagement…"/>
          <p:cNvSpPr txBox="1"/>
          <p:nvPr/>
        </p:nvSpPr>
        <p:spPr>
          <a:xfrm>
            <a:off x="6876493" y="3341009"/>
            <a:ext cx="1914251" cy="1025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rPr dirty="0"/>
              <a:t>Volunteer Engagement</a:t>
            </a:r>
          </a:p>
          <a:p>
            <a:pPr algn="ctr" defTabSz="622300">
              <a:lnSpc>
                <a:spcPct val="90000"/>
              </a:lnSpc>
              <a:spcBef>
                <a:spcPts val="500"/>
              </a:spcBef>
              <a:defRPr sz="1400">
                <a:solidFill>
                  <a:srgbClr val="FFFFFF"/>
                </a:solidFill>
              </a:defRPr>
            </a:pPr>
            <a:r>
              <a:rPr lang="en-US" dirty="0"/>
              <a:t>Working Groups</a:t>
            </a:r>
          </a:p>
          <a:p>
            <a:pPr algn="ctr" defTabSz="622300">
              <a:lnSpc>
                <a:spcPct val="90000"/>
              </a:lnSpc>
              <a:spcBef>
                <a:spcPts val="500"/>
              </a:spcBef>
              <a:defRPr sz="1400">
                <a:solidFill>
                  <a:srgbClr val="FFFFFF"/>
                </a:solidFill>
              </a:defRPr>
            </a:pPr>
            <a:r>
              <a:rPr lang="en-US" dirty="0"/>
              <a:t>Communities of Interest</a:t>
            </a:r>
            <a:endParaRPr dirty="0"/>
          </a:p>
          <a:p>
            <a:pPr algn="ctr" defTabSz="622300">
              <a:lnSpc>
                <a:spcPct val="90000"/>
              </a:lnSpc>
              <a:spcBef>
                <a:spcPts val="500"/>
              </a:spcBef>
              <a:defRPr sz="1400">
                <a:solidFill>
                  <a:srgbClr val="FFFFFF"/>
                </a:solidFill>
              </a:defRPr>
            </a:pPr>
            <a:r>
              <a:rPr dirty="0"/>
              <a:t>Advisory Communities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Leadership Planning and Engagement…"/>
          <p:cNvSpPr txBox="1">
            <a:spLocks noGrp="1"/>
          </p:cNvSpPr>
          <p:nvPr>
            <p:ph type="title"/>
          </p:nvPr>
        </p:nvSpPr>
        <p:spPr>
          <a:xfrm>
            <a:off x="457199" y="-67316"/>
            <a:ext cx="8229601" cy="1176488"/>
          </a:xfrm>
          <a:prstGeom prst="rect">
            <a:avLst/>
          </a:prstGeom>
        </p:spPr>
        <p:txBody>
          <a:bodyPr/>
          <a:lstStyle/>
          <a:p>
            <a:pPr defTabSz="365759">
              <a:defRPr sz="3500"/>
            </a:pPr>
            <a:r>
              <a:t>Planning and Engagement </a:t>
            </a:r>
          </a:p>
          <a:p>
            <a:pPr defTabSz="365759">
              <a:defRPr sz="3500"/>
            </a:pPr>
            <a:r>
              <a:t>Leadership Assemblies</a:t>
            </a:r>
          </a:p>
        </p:txBody>
      </p:sp>
      <p:sp>
        <p:nvSpPr>
          <p:cNvPr id="471" name="Leadership Forums will be established to provide an open communication exchange to and from the ALA Executive Board and all ALA members.  They will also provide opportunities to bring efficiency and consistency to the related organizations along with reinforcing a common sense of purpose.  Leadership Forums will focus on three important activities:…"/>
          <p:cNvSpPr txBox="1">
            <a:spLocks noGrp="1"/>
          </p:cNvSpPr>
          <p:nvPr>
            <p:ph type="body" idx="1"/>
          </p:nvPr>
        </p:nvSpPr>
        <p:spPr>
          <a:xfrm>
            <a:off x="397023" y="1151679"/>
            <a:ext cx="8349954" cy="5172979"/>
          </a:xfrm>
          <a:prstGeom prst="rect">
            <a:avLst/>
          </a:prstGeom>
        </p:spPr>
        <p:txBody>
          <a:bodyPr/>
          <a:lstStyle/>
          <a:p>
            <a:pPr marL="0" indent="0" defTabSz="246888">
              <a:spcBef>
                <a:spcPts val="300"/>
              </a:spcBef>
              <a:buSzTx/>
              <a:buNone/>
              <a:defRPr sz="1500"/>
            </a:pPr>
            <a:r>
              <a:t>Each Assembly  will focus on three important activities:</a:t>
            </a:r>
            <a:endParaRPr sz="1200"/>
          </a:p>
          <a:p>
            <a:pPr marL="447573" lvl="1" indent="-173254" defTabSz="246888">
              <a:spcBef>
                <a:spcPts val="300"/>
              </a:spcBef>
              <a:buFontTx/>
              <a:buAutoNum type="arabicPeriod"/>
              <a:defRPr sz="1500"/>
            </a:pPr>
            <a:r>
              <a:t>Offering input to the ALA Executive Board on critical issues identified by the ALA, groups or members.</a:t>
            </a:r>
            <a:endParaRPr sz="1200"/>
          </a:p>
          <a:p>
            <a:pPr marL="447573" lvl="1" indent="-173254" defTabSz="246888">
              <a:spcBef>
                <a:spcPts val="300"/>
              </a:spcBef>
              <a:buFontTx/>
              <a:buAutoNum type="arabicPeriod"/>
              <a:defRPr sz="1500"/>
            </a:pPr>
            <a:r>
              <a:t>Serving as a forum for integrated planning and prioritization.</a:t>
            </a:r>
            <a:endParaRPr sz="1200"/>
          </a:p>
          <a:p>
            <a:pPr marL="447573" lvl="1" indent="-173254" defTabSz="246888">
              <a:spcBef>
                <a:spcPts val="300"/>
              </a:spcBef>
              <a:buFontTx/>
              <a:buAutoNum type="arabicPeriod"/>
              <a:defRPr sz="1500"/>
            </a:pPr>
            <a:r>
              <a:t>The sharing of effective practices among the groups represented.</a:t>
            </a:r>
            <a:endParaRPr sz="1200"/>
          </a:p>
          <a:p>
            <a:pPr marL="0" indent="0" defTabSz="246888">
              <a:spcBef>
                <a:spcPts val="300"/>
              </a:spcBef>
              <a:buSzTx/>
              <a:buNone/>
              <a:defRPr sz="1500"/>
            </a:pPr>
            <a:endParaRPr sz="1200"/>
          </a:p>
          <a:p>
            <a:pPr marL="0" indent="0" defTabSz="246888">
              <a:spcBef>
                <a:spcPts val="300"/>
              </a:spcBef>
              <a:buSzTx/>
              <a:buNone/>
              <a:defRPr sz="1500" b="1"/>
            </a:pPr>
            <a:r>
              <a:t>Participation:</a:t>
            </a:r>
            <a:endParaRPr sz="1200"/>
          </a:p>
          <a:p>
            <a:pPr marL="0" indent="0" defTabSz="246888">
              <a:spcBef>
                <a:spcPts val="300"/>
              </a:spcBef>
              <a:buSzTx/>
              <a:buNone/>
              <a:defRPr sz="1500"/>
            </a:pPr>
            <a:r>
              <a:t>Assembly participants will include two elected leaders from the oversight body of the participating groups, the senior staff leader of the group, and a designated ALA Liaison from the group represented. </a:t>
            </a:r>
            <a:endParaRPr sz="1200"/>
          </a:p>
          <a:p>
            <a:pPr marL="0" indent="0" defTabSz="246888">
              <a:spcBef>
                <a:spcPts val="300"/>
              </a:spcBef>
              <a:buSzTx/>
              <a:buNone/>
              <a:defRPr sz="1500"/>
            </a:pPr>
            <a:endParaRPr sz="1200"/>
          </a:p>
          <a:p>
            <a:pPr marL="0" indent="0" defTabSz="246888">
              <a:spcBef>
                <a:spcPts val="300"/>
              </a:spcBef>
              <a:buSzTx/>
              <a:buNone/>
              <a:defRPr sz="1500"/>
            </a:pPr>
            <a:r>
              <a:t>An ALA Executive Board liaison will convene the Assemblies in consultation with staff and represented groups.  A co-convener will be selected from the group and by the participants.  Liaisons will be responsible for developing compelling agendas and ensuring communication throughout the year. All ALA members are invited to participated in the Assemblies.</a:t>
            </a:r>
          </a:p>
          <a:p>
            <a:pPr marL="0" indent="0" defTabSz="246888">
              <a:spcBef>
                <a:spcPts val="300"/>
              </a:spcBef>
              <a:buSzTx/>
              <a:buNone/>
              <a:defRPr sz="1500"/>
            </a:pPr>
            <a:endParaRPr/>
          </a:p>
          <a:p>
            <a:pPr marL="0" indent="0" defTabSz="246888">
              <a:spcBef>
                <a:spcPts val="300"/>
              </a:spcBef>
              <a:buSzTx/>
              <a:buNone/>
              <a:defRPr sz="1500"/>
            </a:pPr>
            <a:r>
              <a:t>The Assembly structure is designed to consolidate and/or utilize existing meetings to create efficiency and streamlined lines of communication to the Executive Board and reduce barriers to communication.  For example, the Chapter Leadership Forum will consolidate the chapter leaders meeting and chapter relations meeting into one, ongoing assembly.  The Round Table Leadership Assembly will replace the Round Table Coordinating Committee and provide more support and structure for the work of that group. </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Additional  ALA Leadership Groups"/>
          <p:cNvSpPr txBox="1">
            <a:spLocks noGrp="1"/>
          </p:cNvSpPr>
          <p:nvPr>
            <p:ph type="title"/>
          </p:nvPr>
        </p:nvSpPr>
        <p:spPr>
          <a:xfrm>
            <a:off x="457200" y="274638"/>
            <a:ext cx="8229600" cy="1143002"/>
          </a:xfrm>
          <a:prstGeom prst="rect">
            <a:avLst/>
          </a:prstGeom>
        </p:spPr>
        <p:txBody>
          <a:bodyPr/>
          <a:lstStyle/>
          <a:p>
            <a:r>
              <a:t>Additional ALA Leadership Groups</a:t>
            </a:r>
          </a:p>
        </p:txBody>
      </p:sp>
      <p:sp>
        <p:nvSpPr>
          <p:cNvPr id="474" name="Endowment Trustees will continue to manage the investments of the Association.  They will provide an Annual Report at the Finance and Audit Forum.…"/>
          <p:cNvSpPr txBox="1">
            <a:spLocks noGrp="1"/>
          </p:cNvSpPr>
          <p:nvPr>
            <p:ph type="body" idx="1"/>
          </p:nvPr>
        </p:nvSpPr>
        <p:spPr>
          <a:xfrm>
            <a:off x="457200" y="1600200"/>
            <a:ext cx="8229600" cy="4525963"/>
          </a:xfrm>
          <a:prstGeom prst="rect">
            <a:avLst/>
          </a:prstGeom>
        </p:spPr>
        <p:txBody>
          <a:bodyPr/>
          <a:lstStyle/>
          <a:p>
            <a:pPr marL="322324" indent="-322324" defTabSz="429768">
              <a:lnSpc>
                <a:spcPct val="90000"/>
              </a:lnSpc>
              <a:spcBef>
                <a:spcPts val="600"/>
              </a:spcBef>
              <a:defRPr sz="3000" b="1"/>
            </a:pPr>
            <a:r>
              <a:t>Endowment Trustees</a:t>
            </a:r>
            <a:r>
              <a:rPr b="0"/>
              <a:t> will continue to manage the investments of the Association.  They will provide an Annual Report at the Finance and Audit Assembly.</a:t>
            </a:r>
          </a:p>
          <a:p>
            <a:pPr marL="0" indent="0" defTabSz="429768">
              <a:lnSpc>
                <a:spcPct val="90000"/>
              </a:lnSpc>
              <a:spcBef>
                <a:spcPts val="600"/>
              </a:spcBef>
              <a:buSzTx/>
              <a:buNone/>
              <a:defRPr sz="500"/>
            </a:pPr>
            <a:endParaRPr b="0"/>
          </a:p>
          <a:p>
            <a:pPr marL="322324" indent="-322324" defTabSz="429768">
              <a:lnSpc>
                <a:spcPct val="90000"/>
              </a:lnSpc>
              <a:spcBef>
                <a:spcPts val="600"/>
              </a:spcBef>
              <a:defRPr sz="3000"/>
            </a:pPr>
            <a:r>
              <a:t>There will be a general </a:t>
            </a:r>
            <a:r>
              <a:rPr b="1"/>
              <a:t>Membership Meeting</a:t>
            </a:r>
            <a:r>
              <a:t>.  The most effective timing and structure are to be determined.</a:t>
            </a:r>
          </a:p>
          <a:p>
            <a:pPr marL="0" indent="0" defTabSz="429768">
              <a:lnSpc>
                <a:spcPct val="90000"/>
              </a:lnSpc>
              <a:spcBef>
                <a:spcPts val="600"/>
              </a:spcBef>
              <a:buSzTx/>
              <a:buNone/>
              <a:defRPr sz="500"/>
            </a:pPr>
            <a:endParaRPr/>
          </a:p>
          <a:p>
            <a:pPr marL="322324" indent="-322324" defTabSz="429768">
              <a:lnSpc>
                <a:spcPct val="90000"/>
              </a:lnSpc>
              <a:spcBef>
                <a:spcPts val="600"/>
              </a:spcBef>
              <a:defRPr sz="3000"/>
            </a:pPr>
            <a:r>
              <a:t>An </a:t>
            </a:r>
            <a:r>
              <a:rPr b="1"/>
              <a:t>Accreditation Commission</a:t>
            </a:r>
            <a:r>
              <a:t> to best support accreditation activities will be explored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Title 1"/>
          <p:cNvSpPr txBox="1">
            <a:spLocks noGrp="1"/>
          </p:cNvSpPr>
          <p:nvPr>
            <p:ph type="title"/>
          </p:nvPr>
        </p:nvSpPr>
        <p:spPr>
          <a:xfrm>
            <a:off x="457200" y="274637"/>
            <a:ext cx="8229600" cy="1143004"/>
          </a:xfrm>
          <a:prstGeom prst="rect">
            <a:avLst/>
          </a:prstGeom>
        </p:spPr>
        <p:txBody>
          <a:bodyPr/>
          <a:lstStyle>
            <a:lvl1pPr>
              <a:defRPr sz="3600">
                <a:solidFill>
                  <a:srgbClr val="00418D"/>
                </a:solidFill>
              </a:defRPr>
            </a:lvl1pPr>
          </a:lstStyle>
          <a:p>
            <a:r>
              <a:t>Project Charge</a:t>
            </a:r>
          </a:p>
        </p:txBody>
      </p:sp>
      <p:sp>
        <p:nvSpPr>
          <p:cNvPr id="326" name="Content Placeholder 2"/>
          <p:cNvSpPr txBox="1">
            <a:spLocks noGrp="1"/>
          </p:cNvSpPr>
          <p:nvPr>
            <p:ph type="body" idx="1"/>
          </p:nvPr>
        </p:nvSpPr>
        <p:spPr>
          <a:xfrm>
            <a:off x="457200" y="1257072"/>
            <a:ext cx="8229600" cy="3616030"/>
          </a:xfrm>
          <a:prstGeom prst="rect">
            <a:avLst/>
          </a:prstGeom>
        </p:spPr>
        <p:txBody>
          <a:bodyPr/>
          <a:lstStyle/>
          <a:p>
            <a:pPr marL="0" indent="0">
              <a:spcBef>
                <a:spcPts val="600"/>
              </a:spcBef>
              <a:buSzTx/>
              <a:buNone/>
              <a:defRPr sz="2800"/>
            </a:pPr>
            <a:r>
              <a:t>The charge is to develop and recommend strategies and tactics to create an ALA with the agility to respond to current challenges and opportunities, and to focus energy and resources on its mission and members in the decades to come.  Ultimately, it is to design </a:t>
            </a:r>
            <a:r>
              <a:rPr i="1"/>
              <a:t>a modern association for a modern profession</a:t>
            </a:r>
            <a:r>
              <a: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The Volunteer Work of the ALA"/>
          <p:cNvSpPr txBox="1">
            <a:spLocks noGrp="1"/>
          </p:cNvSpPr>
          <p:nvPr>
            <p:ph type="title"/>
          </p:nvPr>
        </p:nvSpPr>
        <p:spPr>
          <a:xfrm>
            <a:off x="457200" y="274638"/>
            <a:ext cx="8229600" cy="1143002"/>
          </a:xfrm>
          <a:prstGeom prst="rect">
            <a:avLst/>
          </a:prstGeom>
        </p:spPr>
        <p:txBody>
          <a:bodyPr/>
          <a:lstStyle/>
          <a:p>
            <a:r>
              <a:t>The Volunteer Work of the ALA</a:t>
            </a:r>
          </a:p>
        </p:txBody>
      </p:sp>
      <p:sp>
        <p:nvSpPr>
          <p:cNvPr id="477" name="Effective and efficient volunteer engagement is the cornerstone of any successful association.  The following recommendations are intended to bring a streamlined method of engagement with consistency for all ALA members.…"/>
          <p:cNvSpPr txBox="1">
            <a:spLocks noGrp="1"/>
          </p:cNvSpPr>
          <p:nvPr>
            <p:ph type="body" idx="1"/>
          </p:nvPr>
        </p:nvSpPr>
        <p:spPr>
          <a:xfrm>
            <a:off x="457200" y="1600200"/>
            <a:ext cx="8229600" cy="4525963"/>
          </a:xfrm>
          <a:prstGeom prst="rect">
            <a:avLst/>
          </a:prstGeom>
        </p:spPr>
        <p:txBody>
          <a:bodyPr/>
          <a:lstStyle/>
          <a:p>
            <a:pPr marL="0" indent="0" defTabSz="333756">
              <a:spcBef>
                <a:spcPts val="500"/>
              </a:spcBef>
              <a:buSzTx/>
              <a:buNone/>
              <a:defRPr sz="2300"/>
            </a:pPr>
            <a:r>
              <a:t>Meaningful, effective and efficient volunteer engagement is the cornerstone of any successful association.  The following recommendations are intended to bring a streamlined method of engagement with consistency for </a:t>
            </a:r>
            <a:r>
              <a:rPr b="1"/>
              <a:t>all</a:t>
            </a:r>
            <a:r>
              <a:t> ALA members.  </a:t>
            </a:r>
          </a:p>
          <a:p>
            <a:pPr marL="250316" indent="-250316" defTabSz="333756">
              <a:spcBef>
                <a:spcPts val="500"/>
              </a:spcBef>
              <a:defRPr sz="2300"/>
            </a:pPr>
            <a:endParaRPr/>
          </a:p>
          <a:p>
            <a:pPr marL="0" indent="0" defTabSz="333756">
              <a:spcBef>
                <a:spcPts val="500"/>
              </a:spcBef>
              <a:buSzTx/>
              <a:buNone/>
              <a:defRPr sz="2300"/>
            </a:pPr>
            <a:r>
              <a:t>It will be critical to utilize new digital tools to streamline the identification and selection of participants to any volunteer group.  That process should be consistent across all ALA related organizations and should be integrated with work of the Nominating and Leadership Development Committee.  All members of ALA Volunteer Work Groups will be appointed by and accountable to the ALA Executive Board.</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Volunteer Engagement Groups…"/>
          <p:cNvSpPr txBox="1">
            <a:spLocks noGrp="1"/>
          </p:cNvSpPr>
          <p:nvPr>
            <p:ph type="title"/>
          </p:nvPr>
        </p:nvSpPr>
        <p:spPr>
          <a:xfrm>
            <a:off x="457200" y="274638"/>
            <a:ext cx="8229600" cy="1143002"/>
          </a:xfrm>
          <a:prstGeom prst="rect">
            <a:avLst/>
          </a:prstGeom>
        </p:spPr>
        <p:txBody>
          <a:bodyPr/>
          <a:lstStyle/>
          <a:p>
            <a:pPr defTabSz="352042">
              <a:defRPr sz="3300"/>
            </a:pPr>
            <a:r>
              <a:t>Volunteer Engagement Groups</a:t>
            </a:r>
          </a:p>
          <a:p>
            <a:pPr defTabSz="352042">
              <a:defRPr sz="3300"/>
            </a:pPr>
            <a:r>
              <a:t>The Work of the Association</a:t>
            </a:r>
          </a:p>
        </p:txBody>
      </p:sp>
      <p:sp>
        <p:nvSpPr>
          <p:cNvPr id="480" name="Content Placeholder 2"/>
          <p:cNvSpPr txBox="1"/>
          <p:nvPr/>
        </p:nvSpPr>
        <p:spPr>
          <a:xfrm>
            <a:off x="571498" y="1862003"/>
            <a:ext cx="8229604" cy="370428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a:lnSpc>
                <a:spcPct val="81000"/>
              </a:lnSpc>
              <a:spcBef>
                <a:spcPts val="600"/>
              </a:spcBef>
              <a:defRPr sz="2300" b="1"/>
            </a:pPr>
            <a:r>
              <a:t>Advisory Communities </a:t>
            </a:r>
            <a:r>
              <a:rPr b="0"/>
              <a:t>– charged by the ALA Executive Board to advise on important, timely issues across the profession and the association. May recommend working groups. </a:t>
            </a:r>
          </a:p>
          <a:p>
            <a:pPr>
              <a:lnSpc>
                <a:spcPct val="81000"/>
              </a:lnSpc>
              <a:spcBef>
                <a:spcPts val="600"/>
              </a:spcBef>
              <a:defRPr sz="2300" b="1"/>
            </a:pPr>
            <a:endParaRPr b="0"/>
          </a:p>
          <a:p>
            <a:pPr>
              <a:lnSpc>
                <a:spcPct val="81000"/>
              </a:lnSpc>
              <a:spcBef>
                <a:spcPts val="600"/>
              </a:spcBef>
              <a:defRPr sz="2300" b="1"/>
            </a:pPr>
            <a:r>
              <a:t>Working Groups </a:t>
            </a:r>
            <a:r>
              <a:rPr b="0"/>
              <a:t>– appointed groups with a specific charge, defined timeframe, clear deliverables tied to ALA’s strategic directions</a:t>
            </a:r>
          </a:p>
          <a:p>
            <a:pPr>
              <a:lnSpc>
                <a:spcPct val="81000"/>
              </a:lnSpc>
              <a:spcBef>
                <a:spcPts val="600"/>
              </a:spcBef>
              <a:defRPr sz="2300" b="1"/>
            </a:pPr>
            <a:endParaRPr b="0"/>
          </a:p>
          <a:p>
            <a:pPr>
              <a:lnSpc>
                <a:spcPct val="81000"/>
              </a:lnSpc>
              <a:spcBef>
                <a:spcPts val="600"/>
              </a:spcBef>
              <a:defRPr sz="2300" b="1"/>
            </a:pPr>
            <a:r>
              <a:t>Communities of Practice/Engagement/Interest </a:t>
            </a:r>
            <a:r>
              <a:rPr b="0"/>
              <a:t>– groups that give members the opportunity for socializing and sharing common experiences and interests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3" name="Diagram 3" descr="The rectangle titled Volunteer Engagement Committees Task Forces Advisory Communities  appears in full red. &#10;&#10;The remaining rectangles on the chart appear faded. &#10;This graphic replicates the 7 rectangles on slide 9.&#10;&#10;Arrows still point both ways between rectangle and executive board. &#10;"/>
          <p:cNvGrpSpPr/>
          <p:nvPr/>
        </p:nvGrpSpPr>
        <p:grpSpPr>
          <a:xfrm>
            <a:off x="338657" y="147642"/>
            <a:ext cx="8485735" cy="4280477"/>
            <a:chOff x="0" y="0"/>
            <a:chExt cx="8485734" cy="4280475"/>
          </a:xfrm>
        </p:grpSpPr>
        <p:grpSp>
          <p:nvGrpSpPr>
            <p:cNvPr id="484" name="Group"/>
            <p:cNvGrpSpPr/>
            <p:nvPr/>
          </p:nvGrpSpPr>
          <p:grpSpPr>
            <a:xfrm>
              <a:off x="3493280" y="3128995"/>
              <a:ext cx="1309247" cy="1130565"/>
              <a:chOff x="0" y="0"/>
              <a:chExt cx="1309246" cy="1130564"/>
            </a:xfrm>
          </p:grpSpPr>
          <p:sp>
            <p:nvSpPr>
              <p:cNvPr id="482" name="Oval"/>
              <p:cNvSpPr/>
              <p:nvPr/>
            </p:nvSpPr>
            <p:spPr>
              <a:xfrm>
                <a:off x="-1" y="-1"/>
                <a:ext cx="1309248" cy="1130566"/>
              </a:xfrm>
              <a:prstGeom prst="ellipse">
                <a:avLst/>
              </a:prstGeom>
              <a:gradFill flip="none" rotWithShape="1">
                <a:gsLst>
                  <a:gs pos="0">
                    <a:srgbClr val="3F80CD"/>
                  </a:gs>
                  <a:gs pos="100000">
                    <a:schemeClr val="accent1">
                      <a:hueOff val="357503"/>
                      <a:satOff val="54545"/>
                      <a:lumOff val="29273"/>
                    </a:schemeClr>
                  </a:gs>
                </a:gsLst>
                <a:lin ang="16200000" scaled="0"/>
              </a:gradFill>
              <a:ln w="12700" cap="flat">
                <a:noFill/>
                <a:miter lim="400000"/>
              </a:ln>
              <a:effectLst/>
            </p:spPr>
            <p:txBody>
              <a:bodyPr wrap="square" lIns="45718" tIns="45718" rIns="45718" bIns="45718" numCol="1" anchor="ctr">
                <a:noAutofit/>
              </a:bodyPr>
              <a:lstStyle/>
              <a:p>
                <a:pPr algn="ctr" defTabSz="800100">
                  <a:lnSpc>
                    <a:spcPct val="90000"/>
                  </a:lnSpc>
                  <a:spcBef>
                    <a:spcPts val="1000"/>
                  </a:spcBef>
                  <a:defRPr>
                    <a:solidFill>
                      <a:srgbClr val="FFFFFF"/>
                    </a:solidFill>
                  </a:defRPr>
                </a:pPr>
                <a:endParaRPr/>
              </a:p>
            </p:txBody>
          </p:sp>
          <p:sp>
            <p:nvSpPr>
              <p:cNvPr id="483" name="ALA Executive Board"/>
              <p:cNvSpPr txBox="1"/>
              <p:nvPr/>
            </p:nvSpPr>
            <p:spPr>
              <a:xfrm>
                <a:off x="191734" y="162691"/>
                <a:ext cx="925778" cy="8051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1429" tIns="11429" rIns="11429" bIns="11429" numCol="1" anchor="ctr">
                <a:spAutoFit/>
              </a:bodyPr>
              <a:lstStyle>
                <a:lvl1pPr algn="ctr" defTabSz="800100">
                  <a:lnSpc>
                    <a:spcPct val="90000"/>
                  </a:lnSpc>
                  <a:spcBef>
                    <a:spcPts val="700"/>
                  </a:spcBef>
                  <a:defRPr sz="1800">
                    <a:solidFill>
                      <a:srgbClr val="FFFFFF"/>
                    </a:solidFill>
                  </a:defRPr>
                </a:lvl1pPr>
              </a:lstStyle>
              <a:p>
                <a:r>
                  <a:t>ALA Executive Board</a:t>
                </a:r>
              </a:p>
            </p:txBody>
          </p:sp>
        </p:grpSp>
        <p:sp>
          <p:nvSpPr>
            <p:cNvPr id="485" name="Arrow"/>
            <p:cNvSpPr/>
            <p:nvPr/>
          </p:nvSpPr>
          <p:spPr>
            <a:xfrm rot="10913153">
              <a:off x="1701451" y="3375999"/>
              <a:ext cx="1647415" cy="529691"/>
            </a:xfrm>
            <a:prstGeom prst="leftRightArrow">
              <a:avLst/>
            </a:prstGeom>
            <a:solidFill>
              <a:srgbClr val="B9CDE5"/>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88" name="Group"/>
            <p:cNvGrpSpPr/>
            <p:nvPr/>
          </p:nvGrpSpPr>
          <p:grpSpPr>
            <a:xfrm>
              <a:off x="0" y="2969100"/>
              <a:ext cx="1702585" cy="1233259"/>
              <a:chOff x="0" y="0"/>
              <a:chExt cx="1702584" cy="1233257"/>
            </a:xfrm>
          </p:grpSpPr>
          <p:sp>
            <p:nvSpPr>
              <p:cNvPr id="486" name="Rounded Rectangle"/>
              <p:cNvSpPr/>
              <p:nvPr/>
            </p:nvSpPr>
            <p:spPr>
              <a:xfrm>
                <a:off x="0" y="0"/>
                <a:ext cx="1702585" cy="1233258"/>
              </a:xfrm>
              <a:prstGeom prst="roundRect">
                <a:avLst>
                  <a:gd name="adj" fmla="val 10000"/>
                </a:avLst>
              </a:prstGeom>
              <a:solidFill>
                <a:srgbClr val="B9CDE5"/>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87" name="Policy Development…"/>
              <p:cNvSpPr txBox="1"/>
              <p:nvPr/>
            </p:nvSpPr>
            <p:spPr>
              <a:xfrm>
                <a:off x="36121" y="347516"/>
                <a:ext cx="1630342" cy="5382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t>Policy Development</a:t>
                </a:r>
              </a:p>
              <a:p>
                <a:pPr algn="ctr" defTabSz="622300">
                  <a:lnSpc>
                    <a:spcPct val="90000"/>
                  </a:lnSpc>
                  <a:spcBef>
                    <a:spcPts val="500"/>
                  </a:spcBef>
                  <a:defRPr sz="1400">
                    <a:solidFill>
                      <a:srgbClr val="FFFFFF"/>
                    </a:solidFill>
                  </a:defRPr>
                </a:pPr>
                <a:r>
                  <a:t>Committee</a:t>
                </a:r>
              </a:p>
            </p:txBody>
          </p:sp>
        </p:grpSp>
        <p:sp>
          <p:nvSpPr>
            <p:cNvPr id="489" name="Arrow"/>
            <p:cNvSpPr/>
            <p:nvPr/>
          </p:nvSpPr>
          <p:spPr>
            <a:xfrm rot="12334490">
              <a:off x="1802269" y="2718130"/>
              <a:ext cx="1718718" cy="529691"/>
            </a:xfrm>
            <a:prstGeom prst="leftRightArrow">
              <a:avLst/>
            </a:prstGeom>
            <a:solidFill>
              <a:srgbClr val="B9CDE5"/>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92" name="Group"/>
            <p:cNvGrpSpPr/>
            <p:nvPr/>
          </p:nvGrpSpPr>
          <p:grpSpPr>
            <a:xfrm>
              <a:off x="162656" y="1668230"/>
              <a:ext cx="1787320" cy="1092950"/>
              <a:chOff x="0" y="0"/>
              <a:chExt cx="1787318" cy="1092948"/>
            </a:xfrm>
          </p:grpSpPr>
          <p:sp>
            <p:nvSpPr>
              <p:cNvPr id="490" name="Rounded Rectangle"/>
              <p:cNvSpPr/>
              <p:nvPr/>
            </p:nvSpPr>
            <p:spPr>
              <a:xfrm>
                <a:off x="0" y="0"/>
                <a:ext cx="1787319" cy="1092949"/>
              </a:xfrm>
              <a:prstGeom prst="roundRect">
                <a:avLst>
                  <a:gd name="adj" fmla="val 10000"/>
                </a:avLst>
              </a:prstGeom>
              <a:solidFill>
                <a:srgbClr val="B9CDE5"/>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91" name="Finance and Audit Committee"/>
              <p:cNvSpPr txBox="1"/>
              <p:nvPr/>
            </p:nvSpPr>
            <p:spPr>
              <a:xfrm>
                <a:off x="32011" y="314699"/>
                <a:ext cx="1723297"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Finance and Audit Committee</a:t>
                </a:r>
              </a:p>
            </p:txBody>
          </p:sp>
        </p:grpSp>
        <p:sp>
          <p:nvSpPr>
            <p:cNvPr id="493" name="Arrow"/>
            <p:cNvSpPr/>
            <p:nvPr/>
          </p:nvSpPr>
          <p:spPr>
            <a:xfrm rot="13915713">
              <a:off x="2113098" y="2069379"/>
              <a:ext cx="1938963" cy="529691"/>
            </a:xfrm>
            <a:prstGeom prst="leftRightArrow">
              <a:avLst/>
            </a:prstGeom>
            <a:solidFill>
              <a:srgbClr val="CCC1DA"/>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496" name="Group"/>
            <p:cNvGrpSpPr/>
            <p:nvPr/>
          </p:nvGrpSpPr>
          <p:grpSpPr>
            <a:xfrm>
              <a:off x="975742" y="204952"/>
              <a:ext cx="1947679" cy="1365647"/>
              <a:chOff x="0" y="0"/>
              <a:chExt cx="1947678" cy="1365646"/>
            </a:xfrm>
          </p:grpSpPr>
          <p:sp>
            <p:nvSpPr>
              <p:cNvPr id="494" name="Rounded Rectangle"/>
              <p:cNvSpPr/>
              <p:nvPr/>
            </p:nvSpPr>
            <p:spPr>
              <a:xfrm>
                <a:off x="0" y="0"/>
                <a:ext cx="1947679" cy="1365647"/>
              </a:xfrm>
              <a:prstGeom prst="roundRect">
                <a:avLst>
                  <a:gd name="adj" fmla="val 10000"/>
                </a:avLst>
              </a:prstGeom>
              <a:solidFill>
                <a:srgbClr val="CCC1DA"/>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95" name="Nominating and Leadership Development Committee"/>
              <p:cNvSpPr txBox="1"/>
              <p:nvPr/>
            </p:nvSpPr>
            <p:spPr>
              <a:xfrm>
                <a:off x="39998" y="353893"/>
                <a:ext cx="1867682" cy="6578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rPr dirty="0"/>
                  <a:t>Nominating and Leadership Development Committee</a:t>
                </a:r>
              </a:p>
            </p:txBody>
          </p:sp>
        </p:grpSp>
        <p:sp>
          <p:nvSpPr>
            <p:cNvPr id="497" name="Arrow"/>
            <p:cNvSpPr/>
            <p:nvPr/>
          </p:nvSpPr>
          <p:spPr>
            <a:xfrm rot="16200000">
              <a:off x="3212859" y="1789768"/>
              <a:ext cx="1870091" cy="529691"/>
            </a:xfrm>
            <a:prstGeom prst="leftRightArrow">
              <a:avLst/>
            </a:prstGeom>
            <a:solidFill>
              <a:srgbClr val="D7E4BD"/>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500" name="Group"/>
            <p:cNvGrpSpPr/>
            <p:nvPr/>
          </p:nvGrpSpPr>
          <p:grpSpPr>
            <a:xfrm>
              <a:off x="3092088" y="0"/>
              <a:ext cx="2111630" cy="1191180"/>
              <a:chOff x="0" y="0"/>
              <a:chExt cx="2111629" cy="1191179"/>
            </a:xfrm>
          </p:grpSpPr>
          <p:sp>
            <p:nvSpPr>
              <p:cNvPr id="498" name="Rounded Rectangle"/>
              <p:cNvSpPr/>
              <p:nvPr/>
            </p:nvSpPr>
            <p:spPr>
              <a:xfrm>
                <a:off x="0" y="0"/>
                <a:ext cx="2111630" cy="1191180"/>
              </a:xfrm>
              <a:prstGeom prst="roundRect">
                <a:avLst>
                  <a:gd name="adj" fmla="val 10000"/>
                </a:avLst>
              </a:prstGeom>
              <a:solidFill>
                <a:srgbClr val="D7E4BD"/>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499" name="Division Leadership Assembly"/>
              <p:cNvSpPr txBox="1"/>
              <p:nvPr/>
            </p:nvSpPr>
            <p:spPr>
              <a:xfrm>
                <a:off x="34888" y="363814"/>
                <a:ext cx="2041854"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Division Leadership Assembly</a:t>
                </a:r>
              </a:p>
            </p:txBody>
          </p:sp>
        </p:grpSp>
        <p:sp>
          <p:nvSpPr>
            <p:cNvPr id="501" name="Arrow"/>
            <p:cNvSpPr/>
            <p:nvPr/>
          </p:nvSpPr>
          <p:spPr>
            <a:xfrm rot="18480569">
              <a:off x="4243834" y="2071942"/>
              <a:ext cx="1930034" cy="529692"/>
            </a:xfrm>
            <a:prstGeom prst="leftRightArrow">
              <a:avLst/>
            </a:prstGeom>
            <a:solidFill>
              <a:srgbClr val="D7E4BD"/>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504" name="Group"/>
            <p:cNvGrpSpPr/>
            <p:nvPr/>
          </p:nvGrpSpPr>
          <p:grpSpPr>
            <a:xfrm>
              <a:off x="5367478" y="204963"/>
              <a:ext cx="1947679" cy="1365659"/>
              <a:chOff x="0" y="0"/>
              <a:chExt cx="1947678" cy="1365658"/>
            </a:xfrm>
          </p:grpSpPr>
          <p:sp>
            <p:nvSpPr>
              <p:cNvPr id="502" name="Rounded Rectangle"/>
              <p:cNvSpPr/>
              <p:nvPr/>
            </p:nvSpPr>
            <p:spPr>
              <a:xfrm>
                <a:off x="0" y="0"/>
                <a:ext cx="1947679" cy="1365659"/>
              </a:xfrm>
              <a:prstGeom prst="roundRect">
                <a:avLst>
                  <a:gd name="adj" fmla="val 10000"/>
                </a:avLst>
              </a:prstGeom>
              <a:solidFill>
                <a:srgbClr val="D7E4BD"/>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503" name="Round Table Leadership Assembly"/>
              <p:cNvSpPr txBox="1"/>
              <p:nvPr/>
            </p:nvSpPr>
            <p:spPr>
              <a:xfrm>
                <a:off x="39999" y="451053"/>
                <a:ext cx="1867681"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Round Table Leadership Assembly</a:t>
                </a:r>
              </a:p>
            </p:txBody>
          </p:sp>
        </p:grpSp>
        <p:sp>
          <p:nvSpPr>
            <p:cNvPr id="505" name="Arrow"/>
            <p:cNvSpPr/>
            <p:nvPr/>
          </p:nvSpPr>
          <p:spPr>
            <a:xfrm rot="20154456">
              <a:off x="4793634" y="2764289"/>
              <a:ext cx="1683490" cy="529691"/>
            </a:xfrm>
            <a:prstGeom prst="leftRightArrow">
              <a:avLst/>
            </a:prstGeom>
            <a:solidFill>
              <a:srgbClr val="D7E4BD"/>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508" name="Group"/>
            <p:cNvGrpSpPr/>
            <p:nvPr/>
          </p:nvGrpSpPr>
          <p:grpSpPr>
            <a:xfrm>
              <a:off x="6341489" y="1668323"/>
              <a:ext cx="1784495" cy="1292168"/>
              <a:chOff x="0" y="0"/>
              <a:chExt cx="1784493" cy="1292166"/>
            </a:xfrm>
          </p:grpSpPr>
          <p:sp>
            <p:nvSpPr>
              <p:cNvPr id="506" name="Rounded Rectangle"/>
              <p:cNvSpPr/>
              <p:nvPr/>
            </p:nvSpPr>
            <p:spPr>
              <a:xfrm>
                <a:off x="0" y="0"/>
                <a:ext cx="1784494" cy="1292167"/>
              </a:xfrm>
              <a:prstGeom prst="roundRect">
                <a:avLst>
                  <a:gd name="adj" fmla="val 10000"/>
                </a:avLst>
              </a:prstGeom>
              <a:solidFill>
                <a:srgbClr val="D7E4BD"/>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507" name="Chapter Leadership Assembly"/>
              <p:cNvSpPr txBox="1"/>
              <p:nvPr/>
            </p:nvSpPr>
            <p:spPr>
              <a:xfrm>
                <a:off x="37845" y="414308"/>
                <a:ext cx="1708803"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Chapter Leadership Assembly</a:t>
                </a:r>
              </a:p>
            </p:txBody>
          </p:sp>
        </p:grpSp>
        <p:sp>
          <p:nvSpPr>
            <p:cNvPr id="509" name="Arrow"/>
            <p:cNvSpPr/>
            <p:nvPr/>
          </p:nvSpPr>
          <p:spPr>
            <a:xfrm rot="12111">
              <a:off x="4950600" y="3434997"/>
              <a:ext cx="1553284" cy="529691"/>
            </a:xfrm>
            <a:prstGeom prst="leftRightArrow">
              <a:avLst/>
            </a:prstGeom>
            <a:solidFill>
              <a:srgbClr val="632523"/>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512" name="Group"/>
            <p:cNvGrpSpPr/>
            <p:nvPr/>
          </p:nvGrpSpPr>
          <p:grpSpPr>
            <a:xfrm>
              <a:off x="6504189" y="3131665"/>
              <a:ext cx="1981545" cy="1148810"/>
              <a:chOff x="0" y="0"/>
              <a:chExt cx="1981544" cy="1148808"/>
            </a:xfrm>
          </p:grpSpPr>
          <p:sp>
            <p:nvSpPr>
              <p:cNvPr id="510" name="Rounded Rectangle"/>
              <p:cNvSpPr/>
              <p:nvPr/>
            </p:nvSpPr>
            <p:spPr>
              <a:xfrm>
                <a:off x="0" y="0"/>
                <a:ext cx="1981544" cy="1148808"/>
              </a:xfrm>
              <a:prstGeom prst="roundRect">
                <a:avLst>
                  <a:gd name="adj" fmla="val 10000"/>
                </a:avLst>
              </a:prstGeom>
              <a:solidFill>
                <a:srgbClr val="632523"/>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511" name="Volunteer Engagement…"/>
              <p:cNvSpPr txBox="1"/>
              <p:nvPr/>
            </p:nvSpPr>
            <p:spPr>
              <a:xfrm>
                <a:off x="33646" y="61701"/>
                <a:ext cx="1914250" cy="1025404"/>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rPr dirty="0"/>
                  <a:t>Volunteer Engagement</a:t>
                </a:r>
              </a:p>
              <a:p>
                <a:pPr algn="ctr" defTabSz="622300">
                  <a:lnSpc>
                    <a:spcPct val="90000"/>
                  </a:lnSpc>
                  <a:spcBef>
                    <a:spcPts val="500"/>
                  </a:spcBef>
                  <a:defRPr sz="1400">
                    <a:solidFill>
                      <a:srgbClr val="FFFFFF"/>
                    </a:solidFill>
                  </a:defRPr>
                </a:pPr>
                <a:r>
                  <a:rPr lang="en-US" dirty="0"/>
                  <a:t>Working Groups</a:t>
                </a:r>
              </a:p>
              <a:p>
                <a:pPr algn="ctr" defTabSz="622300">
                  <a:lnSpc>
                    <a:spcPct val="90000"/>
                  </a:lnSpc>
                  <a:spcBef>
                    <a:spcPts val="500"/>
                  </a:spcBef>
                  <a:defRPr sz="1400">
                    <a:solidFill>
                      <a:srgbClr val="FFFFFF"/>
                    </a:solidFill>
                  </a:defRPr>
                </a:pPr>
                <a:r>
                  <a:rPr lang="en-US" dirty="0"/>
                  <a:t>Communities of Interest</a:t>
                </a:r>
                <a:endParaRPr dirty="0"/>
              </a:p>
              <a:p>
                <a:pPr algn="ctr" defTabSz="622300">
                  <a:lnSpc>
                    <a:spcPct val="90000"/>
                  </a:lnSpc>
                  <a:spcBef>
                    <a:spcPts val="500"/>
                  </a:spcBef>
                  <a:defRPr sz="1400">
                    <a:solidFill>
                      <a:srgbClr val="FFFFFF"/>
                    </a:solidFill>
                  </a:defRPr>
                </a:pPr>
                <a:r>
                  <a:rPr dirty="0"/>
                  <a:t>Advisory Communities</a:t>
                </a:r>
              </a:p>
            </p:txBody>
          </p:sp>
        </p:grpSp>
      </p:grpSp>
      <p:sp>
        <p:nvSpPr>
          <p:cNvPr id="514" name="Elected by membership and direct input from membership / Direct Input From Membership Groups"/>
          <p:cNvSpPr txBox="1">
            <a:spLocks noGrp="1"/>
          </p:cNvSpPr>
          <p:nvPr>
            <p:ph type="title"/>
          </p:nvPr>
        </p:nvSpPr>
        <p:spPr>
          <a:xfrm>
            <a:off x="485109" y="4665753"/>
            <a:ext cx="8229601" cy="1349609"/>
          </a:xfrm>
          <a:prstGeom prst="rect">
            <a:avLst/>
          </a:prstGeom>
        </p:spPr>
        <p:txBody>
          <a:bodyPr/>
          <a:lstStyle/>
          <a:p>
            <a:pPr defTabSz="233172">
              <a:defRPr sz="1800" cap="none">
                <a:solidFill>
                  <a:srgbClr val="376092"/>
                </a:solidFill>
              </a:defRPr>
            </a:pPr>
            <a:r>
              <a:rPr dirty="0"/>
              <a:t>Blue - Elected by and direct input from membership</a:t>
            </a:r>
            <a:br>
              <a:rPr dirty="0"/>
            </a:br>
            <a:r>
              <a:rPr dirty="0">
                <a:solidFill>
                  <a:srgbClr val="403152"/>
                </a:solidFill>
              </a:rPr>
              <a:t>Purple – Elected by the Executive Board and receives direct member input</a:t>
            </a:r>
            <a:br>
              <a:rPr dirty="0">
                <a:solidFill>
                  <a:srgbClr val="403152"/>
                </a:solidFill>
              </a:rPr>
            </a:br>
            <a:r>
              <a:rPr dirty="0">
                <a:solidFill>
                  <a:srgbClr val="1E5B25"/>
                </a:solidFill>
              </a:rPr>
              <a:t>Green - Direct input from membership groups </a:t>
            </a:r>
            <a:br>
              <a:rPr dirty="0">
                <a:solidFill>
                  <a:srgbClr val="1E5B25"/>
                </a:solidFill>
              </a:rPr>
            </a:br>
            <a:r>
              <a:rPr dirty="0">
                <a:solidFill>
                  <a:srgbClr val="632523"/>
                </a:solidFill>
              </a:rPr>
              <a:t>Red – Appointed by the executive board and receives direct input from membership</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Advisory Communities"/>
          <p:cNvSpPr txBox="1">
            <a:spLocks noGrp="1"/>
          </p:cNvSpPr>
          <p:nvPr>
            <p:ph type="title"/>
          </p:nvPr>
        </p:nvSpPr>
        <p:spPr>
          <a:xfrm>
            <a:off x="457200" y="274638"/>
            <a:ext cx="8229600" cy="1143002"/>
          </a:xfrm>
          <a:prstGeom prst="rect">
            <a:avLst/>
          </a:prstGeom>
        </p:spPr>
        <p:txBody>
          <a:bodyPr/>
          <a:lstStyle/>
          <a:p>
            <a:r>
              <a:t>Advisory Communities </a:t>
            </a:r>
          </a:p>
        </p:txBody>
      </p:sp>
      <p:sp>
        <p:nvSpPr>
          <p:cNvPr id="517" name="TextBox 1"/>
          <p:cNvSpPr txBox="1"/>
          <p:nvPr/>
        </p:nvSpPr>
        <p:spPr>
          <a:xfrm>
            <a:off x="457200" y="1331649"/>
            <a:ext cx="7985463" cy="569486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800" b="1"/>
            </a:pPr>
            <a:r>
              <a:t>Purposes:</a:t>
            </a:r>
            <a:endParaRPr>
              <a:latin typeface="Arial"/>
              <a:ea typeface="Arial"/>
              <a:cs typeface="Arial"/>
              <a:sym typeface="Arial"/>
            </a:endParaRPr>
          </a:p>
          <a:p>
            <a:pPr marL="578745" lvl="1" indent="-241143" defTabSz="385830">
              <a:spcBef>
                <a:spcPts val="400"/>
              </a:spcBef>
              <a:buSzPct val="100000"/>
              <a:buFont typeface="Arial"/>
              <a:buChar char="•"/>
              <a:defRPr sz="1800"/>
            </a:pPr>
            <a:r>
              <a:t>Allow for member input and ongoing support for ALA offices and programs</a:t>
            </a:r>
            <a:endParaRPr sz="1900"/>
          </a:p>
          <a:p>
            <a:pPr marL="578745" lvl="1" indent="-241143" defTabSz="385830">
              <a:spcBef>
                <a:spcPts val="400"/>
              </a:spcBef>
              <a:buSzPct val="100000"/>
              <a:buFont typeface="Arial"/>
              <a:buChar char="•"/>
              <a:defRPr sz="1800"/>
            </a:pPr>
            <a:r>
              <a:t>Provide critical member input into areas of concern and values</a:t>
            </a:r>
            <a:endParaRPr sz="1900"/>
          </a:p>
          <a:p>
            <a:pPr marL="578745" lvl="1" indent="-241143" defTabSz="385830">
              <a:spcBef>
                <a:spcPts val="400"/>
              </a:spcBef>
              <a:buSzPct val="100000"/>
              <a:buFont typeface="Arial"/>
              <a:buChar char="•"/>
              <a:defRPr sz="1800"/>
            </a:pPr>
            <a:r>
              <a:t>May propose working groups to address specific projects or needs that may arise from member input</a:t>
            </a:r>
            <a:endParaRPr sz="1900"/>
          </a:p>
          <a:p>
            <a:pPr marL="342900" indent="-342900">
              <a:buSzPct val="100000"/>
              <a:buFont typeface="Arial"/>
              <a:buChar char="•"/>
              <a:defRPr sz="1800"/>
            </a:pPr>
            <a:endParaRPr sz="1900"/>
          </a:p>
          <a:p>
            <a:pPr>
              <a:defRPr sz="1800" b="1"/>
            </a:pPr>
            <a:r>
              <a:t>Function: </a:t>
            </a:r>
            <a:r>
              <a:rPr b="0"/>
              <a:t>Advise Executive Board or ALA Offices</a:t>
            </a:r>
            <a:endParaRPr>
              <a:latin typeface="Arial"/>
              <a:ea typeface="Arial"/>
              <a:cs typeface="Arial"/>
              <a:sym typeface="Arial"/>
            </a:endParaRPr>
          </a:p>
          <a:p>
            <a:pPr>
              <a:defRPr sz="1800"/>
            </a:pPr>
            <a:endParaRPr>
              <a:latin typeface="Arial"/>
              <a:ea typeface="Arial"/>
              <a:cs typeface="Arial"/>
              <a:sym typeface="Arial"/>
            </a:endParaRPr>
          </a:p>
          <a:p>
            <a:pPr>
              <a:defRPr sz="1800" b="1"/>
            </a:pPr>
            <a:r>
              <a:t>Example: </a:t>
            </a:r>
            <a:r>
              <a:rPr b="0"/>
              <a:t>Center for the Future of Libraries Advisory Group</a:t>
            </a:r>
            <a:endParaRPr>
              <a:latin typeface="Arial"/>
              <a:ea typeface="Arial"/>
              <a:cs typeface="Arial"/>
              <a:sym typeface="Arial"/>
            </a:endParaRPr>
          </a:p>
          <a:p>
            <a:pPr>
              <a:defRPr sz="1800"/>
            </a:pPr>
            <a:endParaRPr>
              <a:latin typeface="Arial"/>
              <a:ea typeface="Arial"/>
              <a:cs typeface="Arial"/>
              <a:sym typeface="Arial"/>
            </a:endParaRPr>
          </a:p>
          <a:p>
            <a:pPr>
              <a:defRPr sz="1800" b="1"/>
            </a:pPr>
            <a:r>
              <a:t>Accountability: </a:t>
            </a:r>
            <a:r>
              <a:rPr b="0"/>
              <a:t>Executive Board or ALA Offices</a:t>
            </a:r>
            <a:endParaRPr>
              <a:latin typeface="Arial"/>
              <a:ea typeface="Arial"/>
              <a:cs typeface="Arial"/>
              <a:sym typeface="Arial"/>
            </a:endParaRPr>
          </a:p>
          <a:p>
            <a:pPr>
              <a:defRPr sz="1800"/>
            </a:pPr>
            <a:endParaRPr>
              <a:latin typeface="Arial"/>
              <a:ea typeface="Arial"/>
              <a:cs typeface="Arial"/>
              <a:sym typeface="Arial"/>
            </a:endParaRPr>
          </a:p>
          <a:p>
            <a:pPr>
              <a:defRPr sz="1800" b="1"/>
            </a:pPr>
            <a:r>
              <a:t>Composition: </a:t>
            </a:r>
            <a:r>
              <a:rPr b="0"/>
              <a:t>Executive Board appoints member leaders to cultivate and coordinate discussions. Appointments will be informed by volunteer interest forms, ALA staff recommendations and other methods that may be identifies to engage members.</a:t>
            </a:r>
            <a:endParaRPr>
              <a:latin typeface="Arial"/>
              <a:ea typeface="Arial"/>
              <a:cs typeface="Arial"/>
              <a:sym typeface="Arial"/>
            </a:endParaRPr>
          </a:p>
          <a:p>
            <a:pPr>
              <a:defRPr sz="1800"/>
            </a:pPr>
            <a:endParaRPr>
              <a:latin typeface="Arial"/>
              <a:ea typeface="Arial"/>
              <a:cs typeface="Arial"/>
              <a:sym typeface="Arial"/>
            </a:endParaRPr>
          </a:p>
          <a:p>
            <a:pPr>
              <a:defRPr sz="1800" b="1"/>
            </a:pPr>
            <a:r>
              <a:t>Relationship to Staff: </a:t>
            </a:r>
            <a:r>
              <a:rPr b="0"/>
              <a:t>Staff Liaison</a:t>
            </a:r>
            <a:endParaRPr>
              <a:latin typeface="Arial"/>
              <a:ea typeface="Arial"/>
              <a:cs typeface="Arial"/>
              <a:sym typeface="Arial"/>
            </a:endParaRPr>
          </a:p>
          <a:p>
            <a:pPr marL="342900" indent="-342900">
              <a:buSzPct val="100000"/>
              <a:buFont typeface="Arial"/>
              <a:buChar char="•"/>
              <a:defRPr>
                <a:latin typeface="Arial"/>
                <a:ea typeface="Arial"/>
                <a:cs typeface="Arial"/>
                <a:sym typeface="Arial"/>
              </a:defRPr>
            </a:pPr>
            <a:endParaRPr>
              <a:latin typeface="Arial"/>
              <a:ea typeface="Arial"/>
              <a:cs typeface="Arial"/>
              <a:sym typeface="Aria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 name="Committees"/>
          <p:cNvSpPr txBox="1">
            <a:spLocks noGrp="1"/>
          </p:cNvSpPr>
          <p:nvPr>
            <p:ph type="title"/>
          </p:nvPr>
        </p:nvSpPr>
        <p:spPr>
          <a:xfrm>
            <a:off x="457200" y="274638"/>
            <a:ext cx="8229600" cy="1143002"/>
          </a:xfrm>
          <a:prstGeom prst="rect">
            <a:avLst/>
          </a:prstGeom>
        </p:spPr>
        <p:txBody>
          <a:bodyPr/>
          <a:lstStyle/>
          <a:p>
            <a:r>
              <a:rPr dirty="0"/>
              <a:t>Working Groups</a:t>
            </a:r>
          </a:p>
        </p:txBody>
      </p:sp>
      <p:sp>
        <p:nvSpPr>
          <p:cNvPr id="520" name="Content Placeholder 2"/>
          <p:cNvSpPr txBox="1"/>
          <p:nvPr/>
        </p:nvSpPr>
        <p:spPr>
          <a:xfrm>
            <a:off x="457197" y="1172219"/>
            <a:ext cx="8229604" cy="489495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p>
            <a:pPr lvl="1" indent="337601" defTabSz="385830">
              <a:lnSpc>
                <a:spcPct val="80000"/>
              </a:lnSpc>
              <a:spcBef>
                <a:spcPts val="400"/>
              </a:spcBef>
              <a:defRPr sz="1100"/>
            </a:pPr>
            <a:endParaRPr dirty="0"/>
          </a:p>
          <a:p>
            <a:pPr defTabSz="385830">
              <a:lnSpc>
                <a:spcPct val="80000"/>
              </a:lnSpc>
              <a:spcBef>
                <a:spcPts val="400"/>
              </a:spcBef>
              <a:defRPr sz="1700" b="1"/>
            </a:pPr>
            <a:r>
              <a:rPr dirty="0"/>
              <a:t>Purposes:</a:t>
            </a:r>
          </a:p>
          <a:p>
            <a:pPr marL="578745" lvl="1" indent="-241143" defTabSz="385830">
              <a:lnSpc>
                <a:spcPct val="80000"/>
              </a:lnSpc>
              <a:spcBef>
                <a:spcPts val="400"/>
              </a:spcBef>
              <a:buSzPct val="100000"/>
              <a:buFont typeface="Arial"/>
              <a:buChar char="•"/>
              <a:defRPr sz="1700"/>
            </a:pPr>
            <a:r>
              <a:rPr dirty="0"/>
              <a:t>Carry out the work of the Association</a:t>
            </a:r>
          </a:p>
          <a:p>
            <a:pPr marL="578745" lvl="1" indent="-241143" defTabSz="385830">
              <a:lnSpc>
                <a:spcPct val="80000"/>
              </a:lnSpc>
              <a:spcBef>
                <a:spcPts val="400"/>
              </a:spcBef>
              <a:buSzPct val="100000"/>
              <a:buFont typeface="Arial"/>
              <a:buChar char="•"/>
              <a:defRPr sz="1700"/>
            </a:pPr>
            <a:r>
              <a:rPr dirty="0"/>
              <a:t>Focus on important, timely issues</a:t>
            </a:r>
            <a:endParaRPr sz="1900" dirty="0"/>
          </a:p>
          <a:p>
            <a:pPr marL="578745" lvl="1" indent="-241143" defTabSz="385830">
              <a:lnSpc>
                <a:spcPct val="80000"/>
              </a:lnSpc>
              <a:spcBef>
                <a:spcPts val="400"/>
              </a:spcBef>
              <a:buSzPct val="100000"/>
              <a:buFont typeface="Arial"/>
              <a:buChar char="•"/>
              <a:defRPr sz="1700"/>
            </a:pPr>
            <a:r>
              <a:rPr dirty="0"/>
              <a:t>Focus on specific projects to promote the Association’s strategic direction</a:t>
            </a:r>
            <a:r>
              <a:rPr lang="en-US" dirty="0"/>
              <a:t>s</a:t>
            </a:r>
          </a:p>
          <a:p>
            <a:pPr marL="578745" lvl="1" indent="-241143" defTabSz="385830">
              <a:lnSpc>
                <a:spcPct val="80000"/>
              </a:lnSpc>
              <a:spcBef>
                <a:spcPts val="400"/>
              </a:spcBef>
              <a:buSzPct val="100000"/>
              <a:buFont typeface="Arial"/>
              <a:buChar char="•"/>
              <a:defRPr sz="1700"/>
            </a:pPr>
            <a:r>
              <a:rPr lang="en-US" dirty="0"/>
              <a:t>Committee or Task Force</a:t>
            </a:r>
            <a:endParaRPr sz="2300" dirty="0"/>
          </a:p>
          <a:p>
            <a:pPr defTabSz="385830">
              <a:lnSpc>
                <a:spcPct val="80000"/>
              </a:lnSpc>
              <a:spcBef>
                <a:spcPts val="400"/>
              </a:spcBef>
              <a:defRPr sz="1700" b="1"/>
            </a:pPr>
            <a:endParaRPr sz="2300" dirty="0"/>
          </a:p>
          <a:p>
            <a:pPr defTabSz="385830">
              <a:lnSpc>
                <a:spcPct val="80000"/>
              </a:lnSpc>
              <a:spcBef>
                <a:spcPts val="400"/>
              </a:spcBef>
              <a:defRPr sz="1700" b="1"/>
            </a:pPr>
            <a:r>
              <a:rPr dirty="0"/>
              <a:t>Function:</a:t>
            </a:r>
            <a:r>
              <a:rPr b="0" dirty="0"/>
              <a:t> Carry out specific, time-bound charges set by Board</a:t>
            </a:r>
          </a:p>
          <a:p>
            <a:pPr defTabSz="385830">
              <a:lnSpc>
                <a:spcPct val="80000"/>
              </a:lnSpc>
              <a:spcBef>
                <a:spcPts val="400"/>
              </a:spcBef>
              <a:defRPr sz="1700" b="1"/>
            </a:pPr>
            <a:endParaRPr b="0" dirty="0"/>
          </a:p>
          <a:p>
            <a:pPr defTabSz="385830">
              <a:lnSpc>
                <a:spcPct val="80000"/>
              </a:lnSpc>
              <a:spcBef>
                <a:spcPts val="400"/>
              </a:spcBef>
              <a:defRPr sz="1700" b="1"/>
            </a:pPr>
            <a:r>
              <a:rPr dirty="0"/>
              <a:t>Example: </a:t>
            </a:r>
            <a:r>
              <a:rPr b="0" dirty="0"/>
              <a:t>Task Force on Sustainability</a:t>
            </a:r>
          </a:p>
          <a:p>
            <a:pPr defTabSz="385830">
              <a:lnSpc>
                <a:spcPct val="80000"/>
              </a:lnSpc>
              <a:spcBef>
                <a:spcPts val="400"/>
              </a:spcBef>
              <a:defRPr sz="1700" b="1"/>
            </a:pPr>
            <a:endParaRPr b="0" dirty="0"/>
          </a:p>
          <a:p>
            <a:pPr defTabSz="385830">
              <a:lnSpc>
                <a:spcPct val="80000"/>
              </a:lnSpc>
              <a:spcBef>
                <a:spcPts val="400"/>
              </a:spcBef>
              <a:defRPr sz="1700" b="1"/>
            </a:pPr>
            <a:r>
              <a:rPr dirty="0"/>
              <a:t>Accountability: </a:t>
            </a:r>
            <a:r>
              <a:rPr b="0" dirty="0"/>
              <a:t>Executive Board </a:t>
            </a:r>
          </a:p>
          <a:p>
            <a:pPr defTabSz="385830">
              <a:lnSpc>
                <a:spcPct val="80000"/>
              </a:lnSpc>
              <a:spcBef>
                <a:spcPts val="400"/>
              </a:spcBef>
              <a:defRPr sz="1700" b="1"/>
            </a:pPr>
            <a:endParaRPr b="0" dirty="0"/>
          </a:p>
          <a:p>
            <a:pPr defTabSz="385830">
              <a:lnSpc>
                <a:spcPct val="80000"/>
              </a:lnSpc>
              <a:spcBef>
                <a:spcPts val="400"/>
              </a:spcBef>
              <a:defRPr sz="1700" b="1"/>
            </a:pPr>
            <a:r>
              <a:rPr dirty="0"/>
              <a:t>Composition: </a:t>
            </a:r>
            <a:r>
              <a:rPr b="0" dirty="0"/>
              <a:t>Appointed by the ALA President with emphasis on diversity and inclusion as well as relevant experience/expertise. Members are not required to be ALA members if their expertise is necessary. Year-round volunteer form and a call for volunteers for specific projects will help inform the appointments to Working Groups.</a:t>
            </a:r>
          </a:p>
          <a:p>
            <a:pPr defTabSz="385830">
              <a:lnSpc>
                <a:spcPct val="80000"/>
              </a:lnSpc>
              <a:spcBef>
                <a:spcPts val="400"/>
              </a:spcBef>
              <a:defRPr sz="1700" b="1"/>
            </a:pPr>
            <a:endParaRPr b="0" dirty="0"/>
          </a:p>
          <a:p>
            <a:pPr defTabSz="385830">
              <a:lnSpc>
                <a:spcPct val="80000"/>
              </a:lnSpc>
              <a:spcBef>
                <a:spcPts val="400"/>
              </a:spcBef>
              <a:defRPr sz="1700" b="1"/>
            </a:pPr>
            <a:r>
              <a:rPr dirty="0"/>
              <a:t>Relationship to Staff: </a:t>
            </a:r>
            <a:r>
              <a:rPr b="0" dirty="0"/>
              <a:t>Staff Liaison</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Task Force"/>
          <p:cNvSpPr txBox="1">
            <a:spLocks noGrp="1"/>
          </p:cNvSpPr>
          <p:nvPr>
            <p:ph type="title"/>
          </p:nvPr>
        </p:nvSpPr>
        <p:spPr>
          <a:xfrm>
            <a:off x="457200" y="274638"/>
            <a:ext cx="8229600" cy="1143002"/>
          </a:xfrm>
          <a:prstGeom prst="rect">
            <a:avLst/>
          </a:prstGeom>
        </p:spPr>
        <p:txBody>
          <a:bodyPr/>
          <a:lstStyle>
            <a:lvl1pPr defTabSz="397763">
              <a:defRPr sz="3393"/>
            </a:lvl1pPr>
          </a:lstStyle>
          <a:p>
            <a:r>
              <a:t>Communities of Practice/Engagement/Interest</a:t>
            </a:r>
          </a:p>
        </p:txBody>
      </p:sp>
      <p:sp>
        <p:nvSpPr>
          <p:cNvPr id="523" name="Content Placeholder 2"/>
          <p:cNvSpPr txBox="1"/>
          <p:nvPr/>
        </p:nvSpPr>
        <p:spPr>
          <a:xfrm>
            <a:off x="524785" y="1555965"/>
            <a:ext cx="8229604" cy="46253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defTabSz="385830">
              <a:defRPr sz="1700" b="1"/>
            </a:pPr>
            <a:r>
              <a:t>Purposes:</a:t>
            </a:r>
            <a:endParaRPr sz="1900"/>
          </a:p>
          <a:p>
            <a:pPr marL="578745" lvl="1" indent="-241143" defTabSz="385830">
              <a:buSzPct val="100000"/>
              <a:buFont typeface="Arial"/>
              <a:buChar char="•"/>
              <a:defRPr sz="1700"/>
            </a:pPr>
            <a:r>
              <a:t>Provide opportunities for members to socialize and share common experiences and interests</a:t>
            </a:r>
            <a:endParaRPr sz="1900"/>
          </a:p>
          <a:p>
            <a:pPr marL="578745" lvl="1" indent="-241143" defTabSz="385830">
              <a:buSzPct val="100000"/>
              <a:buFont typeface="Arial"/>
              <a:buChar char="•"/>
              <a:defRPr sz="1700"/>
            </a:pPr>
            <a:r>
              <a:t>Through discussion, members may propose a working group or program</a:t>
            </a:r>
            <a:endParaRPr sz="1900"/>
          </a:p>
          <a:p>
            <a:pPr lvl="1" indent="337601" defTabSz="385830">
              <a:defRPr sz="1700"/>
            </a:pPr>
            <a:endParaRPr sz="1900"/>
          </a:p>
          <a:p>
            <a:pPr defTabSz="385830">
              <a:defRPr sz="1700" b="1"/>
            </a:pPr>
            <a:r>
              <a:t>Function:</a:t>
            </a:r>
            <a:r>
              <a:rPr b="0"/>
              <a:t> Provide opportunities for members to network, share common experiences, and learn from each other</a:t>
            </a:r>
            <a:endParaRPr sz="1900"/>
          </a:p>
          <a:p>
            <a:pPr defTabSz="385830">
              <a:defRPr sz="1700" b="1"/>
            </a:pPr>
            <a:endParaRPr sz="1900"/>
          </a:p>
          <a:p>
            <a:pPr defTabSz="385830">
              <a:defRPr sz="1700" b="1"/>
            </a:pPr>
            <a:r>
              <a:t>Examples:  </a:t>
            </a:r>
            <a:r>
              <a:rPr b="0"/>
              <a:t>LITA Interest Groups, AASL Special Interest Groups, Entrepreneurship and Maker Spaces Member Interest Group</a:t>
            </a:r>
            <a:endParaRPr sz="1900"/>
          </a:p>
          <a:p>
            <a:pPr defTabSz="385830">
              <a:defRPr sz="1700" b="1"/>
            </a:pPr>
            <a:endParaRPr sz="1900"/>
          </a:p>
          <a:p>
            <a:pPr defTabSz="385830">
              <a:defRPr sz="1700" b="1"/>
            </a:pPr>
            <a:r>
              <a:t>Accountability: </a:t>
            </a:r>
            <a:r>
              <a:rPr b="0"/>
              <a:t>Executive Board </a:t>
            </a:r>
          </a:p>
          <a:p>
            <a:pPr defTabSz="385830">
              <a:defRPr sz="1700" b="1"/>
            </a:pPr>
            <a:endParaRPr b="0"/>
          </a:p>
          <a:p>
            <a:pPr defTabSz="385830">
              <a:defRPr sz="1700" b="1"/>
            </a:pPr>
            <a:r>
              <a:t>Relationship to Staff: </a:t>
            </a:r>
            <a:r>
              <a:rPr b="0"/>
              <a:t>Limited staff oversight  </a:t>
            </a:r>
          </a:p>
          <a:p>
            <a:pPr defTabSz="385830">
              <a:defRPr sz="1700" b="1"/>
            </a:pPr>
            <a:endParaRPr b="0"/>
          </a:p>
          <a:p>
            <a:pPr defTabSz="385830">
              <a:defRPr sz="1700" b="1"/>
            </a:pPr>
            <a:r>
              <a:t>Composition: </a:t>
            </a:r>
            <a:r>
              <a:rPr b="0"/>
              <a:t>Members may elect a leader through ALA Connect. Participation will be free of additional dues and open to all.</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 name="Member Engagement…"/>
          <p:cNvSpPr txBox="1">
            <a:spLocks noGrp="1"/>
          </p:cNvSpPr>
          <p:nvPr>
            <p:ph type="title"/>
          </p:nvPr>
        </p:nvSpPr>
        <p:spPr>
          <a:xfrm>
            <a:off x="457200" y="274638"/>
            <a:ext cx="8229600" cy="1143002"/>
          </a:xfrm>
          <a:prstGeom prst="rect">
            <a:avLst/>
          </a:prstGeom>
        </p:spPr>
        <p:txBody>
          <a:bodyPr/>
          <a:lstStyle/>
          <a:p>
            <a:pPr defTabSz="352042">
              <a:defRPr sz="3300"/>
            </a:pPr>
            <a:r>
              <a:t>Member Engagement </a:t>
            </a:r>
          </a:p>
          <a:p>
            <a:pPr defTabSz="352042">
              <a:defRPr sz="3300"/>
            </a:pPr>
            <a:r>
              <a:t>Divisions</a:t>
            </a:r>
          </a:p>
        </p:txBody>
      </p:sp>
      <p:sp>
        <p:nvSpPr>
          <p:cNvPr id="526" name="60% of ALA members have also joined a Division.  It is clear that there is a strong connection between many of the valuable programs and services offered by divisions and our members.  This connection should be enhanced where possible.…"/>
          <p:cNvSpPr txBox="1">
            <a:spLocks noGrp="1"/>
          </p:cNvSpPr>
          <p:nvPr>
            <p:ph type="body" idx="1"/>
          </p:nvPr>
        </p:nvSpPr>
        <p:spPr>
          <a:xfrm>
            <a:off x="457200" y="1600200"/>
            <a:ext cx="8229600" cy="4525963"/>
          </a:xfrm>
          <a:prstGeom prst="rect">
            <a:avLst/>
          </a:prstGeom>
        </p:spPr>
        <p:txBody>
          <a:bodyPr/>
          <a:lstStyle/>
          <a:p>
            <a:pPr marL="0" indent="0" defTabSz="388620">
              <a:lnSpc>
                <a:spcPct val="90000"/>
              </a:lnSpc>
              <a:spcBef>
                <a:spcPts val="500"/>
              </a:spcBef>
              <a:buSzTx/>
              <a:buNone/>
              <a:defRPr sz="2700"/>
            </a:pPr>
            <a:r>
              <a:t>60% of ALA members have also joined a Division.  It is clear that there is a strong connection between many of the valuable programs and services offered by divisions and our members.  This connection should be enhanced where possible.  </a:t>
            </a:r>
          </a:p>
          <a:p>
            <a:pPr marL="0" indent="0" defTabSz="388620">
              <a:lnSpc>
                <a:spcPct val="90000"/>
              </a:lnSpc>
              <a:spcBef>
                <a:spcPts val="500"/>
              </a:spcBef>
              <a:buSzTx/>
              <a:buNone/>
              <a:defRPr sz="2700"/>
            </a:pPr>
            <a:endParaRPr/>
          </a:p>
          <a:p>
            <a:pPr marL="0" indent="0" defTabSz="388620">
              <a:lnSpc>
                <a:spcPct val="90000"/>
              </a:lnSpc>
              <a:spcBef>
                <a:spcPts val="500"/>
              </a:spcBef>
              <a:buSzTx/>
              <a:buNone/>
              <a:defRPr sz="2700"/>
            </a:pPr>
            <a:r>
              <a:t>It is also important to recognize that the library ecosystem is changing.  The future of ALA member engagement must recognize those changes and adapt as necessary.  The following structure was developed with that in mind. </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Member Engagement…"/>
          <p:cNvSpPr txBox="1">
            <a:spLocks noGrp="1"/>
          </p:cNvSpPr>
          <p:nvPr>
            <p:ph type="title"/>
          </p:nvPr>
        </p:nvSpPr>
        <p:spPr>
          <a:xfrm>
            <a:off x="457200" y="0"/>
            <a:ext cx="8229600" cy="1143001"/>
          </a:xfrm>
          <a:prstGeom prst="rect">
            <a:avLst/>
          </a:prstGeom>
        </p:spPr>
        <p:txBody>
          <a:bodyPr/>
          <a:lstStyle/>
          <a:p>
            <a:pPr defTabSz="352042">
              <a:defRPr sz="3300"/>
            </a:pPr>
            <a:r>
              <a:t>Member Engagement</a:t>
            </a:r>
          </a:p>
          <a:p>
            <a:pPr defTabSz="352042">
              <a:defRPr sz="3300"/>
            </a:pPr>
            <a:r>
              <a:t>Divisions</a:t>
            </a:r>
          </a:p>
        </p:txBody>
      </p:sp>
      <p:sp>
        <p:nvSpPr>
          <p:cNvPr id="529" name="ALA strategic plan and division strategic plans should be in alignment.…"/>
          <p:cNvSpPr txBox="1">
            <a:spLocks noGrp="1"/>
          </p:cNvSpPr>
          <p:nvPr>
            <p:ph type="body" idx="1"/>
          </p:nvPr>
        </p:nvSpPr>
        <p:spPr>
          <a:xfrm>
            <a:off x="457200" y="1253872"/>
            <a:ext cx="8229600" cy="5095461"/>
          </a:xfrm>
          <a:prstGeom prst="rect">
            <a:avLst/>
          </a:prstGeom>
        </p:spPr>
        <p:txBody>
          <a:bodyPr/>
          <a:lstStyle/>
          <a:p>
            <a:pPr marL="325892" indent="-325892" defTabSz="434521">
              <a:lnSpc>
                <a:spcPct val="90000"/>
              </a:lnSpc>
              <a:spcBef>
                <a:spcPts val="500"/>
              </a:spcBef>
              <a:defRPr sz="2475"/>
            </a:pPr>
            <a:r>
              <a:t>ALA strategic plan and division strategic plans should be in alignment.</a:t>
            </a:r>
          </a:p>
          <a:p>
            <a:pPr marL="0" indent="0" defTabSz="434521">
              <a:lnSpc>
                <a:spcPct val="90000"/>
              </a:lnSpc>
              <a:spcBef>
                <a:spcPts val="500"/>
              </a:spcBef>
              <a:buSzTx/>
              <a:buNone/>
              <a:defRPr sz="594"/>
            </a:pPr>
            <a:endParaRPr/>
          </a:p>
          <a:p>
            <a:pPr marL="325892" indent="-325892" defTabSz="434521">
              <a:lnSpc>
                <a:spcPct val="90000"/>
              </a:lnSpc>
              <a:spcBef>
                <a:spcPts val="500"/>
              </a:spcBef>
              <a:defRPr sz="2475"/>
            </a:pPr>
            <a:r>
              <a:t>Division leadership structures and volunteer engagement structures should be consistent with ALA leadership and volunteer structures.  This will be more efficient for the organization and for members, allowing members to see paths to leadership and engagement.</a:t>
            </a:r>
          </a:p>
          <a:p>
            <a:pPr marL="0" indent="0" defTabSz="434521">
              <a:lnSpc>
                <a:spcPct val="90000"/>
              </a:lnSpc>
              <a:spcBef>
                <a:spcPts val="500"/>
              </a:spcBef>
              <a:buSzTx/>
              <a:buNone/>
              <a:defRPr sz="594"/>
            </a:pPr>
            <a:endParaRPr/>
          </a:p>
          <a:p>
            <a:pPr marL="325892" indent="-325892" defTabSz="434521">
              <a:lnSpc>
                <a:spcPct val="90000"/>
              </a:lnSpc>
              <a:spcBef>
                <a:spcPts val="500"/>
              </a:spcBef>
              <a:defRPr sz="2475"/>
            </a:pPr>
            <a:r>
              <a:t>We envision the ALA Executive Board will look to Divisions for content expertise before initiating a new volunteer group.</a:t>
            </a:r>
          </a:p>
          <a:p>
            <a:pPr marL="0" indent="0" defTabSz="434521">
              <a:lnSpc>
                <a:spcPct val="90000"/>
              </a:lnSpc>
              <a:spcBef>
                <a:spcPts val="500"/>
              </a:spcBef>
              <a:buSzTx/>
              <a:buNone/>
              <a:defRPr sz="594"/>
            </a:pPr>
            <a:endParaRPr/>
          </a:p>
          <a:p>
            <a:pPr marL="325892" indent="-325892" defTabSz="434521">
              <a:lnSpc>
                <a:spcPct val="90000"/>
              </a:lnSpc>
              <a:spcBef>
                <a:spcPts val="500"/>
              </a:spcBef>
              <a:defRPr sz="2475"/>
            </a:pPr>
            <a:r>
              <a:t>Current division consolidation and realignment efforts should be encouraged to continue.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Member Engagement…"/>
          <p:cNvSpPr txBox="1">
            <a:spLocks noGrp="1"/>
          </p:cNvSpPr>
          <p:nvPr>
            <p:ph type="title"/>
          </p:nvPr>
        </p:nvSpPr>
        <p:spPr>
          <a:xfrm>
            <a:off x="457200" y="274638"/>
            <a:ext cx="8229600" cy="1143002"/>
          </a:xfrm>
          <a:prstGeom prst="rect">
            <a:avLst/>
          </a:prstGeom>
        </p:spPr>
        <p:txBody>
          <a:bodyPr/>
          <a:lstStyle/>
          <a:p>
            <a:pPr defTabSz="352042">
              <a:defRPr sz="3300"/>
            </a:pPr>
            <a:r>
              <a:t>Member Engagement</a:t>
            </a:r>
          </a:p>
          <a:p>
            <a:pPr defTabSz="352042">
              <a:defRPr sz="3300"/>
            </a:pPr>
            <a:r>
              <a:t>Divisions</a:t>
            </a:r>
          </a:p>
        </p:txBody>
      </p:sp>
      <p:sp>
        <p:nvSpPr>
          <p:cNvPr id="534" name="Every member will be a member of the ALA and a division.  There should be one dues amount for all members.…"/>
          <p:cNvSpPr txBox="1">
            <a:spLocks noGrp="1"/>
          </p:cNvSpPr>
          <p:nvPr>
            <p:ph type="body" idx="1"/>
          </p:nvPr>
        </p:nvSpPr>
        <p:spPr>
          <a:xfrm>
            <a:off x="457200" y="1600200"/>
            <a:ext cx="8229600" cy="4525963"/>
          </a:xfrm>
          <a:prstGeom prst="rect">
            <a:avLst/>
          </a:prstGeom>
        </p:spPr>
        <p:txBody>
          <a:bodyPr/>
          <a:lstStyle/>
          <a:p>
            <a:pPr>
              <a:lnSpc>
                <a:spcPct val="90000"/>
              </a:lnSpc>
            </a:pPr>
            <a:r>
              <a:t>A possible Division membership model that will be tested by Avenue M along with other pricing models is: Every member will be a member of the ALA and a division.  There would be one dues amount for all members.</a:t>
            </a:r>
          </a:p>
          <a:p>
            <a:pPr marL="0" indent="0">
              <a:lnSpc>
                <a:spcPct val="90000"/>
              </a:lnSpc>
              <a:buSzTx/>
              <a:buNone/>
              <a:defRPr sz="500"/>
            </a:pPr>
            <a:endParaRPr/>
          </a:p>
          <a:p>
            <a:pPr>
              <a:lnSpc>
                <a:spcPct val="90000"/>
              </a:lnSpc>
            </a:pPr>
            <a:r>
              <a:t>There should be an examination of the most effective way to consolidate divisions (that may extend beyond the scope of the SCOE project).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Member Engagement…"/>
          <p:cNvSpPr txBox="1">
            <a:spLocks noGrp="1"/>
          </p:cNvSpPr>
          <p:nvPr>
            <p:ph type="title"/>
          </p:nvPr>
        </p:nvSpPr>
        <p:spPr>
          <a:xfrm>
            <a:off x="457200" y="0"/>
            <a:ext cx="8229600" cy="1143001"/>
          </a:xfrm>
          <a:prstGeom prst="rect">
            <a:avLst/>
          </a:prstGeom>
        </p:spPr>
        <p:txBody>
          <a:bodyPr/>
          <a:lstStyle/>
          <a:p>
            <a:pPr defTabSz="352042">
              <a:defRPr sz="3300"/>
            </a:pPr>
            <a:r>
              <a:t>Member Engagement</a:t>
            </a:r>
          </a:p>
          <a:p>
            <a:pPr defTabSz="352042">
              <a:defRPr sz="3300"/>
            </a:pPr>
            <a:r>
              <a:t>Round Tables</a:t>
            </a:r>
          </a:p>
        </p:txBody>
      </p:sp>
      <p:sp>
        <p:nvSpPr>
          <p:cNvPr id="539" name="Roundtables are a small, but growing percentage of ALA members.  While the autonomy of Roundtables has developed a depth of support, there is a strong sense that some structural consistency may lead to a breadth of connection with all ALA members.…"/>
          <p:cNvSpPr txBox="1">
            <a:spLocks noGrp="1"/>
          </p:cNvSpPr>
          <p:nvPr>
            <p:ph type="body" idx="1"/>
          </p:nvPr>
        </p:nvSpPr>
        <p:spPr>
          <a:xfrm>
            <a:off x="323273" y="1346200"/>
            <a:ext cx="8566727" cy="5003800"/>
          </a:xfrm>
          <a:prstGeom prst="rect">
            <a:avLst/>
          </a:prstGeom>
        </p:spPr>
        <p:txBody>
          <a:bodyPr/>
          <a:lstStyle/>
          <a:p>
            <a:pPr marL="0" indent="0" defTabSz="338326">
              <a:lnSpc>
                <a:spcPct val="90000"/>
              </a:lnSpc>
              <a:spcBef>
                <a:spcPts val="500"/>
              </a:spcBef>
              <a:buSzTx/>
              <a:buNone/>
              <a:defRPr sz="2100"/>
            </a:pPr>
            <a:r>
              <a:t>Round Tables are a growing percentage of ALA members.  While the current structure of Round Tables has developed a depth of support, there is a strong sense that some structural consistency may lead to a breadth of increased connection and engagement with all ALA members.  </a:t>
            </a:r>
          </a:p>
          <a:p>
            <a:pPr marL="0" indent="0" defTabSz="338326">
              <a:lnSpc>
                <a:spcPct val="90000"/>
              </a:lnSpc>
              <a:spcBef>
                <a:spcPts val="500"/>
              </a:spcBef>
              <a:buSzTx/>
              <a:buNone/>
              <a:defRPr sz="2300"/>
            </a:pPr>
            <a:endParaRPr/>
          </a:p>
          <a:p>
            <a:pPr marL="0" indent="0" defTabSz="338326">
              <a:lnSpc>
                <a:spcPct val="90000"/>
              </a:lnSpc>
              <a:spcBef>
                <a:spcPts val="500"/>
              </a:spcBef>
              <a:buSzTx/>
              <a:buNone/>
              <a:defRPr sz="2100"/>
            </a:pPr>
            <a:r>
              <a:t>We envision that: </a:t>
            </a:r>
          </a:p>
          <a:p>
            <a:pPr defTabSz="338326">
              <a:lnSpc>
                <a:spcPct val="90000"/>
              </a:lnSpc>
              <a:spcBef>
                <a:spcPts val="500"/>
              </a:spcBef>
              <a:defRPr sz="2100"/>
            </a:pPr>
            <a:r>
              <a:t>The ALA Executive Board will look to Round Tables for content expertise before initiating a new volunteer group.</a:t>
            </a:r>
          </a:p>
          <a:p>
            <a:pPr marL="0" indent="0" defTabSz="338326">
              <a:lnSpc>
                <a:spcPct val="90000"/>
              </a:lnSpc>
              <a:spcBef>
                <a:spcPts val="500"/>
              </a:spcBef>
              <a:buSzTx/>
              <a:buNone/>
              <a:defRPr sz="500"/>
            </a:pPr>
            <a:endParaRPr/>
          </a:p>
          <a:p>
            <a:pPr defTabSz="338326">
              <a:lnSpc>
                <a:spcPct val="90000"/>
              </a:lnSpc>
              <a:spcBef>
                <a:spcPts val="500"/>
              </a:spcBef>
              <a:defRPr sz="2100"/>
            </a:pPr>
            <a:r>
              <a:t>We will increase the minimum number of members required for ALA staff support.  Currently, Round Tables need a minimum of 100 members.  For an association of more than 50,000 members a larger minimum needs to be established -- this will help the organization prioritize efforts on areas of high value to a large percentage of members.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Title 1"/>
          <p:cNvSpPr txBox="1">
            <a:spLocks noGrp="1"/>
          </p:cNvSpPr>
          <p:nvPr>
            <p:ph type="title"/>
          </p:nvPr>
        </p:nvSpPr>
        <p:spPr>
          <a:xfrm>
            <a:off x="117566" y="274637"/>
            <a:ext cx="8895806" cy="1143004"/>
          </a:xfrm>
          <a:prstGeom prst="rect">
            <a:avLst/>
          </a:prstGeom>
        </p:spPr>
        <p:txBody>
          <a:bodyPr/>
          <a:lstStyle>
            <a:lvl1pPr>
              <a:defRPr sz="3200">
                <a:solidFill>
                  <a:srgbClr val="00418D"/>
                </a:solidFill>
              </a:defRPr>
            </a:lvl1pPr>
          </a:lstStyle>
          <a:p>
            <a:r>
              <a:t>Steering Committee on Organizational Effectiveness (SCOE) Charge</a:t>
            </a:r>
          </a:p>
        </p:txBody>
      </p:sp>
      <p:sp>
        <p:nvSpPr>
          <p:cNvPr id="329" name="Content Placeholder 2"/>
          <p:cNvSpPr txBox="1">
            <a:spLocks noGrp="1"/>
          </p:cNvSpPr>
          <p:nvPr>
            <p:ph type="body" idx="1"/>
          </p:nvPr>
        </p:nvSpPr>
        <p:spPr>
          <a:xfrm>
            <a:off x="457200" y="1582280"/>
            <a:ext cx="8229600" cy="4374641"/>
          </a:xfrm>
          <a:prstGeom prst="rect">
            <a:avLst/>
          </a:prstGeom>
        </p:spPr>
        <p:txBody>
          <a:bodyPr/>
          <a:lstStyle/>
          <a:p>
            <a:pPr marL="0" indent="0">
              <a:lnSpc>
                <a:spcPct val="90000"/>
              </a:lnSpc>
              <a:spcBef>
                <a:spcPts val="600"/>
              </a:spcBef>
              <a:buSzTx/>
              <a:buNone/>
              <a:defRPr sz="1800"/>
            </a:pPr>
            <a:r>
              <a:t>Appointed by 2017-2018 ALA President Jim Neal in June 2018, the charge of SCOE is to:</a:t>
            </a:r>
          </a:p>
          <a:p>
            <a:pPr marL="0" indent="0">
              <a:lnSpc>
                <a:spcPct val="90000"/>
              </a:lnSpc>
              <a:spcBef>
                <a:spcPts val="600"/>
              </a:spcBef>
              <a:buSzTx/>
              <a:buNone/>
              <a:defRPr sz="1800"/>
            </a:pPr>
            <a:r>
              <a:t>Carry out a comprehensive review and study of ALA’s governance, member participation and legal structures and systems, with the goal of proposing changes that will vitalize its success, strength and agility as a 21st century association. </a:t>
            </a:r>
            <a:br/>
            <a:br/>
            <a:r>
              <a:t>The Steering Committee on Organizational Effectiveness (SCOE) will provide advice and support to the Executive Board on priority improvements. The work of the Steering Committee will focus on membership development and engagement, and on encompassing the diversity of voices that enrich ALA through incorporating the perspectives, interests and contributions of a wide variety of stakeholders and affiliated groups. Its work will be mission driven and embrace the Association's core values.</a:t>
            </a:r>
            <a:br/>
            <a:br/>
            <a:r>
              <a:t>Through input and feedback from across the Association, the Steering Committee will explore alternative models and reorganization possibilities. It will work with the Executive Team and a consultant to formulate and present its findings and recommendations to the Executive Board.</a:t>
            </a:r>
          </a:p>
        </p:txBody>
      </p:sp>
      <p:sp>
        <p:nvSpPr>
          <p:cNvPr id="330" name="Rectangle 3"/>
          <p:cNvSpPr/>
          <p:nvPr/>
        </p:nvSpPr>
        <p:spPr>
          <a:xfrm>
            <a:off x="3262745" y="6121560"/>
            <a:ext cx="5309755" cy="706585"/>
          </a:xfrm>
          <a:prstGeom prst="rect">
            <a:avLst/>
          </a:prstGeom>
          <a:solidFill>
            <a:srgbClr val="FFFFFF"/>
          </a:solidFill>
          <a:ln w="25400">
            <a:solidFill>
              <a:srgbClr val="FFFFFF"/>
            </a:solidFill>
          </a:ln>
        </p:spPr>
        <p:txBody>
          <a:bodyPr lIns="45718" tIns="45718" rIns="45718" bIns="45718" anchor="ctr"/>
          <a:lstStyle/>
          <a:p>
            <a:pPr>
              <a:defRPr sz="1800">
                <a:latin typeface="+mn-lt"/>
                <a:ea typeface="+mn-ea"/>
                <a:cs typeface="+mn-cs"/>
                <a:sym typeface="Helvetica"/>
              </a:defRPr>
            </a:pPr>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Member Engagement…"/>
          <p:cNvSpPr txBox="1">
            <a:spLocks noGrp="1"/>
          </p:cNvSpPr>
          <p:nvPr>
            <p:ph type="title"/>
          </p:nvPr>
        </p:nvSpPr>
        <p:spPr>
          <a:xfrm>
            <a:off x="457200" y="274638"/>
            <a:ext cx="8229600" cy="1143002"/>
          </a:xfrm>
          <a:prstGeom prst="rect">
            <a:avLst/>
          </a:prstGeom>
        </p:spPr>
        <p:txBody>
          <a:bodyPr/>
          <a:lstStyle/>
          <a:p>
            <a:pPr defTabSz="352042">
              <a:defRPr sz="3300"/>
            </a:pPr>
            <a:r>
              <a:t>Member Engagement</a:t>
            </a:r>
          </a:p>
          <a:p>
            <a:pPr defTabSz="352042">
              <a:defRPr sz="3300"/>
            </a:pPr>
            <a:r>
              <a:t>Round Tables</a:t>
            </a:r>
          </a:p>
        </p:txBody>
      </p:sp>
      <p:sp>
        <p:nvSpPr>
          <p:cNvPr id="542" name="Increase the minimum number of members for ALA support.  Currently, Roundtables need a minimum of 100 members.  For an association of more than 50,000 members, that is too small.  A larger minimum needs to be established.…"/>
          <p:cNvSpPr txBox="1">
            <a:spLocks noGrp="1"/>
          </p:cNvSpPr>
          <p:nvPr>
            <p:ph type="body" idx="1"/>
          </p:nvPr>
        </p:nvSpPr>
        <p:spPr>
          <a:xfrm>
            <a:off x="457200" y="1600200"/>
            <a:ext cx="8229600" cy="4149437"/>
          </a:xfrm>
          <a:prstGeom prst="rect">
            <a:avLst/>
          </a:prstGeom>
        </p:spPr>
        <p:txBody>
          <a:bodyPr/>
          <a:lstStyle/>
          <a:p>
            <a:pPr marL="0" indent="0" defTabSz="356615">
              <a:spcBef>
                <a:spcPts val="500"/>
              </a:spcBef>
              <a:buSzTx/>
              <a:buNone/>
              <a:defRPr sz="100"/>
            </a:pPr>
            <a:endParaRPr/>
          </a:p>
          <a:p>
            <a:pPr marL="267461" indent="-267461" defTabSz="356615">
              <a:spcBef>
                <a:spcPts val="500"/>
              </a:spcBef>
              <a:defRPr sz="2400"/>
            </a:pPr>
            <a:r>
              <a:t>All future documents will be located in Connect.</a:t>
            </a:r>
          </a:p>
          <a:p>
            <a:pPr marL="0" indent="0" defTabSz="356615">
              <a:spcBef>
                <a:spcPts val="500"/>
              </a:spcBef>
              <a:buSzTx/>
              <a:buNone/>
              <a:defRPr sz="100"/>
            </a:pPr>
            <a:endParaRPr/>
          </a:p>
          <a:p>
            <a:pPr marL="267461" indent="-267461" defTabSz="356615">
              <a:spcBef>
                <a:spcPts val="500"/>
              </a:spcBef>
              <a:defRPr sz="2400"/>
            </a:pPr>
            <a:r>
              <a:t>All elections will be administered within Connect.</a:t>
            </a:r>
          </a:p>
          <a:p>
            <a:pPr marL="0" indent="0" defTabSz="356615">
              <a:spcBef>
                <a:spcPts val="500"/>
              </a:spcBef>
              <a:buSzTx/>
              <a:buNone/>
              <a:defRPr sz="100"/>
            </a:pPr>
            <a:endParaRPr/>
          </a:p>
          <a:p>
            <a:pPr marL="267461" indent="-267461" defTabSz="356615">
              <a:spcBef>
                <a:spcPts val="500"/>
              </a:spcBef>
              <a:defRPr sz="2400"/>
            </a:pPr>
            <a:r>
              <a:t>The mission, values, and bylaws of Round Tables will be aligned with the ALA mission and values.</a:t>
            </a:r>
          </a:p>
          <a:p>
            <a:pPr marL="0" indent="0" defTabSz="356615">
              <a:spcBef>
                <a:spcPts val="500"/>
              </a:spcBef>
              <a:buSzTx/>
              <a:buNone/>
              <a:defRPr sz="100"/>
            </a:pPr>
            <a:endParaRPr/>
          </a:p>
          <a:p>
            <a:pPr marL="267461" indent="-267461" defTabSz="356615">
              <a:spcBef>
                <a:spcPts val="500"/>
              </a:spcBef>
              <a:defRPr sz="2400"/>
            </a:pPr>
            <a:r>
              <a:t>All Round Tables will have the same operating document.</a:t>
            </a:r>
          </a:p>
          <a:p>
            <a:pPr marL="0" indent="0" defTabSz="356615">
              <a:spcBef>
                <a:spcPts val="500"/>
              </a:spcBef>
              <a:buSzTx/>
              <a:buNone/>
              <a:defRPr sz="100"/>
            </a:pPr>
            <a:endParaRPr/>
          </a:p>
          <a:p>
            <a:pPr marL="267461" indent="-267461" defTabSz="356615">
              <a:spcBef>
                <a:spcPts val="500"/>
              </a:spcBef>
              <a:defRPr sz="2400"/>
            </a:pPr>
            <a:r>
              <a:t>A single dues structure will create administrative efficiency.</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Member Engagement…"/>
          <p:cNvSpPr txBox="1">
            <a:spLocks noGrp="1"/>
          </p:cNvSpPr>
          <p:nvPr>
            <p:ph type="title"/>
          </p:nvPr>
        </p:nvSpPr>
        <p:spPr>
          <a:xfrm>
            <a:off x="457200" y="274638"/>
            <a:ext cx="8229600" cy="1143002"/>
          </a:xfrm>
          <a:prstGeom prst="rect">
            <a:avLst/>
          </a:prstGeom>
        </p:spPr>
        <p:txBody>
          <a:bodyPr/>
          <a:lstStyle/>
          <a:p>
            <a:pPr defTabSz="352042">
              <a:defRPr sz="3300"/>
            </a:pPr>
            <a:r>
              <a:t>Member Engagement</a:t>
            </a:r>
          </a:p>
          <a:p>
            <a:pPr defTabSz="352042">
              <a:defRPr sz="3300"/>
            </a:pPr>
            <a:r>
              <a:t>Membership Initiative Groups</a:t>
            </a:r>
          </a:p>
        </p:txBody>
      </p:sp>
      <p:sp>
        <p:nvSpPr>
          <p:cNvPr id="545" name="Transition to Connect online discussion groups.…"/>
          <p:cNvSpPr txBox="1">
            <a:spLocks noGrp="1"/>
          </p:cNvSpPr>
          <p:nvPr>
            <p:ph type="body" idx="1"/>
          </p:nvPr>
        </p:nvSpPr>
        <p:spPr>
          <a:xfrm>
            <a:off x="457200" y="1600200"/>
            <a:ext cx="8229600" cy="4525963"/>
          </a:xfrm>
          <a:prstGeom prst="rect">
            <a:avLst/>
          </a:prstGeom>
        </p:spPr>
        <p:txBody>
          <a:bodyPr/>
          <a:lstStyle/>
          <a:p>
            <a:r>
              <a:t>Transition to Connect online discussion groups</a:t>
            </a:r>
          </a:p>
          <a:p>
            <a:pPr marL="0" indent="0">
              <a:buSzTx/>
              <a:buNone/>
              <a:defRPr sz="500"/>
            </a:pPr>
            <a:endParaRPr/>
          </a:p>
          <a:p>
            <a:r>
              <a:t>Will be utilized as a mechanism to identify expertise for volunteer engagement groups</a:t>
            </a:r>
          </a:p>
          <a:p>
            <a:pPr marL="0" indent="0">
              <a:buSzTx/>
              <a:buNone/>
              <a:defRPr sz="500"/>
            </a:pPr>
            <a:endParaRPr/>
          </a:p>
          <a:p>
            <a:r>
              <a:t>Online discussion groups will be utilized to identify emerging issues and member trends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Member Engagement…"/>
          <p:cNvSpPr txBox="1">
            <a:spLocks noGrp="1"/>
          </p:cNvSpPr>
          <p:nvPr>
            <p:ph type="title"/>
          </p:nvPr>
        </p:nvSpPr>
        <p:spPr>
          <a:xfrm>
            <a:off x="457200" y="274639"/>
            <a:ext cx="8229600" cy="630527"/>
          </a:xfrm>
          <a:prstGeom prst="rect">
            <a:avLst/>
          </a:prstGeom>
        </p:spPr>
        <p:txBody>
          <a:bodyPr/>
          <a:lstStyle>
            <a:lvl1pPr defTabSz="352042">
              <a:defRPr sz="3300"/>
            </a:lvl1pPr>
          </a:lstStyle>
          <a:p>
            <a:r>
              <a:t>Keep the Conversation Going!</a:t>
            </a:r>
          </a:p>
        </p:txBody>
      </p:sp>
      <p:sp>
        <p:nvSpPr>
          <p:cNvPr id="548" name="Transition to Connect online discussion groups.…"/>
          <p:cNvSpPr txBox="1">
            <a:spLocks noGrp="1"/>
          </p:cNvSpPr>
          <p:nvPr>
            <p:ph type="body" idx="1"/>
          </p:nvPr>
        </p:nvSpPr>
        <p:spPr>
          <a:xfrm>
            <a:off x="399472" y="1145309"/>
            <a:ext cx="8345055" cy="4980856"/>
          </a:xfrm>
          <a:prstGeom prst="rect">
            <a:avLst/>
          </a:prstGeom>
        </p:spPr>
        <p:txBody>
          <a:bodyPr/>
          <a:lstStyle/>
          <a:p>
            <a:pPr>
              <a:defRPr sz="2900"/>
            </a:pPr>
            <a:r>
              <a:t>For more information on the work of SCOE and to stay up to date, follow our ALA Connect Group: “Organizational Effectiveness (SCOE) Project: Discussion Forum” (</a:t>
            </a:r>
            <a:r>
              <a:rPr u="sng">
                <a:solidFill>
                  <a:srgbClr val="0000FF"/>
                </a:solidFill>
                <a:uFill>
                  <a:solidFill>
                    <a:srgbClr val="0000FF"/>
                  </a:solidFill>
                </a:uFill>
                <a:hlinkClick r:id="rId2"/>
              </a:rPr>
              <a:t>https://bit.ly/2ZGwxiC</a:t>
            </a:r>
            <a:r>
              <a:t>)</a:t>
            </a:r>
          </a:p>
          <a:p>
            <a:pPr marL="0" indent="0">
              <a:buSzTx/>
              <a:buNone/>
              <a:defRPr sz="500"/>
            </a:pPr>
            <a:endParaRPr/>
          </a:p>
          <a:p>
            <a:pPr>
              <a:defRPr sz="2900"/>
            </a:pPr>
            <a:r>
              <a:t>To provide feedback after Annual conference, post in the SCOE Connect group or email SCOE Chair, Lessa Pelayo-Lozada: </a:t>
            </a:r>
            <a:r>
              <a:rPr u="sng">
                <a:solidFill>
                  <a:srgbClr val="0000FF"/>
                </a:solidFill>
                <a:uFill>
                  <a:solidFill>
                    <a:srgbClr val="0000FF"/>
                  </a:solidFill>
                </a:uFill>
                <a:hlinkClick r:id="rId3"/>
              </a:rPr>
              <a:t>lessalozada@gmail.com</a:t>
            </a:r>
          </a:p>
          <a:p>
            <a:pPr marL="0" indent="0">
              <a:buSzTx/>
              <a:buNone/>
              <a:defRPr sz="500"/>
            </a:pPr>
            <a:endParaRPr u="sng">
              <a:solidFill>
                <a:srgbClr val="0000FF"/>
              </a:solidFill>
              <a:uFill>
                <a:solidFill>
                  <a:srgbClr val="0000FF"/>
                </a:solidFill>
              </a:uFill>
              <a:hlinkClick r:id="rId3"/>
            </a:endParaRPr>
          </a:p>
          <a:p>
            <a:pPr>
              <a:defRPr sz="2900"/>
            </a:pPr>
            <a:r>
              <a:t>This presentation will be repeated virtually on July 8</a:t>
            </a:r>
            <a:r>
              <a:rPr baseline="30000"/>
              <a:t>th</a:t>
            </a:r>
            <a:r>
              <a:t>, 2019  at 1pm Central</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he Foundation"/>
          <p:cNvSpPr txBox="1">
            <a:spLocks noGrp="1"/>
          </p:cNvSpPr>
          <p:nvPr>
            <p:ph type="title"/>
          </p:nvPr>
        </p:nvSpPr>
        <p:spPr>
          <a:xfrm>
            <a:off x="457200" y="37570"/>
            <a:ext cx="8229600" cy="778739"/>
          </a:xfrm>
          <a:prstGeom prst="rect">
            <a:avLst/>
          </a:prstGeom>
        </p:spPr>
        <p:txBody>
          <a:bodyPr/>
          <a:lstStyle/>
          <a:p>
            <a:r>
              <a:t>The Foundation</a:t>
            </a:r>
          </a:p>
        </p:txBody>
      </p:sp>
      <p:sp>
        <p:nvSpPr>
          <p:cNvPr id="333" name="Any assessment of organizational effectiveness begins with the question “what is the most effecting and effective structure to fulfill our mission, achieve our vision and reach our goals?”…"/>
          <p:cNvSpPr txBox="1"/>
          <p:nvPr/>
        </p:nvSpPr>
        <p:spPr>
          <a:xfrm>
            <a:off x="222069" y="743400"/>
            <a:ext cx="8806802" cy="5158737"/>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600"/>
            </a:pPr>
            <a:r>
              <a:t>Any assessment of organizational effectiveness begins with the question:  “What is the most efficient and effective structure to fulfill our mission, achieve our vision and reach our goals?”</a:t>
            </a:r>
          </a:p>
          <a:p>
            <a:pPr>
              <a:defRPr sz="1600"/>
            </a:pPr>
            <a:endParaRPr/>
          </a:p>
          <a:p>
            <a:pPr>
              <a:defRPr sz="1600"/>
            </a:pPr>
            <a:r>
              <a:t>To that end, it is important for us to remind ourselves of that foundation.</a:t>
            </a:r>
          </a:p>
          <a:p>
            <a:pPr>
              <a:defRPr sz="1600"/>
            </a:pPr>
            <a:endParaRPr/>
          </a:p>
          <a:p>
            <a:pPr>
              <a:defRPr sz="1600" b="1"/>
            </a:pPr>
            <a:r>
              <a:t>Mission</a:t>
            </a:r>
          </a:p>
          <a:p>
            <a:pPr>
              <a:defRPr sz="1600"/>
            </a:pPr>
            <a:r>
              <a:t>The mission of the American Library Association is to “provide leadership for the development, promotion and improvement of library and information services and the profession of librarianship in order to enhance learning and ensure access to information for all.”</a:t>
            </a:r>
          </a:p>
          <a:p>
            <a:pPr>
              <a:defRPr sz="1600"/>
            </a:pPr>
            <a:endParaRPr/>
          </a:p>
          <a:p>
            <a:pPr>
              <a:defRPr sz="1600" b="1"/>
            </a:pPr>
            <a:r>
              <a:t>Core Organizational Values</a:t>
            </a:r>
          </a:p>
          <a:p>
            <a:pPr>
              <a:defRPr sz="1600"/>
            </a:pPr>
            <a:r>
              <a:t>The Association is committed to:</a:t>
            </a:r>
          </a:p>
          <a:p>
            <a:pPr lvl="1">
              <a:defRPr sz="1600"/>
            </a:pPr>
            <a:r>
              <a:t>• Extending and expanding library services in America and around the world</a:t>
            </a:r>
          </a:p>
          <a:p>
            <a:pPr lvl="1">
              <a:defRPr sz="1600"/>
            </a:pPr>
            <a:r>
              <a:t>• All types of libraries - academic, public, school and special</a:t>
            </a:r>
          </a:p>
          <a:p>
            <a:pPr lvl="1">
              <a:defRPr sz="1600"/>
            </a:pPr>
            <a:r>
              <a:t>• All librarians, library staff, trustees and other individuals and groups working to improve library services</a:t>
            </a:r>
          </a:p>
          <a:p>
            <a:pPr lvl="1">
              <a:defRPr sz="1600"/>
            </a:pPr>
            <a:r>
              <a:t>• Member service</a:t>
            </a:r>
          </a:p>
          <a:p>
            <a:pPr lvl="1">
              <a:defRPr sz="1600"/>
            </a:pPr>
            <a:r>
              <a:t>• An open, inclusive, and collaborative environment</a:t>
            </a:r>
          </a:p>
          <a:p>
            <a:pPr lvl="1">
              <a:defRPr sz="1600"/>
            </a:pPr>
            <a:r>
              <a:t>• Ethics, professionalism and integrity</a:t>
            </a:r>
          </a:p>
          <a:p>
            <a:pPr lvl="1">
              <a:defRPr sz="1600"/>
            </a:pPr>
            <a:r>
              <a:t>• Excellence and innovation</a:t>
            </a:r>
          </a:p>
          <a:p>
            <a:pPr lvl="1">
              <a:defRPr sz="1600"/>
            </a:pPr>
            <a:r>
              <a:t>• Intellectual freedom</a:t>
            </a:r>
          </a:p>
          <a:p>
            <a:pPr lvl="1">
              <a:defRPr sz="1600"/>
            </a:pPr>
            <a:r>
              <a:t>• Social responsibility and the public good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Title 1"/>
          <p:cNvSpPr txBox="1">
            <a:spLocks noGrp="1"/>
          </p:cNvSpPr>
          <p:nvPr>
            <p:ph type="title"/>
          </p:nvPr>
        </p:nvSpPr>
        <p:spPr>
          <a:xfrm>
            <a:off x="457200" y="46038"/>
            <a:ext cx="8229600" cy="1143001"/>
          </a:xfrm>
          <a:prstGeom prst="rect">
            <a:avLst/>
          </a:prstGeom>
        </p:spPr>
        <p:txBody>
          <a:bodyPr/>
          <a:lstStyle/>
          <a:p>
            <a:pPr>
              <a:defRPr sz="3000" i="1">
                <a:solidFill>
                  <a:srgbClr val="376092"/>
                </a:solidFill>
                <a:latin typeface="Arial Narrow"/>
                <a:ea typeface="Arial Narrow"/>
                <a:cs typeface="Arial Narrow"/>
                <a:sym typeface="Arial Narrow"/>
              </a:defRPr>
            </a:pPr>
            <a:r>
              <a:t>A Better</a:t>
            </a:r>
            <a:r>
              <a:rPr i="0">
                <a:latin typeface="+mj-lt"/>
                <a:ea typeface="+mj-ea"/>
                <a:cs typeface="+mj-cs"/>
                <a:sym typeface="Calibri"/>
              </a:rPr>
              <a:t> </a:t>
            </a:r>
            <a:r>
              <a:rPr i="0">
                <a:solidFill>
                  <a:srgbClr val="C92214"/>
                </a:solidFill>
                <a:latin typeface="Book Antiqua"/>
                <a:ea typeface="Book Antiqua"/>
                <a:cs typeface="Book Antiqua"/>
                <a:sym typeface="Book Antiqua"/>
              </a:rPr>
              <a:t>ALA</a:t>
            </a:r>
          </a:p>
        </p:txBody>
      </p:sp>
      <p:graphicFrame>
        <p:nvGraphicFramePr>
          <p:cNvPr id="336" name="Content Placeholder 4"/>
          <p:cNvGraphicFramePr/>
          <p:nvPr/>
        </p:nvGraphicFramePr>
        <p:xfrm>
          <a:off x="457201" y="516659"/>
          <a:ext cx="8229598" cy="5289953"/>
        </p:xfrm>
        <a:graphic>
          <a:graphicData uri="http://schemas.openxmlformats.org/drawingml/2006/table">
            <a:tbl>
              <a:tblPr firstRow="1">
                <a:tableStyleId>{4C3C2611-4C71-4FC5-86AE-919BDF0F9419}</a:tableStyleId>
              </a:tblPr>
              <a:tblGrid>
                <a:gridCol w="6693749">
                  <a:extLst>
                    <a:ext uri="{9D8B030D-6E8A-4147-A177-3AD203B41FA5}">
                      <a16:colId xmlns:a16="http://schemas.microsoft.com/office/drawing/2014/main" val="20000"/>
                    </a:ext>
                  </a:extLst>
                </a:gridCol>
                <a:gridCol w="1535849">
                  <a:extLst>
                    <a:ext uri="{9D8B030D-6E8A-4147-A177-3AD203B41FA5}">
                      <a16:colId xmlns:a16="http://schemas.microsoft.com/office/drawing/2014/main" val="20001"/>
                    </a:ext>
                  </a:extLst>
                </a:gridCol>
              </a:tblGrid>
              <a:tr h="244475">
                <a:tc gridSpan="2">
                  <a:txBody>
                    <a:bodyPr/>
                    <a:lstStyle/>
                    <a:p>
                      <a:pPr>
                        <a:lnSpc>
                          <a:spcPct val="107000"/>
                        </a:lnSpc>
                        <a:defRPr sz="1800" b="0">
                          <a:solidFill>
                            <a:srgbClr val="000000"/>
                          </a:solidFill>
                        </a:defRPr>
                      </a:pPr>
                      <a:r>
                        <a:rPr sz="1600" b="1">
                          <a:solidFill>
                            <a:srgbClr val="FFFFFF"/>
                          </a:solidFill>
                          <a:sym typeface="Calibri"/>
                        </a:rPr>
                        <a:t>Steps and Timeline </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solidFill>
                      <a:srgbClr val="1E6630"/>
                    </a:solidFill>
                  </a:tcPr>
                </a:tc>
                <a:tc hMerge="1">
                  <a:txBody>
                    <a:bodyPr/>
                    <a:lstStyle/>
                    <a:p>
                      <a:endParaRPr lang="en-US"/>
                    </a:p>
                  </a:txBody>
                  <a:tcPr/>
                </a:tc>
                <a:extLst>
                  <a:ext uri="{0D108BD9-81ED-4DB2-BD59-A6C34878D82A}">
                    <a16:rowId xmlns:a16="http://schemas.microsoft.com/office/drawing/2014/main" val="10000"/>
                  </a:ext>
                </a:extLst>
              </a:tr>
              <a:tr h="312062">
                <a:tc>
                  <a:txBody>
                    <a:bodyPr/>
                    <a:lstStyle/>
                    <a:p>
                      <a:pPr>
                        <a:lnSpc>
                          <a:spcPct val="107000"/>
                        </a:lnSpc>
                        <a:defRPr sz="1800"/>
                      </a:pPr>
                      <a:r>
                        <a:rPr sz="1600">
                          <a:sym typeface="Calibri"/>
                        </a:rPr>
                        <a:t> Committee review and development of preliminary recommendations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May 2019</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1"/>
                  </a:ext>
                </a:extLst>
              </a:tr>
              <a:tr h="312062">
                <a:tc>
                  <a:txBody>
                    <a:bodyPr/>
                    <a:lstStyle/>
                    <a:p>
                      <a:pPr>
                        <a:lnSpc>
                          <a:spcPct val="107000"/>
                        </a:lnSpc>
                        <a:defRPr sz="1800"/>
                      </a:pPr>
                      <a:r>
                        <a:rPr sz="1600">
                          <a:sym typeface="Calibri"/>
                        </a:rPr>
                        <a:t> Further review of recommendations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May - June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2"/>
                  </a:ext>
                </a:extLst>
              </a:tr>
              <a:tr h="312062">
                <a:tc>
                  <a:txBody>
                    <a:bodyPr/>
                    <a:lstStyle/>
                    <a:p>
                      <a:pPr>
                        <a:lnSpc>
                          <a:spcPct val="107000"/>
                        </a:lnSpc>
                        <a:defRPr sz="1800"/>
                      </a:pPr>
                      <a:r>
                        <a:rPr sz="1600">
                          <a:sym typeface="Calibri"/>
                        </a:rPr>
                        <a:t> Staff input discussions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May</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3"/>
                  </a:ext>
                </a:extLst>
              </a:tr>
              <a:tr h="312062">
                <a:tc>
                  <a:txBody>
                    <a:bodyPr/>
                    <a:lstStyle/>
                    <a:p>
                      <a:pPr>
                        <a:lnSpc>
                          <a:spcPct val="107000"/>
                        </a:lnSpc>
                        <a:defRPr sz="1800"/>
                      </a:pPr>
                      <a:r>
                        <a:rPr sz="1600">
                          <a:sym typeface="Calibri"/>
                        </a:rPr>
                        <a:t> Presentations and discussion of next steps at the ALA Annual Meeting</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June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4"/>
                  </a:ext>
                </a:extLst>
              </a:tr>
              <a:tr h="244475">
                <a:tc>
                  <a:txBody>
                    <a:bodyPr/>
                    <a:lstStyle/>
                    <a:p>
                      <a:pPr>
                        <a:lnSpc>
                          <a:spcPct val="107000"/>
                        </a:lnSpc>
                        <a:defRPr sz="1800"/>
                      </a:pPr>
                      <a:r>
                        <a:rPr sz="1600">
                          <a:sym typeface="Calibri"/>
                        </a:rPr>
                        <a:t> Council focus groups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June</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5"/>
                  </a:ext>
                </a:extLst>
              </a:tr>
              <a:tr h="244475">
                <a:tc>
                  <a:txBody>
                    <a:bodyPr/>
                    <a:lstStyle/>
                    <a:p>
                      <a:pPr>
                        <a:lnSpc>
                          <a:spcPct val="107000"/>
                        </a:lnSpc>
                        <a:defRPr sz="1800"/>
                      </a:pPr>
                      <a:r>
                        <a:rPr sz="1600">
                          <a:sym typeface="Calibri"/>
                        </a:rPr>
                        <a:t> Staff input discussions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July</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6"/>
                  </a:ext>
                </a:extLst>
              </a:tr>
              <a:tr h="569423">
                <a:tc>
                  <a:txBody>
                    <a:bodyPr/>
                    <a:lstStyle/>
                    <a:p>
                      <a:pPr>
                        <a:lnSpc>
                          <a:spcPct val="107000"/>
                        </a:lnSpc>
                        <a:defRPr sz="1800"/>
                      </a:pPr>
                      <a:r>
                        <a:rPr sz="1600">
                          <a:sym typeface="Calibri"/>
                        </a:rPr>
                        <a:t> Integration of Chapters and Ethnic Affiliates, fiscal analysis, and further    presentations/review of recommendations with members.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July – September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7"/>
                  </a:ext>
                </a:extLst>
              </a:tr>
              <a:tr h="312062">
                <a:tc>
                  <a:txBody>
                    <a:bodyPr/>
                    <a:lstStyle/>
                    <a:p>
                      <a:pPr>
                        <a:lnSpc>
                          <a:spcPct val="107000"/>
                        </a:lnSpc>
                        <a:defRPr sz="1800"/>
                      </a:pPr>
                      <a:r>
                        <a:rPr sz="1600">
                          <a:sym typeface="Calibri"/>
                        </a:rPr>
                        <a:t> Development of final recommendations (SCOE Meeting)*</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September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8"/>
                  </a:ext>
                </a:extLst>
              </a:tr>
              <a:tr h="312062">
                <a:tc>
                  <a:txBody>
                    <a:bodyPr/>
                    <a:lstStyle/>
                    <a:p>
                      <a:pPr>
                        <a:lnSpc>
                          <a:spcPct val="107000"/>
                        </a:lnSpc>
                        <a:defRPr sz="1800"/>
                      </a:pPr>
                      <a:r>
                        <a:rPr sz="1600">
                          <a:sym typeface="Calibri"/>
                        </a:rPr>
                        <a:t> Presentation of recommendations to ALA Executive Board</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October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09"/>
                  </a:ext>
                </a:extLst>
              </a:tr>
              <a:tr h="310714">
                <a:tc>
                  <a:txBody>
                    <a:bodyPr/>
                    <a:lstStyle/>
                    <a:p>
                      <a:pPr>
                        <a:lnSpc>
                          <a:spcPct val="107000"/>
                        </a:lnSpc>
                        <a:defRPr sz="1800"/>
                      </a:pPr>
                      <a:r>
                        <a:rPr sz="1600">
                          <a:sym typeface="Calibri"/>
                        </a:rPr>
                        <a:t> Final fiscal, legal, and constitution and bylaws analysis</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Oct, Nov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0"/>
                  </a:ext>
                </a:extLst>
              </a:tr>
              <a:tr h="330918">
                <a:tc>
                  <a:txBody>
                    <a:bodyPr/>
                    <a:lstStyle/>
                    <a:p>
                      <a:pPr>
                        <a:lnSpc>
                          <a:spcPct val="107000"/>
                        </a:lnSpc>
                        <a:defRPr sz="1800"/>
                      </a:pPr>
                      <a:r>
                        <a:rPr sz="1600">
                          <a:sym typeface="Calibri"/>
                        </a:rPr>
                        <a:t> Develop final Council presentation</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Nov, Dec </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1"/>
                  </a:ext>
                </a:extLst>
              </a:tr>
              <a:tr h="314596">
                <a:tc>
                  <a:txBody>
                    <a:bodyPr/>
                    <a:lstStyle/>
                    <a:p>
                      <a:pPr>
                        <a:lnSpc>
                          <a:spcPct val="107000"/>
                        </a:lnSpc>
                        <a:defRPr sz="1800"/>
                      </a:pPr>
                      <a:r>
                        <a:rPr sz="1600">
                          <a:sym typeface="Calibri"/>
                        </a:rPr>
                        <a:t> Determine implementation strategy</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TBD</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2"/>
                  </a:ext>
                </a:extLst>
              </a:tr>
              <a:tr h="244475">
                <a:tc>
                  <a:txBody>
                    <a:bodyPr/>
                    <a:lstStyle/>
                    <a:p>
                      <a:pPr>
                        <a:lnSpc>
                          <a:spcPct val="107000"/>
                        </a:lnSpc>
                        <a:defRPr sz="1800"/>
                      </a:pPr>
                      <a:r>
                        <a:rPr sz="1600">
                          <a:sym typeface="Calibri"/>
                        </a:rPr>
                        <a:t> Presentation to Council </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MW 2020</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3"/>
                  </a:ext>
                </a:extLst>
              </a:tr>
              <a:tr h="244475">
                <a:tc>
                  <a:txBody>
                    <a:bodyPr/>
                    <a:lstStyle/>
                    <a:p>
                      <a:pPr>
                        <a:lnSpc>
                          <a:spcPct val="107000"/>
                        </a:lnSpc>
                        <a:defRPr sz="1800"/>
                      </a:pPr>
                      <a:r>
                        <a:rPr sz="1600">
                          <a:sym typeface="Calibri"/>
                        </a:rPr>
                        <a:t> Council vote 1**</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Annual 2020</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4"/>
                  </a:ext>
                </a:extLst>
              </a:tr>
              <a:tr h="326478">
                <a:tc>
                  <a:txBody>
                    <a:bodyPr/>
                    <a:lstStyle/>
                    <a:p>
                      <a:pPr>
                        <a:lnSpc>
                          <a:spcPct val="107000"/>
                        </a:lnSpc>
                        <a:defRPr sz="1800"/>
                      </a:pPr>
                      <a:r>
                        <a:rPr sz="1600">
                          <a:sym typeface="Calibri"/>
                        </a:rPr>
                        <a:t> Council vote 2</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MW 2021</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5"/>
                  </a:ext>
                </a:extLst>
              </a:tr>
              <a:tr h="244475">
                <a:tc>
                  <a:txBody>
                    <a:bodyPr/>
                    <a:lstStyle/>
                    <a:p>
                      <a:pPr>
                        <a:lnSpc>
                          <a:spcPct val="107000"/>
                        </a:lnSpc>
                        <a:defRPr sz="1800"/>
                      </a:pPr>
                      <a:r>
                        <a:rPr sz="1600">
                          <a:sym typeface="Calibri"/>
                        </a:rPr>
                        <a:t> ALA membership vote</a:t>
                      </a:r>
                    </a:p>
                  </a:txBody>
                  <a:tcPr marL="0" marR="0" marT="0" marB="0" anchor="ctr" horzOverflow="overflow">
                    <a:lnL w="3175">
                      <a:solidFill>
                        <a:srgbClr val="000000"/>
                      </a:solidFill>
                    </a:lnL>
                    <a:lnR w="3175">
                      <a:solidFill>
                        <a:srgbClr val="000000"/>
                      </a:solidFill>
                    </a:lnR>
                    <a:lnT w="3175">
                      <a:solidFill>
                        <a:srgbClr val="000000"/>
                      </a:solidFill>
                    </a:lnT>
                    <a:lnB w="3175">
                      <a:solidFill>
                        <a:srgbClr val="000000"/>
                      </a:solidFill>
                    </a:lnB>
                    <a:noFill/>
                  </a:tcPr>
                </a:tc>
                <a:tc>
                  <a:txBody>
                    <a:bodyPr/>
                    <a:lstStyle/>
                    <a:p>
                      <a:pPr>
                        <a:lnSpc>
                          <a:spcPct val="107000"/>
                        </a:lnSpc>
                        <a:defRPr sz="1800"/>
                      </a:pPr>
                      <a:r>
                        <a:rPr sz="1600">
                          <a:sym typeface="Calibri"/>
                        </a:rPr>
                        <a:t>  Spring 2021</a:t>
                      </a:r>
                    </a:p>
                  </a:txBody>
                  <a:tcPr marL="0" marR="0" marT="0" marB="0" horzOverflow="overflow">
                    <a:lnL w="3175">
                      <a:solidFill>
                        <a:srgbClr val="000000"/>
                      </a:solidFill>
                    </a:lnL>
                    <a:lnR w="3175">
                      <a:solidFill>
                        <a:srgbClr val="000000"/>
                      </a:solidFill>
                    </a:lnR>
                    <a:lnT w="3175">
                      <a:solidFill>
                        <a:srgbClr val="000000"/>
                      </a:solidFill>
                    </a:lnT>
                    <a:lnB w="3175">
                      <a:solidFill>
                        <a:srgbClr val="000000"/>
                      </a:solidFill>
                    </a:lnB>
                    <a:noFill/>
                  </a:tcPr>
                </a:tc>
                <a:extLst>
                  <a:ext uri="{0D108BD9-81ED-4DB2-BD59-A6C34878D82A}">
                    <a16:rowId xmlns:a16="http://schemas.microsoft.com/office/drawing/2014/main" val="10016"/>
                  </a:ext>
                </a:extLst>
              </a:tr>
            </a:tbl>
          </a:graphicData>
        </a:graphic>
      </p:graphicFrame>
      <p:sp>
        <p:nvSpPr>
          <p:cNvPr id="337" name="TextBox 1"/>
          <p:cNvSpPr txBox="1"/>
          <p:nvPr/>
        </p:nvSpPr>
        <p:spPr>
          <a:xfrm>
            <a:off x="457200" y="5813474"/>
            <a:ext cx="8229600" cy="442052"/>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p>
            <a:pPr>
              <a:defRPr sz="1200">
                <a:latin typeface="Arial"/>
                <a:ea typeface="Arial"/>
                <a:cs typeface="Arial"/>
                <a:sym typeface="Arial"/>
              </a:defRPr>
            </a:pPr>
            <a:r>
              <a:t>*Timeline subject to change based upon member feedback. </a:t>
            </a:r>
          </a:p>
          <a:p>
            <a:pPr>
              <a:defRPr sz="1200">
                <a:latin typeface="Arial"/>
                <a:ea typeface="Arial"/>
                <a:cs typeface="Arial"/>
                <a:sym typeface="Arial"/>
              </a:defRPr>
            </a:pPr>
            <a:r>
              <a:t>**Per Bylaws, any changes to the constitution and bylaws of the ALA must be voted on twice by Council.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Association Organizational…"/>
          <p:cNvSpPr txBox="1">
            <a:spLocks noGrp="1"/>
          </p:cNvSpPr>
          <p:nvPr>
            <p:ph type="title"/>
          </p:nvPr>
        </p:nvSpPr>
        <p:spPr>
          <a:xfrm>
            <a:off x="457200" y="274638"/>
            <a:ext cx="8229600" cy="1143002"/>
          </a:xfrm>
          <a:prstGeom prst="rect">
            <a:avLst/>
          </a:prstGeom>
        </p:spPr>
        <p:txBody>
          <a:bodyPr/>
          <a:lstStyle/>
          <a:p>
            <a:pPr defTabSz="352042">
              <a:defRPr sz="3300"/>
            </a:pPr>
            <a:r>
              <a:t>Successful Organizational </a:t>
            </a:r>
          </a:p>
          <a:p>
            <a:pPr defTabSz="352042">
              <a:defRPr sz="3300"/>
            </a:pPr>
            <a:r>
              <a:t>Effectiveness Projects Achieve the Following:</a:t>
            </a:r>
          </a:p>
        </p:txBody>
      </p:sp>
      <p:sp>
        <p:nvSpPr>
          <p:cNvPr id="340" name="Develop strategies for increased member engagement.…"/>
          <p:cNvSpPr txBox="1">
            <a:spLocks noGrp="1"/>
          </p:cNvSpPr>
          <p:nvPr>
            <p:ph type="body" idx="1"/>
          </p:nvPr>
        </p:nvSpPr>
        <p:spPr>
          <a:xfrm>
            <a:off x="457200" y="1600200"/>
            <a:ext cx="8229600" cy="4525963"/>
          </a:xfrm>
          <a:prstGeom prst="rect">
            <a:avLst/>
          </a:prstGeom>
        </p:spPr>
        <p:txBody>
          <a:bodyPr/>
          <a:lstStyle/>
          <a:p>
            <a:pPr>
              <a:lnSpc>
                <a:spcPct val="80000"/>
              </a:lnSpc>
              <a:defRPr sz="2700"/>
            </a:pPr>
            <a:r>
              <a:t>Develop strategies for increased member engagement</a:t>
            </a:r>
          </a:p>
          <a:p>
            <a:pPr marL="0" indent="0">
              <a:lnSpc>
                <a:spcPct val="80000"/>
              </a:lnSpc>
              <a:buSzTx/>
              <a:buNone/>
              <a:defRPr sz="600"/>
            </a:pPr>
            <a:endParaRPr/>
          </a:p>
          <a:p>
            <a:pPr>
              <a:lnSpc>
                <a:spcPct val="80000"/>
              </a:lnSpc>
              <a:defRPr sz="2700"/>
            </a:pPr>
            <a:r>
              <a:t>Identify ways to improve alignment across the organization </a:t>
            </a:r>
          </a:p>
          <a:p>
            <a:pPr marL="0" indent="0">
              <a:lnSpc>
                <a:spcPct val="80000"/>
              </a:lnSpc>
              <a:buSzTx/>
              <a:buNone/>
              <a:defRPr sz="600"/>
            </a:pPr>
            <a:endParaRPr/>
          </a:p>
          <a:p>
            <a:pPr>
              <a:lnSpc>
                <a:spcPct val="80000"/>
              </a:lnSpc>
              <a:defRPr sz="2700"/>
            </a:pPr>
            <a:r>
              <a:t>Balance reliability, speed and quality</a:t>
            </a:r>
          </a:p>
          <a:p>
            <a:pPr marL="0" indent="0">
              <a:lnSpc>
                <a:spcPct val="80000"/>
              </a:lnSpc>
              <a:buSzTx/>
              <a:buNone/>
              <a:defRPr sz="600"/>
            </a:pPr>
            <a:endParaRPr/>
          </a:p>
          <a:p>
            <a:pPr>
              <a:lnSpc>
                <a:spcPct val="80000"/>
              </a:lnSpc>
              <a:defRPr sz="2700"/>
            </a:pPr>
            <a:r>
              <a:t>Balance effectiveness and efficiency </a:t>
            </a:r>
          </a:p>
          <a:p>
            <a:pPr marL="0" indent="0">
              <a:lnSpc>
                <a:spcPct val="80000"/>
              </a:lnSpc>
              <a:buSzTx/>
              <a:buNone/>
              <a:defRPr sz="600"/>
            </a:pPr>
            <a:endParaRPr/>
          </a:p>
          <a:p>
            <a:pPr>
              <a:lnSpc>
                <a:spcPct val="80000"/>
              </a:lnSpc>
              <a:defRPr sz="2700"/>
            </a:pPr>
            <a:r>
              <a:t>Ensure structures and processes are built to support continuous improvement</a:t>
            </a:r>
          </a:p>
          <a:p>
            <a:pPr>
              <a:lnSpc>
                <a:spcPct val="80000"/>
              </a:lnSpc>
              <a:defRPr sz="600"/>
            </a:pPr>
            <a:endParaRPr/>
          </a:p>
          <a:p>
            <a:pPr>
              <a:lnSpc>
                <a:spcPct val="80000"/>
              </a:lnSpc>
              <a:defRPr sz="2700"/>
            </a:pPr>
            <a:r>
              <a:t>Ensure structures and processes support equity, diversity, and inclusion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Preliminary Recommendations"/>
          <p:cNvSpPr txBox="1">
            <a:spLocks noGrp="1"/>
          </p:cNvSpPr>
          <p:nvPr>
            <p:ph type="title"/>
          </p:nvPr>
        </p:nvSpPr>
        <p:spPr>
          <a:xfrm>
            <a:off x="457200" y="274638"/>
            <a:ext cx="8229600" cy="1143002"/>
          </a:xfrm>
          <a:prstGeom prst="rect">
            <a:avLst/>
          </a:prstGeom>
        </p:spPr>
        <p:txBody>
          <a:bodyPr/>
          <a:lstStyle/>
          <a:p>
            <a:r>
              <a:t>Preliminary Recommendations</a:t>
            </a:r>
          </a:p>
        </p:txBody>
      </p:sp>
      <p:sp>
        <p:nvSpPr>
          <p:cNvPr id="343" name="For the last year, the ALA has received significant input into the “ideal” operational structure to serve libraries and librarians for the next 150 years (or more).  The following recommendations have been developed as a result of numerous surveys, countless hours of conversation, discussions of ideas and models, examination of effective practices by other associations and a consolidation of ideas.  They are preliminary recommendations."/>
          <p:cNvSpPr txBox="1">
            <a:spLocks noGrp="1"/>
          </p:cNvSpPr>
          <p:nvPr>
            <p:ph type="body" idx="1"/>
          </p:nvPr>
        </p:nvSpPr>
        <p:spPr>
          <a:xfrm>
            <a:off x="457200" y="1600200"/>
            <a:ext cx="8229600" cy="4525963"/>
          </a:xfrm>
          <a:prstGeom prst="rect">
            <a:avLst/>
          </a:prstGeom>
        </p:spPr>
        <p:txBody>
          <a:bodyPr/>
          <a:lstStyle>
            <a:lvl1pPr marL="0" indent="0" defTabSz="408005">
              <a:spcBef>
                <a:spcPts val="500"/>
              </a:spcBef>
              <a:buSzTx/>
              <a:buNone/>
              <a:defRPr sz="2852"/>
            </a:lvl1pPr>
          </a:lstStyle>
          <a:p>
            <a:r>
              <a:t>For the last year, ALA has received significant input into the “ideal” operational structure to serve libraries, library workers, and library supporters for the next 150 years (or more).  The following recommendations have been developed as a result of numerous surveys, countless hours of conversation, discussions of ideas and models, examination of effective practices by other associations and a consolidation of ideas.  They are preliminary recommendations.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Any recommended changes must:"/>
          <p:cNvSpPr txBox="1">
            <a:spLocks noGrp="1"/>
          </p:cNvSpPr>
          <p:nvPr>
            <p:ph type="title"/>
          </p:nvPr>
        </p:nvSpPr>
        <p:spPr>
          <a:xfrm>
            <a:off x="0" y="5604"/>
            <a:ext cx="9144000" cy="1152807"/>
          </a:xfrm>
          <a:prstGeom prst="rect">
            <a:avLst/>
          </a:prstGeom>
        </p:spPr>
        <p:txBody>
          <a:bodyPr/>
          <a:lstStyle>
            <a:lvl1pPr>
              <a:defRPr sz="3200"/>
            </a:lvl1pPr>
          </a:lstStyle>
          <a:p>
            <a:r>
              <a:t>The preliminary recommendations are intended to achieve the following goals:</a:t>
            </a:r>
          </a:p>
        </p:txBody>
      </p:sp>
      <p:sp>
        <p:nvSpPr>
          <p:cNvPr id="346" name="Enable consistent, strategic, and efficient member engagement.…"/>
          <p:cNvSpPr txBox="1">
            <a:spLocks noGrp="1"/>
          </p:cNvSpPr>
          <p:nvPr>
            <p:ph type="body" idx="1"/>
          </p:nvPr>
        </p:nvSpPr>
        <p:spPr>
          <a:xfrm>
            <a:off x="331018" y="1037405"/>
            <a:ext cx="8481964" cy="5488502"/>
          </a:xfrm>
          <a:prstGeom prst="rect">
            <a:avLst/>
          </a:prstGeom>
        </p:spPr>
        <p:txBody>
          <a:bodyPr/>
          <a:lstStyle/>
          <a:p>
            <a:pPr marL="288035" indent="-288035" defTabSz="384047">
              <a:spcBef>
                <a:spcPts val="500"/>
              </a:spcBef>
              <a:defRPr sz="2400"/>
            </a:pPr>
            <a:r>
              <a:t>Enable consistent, strategic, and effective member engagement</a:t>
            </a:r>
          </a:p>
          <a:p>
            <a:pPr marL="0" indent="0" defTabSz="384047">
              <a:spcBef>
                <a:spcPts val="500"/>
              </a:spcBef>
              <a:buSzTx/>
              <a:buNone/>
              <a:defRPr sz="500"/>
            </a:pPr>
            <a:endParaRPr/>
          </a:p>
          <a:p>
            <a:pPr marL="288035" indent="-288035" defTabSz="384047">
              <a:spcBef>
                <a:spcPts val="500"/>
              </a:spcBef>
              <a:defRPr sz="2400"/>
            </a:pPr>
            <a:r>
              <a:t>Enable organization-wide planning focused on a common mission and vision for library workers, library supporters, and libraries</a:t>
            </a:r>
          </a:p>
          <a:p>
            <a:pPr marL="0" indent="0" defTabSz="384047">
              <a:spcBef>
                <a:spcPts val="500"/>
              </a:spcBef>
              <a:buSzTx/>
              <a:buNone/>
              <a:defRPr sz="500"/>
            </a:pPr>
            <a:endParaRPr/>
          </a:p>
          <a:p>
            <a:pPr marL="288035" indent="-288035" defTabSz="384047">
              <a:spcBef>
                <a:spcPts val="500"/>
              </a:spcBef>
              <a:defRPr sz="2400"/>
            </a:pPr>
            <a:r>
              <a:t>Be financially sustainable</a:t>
            </a:r>
          </a:p>
          <a:p>
            <a:pPr marL="0" indent="0" defTabSz="384047">
              <a:spcBef>
                <a:spcPts val="500"/>
              </a:spcBef>
              <a:buSzTx/>
              <a:buNone/>
              <a:defRPr sz="500"/>
            </a:pPr>
            <a:endParaRPr/>
          </a:p>
          <a:p>
            <a:pPr marL="288035" indent="-288035" defTabSz="384047">
              <a:spcBef>
                <a:spcPts val="500"/>
              </a:spcBef>
              <a:defRPr sz="2400"/>
            </a:pPr>
            <a:r>
              <a:t>Enable sustainable, long-term change (including evaluation of progress and more frequent future adjustments)</a:t>
            </a:r>
          </a:p>
          <a:p>
            <a:pPr marL="0" indent="0" defTabSz="384047">
              <a:spcBef>
                <a:spcPts val="500"/>
              </a:spcBef>
              <a:buSzTx/>
              <a:buNone/>
              <a:defRPr sz="500"/>
            </a:pPr>
            <a:endParaRPr/>
          </a:p>
          <a:p>
            <a:pPr marL="288035" indent="-288035" defTabSz="384047">
              <a:spcBef>
                <a:spcPts val="500"/>
              </a:spcBef>
              <a:defRPr sz="2400"/>
            </a:pPr>
            <a:r>
              <a:t>Allow stakeholders to have confidence in decisions made when they are </a:t>
            </a:r>
            <a:r>
              <a:rPr i="1"/>
              <a:t>not</a:t>
            </a:r>
            <a:r>
              <a:t> in the room</a:t>
            </a:r>
          </a:p>
          <a:p>
            <a:pPr marL="0" indent="0" defTabSz="384047">
              <a:spcBef>
                <a:spcPts val="500"/>
              </a:spcBef>
              <a:buSzTx/>
              <a:buNone/>
              <a:defRPr sz="500"/>
            </a:pPr>
            <a:endParaRPr/>
          </a:p>
          <a:p>
            <a:pPr marL="288035" indent="-288035" defTabSz="384047">
              <a:spcBef>
                <a:spcPts val="500"/>
              </a:spcBef>
              <a:defRPr sz="2400"/>
            </a:pPr>
            <a:r>
              <a:t>Deliver high value products, services, and impact for members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1" name="Diagram 3" descr="7 rectangles with arrows pointing to the ALA Executive Board and the arrows point back to their respective rectangles. Each rectangle represents a different way to engage directly with the executive board. &#10;Rectangle titles include: Policy Development Committee and Finance and Audit Committee are in Blue. Nominating and Leadership development committee is in purple. Division Leadership Assembly, Round Table Leadership Assembly, and Chapter Leadership Assembly are in green. Volunteer Engagement: Committees, Task Forces, Advisory Committees are in red.&#10;&#10;"/>
          <p:cNvGrpSpPr/>
          <p:nvPr/>
        </p:nvGrpSpPr>
        <p:grpSpPr>
          <a:xfrm>
            <a:off x="338657" y="147642"/>
            <a:ext cx="8485735" cy="4280477"/>
            <a:chOff x="0" y="0"/>
            <a:chExt cx="8485734" cy="4280475"/>
          </a:xfrm>
        </p:grpSpPr>
        <p:grpSp>
          <p:nvGrpSpPr>
            <p:cNvPr id="352" name="Group"/>
            <p:cNvGrpSpPr/>
            <p:nvPr/>
          </p:nvGrpSpPr>
          <p:grpSpPr>
            <a:xfrm>
              <a:off x="3493280" y="3128995"/>
              <a:ext cx="1309247" cy="1130565"/>
              <a:chOff x="0" y="0"/>
              <a:chExt cx="1309246" cy="1130564"/>
            </a:xfrm>
          </p:grpSpPr>
          <p:sp>
            <p:nvSpPr>
              <p:cNvPr id="350" name="Oval"/>
              <p:cNvSpPr/>
              <p:nvPr/>
            </p:nvSpPr>
            <p:spPr>
              <a:xfrm>
                <a:off x="-1" y="-1"/>
                <a:ext cx="1309248" cy="1130566"/>
              </a:xfrm>
              <a:prstGeom prst="ellipse">
                <a:avLst/>
              </a:prstGeom>
              <a:gradFill flip="none" rotWithShape="1">
                <a:gsLst>
                  <a:gs pos="0">
                    <a:srgbClr val="3F80CD"/>
                  </a:gs>
                  <a:gs pos="100000">
                    <a:schemeClr val="accent1">
                      <a:hueOff val="357503"/>
                      <a:satOff val="54545"/>
                      <a:lumOff val="29273"/>
                    </a:schemeClr>
                  </a:gs>
                </a:gsLst>
                <a:lin ang="16200000" scaled="0"/>
              </a:gradFill>
              <a:ln w="12700" cap="flat">
                <a:noFill/>
                <a:miter lim="400000"/>
              </a:ln>
              <a:effectLst/>
            </p:spPr>
            <p:txBody>
              <a:bodyPr wrap="square" lIns="45718" tIns="45718" rIns="45718" bIns="45718" numCol="1" anchor="ctr">
                <a:noAutofit/>
              </a:bodyPr>
              <a:lstStyle/>
              <a:p>
                <a:pPr algn="ctr" defTabSz="800100">
                  <a:lnSpc>
                    <a:spcPct val="90000"/>
                  </a:lnSpc>
                  <a:spcBef>
                    <a:spcPts val="1000"/>
                  </a:spcBef>
                  <a:defRPr>
                    <a:solidFill>
                      <a:srgbClr val="FFFFFF"/>
                    </a:solidFill>
                  </a:defRPr>
                </a:pPr>
                <a:endParaRPr/>
              </a:p>
            </p:txBody>
          </p:sp>
          <p:sp>
            <p:nvSpPr>
              <p:cNvPr id="351" name="ALA Executive Board"/>
              <p:cNvSpPr txBox="1"/>
              <p:nvPr/>
            </p:nvSpPr>
            <p:spPr>
              <a:xfrm>
                <a:off x="191734" y="162691"/>
                <a:ext cx="925778" cy="80518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11429" tIns="11429" rIns="11429" bIns="11429" numCol="1" anchor="ctr">
                <a:spAutoFit/>
              </a:bodyPr>
              <a:lstStyle>
                <a:lvl1pPr algn="ctr" defTabSz="800100">
                  <a:lnSpc>
                    <a:spcPct val="90000"/>
                  </a:lnSpc>
                  <a:spcBef>
                    <a:spcPts val="700"/>
                  </a:spcBef>
                  <a:defRPr sz="1800">
                    <a:solidFill>
                      <a:srgbClr val="FFFFFF"/>
                    </a:solidFill>
                  </a:defRPr>
                </a:lvl1pPr>
              </a:lstStyle>
              <a:p>
                <a:r>
                  <a:t>ALA Executive Board</a:t>
                </a:r>
              </a:p>
            </p:txBody>
          </p:sp>
        </p:grpSp>
        <p:sp>
          <p:nvSpPr>
            <p:cNvPr id="353" name="Arrow"/>
            <p:cNvSpPr/>
            <p:nvPr/>
          </p:nvSpPr>
          <p:spPr>
            <a:xfrm rot="10913153">
              <a:off x="1618095" y="3374627"/>
              <a:ext cx="1730793" cy="529691"/>
            </a:xfrm>
            <a:prstGeom prst="leftRightArrow">
              <a:avLst/>
            </a:prstGeom>
            <a:solidFill>
              <a:srgbClr val="376092"/>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56" name="Group"/>
            <p:cNvGrpSpPr/>
            <p:nvPr/>
          </p:nvGrpSpPr>
          <p:grpSpPr>
            <a:xfrm>
              <a:off x="0" y="2969100"/>
              <a:ext cx="1702585" cy="1233259"/>
              <a:chOff x="0" y="0"/>
              <a:chExt cx="1702584" cy="1233257"/>
            </a:xfrm>
          </p:grpSpPr>
          <p:sp>
            <p:nvSpPr>
              <p:cNvPr id="354" name="Rounded Rectangle"/>
              <p:cNvSpPr/>
              <p:nvPr/>
            </p:nvSpPr>
            <p:spPr>
              <a:xfrm>
                <a:off x="0" y="0"/>
                <a:ext cx="1702585" cy="1233258"/>
              </a:xfrm>
              <a:prstGeom prst="roundRect">
                <a:avLst>
                  <a:gd name="adj" fmla="val 10000"/>
                </a:avLst>
              </a:prstGeom>
              <a:solidFill>
                <a:srgbClr val="376092"/>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55" name="Policy Development…"/>
              <p:cNvSpPr txBox="1"/>
              <p:nvPr/>
            </p:nvSpPr>
            <p:spPr>
              <a:xfrm>
                <a:off x="36121" y="347516"/>
                <a:ext cx="1630342" cy="53822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t>Policy Development</a:t>
                </a:r>
              </a:p>
              <a:p>
                <a:pPr algn="ctr" defTabSz="622300">
                  <a:lnSpc>
                    <a:spcPct val="90000"/>
                  </a:lnSpc>
                  <a:spcBef>
                    <a:spcPts val="500"/>
                  </a:spcBef>
                  <a:defRPr sz="1400">
                    <a:solidFill>
                      <a:srgbClr val="FFFFFF"/>
                    </a:solidFill>
                  </a:defRPr>
                </a:pPr>
                <a:r>
                  <a:t>Committee</a:t>
                </a:r>
              </a:p>
            </p:txBody>
          </p:sp>
        </p:grpSp>
        <p:sp>
          <p:nvSpPr>
            <p:cNvPr id="357" name="Arrow"/>
            <p:cNvSpPr/>
            <p:nvPr/>
          </p:nvSpPr>
          <p:spPr>
            <a:xfrm rot="12334490">
              <a:off x="1709389" y="2697049"/>
              <a:ext cx="1816382" cy="529691"/>
            </a:xfrm>
            <a:prstGeom prst="leftRightArrow">
              <a:avLst/>
            </a:prstGeom>
            <a:solidFill>
              <a:srgbClr val="376092"/>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60" name="Group"/>
            <p:cNvGrpSpPr/>
            <p:nvPr/>
          </p:nvGrpSpPr>
          <p:grpSpPr>
            <a:xfrm>
              <a:off x="162656" y="1668230"/>
              <a:ext cx="1787320" cy="1092950"/>
              <a:chOff x="0" y="0"/>
              <a:chExt cx="1787318" cy="1092948"/>
            </a:xfrm>
          </p:grpSpPr>
          <p:sp>
            <p:nvSpPr>
              <p:cNvPr id="358" name="Rounded Rectangle"/>
              <p:cNvSpPr/>
              <p:nvPr/>
            </p:nvSpPr>
            <p:spPr>
              <a:xfrm>
                <a:off x="0" y="0"/>
                <a:ext cx="1787319" cy="1092949"/>
              </a:xfrm>
              <a:prstGeom prst="roundRect">
                <a:avLst>
                  <a:gd name="adj" fmla="val 10000"/>
                </a:avLst>
              </a:prstGeom>
              <a:solidFill>
                <a:srgbClr val="376092"/>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59" name="Finance and Audit Committee"/>
              <p:cNvSpPr txBox="1"/>
              <p:nvPr/>
            </p:nvSpPr>
            <p:spPr>
              <a:xfrm>
                <a:off x="32011" y="314699"/>
                <a:ext cx="1723297"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Finance and Audit Committee</a:t>
                </a:r>
              </a:p>
            </p:txBody>
          </p:sp>
        </p:grpSp>
        <p:sp>
          <p:nvSpPr>
            <p:cNvPr id="361" name="Arrow"/>
            <p:cNvSpPr/>
            <p:nvPr/>
          </p:nvSpPr>
          <p:spPr>
            <a:xfrm rot="13915713">
              <a:off x="2078282" y="2052425"/>
              <a:ext cx="1982034" cy="529691"/>
            </a:xfrm>
            <a:prstGeom prst="leftRightArrow">
              <a:avLst/>
            </a:prstGeom>
            <a:solidFill>
              <a:srgbClr val="403152"/>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64" name="Group"/>
            <p:cNvGrpSpPr/>
            <p:nvPr/>
          </p:nvGrpSpPr>
          <p:grpSpPr>
            <a:xfrm>
              <a:off x="975742" y="204952"/>
              <a:ext cx="1947679" cy="1365647"/>
              <a:chOff x="0" y="0"/>
              <a:chExt cx="1947678" cy="1365646"/>
            </a:xfrm>
          </p:grpSpPr>
          <p:sp>
            <p:nvSpPr>
              <p:cNvPr id="362" name="Rounded Rectangle"/>
              <p:cNvSpPr/>
              <p:nvPr/>
            </p:nvSpPr>
            <p:spPr>
              <a:xfrm>
                <a:off x="0" y="0"/>
                <a:ext cx="1947679" cy="1365647"/>
              </a:xfrm>
              <a:prstGeom prst="roundRect">
                <a:avLst>
                  <a:gd name="adj" fmla="val 10000"/>
                </a:avLst>
              </a:prstGeom>
              <a:solidFill>
                <a:srgbClr val="403152"/>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63" name="Nominating and Leadership Development Committee"/>
              <p:cNvSpPr txBox="1"/>
              <p:nvPr/>
            </p:nvSpPr>
            <p:spPr>
              <a:xfrm>
                <a:off x="39998" y="353893"/>
                <a:ext cx="1867682" cy="6578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rPr dirty="0"/>
                  <a:t>Nominating and Leadership Development Committee</a:t>
                </a:r>
              </a:p>
            </p:txBody>
          </p:sp>
        </p:grpSp>
        <p:sp>
          <p:nvSpPr>
            <p:cNvPr id="365" name="Arrow"/>
            <p:cNvSpPr/>
            <p:nvPr/>
          </p:nvSpPr>
          <p:spPr>
            <a:xfrm rot="16200000">
              <a:off x="3212859" y="1789768"/>
              <a:ext cx="1870091" cy="529691"/>
            </a:xfrm>
            <a:prstGeom prst="leftRightArrow">
              <a:avLst/>
            </a:prstGeom>
            <a:solidFill>
              <a:srgbClr val="4F622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68" name="Group"/>
            <p:cNvGrpSpPr/>
            <p:nvPr/>
          </p:nvGrpSpPr>
          <p:grpSpPr>
            <a:xfrm>
              <a:off x="3092088" y="0"/>
              <a:ext cx="2111630" cy="1191180"/>
              <a:chOff x="0" y="0"/>
              <a:chExt cx="2111629" cy="1191179"/>
            </a:xfrm>
          </p:grpSpPr>
          <p:sp>
            <p:nvSpPr>
              <p:cNvPr id="366" name="Rounded Rectangle"/>
              <p:cNvSpPr/>
              <p:nvPr/>
            </p:nvSpPr>
            <p:spPr>
              <a:xfrm>
                <a:off x="0" y="0"/>
                <a:ext cx="2111630" cy="1191180"/>
              </a:xfrm>
              <a:prstGeom prst="roundRect">
                <a:avLst>
                  <a:gd name="adj" fmla="val 10000"/>
                </a:avLst>
              </a:prstGeom>
              <a:solidFill>
                <a:srgbClr val="4F622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67" name="Division Leadership Assembly"/>
              <p:cNvSpPr txBox="1"/>
              <p:nvPr/>
            </p:nvSpPr>
            <p:spPr>
              <a:xfrm>
                <a:off x="34888" y="363814"/>
                <a:ext cx="2041854"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Division Leadership Assembly</a:t>
                </a:r>
              </a:p>
            </p:txBody>
          </p:sp>
        </p:grpSp>
        <p:sp>
          <p:nvSpPr>
            <p:cNvPr id="369" name="Arrow"/>
            <p:cNvSpPr/>
            <p:nvPr/>
          </p:nvSpPr>
          <p:spPr>
            <a:xfrm rot="18480569">
              <a:off x="4251826" y="2088331"/>
              <a:ext cx="1888432" cy="529692"/>
            </a:xfrm>
            <a:prstGeom prst="leftRightArrow">
              <a:avLst/>
            </a:prstGeom>
            <a:solidFill>
              <a:srgbClr val="4F622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72" name="Group"/>
            <p:cNvGrpSpPr/>
            <p:nvPr/>
          </p:nvGrpSpPr>
          <p:grpSpPr>
            <a:xfrm>
              <a:off x="5367478" y="204963"/>
              <a:ext cx="1947679" cy="1365659"/>
              <a:chOff x="0" y="0"/>
              <a:chExt cx="1947678" cy="1365658"/>
            </a:xfrm>
          </p:grpSpPr>
          <p:sp>
            <p:nvSpPr>
              <p:cNvPr id="370" name="Rounded Rectangle"/>
              <p:cNvSpPr/>
              <p:nvPr/>
            </p:nvSpPr>
            <p:spPr>
              <a:xfrm>
                <a:off x="0" y="0"/>
                <a:ext cx="1947679" cy="1365659"/>
              </a:xfrm>
              <a:prstGeom prst="roundRect">
                <a:avLst>
                  <a:gd name="adj" fmla="val 10000"/>
                </a:avLst>
              </a:prstGeom>
              <a:solidFill>
                <a:srgbClr val="4F622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71" name="Round Table Leadership Assembly"/>
              <p:cNvSpPr txBox="1"/>
              <p:nvPr/>
            </p:nvSpPr>
            <p:spPr>
              <a:xfrm>
                <a:off x="39999" y="451053"/>
                <a:ext cx="1867681"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Round Table Leadership Assembly</a:t>
                </a:r>
              </a:p>
            </p:txBody>
          </p:sp>
        </p:grpSp>
        <p:sp>
          <p:nvSpPr>
            <p:cNvPr id="373" name="Arrow"/>
            <p:cNvSpPr/>
            <p:nvPr/>
          </p:nvSpPr>
          <p:spPr>
            <a:xfrm rot="20154456">
              <a:off x="4793956" y="2765797"/>
              <a:ext cx="1676100" cy="529691"/>
            </a:xfrm>
            <a:prstGeom prst="leftRightArrow">
              <a:avLst/>
            </a:prstGeom>
            <a:solidFill>
              <a:srgbClr val="4F6228"/>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grpSp>
          <p:nvGrpSpPr>
            <p:cNvPr id="376" name="Group"/>
            <p:cNvGrpSpPr/>
            <p:nvPr/>
          </p:nvGrpSpPr>
          <p:grpSpPr>
            <a:xfrm>
              <a:off x="6341489" y="1668323"/>
              <a:ext cx="1784495" cy="1292168"/>
              <a:chOff x="0" y="0"/>
              <a:chExt cx="1784493" cy="1292166"/>
            </a:xfrm>
          </p:grpSpPr>
          <p:sp>
            <p:nvSpPr>
              <p:cNvPr id="374" name="Rounded Rectangle"/>
              <p:cNvSpPr/>
              <p:nvPr/>
            </p:nvSpPr>
            <p:spPr>
              <a:xfrm>
                <a:off x="0" y="0"/>
                <a:ext cx="1784494" cy="1292167"/>
              </a:xfrm>
              <a:prstGeom prst="roundRect">
                <a:avLst>
                  <a:gd name="adj" fmla="val 10000"/>
                </a:avLst>
              </a:prstGeom>
              <a:solidFill>
                <a:srgbClr val="4F6228"/>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sp>
            <p:nvSpPr>
              <p:cNvPr id="375" name="Chapter Leadership Assembly"/>
              <p:cNvSpPr txBox="1"/>
              <p:nvPr/>
            </p:nvSpPr>
            <p:spPr>
              <a:xfrm>
                <a:off x="37845" y="414308"/>
                <a:ext cx="1708803" cy="4635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lvl1pPr algn="ctr" defTabSz="622300">
                  <a:lnSpc>
                    <a:spcPct val="90000"/>
                  </a:lnSpc>
                  <a:spcBef>
                    <a:spcPts val="500"/>
                  </a:spcBef>
                  <a:defRPr sz="1400">
                    <a:solidFill>
                      <a:srgbClr val="FFFFFF"/>
                    </a:solidFill>
                  </a:defRPr>
                </a:lvl1pPr>
              </a:lstStyle>
              <a:p>
                <a:r>
                  <a:t>Chapter Leadership Assembly</a:t>
                </a:r>
              </a:p>
            </p:txBody>
          </p:sp>
        </p:grpSp>
        <p:sp>
          <p:nvSpPr>
            <p:cNvPr id="377" name="Arrow"/>
            <p:cNvSpPr/>
            <p:nvPr/>
          </p:nvSpPr>
          <p:spPr>
            <a:xfrm rot="12111">
              <a:off x="4950600" y="3435056"/>
              <a:ext cx="1586929" cy="529691"/>
            </a:xfrm>
            <a:prstGeom prst="leftRightArrow">
              <a:avLst/>
            </a:prstGeom>
            <a:solidFill>
              <a:srgbClr val="632523"/>
            </a:solidFill>
            <a:ln w="12700" cap="flat">
              <a:noFill/>
              <a:miter lim="400000"/>
            </a:ln>
            <a:effectLst/>
          </p:spPr>
          <p:txBody>
            <a:bodyPr wrap="square" lIns="45718" tIns="45718" rIns="45718" bIns="45718" numCol="1" anchor="t">
              <a:noAutofit/>
            </a:bodyPr>
            <a:lstStyle/>
            <a:p>
              <a:pPr>
                <a:defRPr>
                  <a:latin typeface="Arial"/>
                  <a:ea typeface="Arial"/>
                  <a:cs typeface="Arial"/>
                  <a:sym typeface="Arial"/>
                </a:defRPr>
              </a:pPr>
              <a:endParaRPr/>
            </a:p>
          </p:txBody>
        </p:sp>
        <p:sp>
          <p:nvSpPr>
            <p:cNvPr id="378" name="Rounded Rectangle"/>
            <p:cNvSpPr/>
            <p:nvPr/>
          </p:nvSpPr>
          <p:spPr>
            <a:xfrm>
              <a:off x="6504189" y="3131665"/>
              <a:ext cx="1981545" cy="1148810"/>
            </a:xfrm>
            <a:prstGeom prst="roundRect">
              <a:avLst>
                <a:gd name="adj" fmla="val 10000"/>
              </a:avLst>
            </a:prstGeom>
            <a:solidFill>
              <a:srgbClr val="632523"/>
            </a:solidFill>
            <a:ln w="12700" cap="flat">
              <a:noFill/>
              <a:miter lim="400000"/>
            </a:ln>
            <a:effectLst/>
          </p:spPr>
          <p:txBody>
            <a:bodyPr wrap="square" lIns="45718" tIns="45718" rIns="45718" bIns="45718" numCol="1" anchor="ctr">
              <a:noAutofit/>
            </a:bodyPr>
            <a:lstStyle/>
            <a:p>
              <a:pPr algn="ctr" defTabSz="622300">
                <a:lnSpc>
                  <a:spcPct val="90000"/>
                </a:lnSpc>
                <a:spcBef>
                  <a:spcPts val="1000"/>
                </a:spcBef>
                <a:defRPr>
                  <a:solidFill>
                    <a:srgbClr val="FFFFFF"/>
                  </a:solidFill>
                </a:defRPr>
              </a:pPr>
              <a:endParaRPr/>
            </a:p>
          </p:txBody>
        </p:sp>
      </p:grpSp>
      <p:sp>
        <p:nvSpPr>
          <p:cNvPr id="382" name="Elected by membership and direct input from membership / Direct Input From Membership Groups"/>
          <p:cNvSpPr txBox="1">
            <a:spLocks noGrp="1"/>
          </p:cNvSpPr>
          <p:nvPr>
            <p:ph type="title"/>
          </p:nvPr>
        </p:nvSpPr>
        <p:spPr>
          <a:xfrm>
            <a:off x="485109" y="4665753"/>
            <a:ext cx="8229601" cy="1349609"/>
          </a:xfrm>
          <a:prstGeom prst="rect">
            <a:avLst/>
          </a:prstGeom>
        </p:spPr>
        <p:txBody>
          <a:bodyPr/>
          <a:lstStyle/>
          <a:p>
            <a:pPr defTabSz="233172">
              <a:defRPr sz="1800" cap="none">
                <a:solidFill>
                  <a:srgbClr val="376092"/>
                </a:solidFill>
              </a:defRPr>
            </a:pPr>
            <a:r>
              <a:t>Blue - Elected by and direct input from membership</a:t>
            </a:r>
            <a:br/>
            <a:r>
              <a:rPr>
                <a:solidFill>
                  <a:srgbClr val="403152"/>
                </a:solidFill>
              </a:rPr>
              <a:t>Purple – Elected by the Executive Board and receives direct member input</a:t>
            </a:r>
            <a:br>
              <a:rPr>
                <a:solidFill>
                  <a:srgbClr val="403152"/>
                </a:solidFill>
              </a:rPr>
            </a:br>
            <a:r>
              <a:rPr>
                <a:solidFill>
                  <a:srgbClr val="1E5B25"/>
                </a:solidFill>
              </a:rPr>
              <a:t>Green - Direct input from membership groups </a:t>
            </a:r>
            <a:br>
              <a:rPr>
                <a:solidFill>
                  <a:srgbClr val="1E5B25"/>
                </a:solidFill>
              </a:rPr>
            </a:br>
            <a:r>
              <a:rPr>
                <a:solidFill>
                  <a:srgbClr val="632523"/>
                </a:solidFill>
              </a:rPr>
              <a:t>Red – Appointed by the executive board and receives direct input from membership</a:t>
            </a:r>
          </a:p>
        </p:txBody>
      </p:sp>
      <p:sp>
        <p:nvSpPr>
          <p:cNvPr id="35" name="Volunteer Engagement…"/>
          <p:cNvSpPr txBox="1"/>
          <p:nvPr/>
        </p:nvSpPr>
        <p:spPr>
          <a:xfrm>
            <a:off x="6876493" y="3341009"/>
            <a:ext cx="1914251" cy="10254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26669" tIns="26669" rIns="26669" bIns="26669" numCol="1" anchor="ctr">
            <a:spAutoFit/>
          </a:bodyPr>
          <a:lstStyle/>
          <a:p>
            <a:pPr algn="ctr" defTabSz="622300">
              <a:lnSpc>
                <a:spcPct val="90000"/>
              </a:lnSpc>
              <a:spcBef>
                <a:spcPts val="500"/>
              </a:spcBef>
              <a:defRPr sz="1400">
                <a:solidFill>
                  <a:srgbClr val="FFFFFF"/>
                </a:solidFill>
              </a:defRPr>
            </a:pPr>
            <a:r>
              <a:rPr dirty="0"/>
              <a:t>Volunteer Engagement</a:t>
            </a:r>
          </a:p>
          <a:p>
            <a:pPr algn="ctr" defTabSz="622300">
              <a:lnSpc>
                <a:spcPct val="90000"/>
              </a:lnSpc>
              <a:spcBef>
                <a:spcPts val="500"/>
              </a:spcBef>
              <a:defRPr sz="1400">
                <a:solidFill>
                  <a:srgbClr val="FFFFFF"/>
                </a:solidFill>
              </a:defRPr>
            </a:pPr>
            <a:r>
              <a:rPr lang="en-US" dirty="0"/>
              <a:t>Working Groups</a:t>
            </a:r>
          </a:p>
          <a:p>
            <a:pPr algn="ctr" defTabSz="622300">
              <a:lnSpc>
                <a:spcPct val="90000"/>
              </a:lnSpc>
              <a:spcBef>
                <a:spcPts val="500"/>
              </a:spcBef>
              <a:defRPr sz="1400">
                <a:solidFill>
                  <a:srgbClr val="FFFFFF"/>
                </a:solidFill>
              </a:defRPr>
            </a:pPr>
            <a:r>
              <a:rPr lang="en-US" dirty="0"/>
              <a:t>Communities of Interest</a:t>
            </a:r>
            <a:endParaRPr dirty="0"/>
          </a:p>
          <a:p>
            <a:pPr algn="ctr" defTabSz="622300">
              <a:lnSpc>
                <a:spcPct val="90000"/>
              </a:lnSpc>
              <a:spcBef>
                <a:spcPts val="500"/>
              </a:spcBef>
              <a:defRPr sz="1400">
                <a:solidFill>
                  <a:srgbClr val="FFFFFF"/>
                </a:solidFill>
              </a:defRPr>
            </a:pPr>
            <a:r>
              <a:rPr dirty="0"/>
              <a:t>Advisory Communities</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59</TotalTime>
  <Words>3029</Words>
  <Application>Microsoft Office PowerPoint</Application>
  <PresentationFormat>On-screen Show (4:3)</PresentationFormat>
  <Paragraphs>355</Paragraphs>
  <Slides>32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Narrow</vt:lpstr>
      <vt:lpstr>Book Antiqua</vt:lpstr>
      <vt:lpstr>Calibri</vt:lpstr>
      <vt:lpstr>Calibri Light</vt:lpstr>
      <vt:lpstr>Helvetica</vt:lpstr>
      <vt:lpstr>Office Theme</vt:lpstr>
      <vt:lpstr>PowerPoint Presentation</vt:lpstr>
      <vt:lpstr>Project Charge</vt:lpstr>
      <vt:lpstr>Steering Committee on Organizational Effectiveness (SCOE) Charge</vt:lpstr>
      <vt:lpstr>The Foundation</vt:lpstr>
      <vt:lpstr>A Better ALA</vt:lpstr>
      <vt:lpstr>Successful Organizational  Effectiveness Projects Achieve the Following:</vt:lpstr>
      <vt:lpstr>Preliminary Recommendations</vt:lpstr>
      <vt:lpstr>The preliminary recommendations are intended to achieve the following goals:</vt:lpstr>
      <vt:lpstr>Blue - Elected by and direct input from membership Purple – Elected by the Executive Board and receives direct member input Green - Direct input from membership groups  Red – Appointed by the executive board and receives direct input from membership</vt:lpstr>
      <vt:lpstr>Redesigned ALA Executive Board</vt:lpstr>
      <vt:lpstr>Board Input</vt:lpstr>
      <vt:lpstr>Blue - Elected by and direct input from membership Purple – Elected by the Executive Board and receives direct member input Green - Direct input from membership groups  Red – Appointed by the executive board and receives direct input from membership</vt:lpstr>
      <vt:lpstr>Nominating &amp; Leadership Development Committee</vt:lpstr>
      <vt:lpstr>Policy Development Committee</vt:lpstr>
      <vt:lpstr>Finance &amp; Audit Committee</vt:lpstr>
      <vt:lpstr>Planning and Engagement  Leadership Assemblies</vt:lpstr>
      <vt:lpstr>Blue - Elected by and direct input from membership Purple – Elected by the Executive Board and receives direct member input Green - Direct input from membership groups  Red – Appointed by the executive board and receives direct input from membership</vt:lpstr>
      <vt:lpstr>Planning and Engagement  Leadership Assemblies</vt:lpstr>
      <vt:lpstr>Additional ALA Leadership Groups</vt:lpstr>
      <vt:lpstr>The Volunteer Work of the ALA</vt:lpstr>
      <vt:lpstr>Volunteer Engagement Groups The Work of the Association</vt:lpstr>
      <vt:lpstr>Blue - Elected by and direct input from membership Purple – Elected by the Executive Board and receives direct member input Green - Direct input from membership groups  Red – Appointed by the executive board and receives direct input from membership</vt:lpstr>
      <vt:lpstr>Advisory Communities </vt:lpstr>
      <vt:lpstr>Working Groups</vt:lpstr>
      <vt:lpstr>Communities of Practice/Engagement/Interest</vt:lpstr>
      <vt:lpstr>Member Engagement  Divisions</vt:lpstr>
      <vt:lpstr>Member Engagement Divisions</vt:lpstr>
      <vt:lpstr>Member Engagement Divisions</vt:lpstr>
      <vt:lpstr>Member Engagement Round Tables</vt:lpstr>
      <vt:lpstr>Member Engagement Round Tables</vt:lpstr>
      <vt:lpstr>Member Engagement Membership Initiative Groups</vt:lpstr>
      <vt:lpstr>Keep the Conversation Going!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Raymond Garcia</cp:lastModifiedBy>
  <cp:revision>5</cp:revision>
  <dcterms:modified xsi:type="dcterms:W3CDTF">2019-07-08T16:28:40Z</dcterms:modified>
</cp:coreProperties>
</file>