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9" d="100"/>
          <a:sy n="109" d="100"/>
        </p:scale>
        <p:origin x="-888" y="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80312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e34b49d2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4e34b49d2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s://www.flickr.com/photos/jannekestaaks/14391223825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914400"/>
            <a:ext cx="77724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4800"/>
              <a:buFont typeface="Arial"/>
              <a:buNone/>
            </a:pPr>
            <a:r>
              <a:rPr lang="en-US" sz="4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Developing a data module</a:t>
            </a:r>
            <a:br>
              <a:rPr lang="en-US" sz="4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for RCR instruction</a:t>
            </a:r>
            <a:endParaRPr sz="4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740229" y="3962400"/>
            <a:ext cx="4443268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ACRL ALSGSIG</a:t>
            </a:r>
            <a:endParaRPr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ALA Midwinter Conference</a:t>
            </a:r>
            <a:endParaRPr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January 26, 2019</a:t>
            </a:r>
            <a:endParaRPr sz="2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2"/>
          <p:cNvSpPr txBox="1"/>
          <p:nvPr/>
        </p:nvSpPr>
        <p:spPr>
          <a:xfrm>
            <a:off x="304799" y="609600"/>
            <a:ext cx="852662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“Support Your Data” Module: Techniques</a:t>
            </a:r>
            <a:endParaRPr/>
          </a:p>
        </p:txBody>
      </p:sp>
      <p:sp>
        <p:nvSpPr>
          <p:cNvPr id="160" name="Google Shape;160;p22"/>
          <p:cNvSpPr txBox="1"/>
          <p:nvPr/>
        </p:nvSpPr>
        <p:spPr>
          <a:xfrm>
            <a:off x="304800" y="1524000"/>
            <a:ext cx="4861500" cy="4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Engag</a:t>
            </a:r>
            <a:r>
              <a:rPr lang="en-US" sz="2800" b="1">
                <a:solidFill>
                  <a:srgbClr val="17365D"/>
                </a:solidFill>
              </a:rPr>
              <a:t>e</a:t>
            </a: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 with humor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Focus on tasks</a:t>
            </a:r>
            <a:b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File-naming, organization, description, storage, reuse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</a:rPr>
              <a:t>Active learning exercises</a:t>
            </a:r>
            <a:endParaRPr sz="2800" b="1">
              <a:solidFill>
                <a:srgbClr val="17365D"/>
              </a:solidFill>
            </a:endParaRPr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Real-world examples</a:t>
            </a:r>
            <a:endParaRPr/>
          </a:p>
        </p:txBody>
      </p:sp>
      <p:cxnSp>
        <p:nvCxnSpPr>
          <p:cNvPr id="161" name="Google Shape;161;p22"/>
          <p:cNvCxnSpPr/>
          <p:nvPr/>
        </p:nvCxnSpPr>
        <p:spPr>
          <a:xfrm>
            <a:off x="304800" y="1132820"/>
            <a:ext cx="8526625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62" name="Google Shape;162;p22" descr="https://lh6.googleusercontent.com/co9LbQXr2lTpTcrSsUwoybvSTJDrHzZ36tpJzKSgMay2Sxgi55gEcgZ-m2fmuDyr3JFZ7xJdW_HiS_ZDOz_gWR0DP8xHHqLAgfrM1_3gx3IyvGDzyc1yQzRcJWrWLjQBG07Knryetw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66360" y="1600200"/>
            <a:ext cx="36576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1600" y="1188721"/>
            <a:ext cx="6172200" cy="4627569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3"/>
          <p:cNvSpPr txBox="1"/>
          <p:nvPr/>
        </p:nvSpPr>
        <p:spPr>
          <a:xfrm>
            <a:off x="304800" y="609600"/>
            <a:ext cx="6934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“Support Your Data” Module: Examples</a:t>
            </a:r>
            <a:endParaRPr/>
          </a:p>
        </p:txBody>
      </p:sp>
      <p:cxnSp>
        <p:nvCxnSpPr>
          <p:cNvPr id="170" name="Google Shape;170;p23"/>
          <p:cNvCxnSpPr/>
          <p:nvPr/>
        </p:nvCxnSpPr>
        <p:spPr>
          <a:xfrm>
            <a:off x="304800" y="1132820"/>
            <a:ext cx="8526625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4"/>
          <p:cNvSpPr txBox="1"/>
          <p:nvPr/>
        </p:nvSpPr>
        <p:spPr>
          <a:xfrm>
            <a:off x="381000" y="609600"/>
            <a:ext cx="8382000" cy="590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Congruence with Evolving Liaison Models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Char char="•"/>
            </a:pPr>
            <a:r>
              <a:rPr lang="en-US" sz="2800" b="1">
                <a:solidFill>
                  <a:srgbClr val="17365D"/>
                </a:solidFill>
              </a:rPr>
              <a:t>Engagement throughout the research lifecycle</a:t>
            </a:r>
            <a:endParaRPr b="1"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Char char="•"/>
            </a:pPr>
            <a:r>
              <a:rPr lang="en-US" sz="2800" b="1">
                <a:solidFill>
                  <a:srgbClr val="17365D"/>
                </a:solidFill>
              </a:rPr>
              <a:t>Support of patrons as information producers</a:t>
            </a:r>
            <a:endParaRPr sz="2800" b="1">
              <a:solidFill>
                <a:srgbClr val="17365D"/>
              </a:solidFill>
            </a:endParaRPr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Char char="•"/>
            </a:pPr>
            <a:r>
              <a:rPr lang="en-US" sz="2800" b="1">
                <a:solidFill>
                  <a:srgbClr val="17365D"/>
                </a:solidFill>
              </a:rPr>
              <a:t>Alignment with institutional research and teaching priorities</a:t>
            </a:r>
            <a:endParaRPr b="1"/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rgbClr val="17365D"/>
              </a:buClr>
              <a:buSzPts val="2800"/>
              <a:buChar char="•"/>
            </a:pPr>
            <a:r>
              <a:rPr lang="en-US" sz="2800" b="1">
                <a:solidFill>
                  <a:srgbClr val="17365D"/>
                </a:solidFill>
              </a:rPr>
              <a:t>Collaboration to combine functional and subject expertise</a:t>
            </a:r>
            <a:endParaRPr sz="2800" b="1"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 sz="1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From: </a:t>
            </a:r>
            <a:r>
              <a:rPr lang="en-US" sz="1800" b="0" i="0" u="none" strike="noStrike" cap="non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Vine, 2018.</a:t>
            </a:r>
            <a:endParaRPr sz="18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p24"/>
          <p:cNvCxnSpPr/>
          <p:nvPr/>
        </p:nvCxnSpPr>
        <p:spPr>
          <a:xfrm>
            <a:off x="381000" y="1132820"/>
            <a:ext cx="8382000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5"/>
          <p:cNvSpPr txBox="1"/>
          <p:nvPr/>
        </p:nvSpPr>
        <p:spPr>
          <a:xfrm>
            <a:off x="381000" y="609625"/>
            <a:ext cx="6553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/>
          </a:p>
        </p:txBody>
      </p:sp>
      <p:sp>
        <p:nvSpPr>
          <p:cNvPr id="184" name="Google Shape;184;p25"/>
          <p:cNvSpPr txBox="1"/>
          <p:nvPr/>
        </p:nvSpPr>
        <p:spPr>
          <a:xfrm>
            <a:off x="381000" y="1243700"/>
            <a:ext cx="8382000" cy="52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dirty="0">
                <a:solidFill>
                  <a:srgbClr val="17365D"/>
                </a:solidFill>
              </a:rPr>
              <a:t>Hanson K, </a:t>
            </a:r>
            <a:r>
              <a:rPr lang="en-US" sz="1350" dirty="0" err="1">
                <a:solidFill>
                  <a:srgbClr val="17365D"/>
                </a:solidFill>
              </a:rPr>
              <a:t>Surkis</a:t>
            </a:r>
            <a:r>
              <a:rPr lang="en-US" sz="1350" dirty="0">
                <a:solidFill>
                  <a:srgbClr val="17365D"/>
                </a:solidFill>
              </a:rPr>
              <a:t> A, </a:t>
            </a:r>
            <a:r>
              <a:rPr lang="en-US" sz="1350" dirty="0" err="1">
                <a:solidFill>
                  <a:srgbClr val="17365D"/>
                </a:solidFill>
              </a:rPr>
              <a:t>Yacobucci</a:t>
            </a:r>
            <a:r>
              <a:rPr lang="en-US" sz="1350" dirty="0">
                <a:solidFill>
                  <a:srgbClr val="17365D"/>
                </a:solidFill>
              </a:rPr>
              <a:t> K. 2012. Data Sharing and Management Snafu in 3 Short Acts (Higher Quality). NYU Health Sciences Library. YouTube. </a:t>
            </a:r>
            <a:r>
              <a:rPr lang="en-US" sz="1350" dirty="0">
                <a:solidFill>
                  <a:schemeClr val="accent1">
                    <a:lumMod val="75000"/>
                  </a:schemeClr>
                </a:solidFill>
                <a:uFill>
                  <a:noFill/>
                </a:uFill>
              </a:rPr>
              <a:t>https://www.youtube.com/watch?v=66oNv_DJuPc</a:t>
            </a:r>
            <a:endParaRPr sz="1350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dirty="0" err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Jaguszewski</a:t>
            </a:r>
            <a:r>
              <a:rPr lang="en-US" sz="1350" dirty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 JM, Williams K. 2013. New roles for new times: Transforming liaison roles in research libraries. Washington, DC: Association of Research Libraries. 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-US" sz="1350" dirty="0" err="1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www.arl.org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/storage/documents/publications/</a:t>
            </a:r>
            <a:r>
              <a:rPr lang="en-US" sz="1350" dirty="0" err="1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nrnt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-liaison-roles-</a:t>
            </a:r>
            <a:r>
              <a:rPr lang="en-US" sz="1350" dirty="0" err="1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revised.pdf</a:t>
            </a:r>
            <a:endParaRPr sz="1350" dirty="0"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dirty="0">
                <a:solidFill>
                  <a:srgbClr val="17365D"/>
                </a:solidFill>
              </a:rPr>
              <a:t>National Institutes of Health. 2009. Update on the Requirement for Instruction in the Responsible Conduct of Research. Notice NOT-OD-10-019. </a:t>
            </a:r>
            <a:r>
              <a:rPr lang="en-US" sz="1350" dirty="0">
                <a:solidFill>
                  <a:srgbClr val="366092"/>
                </a:solidFill>
                <a:uFill>
                  <a:noFill/>
                </a:uFill>
              </a:rPr>
              <a:t>https://grants.nih.gov/grants/guide/notice-files/NOT-OD-10-019.html</a:t>
            </a:r>
            <a:endParaRPr sz="1350" dirty="0">
              <a:solidFill>
                <a:srgbClr val="36609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dirty="0">
                <a:solidFill>
                  <a:srgbClr val="17365D"/>
                </a:solidFill>
              </a:rPr>
              <a:t>National Science Foundation. 2009. NSF's Implementation of Section 7009 of the America COMPETES Act. Federal Register 74: 42126-42128. </a:t>
            </a:r>
            <a:r>
              <a:rPr lang="en-US" sz="1350" dirty="0">
                <a:solidFill>
                  <a:srgbClr val="366092"/>
                </a:solidFill>
                <a:uFill>
                  <a:noFill/>
                </a:uFill>
              </a:rPr>
              <a:t>https://www.govinfo.gov/content/pkg/FR-2009-08-20/html/E9-19930.htm</a:t>
            </a:r>
            <a:endParaRPr sz="1350" dirty="0">
              <a:solidFill>
                <a:srgbClr val="36609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dirty="0" err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Rockenbach</a:t>
            </a:r>
            <a:r>
              <a:rPr lang="en-US" sz="1350" dirty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 B. 2018. What are we trying to build? Research Library Issues 294: 3-7. 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-US" sz="1350" dirty="0" err="1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doi.org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/10.29242/rli.294.1</a:t>
            </a:r>
            <a:endParaRPr sz="135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dirty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Vine R. 2018. Realigning liaison with university priorities. C&amp;RL News 79(8): 420-423, 458. 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-US" sz="1350" dirty="0" err="1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doi.org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/10.5860/crln.79.8.420</a:t>
            </a:r>
            <a:endParaRPr sz="1350" dirty="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dirty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Wiley CA, </a:t>
            </a:r>
            <a:r>
              <a:rPr lang="en-US" sz="1350" dirty="0" err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Kerby</a:t>
            </a:r>
            <a:r>
              <a:rPr lang="en-US" sz="1350" dirty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 EE. 2018. Managing research data: Graduate student and postdoctoral researcher perspectives. Issues in Science &amp; Technology Librarianship 89. 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-US" sz="1350" dirty="0" err="1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doi.org</a:t>
            </a:r>
            <a:r>
              <a:rPr lang="en-US" sz="1350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/10.5062/F4FN14FJ</a:t>
            </a:r>
            <a:endParaRPr sz="1350" dirty="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5" name="Google Shape;185;p25"/>
          <p:cNvCxnSpPr/>
          <p:nvPr/>
        </p:nvCxnSpPr>
        <p:spPr>
          <a:xfrm>
            <a:off x="381000" y="1132820"/>
            <a:ext cx="8382000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6"/>
          <p:cNvSpPr txBox="1"/>
          <p:nvPr/>
        </p:nvSpPr>
        <p:spPr>
          <a:xfrm>
            <a:off x="381000" y="609600"/>
            <a:ext cx="8382000" cy="4785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Special thanks to: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Kortney Rupp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Science, Research &amp; Engagement Librarian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Lawrence Livermore National Laboratory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(formerly Chemical Information Librarian, UCB)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Victoria Sharma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Program Manager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Responsible Conduct in Research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UC Berkeley</a:t>
            </a:r>
            <a:endParaRPr/>
          </a:p>
        </p:txBody>
      </p:sp>
      <p:cxnSp>
        <p:nvCxnSpPr>
          <p:cNvPr id="192" name="Google Shape;192;p26"/>
          <p:cNvCxnSpPr/>
          <p:nvPr/>
        </p:nvCxnSpPr>
        <p:spPr>
          <a:xfrm>
            <a:off x="381000" y="1132820"/>
            <a:ext cx="8382000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7"/>
          <p:cNvSpPr txBox="1"/>
          <p:nvPr/>
        </p:nvSpPr>
        <p:spPr>
          <a:xfrm>
            <a:off x="381000" y="609600"/>
            <a:ext cx="8382000" cy="3739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/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None/>
            </a:pP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  <a:p>
            <a:pPr marL="0" marR="0" lvl="0" indent="0" algn="ctr" rtl="0"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Elliott Smith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esmith@library.berkeley.edu</a:t>
            </a:r>
            <a:endParaRPr/>
          </a:p>
        </p:txBody>
      </p:sp>
      <p:cxnSp>
        <p:nvCxnSpPr>
          <p:cNvPr id="199" name="Google Shape;199;p27"/>
          <p:cNvCxnSpPr/>
          <p:nvPr/>
        </p:nvCxnSpPr>
        <p:spPr>
          <a:xfrm>
            <a:off x="381000" y="1828800"/>
            <a:ext cx="8382000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8"/>
          <p:cNvSpPr txBox="1"/>
          <p:nvPr/>
        </p:nvSpPr>
        <p:spPr>
          <a:xfrm>
            <a:off x="685800" y="609600"/>
            <a:ext cx="6553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Image credits</a:t>
            </a:r>
            <a:endParaRPr/>
          </a:p>
        </p:txBody>
      </p:sp>
      <p:sp>
        <p:nvSpPr>
          <p:cNvPr id="206" name="Google Shape;206;p28"/>
          <p:cNvSpPr txBox="1"/>
          <p:nvPr/>
        </p:nvSpPr>
        <p:spPr>
          <a:xfrm>
            <a:off x="685800" y="1447800"/>
            <a:ext cx="7696200" cy="3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rgbClr val="17365D"/>
                </a:solidFill>
              </a:rPr>
              <a:t>Slide 2: </a:t>
            </a:r>
            <a:r>
              <a:rPr lang="en-US" sz="1800">
                <a:solidFill>
                  <a:srgbClr val="17365D"/>
                </a:solidFill>
              </a:rPr>
              <a:t>UC Berkeley Library</a:t>
            </a:r>
            <a:endParaRPr sz="1800" b="1">
              <a:solidFill>
                <a:srgbClr val="17365D"/>
              </a:solidFill>
            </a:endParaRPr>
          </a:p>
          <a:p>
            <a:pPr marL="457200" marR="0" lvl="0" indent="-444500" algn="l" rtl="0">
              <a:spcBef>
                <a:spcPts val="100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r>
              <a:rPr lang="en-US" sz="1800" b="1">
                <a:solidFill>
                  <a:srgbClr val="17365D"/>
                </a:solidFill>
              </a:rPr>
              <a:t>4</a:t>
            </a: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Chris Spielmann/National Cancer Institute</a:t>
            </a:r>
            <a:endParaRPr sz="1800">
              <a:solidFill>
                <a:srgbClr val="17365D"/>
              </a:solidFill>
            </a:endParaRPr>
          </a:p>
          <a:p>
            <a:pPr marL="457200" marR="0" lvl="0" indent="-444500" algn="l" rtl="0">
              <a:spcBef>
                <a:spcPts val="100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Slides </a:t>
            </a:r>
            <a:r>
              <a:rPr lang="en-US" sz="1800" b="1">
                <a:solidFill>
                  <a:srgbClr val="17365D"/>
                </a:solidFill>
              </a:rPr>
              <a:t>5</a:t>
            </a: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 b="1">
                <a:solidFill>
                  <a:srgbClr val="17365D"/>
                </a:solidFill>
              </a:rPr>
              <a:t>8</a:t>
            </a: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Keegan Houser/UC Berkeley</a:t>
            </a:r>
            <a:endParaRPr sz="1800">
              <a:solidFill>
                <a:srgbClr val="17365D"/>
              </a:solidFill>
            </a:endParaRPr>
          </a:p>
          <a:p>
            <a:pPr marL="457200" marR="0" lvl="0" indent="-444500" algn="l" rtl="0">
              <a:spcBef>
                <a:spcPts val="100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Slides </a:t>
            </a:r>
            <a:r>
              <a:rPr lang="en-US" sz="1800" b="1">
                <a:solidFill>
                  <a:srgbClr val="17365D"/>
                </a:solidFill>
              </a:rPr>
              <a:t>9</a:t>
            </a: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800" b="1">
                <a:solidFill>
                  <a:srgbClr val="17365D"/>
                </a:solidFill>
              </a:rPr>
              <a:t>10</a:t>
            </a: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janneke staaks</a:t>
            </a: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>
                <a:solidFill>
                  <a:srgbClr val="36609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https://www.flickr.com/photos/jannekestaaks/14391223825</a:t>
            </a:r>
            <a:endParaRPr sz="1800">
              <a:solidFill>
                <a:srgbClr val="366092"/>
              </a:solidFill>
            </a:endParaRPr>
          </a:p>
          <a:p>
            <a:pPr marL="457200" marR="0" lvl="0" indent="-444500" algn="l" rtl="0">
              <a:spcBef>
                <a:spcPts val="1000"/>
              </a:spcBef>
              <a:spcAft>
                <a:spcPts val="1000"/>
              </a:spcAft>
              <a:buClr>
                <a:srgbClr val="17365D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Slide 1</a:t>
            </a:r>
            <a:r>
              <a:rPr lang="en-US" sz="1800" b="1">
                <a:solidFill>
                  <a:srgbClr val="17365D"/>
                </a:solidFill>
              </a:rPr>
              <a:t>1</a:t>
            </a:r>
            <a:r>
              <a:rPr lang="en-US" sz="1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Amy Neeser</a:t>
            </a:r>
            <a:endParaRPr sz="1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7" name="Google Shape;207;p28"/>
          <p:cNvCxnSpPr/>
          <p:nvPr/>
        </p:nvCxnSpPr>
        <p:spPr>
          <a:xfrm>
            <a:off x="685800" y="1132820"/>
            <a:ext cx="7696200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/>
        </p:nvSpPr>
        <p:spPr>
          <a:xfrm>
            <a:off x="1828800" y="677794"/>
            <a:ext cx="7086600" cy="49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>
                <a:solidFill>
                  <a:srgbClr val="17365D"/>
                </a:solidFill>
              </a:rPr>
              <a:t>Elliott Smith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17365D"/>
                </a:solidFill>
              </a:rPr>
              <a:t>Emerging Technologies &amp; Bioinformatics Librarian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17365D"/>
                </a:solidFill>
              </a:rPr>
              <a:t>Koshland Bioscience, Natural Resources </a:t>
            </a:r>
            <a:br>
              <a:rPr lang="en-US" sz="2400">
                <a:solidFill>
                  <a:srgbClr val="17365D"/>
                </a:solidFill>
              </a:rPr>
            </a:br>
            <a:r>
              <a:rPr lang="en-US" sz="2400">
                <a:solidFill>
                  <a:srgbClr val="17365D"/>
                </a:solidFill>
              </a:rPr>
              <a:t>&amp; Public Health Library</a:t>
            </a:r>
            <a:endParaRPr sz="2400"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17365D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Amy Neeser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Research Data Management Program Manager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Research IT and Library Data Lab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36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Anna Sackmann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Science Data and Engineering Librarian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Kresge Engineering Library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2620788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" y="4412750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7200" y="828850"/>
            <a:ext cx="13716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/>
        </p:nvSpPr>
        <p:spPr>
          <a:xfrm>
            <a:off x="381000" y="609600"/>
            <a:ext cx="8382000" cy="59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</a:rPr>
              <a:t>RCR and graduate student services</a:t>
            </a:r>
            <a:endParaRPr/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</a:rPr>
              <a:t>Responsible Conduct of Research instruction: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Char char="•"/>
            </a:pPr>
            <a:r>
              <a:rPr lang="en-US" sz="2800" b="1">
                <a:solidFill>
                  <a:srgbClr val="17365D"/>
                </a:solidFill>
              </a:rPr>
              <a:t>is required for all NSF- and NIH-funded graduate students</a:t>
            </a:r>
            <a:endParaRPr sz="2800" b="1">
              <a:solidFill>
                <a:srgbClr val="17365D"/>
              </a:solidFill>
            </a:endParaRPr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Char char="•"/>
            </a:pPr>
            <a:r>
              <a:rPr lang="en-US" sz="2800" b="1">
                <a:solidFill>
                  <a:srgbClr val="17365D"/>
                </a:solidFill>
              </a:rPr>
              <a:t>offers opportunities for librarian outreach, instruction, and continuing engagement</a:t>
            </a:r>
            <a:endParaRPr b="1"/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rgbClr val="17365D"/>
              </a:buClr>
              <a:buSzPts val="2800"/>
              <a:buChar char="•"/>
            </a:pPr>
            <a:r>
              <a:rPr lang="en-US" sz="2800" b="1">
                <a:solidFill>
                  <a:srgbClr val="17365D"/>
                </a:solidFill>
              </a:rPr>
              <a:t>aligns with institutional priorities and evolving liaison models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5"/>
          <p:cNvCxnSpPr/>
          <p:nvPr/>
        </p:nvCxnSpPr>
        <p:spPr>
          <a:xfrm>
            <a:off x="381000" y="1132820"/>
            <a:ext cx="8382000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/>
        </p:nvSpPr>
        <p:spPr>
          <a:xfrm>
            <a:off x="457200" y="3048000"/>
            <a:ext cx="8229600" cy="270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Responsible Conduct of Research (RCR)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RCR training requirement</a:t>
            </a: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for researchers supported by NSF, NIH grants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For NIH grants: </a:t>
            </a: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“…online instruction [alone] is not considered adequate</a:t>
            </a:r>
            <a:r>
              <a:rPr lang="en-US" sz="2800">
                <a:solidFill>
                  <a:srgbClr val="17365D"/>
                </a:solidFill>
              </a:rPr>
              <a:t>...</a:t>
            </a: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” (NOT-OD-10-019)</a:t>
            </a: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457200"/>
            <a:ext cx="8229600" cy="23454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" name="Google Shape;110;p16"/>
          <p:cNvCxnSpPr/>
          <p:nvPr/>
        </p:nvCxnSpPr>
        <p:spPr>
          <a:xfrm>
            <a:off x="457200" y="3581400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/>
        </p:nvSpPr>
        <p:spPr>
          <a:xfrm>
            <a:off x="771524" y="609600"/>
            <a:ext cx="5400676" cy="5324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RCR in the Biosciences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at UC Berkeley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MCB 293C</a:t>
            </a:r>
            <a:r>
              <a:rPr lang="en-US" sz="2800" b="1">
                <a:solidFill>
                  <a:srgbClr val="17365D"/>
                </a:solidFill>
              </a:rPr>
              <a:t>:</a:t>
            </a: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RCR and Research Ethics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MCB 293D: </a:t>
            </a:r>
            <a:b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Rigor and Reproducibility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MCB 293S:</a:t>
            </a: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Foundations of </a:t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Biostatistical Practice</a:t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endParaRPr sz="2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63640" y="457200"/>
            <a:ext cx="2420512" cy="53949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p17"/>
          <p:cNvCxnSpPr/>
          <p:nvPr/>
        </p:nvCxnSpPr>
        <p:spPr>
          <a:xfrm>
            <a:off x="771524" y="1600200"/>
            <a:ext cx="5019676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 txBox="1"/>
          <p:nvPr/>
        </p:nvSpPr>
        <p:spPr>
          <a:xfrm>
            <a:off x="771524" y="609600"/>
            <a:ext cx="5400676" cy="5324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RCR in the Biosciences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at UC Berkeley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MCB 293C: </a:t>
            </a:r>
            <a:b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RCR and Research Ethics</a:t>
            </a:r>
            <a:endParaRPr sz="2800" b="1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MCB 293D: </a:t>
            </a:r>
            <a:b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Rigor and Reproducibility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MCB 293S:</a:t>
            </a: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Foundations of </a:t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Biostatistical Practice</a:t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endParaRPr sz="2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63640" y="457200"/>
            <a:ext cx="2420512" cy="5394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/>
          <p:nvPr/>
        </p:nvSpPr>
        <p:spPr>
          <a:xfrm>
            <a:off x="533400" y="2819400"/>
            <a:ext cx="5257800" cy="1143000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18"/>
          <p:cNvCxnSpPr/>
          <p:nvPr/>
        </p:nvCxnSpPr>
        <p:spPr>
          <a:xfrm>
            <a:off x="771524" y="1600200"/>
            <a:ext cx="5019676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63640" y="457200"/>
            <a:ext cx="2420512" cy="539496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 txBox="1"/>
          <p:nvPr/>
        </p:nvSpPr>
        <p:spPr>
          <a:xfrm>
            <a:off x="771524" y="609600"/>
            <a:ext cx="5400676" cy="433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MCB 293D Topics </a:t>
            </a:r>
            <a:endParaRPr sz="2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The reproducibility crisis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Data collection, organization and storage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Data and image analysis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Cell line authentication</a:t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endParaRPr sz="2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19"/>
          <p:cNvCxnSpPr/>
          <p:nvPr/>
        </p:nvCxnSpPr>
        <p:spPr>
          <a:xfrm>
            <a:off x="771524" y="1143000"/>
            <a:ext cx="5095876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63640" y="457200"/>
            <a:ext cx="2420512" cy="539496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 txBox="1"/>
          <p:nvPr/>
        </p:nvSpPr>
        <p:spPr>
          <a:xfrm>
            <a:off x="771524" y="609600"/>
            <a:ext cx="5400676" cy="433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MCB 293D Topics </a:t>
            </a:r>
            <a:endParaRPr sz="2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The reproducibility crisis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Data collection, organization and storage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Data and image analysis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Cell line authentication</a:t>
            </a:r>
            <a:b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</a:br>
            <a:endParaRPr sz="280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0"/>
          <p:cNvSpPr/>
          <p:nvPr/>
        </p:nvSpPr>
        <p:spPr>
          <a:xfrm>
            <a:off x="533400" y="1981200"/>
            <a:ext cx="5486400" cy="1173480"/>
          </a:xfrm>
          <a:prstGeom prst="rect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20"/>
          <p:cNvCxnSpPr/>
          <p:nvPr/>
        </p:nvCxnSpPr>
        <p:spPr>
          <a:xfrm>
            <a:off x="771524" y="1143000"/>
            <a:ext cx="5095876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1" descr="https://lh6.googleusercontent.com/co9LbQXr2lTpTcrSsUwoybvSTJDrHzZ36tpJzKSgMay2Sxgi55gEcgZ-m2fmuDyr3JFZ7xJdW_HiS_ZDOz_gWR0DP8xHHqLAgfrM1_3gx3IyvGDzyc1yQzRcJWrWLjQBG07Knryetw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66360" y="1600200"/>
            <a:ext cx="36576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57825" y="5895975"/>
            <a:ext cx="368617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1"/>
          <p:cNvSpPr txBox="1"/>
          <p:nvPr/>
        </p:nvSpPr>
        <p:spPr>
          <a:xfrm>
            <a:off x="304800" y="1524000"/>
            <a:ext cx="5153025" cy="3877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Data support and RCR </a:t>
            </a: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(Anna)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Planning, documenting, describing </a:t>
            </a: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(Elliott)</a:t>
            </a:r>
            <a:endParaRPr/>
          </a:p>
          <a:p>
            <a:pPr marL="457200" marR="0" lvl="0" indent="-457200" algn="l" rtl="0">
              <a:spcBef>
                <a:spcPts val="2400"/>
              </a:spcBef>
              <a:spcAft>
                <a:spcPts val="0"/>
              </a:spcAft>
              <a:buClr>
                <a:srgbClr val="17365D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Storage, backup, archiving, sharing </a:t>
            </a:r>
            <a:r>
              <a:rPr lang="en-US" sz="28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(Amy)</a:t>
            </a:r>
            <a:endParaRPr/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304800" y="609600"/>
            <a:ext cx="6934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“Support Your Data” Module: Topics</a:t>
            </a:r>
            <a:endParaRPr/>
          </a:p>
        </p:txBody>
      </p:sp>
      <p:cxnSp>
        <p:nvCxnSpPr>
          <p:cNvPr id="153" name="Google Shape;153;p21"/>
          <p:cNvCxnSpPr/>
          <p:nvPr/>
        </p:nvCxnSpPr>
        <p:spPr>
          <a:xfrm>
            <a:off x="304800" y="1132820"/>
            <a:ext cx="8526625" cy="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604</Words>
  <Application>Microsoft Macintosh PowerPoint</Application>
  <PresentationFormat>On-screen Show (4:3)</PresentationFormat>
  <Paragraphs>96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Developing a data module for RCR instruction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data module for RCR instruction</dc:title>
  <dc:creator>Elliott Smith</dc:creator>
  <cp:lastModifiedBy>Elliott Smith</cp:lastModifiedBy>
  <cp:revision>2</cp:revision>
  <dcterms:modified xsi:type="dcterms:W3CDTF">2019-01-26T17:57:37Z</dcterms:modified>
</cp:coreProperties>
</file>