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3"/>
    <p:restoredTop sz="96327"/>
  </p:normalViewPr>
  <p:slideViewPr>
    <p:cSldViewPr snapToGrid="0">
      <p:cViewPr varScale="1">
        <p:scale>
          <a:sx n="67" d="100"/>
          <a:sy n="67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4B249-AD0D-5C4E-B057-77AD39A17CB6}" type="doc">
      <dgm:prSet loTypeId="urn:microsoft.com/office/officeart/2005/8/layout/hierarchy2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E656B-F6FC-7049-875F-912FADD5DBB0}">
      <dgm:prSet phldrT="[Text]"/>
      <dgm:spPr/>
      <dgm:t>
        <a:bodyPr/>
        <a:lstStyle/>
        <a:p>
          <a:r>
            <a:rPr lang="en-US" dirty="0"/>
            <a:t>Systematic</a:t>
          </a:r>
        </a:p>
        <a:p>
          <a:r>
            <a:rPr lang="en-US" dirty="0"/>
            <a:t>Review = Systematic secondary data collection</a:t>
          </a:r>
        </a:p>
      </dgm:t>
    </dgm:pt>
    <dgm:pt modelId="{3B531520-2E53-A648-9FA8-B140683DB909}" type="parTrans" cxnId="{48690FE8-06FA-1543-AFEB-4B6454F404A0}">
      <dgm:prSet/>
      <dgm:spPr/>
      <dgm:t>
        <a:bodyPr/>
        <a:lstStyle/>
        <a:p>
          <a:endParaRPr lang="en-US"/>
        </a:p>
      </dgm:t>
    </dgm:pt>
    <dgm:pt modelId="{F3604B94-61F3-E844-8C1F-131E6A07A426}" type="sibTrans" cxnId="{48690FE8-06FA-1543-AFEB-4B6454F404A0}">
      <dgm:prSet/>
      <dgm:spPr/>
      <dgm:t>
        <a:bodyPr/>
        <a:lstStyle/>
        <a:p>
          <a:endParaRPr lang="en-US"/>
        </a:p>
      </dgm:t>
    </dgm:pt>
    <dgm:pt modelId="{A4BBD013-7AAC-174F-AF86-4C90272C6DA8}">
      <dgm:prSet phldrT="[Text]"/>
      <dgm:spPr/>
      <dgm:t>
        <a:bodyPr/>
        <a:lstStyle/>
        <a:p>
          <a:r>
            <a:rPr lang="en-US" dirty="0"/>
            <a:t>Meta- Analysis = Quantitative  Analysis</a:t>
          </a:r>
        </a:p>
      </dgm:t>
    </dgm:pt>
    <dgm:pt modelId="{AA1795D6-63CE-2746-B72E-299A198ED2BC}" type="parTrans" cxnId="{A555D889-B85A-A948-9BC9-5A5C3246C82C}">
      <dgm:prSet/>
      <dgm:spPr/>
      <dgm:t>
        <a:bodyPr/>
        <a:lstStyle/>
        <a:p>
          <a:endParaRPr lang="en-US"/>
        </a:p>
      </dgm:t>
    </dgm:pt>
    <dgm:pt modelId="{91997F44-5089-4F48-AB8A-56853D612C2D}" type="sibTrans" cxnId="{A555D889-B85A-A948-9BC9-5A5C3246C82C}">
      <dgm:prSet/>
      <dgm:spPr/>
      <dgm:t>
        <a:bodyPr/>
        <a:lstStyle/>
        <a:p>
          <a:endParaRPr lang="en-US"/>
        </a:p>
      </dgm:t>
    </dgm:pt>
    <dgm:pt modelId="{23D99E9E-A84B-9541-892D-65F1F1C6960E}">
      <dgm:prSet phldrT="[Text]"/>
      <dgm:spPr/>
      <dgm:t>
        <a:bodyPr/>
        <a:lstStyle/>
        <a:p>
          <a:r>
            <a:rPr lang="en-US" dirty="0"/>
            <a:t>Meta-synthesis + Qualitative analysis </a:t>
          </a:r>
        </a:p>
      </dgm:t>
    </dgm:pt>
    <dgm:pt modelId="{9B1432A3-88D9-5B49-92A9-30CA9279DFCC}" type="parTrans" cxnId="{92CB2061-9BA9-2744-B748-EF69949D1164}">
      <dgm:prSet/>
      <dgm:spPr/>
      <dgm:t>
        <a:bodyPr/>
        <a:lstStyle/>
        <a:p>
          <a:endParaRPr lang="en-US"/>
        </a:p>
      </dgm:t>
    </dgm:pt>
    <dgm:pt modelId="{5DE17AFB-F830-6C46-9CE9-5BAD33B8BEB6}" type="sibTrans" cxnId="{92CB2061-9BA9-2744-B748-EF69949D1164}">
      <dgm:prSet/>
      <dgm:spPr/>
      <dgm:t>
        <a:bodyPr/>
        <a:lstStyle/>
        <a:p>
          <a:endParaRPr lang="en-US"/>
        </a:p>
      </dgm:t>
    </dgm:pt>
    <dgm:pt modelId="{E2199FC7-672F-2342-99BB-8BF01B83C670}">
      <dgm:prSet/>
      <dgm:spPr/>
      <dgm:t>
        <a:bodyPr/>
        <a:lstStyle/>
        <a:p>
          <a:r>
            <a:rPr lang="en-US" dirty="0"/>
            <a:t>Mixed methods analysis of secondary data</a:t>
          </a:r>
        </a:p>
      </dgm:t>
    </dgm:pt>
    <dgm:pt modelId="{F2BEDFBC-3540-1847-9026-615F792A7234}" type="parTrans" cxnId="{D8D91755-35AA-C64B-A9F7-AAB5A1B4B6ED}">
      <dgm:prSet/>
      <dgm:spPr/>
      <dgm:t>
        <a:bodyPr/>
        <a:lstStyle/>
        <a:p>
          <a:endParaRPr lang="en-US"/>
        </a:p>
      </dgm:t>
    </dgm:pt>
    <dgm:pt modelId="{4ECF3926-5DA3-4949-BE63-420F035A7DDF}" type="sibTrans" cxnId="{D8D91755-35AA-C64B-A9F7-AAB5A1B4B6ED}">
      <dgm:prSet/>
      <dgm:spPr/>
      <dgm:t>
        <a:bodyPr/>
        <a:lstStyle/>
        <a:p>
          <a:endParaRPr lang="en-US"/>
        </a:p>
      </dgm:t>
    </dgm:pt>
    <dgm:pt modelId="{1120FDED-4CF3-0340-B525-6FFEA18F6DD8}" type="pres">
      <dgm:prSet presAssocID="{5304B249-AD0D-5C4E-B057-77AD39A17C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63A884-B5D2-824E-A7F4-C21270099D08}" type="pres">
      <dgm:prSet presAssocID="{BEBE656B-F6FC-7049-875F-912FADD5DBB0}" presName="root1" presStyleCnt="0"/>
      <dgm:spPr/>
    </dgm:pt>
    <dgm:pt modelId="{F3B218BA-F0CB-E745-B1A9-C28F6372B8ED}" type="pres">
      <dgm:prSet presAssocID="{BEBE656B-F6FC-7049-875F-912FADD5DBB0}" presName="LevelOneTextNode" presStyleLbl="node0" presStyleIdx="0" presStyleCnt="1" custLinFactNeighborX="279" custLinFactNeighborY="39030">
        <dgm:presLayoutVars>
          <dgm:chPref val="3"/>
        </dgm:presLayoutVars>
      </dgm:prSet>
      <dgm:spPr/>
    </dgm:pt>
    <dgm:pt modelId="{8CC15057-8CC5-9F43-BB71-B81EB40189E5}" type="pres">
      <dgm:prSet presAssocID="{BEBE656B-F6FC-7049-875F-912FADD5DBB0}" presName="level2hierChild" presStyleCnt="0"/>
      <dgm:spPr/>
    </dgm:pt>
    <dgm:pt modelId="{1A1BF064-31F4-4B4C-952C-A6E79800A173}" type="pres">
      <dgm:prSet presAssocID="{AA1795D6-63CE-2746-B72E-299A198ED2BC}" presName="conn2-1" presStyleLbl="parChTrans1D2" presStyleIdx="0" presStyleCnt="3"/>
      <dgm:spPr/>
    </dgm:pt>
    <dgm:pt modelId="{4EF62E4F-F375-404D-B58D-7F5846E29E6E}" type="pres">
      <dgm:prSet presAssocID="{AA1795D6-63CE-2746-B72E-299A198ED2BC}" presName="connTx" presStyleLbl="parChTrans1D2" presStyleIdx="0" presStyleCnt="3"/>
      <dgm:spPr/>
    </dgm:pt>
    <dgm:pt modelId="{57C81FF8-AD73-6F44-88F1-C957E461FC1A}" type="pres">
      <dgm:prSet presAssocID="{A4BBD013-7AAC-174F-AF86-4C90272C6DA8}" presName="root2" presStyleCnt="0"/>
      <dgm:spPr/>
    </dgm:pt>
    <dgm:pt modelId="{2208B13B-7882-144A-9F81-0F7966087A80}" type="pres">
      <dgm:prSet presAssocID="{A4BBD013-7AAC-174F-AF86-4C90272C6DA8}" presName="LevelTwoTextNode" presStyleLbl="node2" presStyleIdx="0" presStyleCnt="3" custLinFactNeighborX="-3345" custLinFactNeighborY="-18400">
        <dgm:presLayoutVars>
          <dgm:chPref val="3"/>
        </dgm:presLayoutVars>
      </dgm:prSet>
      <dgm:spPr/>
    </dgm:pt>
    <dgm:pt modelId="{B1EDDE8F-387D-D646-BE82-50D06DE5898C}" type="pres">
      <dgm:prSet presAssocID="{A4BBD013-7AAC-174F-AF86-4C90272C6DA8}" presName="level3hierChild" presStyleCnt="0"/>
      <dgm:spPr/>
    </dgm:pt>
    <dgm:pt modelId="{A69F8225-0C67-ED47-AE4F-D73A4C697085}" type="pres">
      <dgm:prSet presAssocID="{9B1432A3-88D9-5B49-92A9-30CA9279DFCC}" presName="conn2-1" presStyleLbl="parChTrans1D2" presStyleIdx="1" presStyleCnt="3"/>
      <dgm:spPr/>
    </dgm:pt>
    <dgm:pt modelId="{A718699C-A026-1C47-8ED6-A2F5FF9D238F}" type="pres">
      <dgm:prSet presAssocID="{9B1432A3-88D9-5B49-92A9-30CA9279DFCC}" presName="connTx" presStyleLbl="parChTrans1D2" presStyleIdx="1" presStyleCnt="3"/>
      <dgm:spPr/>
    </dgm:pt>
    <dgm:pt modelId="{B761F495-8919-0D44-A33B-046104E11D21}" type="pres">
      <dgm:prSet presAssocID="{23D99E9E-A84B-9541-892D-65F1F1C6960E}" presName="root2" presStyleCnt="0"/>
      <dgm:spPr/>
    </dgm:pt>
    <dgm:pt modelId="{CBCA4855-2E54-EE45-8696-9ACF7D9FC06D}" type="pres">
      <dgm:prSet presAssocID="{23D99E9E-A84B-9541-892D-65F1F1C6960E}" presName="LevelTwoTextNode" presStyleLbl="node2" presStyleIdx="1" presStyleCnt="3">
        <dgm:presLayoutVars>
          <dgm:chPref val="3"/>
        </dgm:presLayoutVars>
      </dgm:prSet>
      <dgm:spPr/>
    </dgm:pt>
    <dgm:pt modelId="{15F72413-A909-3B4A-8281-CDD09ACAEA88}" type="pres">
      <dgm:prSet presAssocID="{23D99E9E-A84B-9541-892D-65F1F1C6960E}" presName="level3hierChild" presStyleCnt="0"/>
      <dgm:spPr/>
    </dgm:pt>
    <dgm:pt modelId="{A05713D4-0F97-3D43-BAE9-882D9F044673}" type="pres">
      <dgm:prSet presAssocID="{F2BEDFBC-3540-1847-9026-615F792A7234}" presName="conn2-1" presStyleLbl="parChTrans1D2" presStyleIdx="2" presStyleCnt="3"/>
      <dgm:spPr/>
    </dgm:pt>
    <dgm:pt modelId="{8226323B-F258-DB4C-834D-5DD8A1D166A7}" type="pres">
      <dgm:prSet presAssocID="{F2BEDFBC-3540-1847-9026-615F792A7234}" presName="connTx" presStyleLbl="parChTrans1D2" presStyleIdx="2" presStyleCnt="3"/>
      <dgm:spPr/>
    </dgm:pt>
    <dgm:pt modelId="{80C6A088-D8DC-F04D-B836-02ECEC767240}" type="pres">
      <dgm:prSet presAssocID="{E2199FC7-672F-2342-99BB-8BF01B83C670}" presName="root2" presStyleCnt="0"/>
      <dgm:spPr/>
    </dgm:pt>
    <dgm:pt modelId="{C459C4A3-F936-4F4E-BDD8-05AC75723CDF}" type="pres">
      <dgm:prSet presAssocID="{E2199FC7-672F-2342-99BB-8BF01B83C670}" presName="LevelTwoTextNode" presStyleLbl="node2" presStyleIdx="2" presStyleCnt="3" custLinFactNeighborY="55200">
        <dgm:presLayoutVars>
          <dgm:chPref val="3"/>
        </dgm:presLayoutVars>
      </dgm:prSet>
      <dgm:spPr/>
    </dgm:pt>
    <dgm:pt modelId="{95B44DDC-DFD8-3449-B426-8528564331FF}" type="pres">
      <dgm:prSet presAssocID="{E2199FC7-672F-2342-99BB-8BF01B83C670}" presName="level3hierChild" presStyleCnt="0"/>
      <dgm:spPr/>
    </dgm:pt>
  </dgm:ptLst>
  <dgm:cxnLst>
    <dgm:cxn modelId="{851CAE38-34DC-B44B-9BA7-168925061050}" type="presOf" srcId="{E2199FC7-672F-2342-99BB-8BF01B83C670}" destId="{C459C4A3-F936-4F4E-BDD8-05AC75723CDF}" srcOrd="0" destOrd="0" presId="urn:microsoft.com/office/officeart/2005/8/layout/hierarchy2"/>
    <dgm:cxn modelId="{BF7DB75C-C114-9840-9C4E-DF77C6985A13}" type="presOf" srcId="{F2BEDFBC-3540-1847-9026-615F792A7234}" destId="{A05713D4-0F97-3D43-BAE9-882D9F044673}" srcOrd="0" destOrd="0" presId="urn:microsoft.com/office/officeart/2005/8/layout/hierarchy2"/>
    <dgm:cxn modelId="{CC7ED55E-2084-3440-A2BF-5FE9094BF0F6}" type="presOf" srcId="{23D99E9E-A84B-9541-892D-65F1F1C6960E}" destId="{CBCA4855-2E54-EE45-8696-9ACF7D9FC06D}" srcOrd="0" destOrd="0" presId="urn:microsoft.com/office/officeart/2005/8/layout/hierarchy2"/>
    <dgm:cxn modelId="{92CB2061-9BA9-2744-B748-EF69949D1164}" srcId="{BEBE656B-F6FC-7049-875F-912FADD5DBB0}" destId="{23D99E9E-A84B-9541-892D-65F1F1C6960E}" srcOrd="1" destOrd="0" parTransId="{9B1432A3-88D9-5B49-92A9-30CA9279DFCC}" sibTransId="{5DE17AFB-F830-6C46-9CE9-5BAD33B8BEB6}"/>
    <dgm:cxn modelId="{A3734E44-2685-9740-A6D7-F23D2E07F78E}" type="presOf" srcId="{9B1432A3-88D9-5B49-92A9-30CA9279DFCC}" destId="{A718699C-A026-1C47-8ED6-A2F5FF9D238F}" srcOrd="1" destOrd="0" presId="urn:microsoft.com/office/officeart/2005/8/layout/hierarchy2"/>
    <dgm:cxn modelId="{5A5AFC72-C7ED-374F-9197-574E89AA883F}" type="presOf" srcId="{AA1795D6-63CE-2746-B72E-299A198ED2BC}" destId="{4EF62E4F-F375-404D-B58D-7F5846E29E6E}" srcOrd="1" destOrd="0" presId="urn:microsoft.com/office/officeart/2005/8/layout/hierarchy2"/>
    <dgm:cxn modelId="{87F3A454-851C-774C-8DDD-228037DA34E0}" type="presOf" srcId="{5304B249-AD0D-5C4E-B057-77AD39A17CB6}" destId="{1120FDED-4CF3-0340-B525-6FFEA18F6DD8}" srcOrd="0" destOrd="0" presId="urn:microsoft.com/office/officeart/2005/8/layout/hierarchy2"/>
    <dgm:cxn modelId="{D8D91755-35AA-C64B-A9F7-AAB5A1B4B6ED}" srcId="{BEBE656B-F6FC-7049-875F-912FADD5DBB0}" destId="{E2199FC7-672F-2342-99BB-8BF01B83C670}" srcOrd="2" destOrd="0" parTransId="{F2BEDFBC-3540-1847-9026-615F792A7234}" sibTransId="{4ECF3926-5DA3-4949-BE63-420F035A7DDF}"/>
    <dgm:cxn modelId="{F3182188-1C2C-7D43-94EE-AAD67901B658}" type="presOf" srcId="{BEBE656B-F6FC-7049-875F-912FADD5DBB0}" destId="{F3B218BA-F0CB-E745-B1A9-C28F6372B8ED}" srcOrd="0" destOrd="0" presId="urn:microsoft.com/office/officeart/2005/8/layout/hierarchy2"/>
    <dgm:cxn modelId="{A555D889-B85A-A948-9BC9-5A5C3246C82C}" srcId="{BEBE656B-F6FC-7049-875F-912FADD5DBB0}" destId="{A4BBD013-7AAC-174F-AF86-4C90272C6DA8}" srcOrd="0" destOrd="0" parTransId="{AA1795D6-63CE-2746-B72E-299A198ED2BC}" sibTransId="{91997F44-5089-4F48-AB8A-56853D612C2D}"/>
    <dgm:cxn modelId="{EFB6FF8D-6ED4-E34A-9F8D-368DE560CB98}" type="presOf" srcId="{AA1795D6-63CE-2746-B72E-299A198ED2BC}" destId="{1A1BF064-31F4-4B4C-952C-A6E79800A173}" srcOrd="0" destOrd="0" presId="urn:microsoft.com/office/officeart/2005/8/layout/hierarchy2"/>
    <dgm:cxn modelId="{689407D4-25C2-CC4D-82FF-49D64D6C7B31}" type="presOf" srcId="{F2BEDFBC-3540-1847-9026-615F792A7234}" destId="{8226323B-F258-DB4C-834D-5DD8A1D166A7}" srcOrd="1" destOrd="0" presId="urn:microsoft.com/office/officeart/2005/8/layout/hierarchy2"/>
    <dgm:cxn modelId="{48690FE8-06FA-1543-AFEB-4B6454F404A0}" srcId="{5304B249-AD0D-5C4E-B057-77AD39A17CB6}" destId="{BEBE656B-F6FC-7049-875F-912FADD5DBB0}" srcOrd="0" destOrd="0" parTransId="{3B531520-2E53-A648-9FA8-B140683DB909}" sibTransId="{F3604B94-61F3-E844-8C1F-131E6A07A426}"/>
    <dgm:cxn modelId="{6CA1E3F2-4D84-374C-A2AD-A7AA92CE1116}" type="presOf" srcId="{A4BBD013-7AAC-174F-AF86-4C90272C6DA8}" destId="{2208B13B-7882-144A-9F81-0F7966087A80}" srcOrd="0" destOrd="0" presId="urn:microsoft.com/office/officeart/2005/8/layout/hierarchy2"/>
    <dgm:cxn modelId="{A30657FE-5C0C-754F-A2ED-64A29D4DF126}" type="presOf" srcId="{9B1432A3-88D9-5B49-92A9-30CA9279DFCC}" destId="{A69F8225-0C67-ED47-AE4F-D73A4C697085}" srcOrd="0" destOrd="0" presId="urn:microsoft.com/office/officeart/2005/8/layout/hierarchy2"/>
    <dgm:cxn modelId="{01D230BE-DBB9-2041-988A-B671E9AB3387}" type="presParOf" srcId="{1120FDED-4CF3-0340-B525-6FFEA18F6DD8}" destId="{E663A884-B5D2-824E-A7F4-C21270099D08}" srcOrd="0" destOrd="0" presId="urn:microsoft.com/office/officeart/2005/8/layout/hierarchy2"/>
    <dgm:cxn modelId="{911FFD7A-CC3D-CB4E-9616-F1ED651F890D}" type="presParOf" srcId="{E663A884-B5D2-824E-A7F4-C21270099D08}" destId="{F3B218BA-F0CB-E745-B1A9-C28F6372B8ED}" srcOrd="0" destOrd="0" presId="urn:microsoft.com/office/officeart/2005/8/layout/hierarchy2"/>
    <dgm:cxn modelId="{7D3919B0-03C5-8A40-98C6-88D5DDEB9763}" type="presParOf" srcId="{E663A884-B5D2-824E-A7F4-C21270099D08}" destId="{8CC15057-8CC5-9F43-BB71-B81EB40189E5}" srcOrd="1" destOrd="0" presId="urn:microsoft.com/office/officeart/2005/8/layout/hierarchy2"/>
    <dgm:cxn modelId="{FC69566F-EB76-3E4B-A9BF-AD94A23A8E60}" type="presParOf" srcId="{8CC15057-8CC5-9F43-BB71-B81EB40189E5}" destId="{1A1BF064-31F4-4B4C-952C-A6E79800A173}" srcOrd="0" destOrd="0" presId="urn:microsoft.com/office/officeart/2005/8/layout/hierarchy2"/>
    <dgm:cxn modelId="{A6D6F23D-36A4-EE44-BBA9-DC90ADBD87EC}" type="presParOf" srcId="{1A1BF064-31F4-4B4C-952C-A6E79800A173}" destId="{4EF62E4F-F375-404D-B58D-7F5846E29E6E}" srcOrd="0" destOrd="0" presId="urn:microsoft.com/office/officeart/2005/8/layout/hierarchy2"/>
    <dgm:cxn modelId="{1877F230-93DC-354E-95DD-FAD3EED37E45}" type="presParOf" srcId="{8CC15057-8CC5-9F43-BB71-B81EB40189E5}" destId="{57C81FF8-AD73-6F44-88F1-C957E461FC1A}" srcOrd="1" destOrd="0" presId="urn:microsoft.com/office/officeart/2005/8/layout/hierarchy2"/>
    <dgm:cxn modelId="{191896F4-0138-2D4F-9026-6907769CC846}" type="presParOf" srcId="{57C81FF8-AD73-6F44-88F1-C957E461FC1A}" destId="{2208B13B-7882-144A-9F81-0F7966087A80}" srcOrd="0" destOrd="0" presId="urn:microsoft.com/office/officeart/2005/8/layout/hierarchy2"/>
    <dgm:cxn modelId="{4B2D0DFF-91C4-364A-9B9D-BD56186F4D38}" type="presParOf" srcId="{57C81FF8-AD73-6F44-88F1-C957E461FC1A}" destId="{B1EDDE8F-387D-D646-BE82-50D06DE5898C}" srcOrd="1" destOrd="0" presId="urn:microsoft.com/office/officeart/2005/8/layout/hierarchy2"/>
    <dgm:cxn modelId="{945C5FA3-DDC5-1E48-9EAA-1AF736AED773}" type="presParOf" srcId="{8CC15057-8CC5-9F43-BB71-B81EB40189E5}" destId="{A69F8225-0C67-ED47-AE4F-D73A4C697085}" srcOrd="2" destOrd="0" presId="urn:microsoft.com/office/officeart/2005/8/layout/hierarchy2"/>
    <dgm:cxn modelId="{3D16C87C-403E-7B44-AAE6-0D78B02053CF}" type="presParOf" srcId="{A69F8225-0C67-ED47-AE4F-D73A4C697085}" destId="{A718699C-A026-1C47-8ED6-A2F5FF9D238F}" srcOrd="0" destOrd="0" presId="urn:microsoft.com/office/officeart/2005/8/layout/hierarchy2"/>
    <dgm:cxn modelId="{E27BFB38-475A-AC49-BAA9-241FC4B181D3}" type="presParOf" srcId="{8CC15057-8CC5-9F43-BB71-B81EB40189E5}" destId="{B761F495-8919-0D44-A33B-046104E11D21}" srcOrd="3" destOrd="0" presId="urn:microsoft.com/office/officeart/2005/8/layout/hierarchy2"/>
    <dgm:cxn modelId="{5976BA66-D54D-BD41-B988-E15933477A07}" type="presParOf" srcId="{B761F495-8919-0D44-A33B-046104E11D21}" destId="{CBCA4855-2E54-EE45-8696-9ACF7D9FC06D}" srcOrd="0" destOrd="0" presId="urn:microsoft.com/office/officeart/2005/8/layout/hierarchy2"/>
    <dgm:cxn modelId="{72E747F3-F809-9D44-8DEF-9513A9A93256}" type="presParOf" srcId="{B761F495-8919-0D44-A33B-046104E11D21}" destId="{15F72413-A909-3B4A-8281-CDD09ACAEA88}" srcOrd="1" destOrd="0" presId="urn:microsoft.com/office/officeart/2005/8/layout/hierarchy2"/>
    <dgm:cxn modelId="{B3CFCA7B-B02F-4741-91F6-E158D799263A}" type="presParOf" srcId="{8CC15057-8CC5-9F43-BB71-B81EB40189E5}" destId="{A05713D4-0F97-3D43-BAE9-882D9F044673}" srcOrd="4" destOrd="0" presId="urn:microsoft.com/office/officeart/2005/8/layout/hierarchy2"/>
    <dgm:cxn modelId="{654F409D-B642-2E45-A81E-F65FCD3CE9B9}" type="presParOf" srcId="{A05713D4-0F97-3D43-BAE9-882D9F044673}" destId="{8226323B-F258-DB4C-834D-5DD8A1D166A7}" srcOrd="0" destOrd="0" presId="urn:microsoft.com/office/officeart/2005/8/layout/hierarchy2"/>
    <dgm:cxn modelId="{506E5222-EE20-2043-89C1-D061A4716E89}" type="presParOf" srcId="{8CC15057-8CC5-9F43-BB71-B81EB40189E5}" destId="{80C6A088-D8DC-F04D-B836-02ECEC767240}" srcOrd="5" destOrd="0" presId="urn:microsoft.com/office/officeart/2005/8/layout/hierarchy2"/>
    <dgm:cxn modelId="{BC348478-1847-1143-9AF1-329BB4DB517B}" type="presParOf" srcId="{80C6A088-D8DC-F04D-B836-02ECEC767240}" destId="{C459C4A3-F936-4F4E-BDD8-05AC75723CDF}" srcOrd="0" destOrd="0" presId="urn:microsoft.com/office/officeart/2005/8/layout/hierarchy2"/>
    <dgm:cxn modelId="{19ACC494-5A20-CE4E-BDE4-91A5FA09BD8D}" type="presParOf" srcId="{80C6A088-D8DC-F04D-B836-02ECEC767240}" destId="{95B44DDC-DFD8-3449-B426-8528564331F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18BA-F0CB-E745-B1A9-C28F6372B8ED}">
      <dsp:nvSpPr>
        <dsp:cNvPr id="0" name=""/>
        <dsp:cNvSpPr/>
      </dsp:nvSpPr>
      <dsp:spPr>
        <a:xfrm>
          <a:off x="136153" y="2529379"/>
          <a:ext cx="3280833" cy="1640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Systematic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 = Systematic secondary data collection</a:t>
          </a:r>
        </a:p>
      </dsp:txBody>
      <dsp:txXfrm>
        <a:off x="184199" y="2577425"/>
        <a:ext cx="3184741" cy="1544324"/>
      </dsp:txXfrm>
    </dsp:sp>
    <dsp:sp modelId="{1A1BF064-31F4-4B4C-952C-A6E79800A173}">
      <dsp:nvSpPr>
        <dsp:cNvPr id="0" name=""/>
        <dsp:cNvSpPr/>
      </dsp:nvSpPr>
      <dsp:spPr>
        <a:xfrm rot="17715559">
          <a:off x="2615308" y="2057652"/>
          <a:ext cx="279679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796793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943784" y="2014978"/>
        <a:ext cx="139839" cy="139839"/>
      </dsp:txXfrm>
    </dsp:sp>
    <dsp:sp modelId="{2208B13B-7882-144A-9F81-0F7966087A80}">
      <dsp:nvSpPr>
        <dsp:cNvPr id="0" name=""/>
        <dsp:cNvSpPr/>
      </dsp:nvSpPr>
      <dsp:spPr>
        <a:xfrm>
          <a:off x="4610422" y="0"/>
          <a:ext cx="3280833" cy="1640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Meta- Analysis = Quantitative  Analysis</a:t>
          </a:r>
        </a:p>
      </dsp:txBody>
      <dsp:txXfrm>
        <a:off x="4658468" y="48046"/>
        <a:ext cx="3184741" cy="1544324"/>
      </dsp:txXfrm>
    </dsp:sp>
    <dsp:sp modelId="{A69F8225-0C67-ED47-AE4F-D73A4C697085}">
      <dsp:nvSpPr>
        <dsp:cNvPr id="0" name=""/>
        <dsp:cNvSpPr/>
      </dsp:nvSpPr>
      <dsp:spPr>
        <a:xfrm rot="20030102">
          <a:off x="3342594" y="3002214"/>
          <a:ext cx="145196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51965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2277" y="2993161"/>
        <a:ext cx="72598" cy="72598"/>
      </dsp:txXfrm>
    </dsp:sp>
    <dsp:sp modelId="{CBCA4855-2E54-EE45-8696-9ACF7D9FC06D}">
      <dsp:nvSpPr>
        <dsp:cNvPr id="0" name=""/>
        <dsp:cNvSpPr/>
      </dsp:nvSpPr>
      <dsp:spPr>
        <a:xfrm>
          <a:off x="4720166" y="1889125"/>
          <a:ext cx="3280833" cy="1640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Meta-synthesis + Qualitative analysis </a:t>
          </a:r>
        </a:p>
      </dsp:txBody>
      <dsp:txXfrm>
        <a:off x="4768212" y="1937171"/>
        <a:ext cx="3184741" cy="1544324"/>
      </dsp:txXfrm>
    </dsp:sp>
    <dsp:sp modelId="{A05713D4-0F97-3D43-BAE9-882D9F044673}">
      <dsp:nvSpPr>
        <dsp:cNvPr id="0" name=""/>
        <dsp:cNvSpPr/>
      </dsp:nvSpPr>
      <dsp:spPr>
        <a:xfrm rot="2626853">
          <a:off x="3166086" y="3946777"/>
          <a:ext cx="180498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04980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023452" y="3928898"/>
        <a:ext cx="90249" cy="90249"/>
      </dsp:txXfrm>
    </dsp:sp>
    <dsp:sp modelId="{C459C4A3-F936-4F4E-BDD8-05AC75723CDF}">
      <dsp:nvSpPr>
        <dsp:cNvPr id="0" name=""/>
        <dsp:cNvSpPr/>
      </dsp:nvSpPr>
      <dsp:spPr>
        <a:xfrm>
          <a:off x="4720166" y="3778250"/>
          <a:ext cx="3280833" cy="1640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Mixed methods analysis of secondary data</a:t>
          </a:r>
        </a:p>
      </dsp:txBody>
      <dsp:txXfrm>
        <a:off x="4768212" y="3826296"/>
        <a:ext cx="3184741" cy="1544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3FBF-CD1D-EBBE-CF4C-3FD932951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FF2FA-B914-0692-BE55-D7EEC0BBB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693B9-3220-B0BD-4679-87561BCC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FF28-C91F-BF3C-9EF0-254D92BE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CFDB8-AECD-DB88-8632-3EAF6215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2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2EE38-8D39-1417-9608-2835EA49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260E3-B34A-2CF3-C2B7-965908F1B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05C88-834A-4FCD-39AF-72130CA8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6F0A3-3583-24DE-C8C3-D44B1D9D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0CB6-97BD-1F96-500D-A78736F6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1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85B69-7593-B3DE-0706-1B6228A02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5C1A8-43BE-84B1-4B2A-467EE34BF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410C-1273-2727-4FB5-20D1C7CD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2C66-CE8C-61C5-BFEF-0CE7A932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D179-ABA7-05F5-535C-F10E1D35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5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F43C-1523-7C86-D58D-3C1C46B6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A87B-36C2-B0B3-41AF-7BC85A899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B9034-84C4-59D3-52EF-F6426DE1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1F894-5CEF-95EF-A36C-ACB03EE3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34F0E-D2AC-04E5-C682-0050C431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C4D9-B77B-312D-69CF-08619BD7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9873F-A51F-B1F9-9837-F6E620DAF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5A59A-D1DF-2E3E-5DE3-022CBCAE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6F037-6223-3567-B95B-5DDE3D8C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3174-E4B9-5EB7-6414-F68E5009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0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C7C8-06F2-7118-1E39-309FD5D7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9939-1CF8-A8E1-985A-2B7201BCD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C3389-B1F2-3CE4-94CC-40A705237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B7300-5D9F-F643-EDC6-A2E875B3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CEED4-653F-1A26-BF24-3B5F8806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F4BEA-F76F-B2E5-6112-6602D91E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59FC7-7DC2-74DA-B717-67817E9E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807AE-BD3E-3F2D-07E4-777BCB58A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DE8E4-1755-78B6-1EAB-A67C44393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11BE8-C764-874C-2172-220604A01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36219-01B3-92EC-DEBB-FF84E232D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CB8CCF-CE48-E693-1BDF-E5DBBFCC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8FDB9-BA00-DA8B-7A55-E889F226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797976-AE5F-F14A-F928-D2B76CA1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4B34-B116-C86D-FB16-C033ABFB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60E19-0394-4504-72FE-D3414292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2AF69-1878-1AE1-54EF-75A106A8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D9A0B-73BF-CE51-54A3-DD13F3A9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47762-90A5-1034-4780-211EBB0F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6DF9C-F2C7-DB36-4970-AFACA6DD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3D46A-FA96-0FA9-E9BE-84953422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F21B-F02A-2A39-B11E-3B39291AC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806B-0A02-55B0-7C19-BAF76E96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6FD8B-90BA-C9B0-E253-505107D13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D39DF-656D-FBF5-D51A-3BCFCCD5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29926-B852-FEFD-784C-8AA2322C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048447-36FB-6F6A-5253-228B2604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2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9133-4B0A-DD37-86EB-3746F48C4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DCDB1-ADA0-A197-83FE-1B0B23881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92704-766E-422C-35D9-DAAE3AD8C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0CB9B-2A81-F457-8919-3FFA92C2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20036-3842-3B77-900A-6116673F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E80A5-1221-4A3D-33A2-BE0A84CB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2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CCDD9-5914-D69E-0B18-8E3F42BB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E925F-DA2C-0985-6900-BEB2F2ABA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5391-B70A-B156-CF77-326CEDA2E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6F17-983E-094A-AF0E-CEB394ED6C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6A008-76AB-9DAA-E853-479287F11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12D2-1D3F-8097-2165-FA5FD7917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8B48-6AB4-F140-9080-5C6813045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shtm.ac.uk/research/centres/centre-evaluation/evidence-synthes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ppi.ioe.ac.uk/cms/er4/Features/tabid/3396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1750984X.2021.196682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ennesaw.libapps.com/libguides/admin_c.php?g=695915&amp;p=5218963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3EFF9F-B1F5-EE01-5354-A30F60E3B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Meta-Synthesis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97F7D-1C66-84B8-97FA-2B975A003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state of confusion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BCCDC-0A76-9202-E0D1-E28815B110A9}"/>
              </a:ext>
            </a:extLst>
          </p:cNvPr>
          <p:cNvSpPr txBox="1"/>
          <p:nvPr/>
        </p:nvSpPr>
        <p:spPr>
          <a:xfrm>
            <a:off x="3808429" y="5590095"/>
            <a:ext cx="532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Dr. Olga </a:t>
            </a:r>
            <a:r>
              <a:rPr lang="en-US" dirty="0" err="1"/>
              <a:t>Koz</a:t>
            </a:r>
            <a:r>
              <a:rPr lang="en-US" dirty="0"/>
              <a:t>, KSU Senior Research Support Librarian</a:t>
            </a:r>
          </a:p>
        </p:txBody>
      </p:sp>
    </p:spTree>
    <p:extLst>
      <p:ext uri="{BB962C8B-B14F-4D97-AF65-F5344CB8AC3E}">
        <p14:creationId xmlns:p14="http://schemas.microsoft.com/office/powerpoint/2010/main" val="158456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17F84-4D6A-312C-1C46-697DFCD2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609" y="688370"/>
            <a:ext cx="4805996" cy="13048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Reference</a:t>
            </a:r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01F98156-93A4-CC4A-19BF-FBD853BFB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737B8B-15EB-D53C-E7C4-F55B5CA01AA7}"/>
              </a:ext>
            </a:extLst>
          </p:cNvPr>
          <p:cNvSpPr txBox="1"/>
          <p:nvPr/>
        </p:nvSpPr>
        <p:spPr>
          <a:xfrm>
            <a:off x="6364609" y="1695236"/>
            <a:ext cx="518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Guide to Research Synthesis by O. </a:t>
            </a:r>
            <a:r>
              <a:rPr lang="en-US" dirty="0" err="1"/>
              <a:t>Koz</a:t>
            </a:r>
            <a:r>
              <a:rPr lang="en-US" dirty="0"/>
              <a:t> includes all references</a:t>
            </a:r>
          </a:p>
          <a:p>
            <a:r>
              <a:rPr lang="en-US" dirty="0"/>
              <a:t>https://</a:t>
            </a:r>
            <a:r>
              <a:rPr lang="en-US" dirty="0" err="1"/>
              <a:t>libguides.kennesaw.edu</a:t>
            </a:r>
            <a:r>
              <a:rPr lang="en-US" dirty="0"/>
              <a:t>/</a:t>
            </a:r>
            <a:r>
              <a:rPr lang="en-US" dirty="0" err="1"/>
              <a:t>research_synthesis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3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A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research process&#10;&#10;Description automatically generated">
            <a:extLst>
              <a:ext uri="{FF2B5EF4-FFF2-40B4-BE49-F238E27FC236}">
                <a16:creationId xmlns:a16="http://schemas.microsoft.com/office/drawing/2014/main" id="{01BF71D5-16B8-B6F0-F37E-4B099D597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011590"/>
            <a:ext cx="5129784" cy="48348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1C83D6-B767-B036-1E6C-B79B9D23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357851"/>
            <a:ext cx="5129784" cy="4142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7EDC2A-04CE-CC3A-9AA2-2F36C1F2EFDE}"/>
              </a:ext>
            </a:extLst>
          </p:cNvPr>
          <p:cNvSpPr txBox="1"/>
          <p:nvPr/>
        </p:nvSpPr>
        <p:spPr>
          <a:xfrm>
            <a:off x="641180" y="480060"/>
            <a:ext cx="529395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source of the confusion: classification of the types of meta-synthesis or qualitative meta-studies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0D072-B3D3-B2DF-DD7A-665F2336C186}"/>
              </a:ext>
            </a:extLst>
          </p:cNvPr>
          <p:cNvSpPr txBox="1"/>
          <p:nvPr/>
        </p:nvSpPr>
        <p:spPr>
          <a:xfrm>
            <a:off x="6256866" y="5711342"/>
            <a:ext cx="545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Fusar</a:t>
            </a:r>
            <a:r>
              <a:rPr lang="en-US" dirty="0"/>
              <a:t>-Poli, Paolo &amp; </a:t>
            </a:r>
            <a:r>
              <a:rPr lang="en-US" dirty="0" err="1"/>
              <a:t>Radua</a:t>
            </a:r>
            <a:r>
              <a:rPr lang="en-US" dirty="0"/>
              <a:t>, Joaquim. (2018). Ten simple rules for conducting umbrella reviews. Evidence-Based Mental Health. 21.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3DFAA-3345-99B6-407E-8F5C88595DD4}"/>
              </a:ext>
            </a:extLst>
          </p:cNvPr>
          <p:cNvSpPr txBox="1"/>
          <p:nvPr/>
        </p:nvSpPr>
        <p:spPr>
          <a:xfrm>
            <a:off x="641180" y="5711342"/>
            <a:ext cx="503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London School of Hygiene &amp; Tropical Medicine. Evidence Synthesis.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7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scientific method&#10;&#10;Description automatically generated">
            <a:extLst>
              <a:ext uri="{FF2B5EF4-FFF2-40B4-BE49-F238E27FC236}">
                <a16:creationId xmlns:a16="http://schemas.microsoft.com/office/drawing/2014/main" id="{A7A7E3DD-BCCD-827C-2D09-1DC9CE0F8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781057"/>
            <a:ext cx="5129784" cy="32958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reviews&#10;&#10;Description automatically generated">
            <a:extLst>
              <a:ext uri="{FF2B5EF4-FFF2-40B4-BE49-F238E27FC236}">
                <a16:creationId xmlns:a16="http://schemas.microsoft.com/office/drawing/2014/main" id="{FA976171-3D6B-9E6E-4C24-CE57844B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877241"/>
            <a:ext cx="5129784" cy="3103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E9367-9EA7-6382-757E-8CD07DDCD7EB}"/>
              </a:ext>
            </a:extLst>
          </p:cNvPr>
          <p:cNvSpPr txBox="1"/>
          <p:nvPr/>
        </p:nvSpPr>
        <p:spPr>
          <a:xfrm>
            <a:off x="556591" y="480060"/>
            <a:ext cx="5378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problems with positioning and classification of meta-synthesis impact the protocol and searching phase.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D566B-9D3D-FF7A-FA9D-AC35BFC98D8C}"/>
              </a:ext>
            </a:extLst>
          </p:cNvPr>
          <p:cNvSpPr txBox="1"/>
          <p:nvPr/>
        </p:nvSpPr>
        <p:spPr>
          <a:xfrm>
            <a:off x="556591" y="5277678"/>
            <a:ext cx="5378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ACRL Education &amp; Behavioral Sciences Section: Demystifying Evidence Synthesis with speakers Hui-Fen Chang, Scott Marsalis and Amy </a:t>
            </a:r>
            <a:r>
              <a:rPr lang="en-US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Riegelman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3E0E3-EB27-DA16-A73B-302B5C3028D0}"/>
              </a:ext>
            </a:extLst>
          </p:cNvPr>
          <p:cNvSpPr txBox="1"/>
          <p:nvPr/>
        </p:nvSpPr>
        <p:spPr>
          <a:xfrm>
            <a:off x="6549081" y="5277678"/>
            <a:ext cx="368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EPPI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5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3F26-3FE6-8AFA-3AD0-ABD882EC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Systematic review vs. Meta-Synthesis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1BDF15-60C8-39E0-1463-D5548E601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92269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421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research method&#10;&#10;Description automatically generated">
            <a:extLst>
              <a:ext uri="{FF2B5EF4-FFF2-40B4-BE49-F238E27FC236}">
                <a16:creationId xmlns:a16="http://schemas.microsoft.com/office/drawing/2014/main" id="{420F389E-1C0F-DCF9-E426-561DCBAA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91" y="320863"/>
            <a:ext cx="9622317" cy="589366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0D85B-D472-E336-60EF-3CCA5DD76993}"/>
              </a:ext>
            </a:extLst>
          </p:cNvPr>
          <p:cNvSpPr txBox="1"/>
          <p:nvPr/>
        </p:nvSpPr>
        <p:spPr>
          <a:xfrm>
            <a:off x="337751" y="6318422"/>
            <a:ext cx="820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b="1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b="1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libguides.kennesaw.edu</a:t>
            </a:r>
            <a:r>
              <a:rPr lang="en-US" b="1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research_synthesis</a:t>
            </a:r>
            <a:r>
              <a:rPr lang="en-US" b="1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/meta-synthesis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7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yellow background with black text&#10;&#10;Description automatically generated">
            <a:extLst>
              <a:ext uri="{FF2B5EF4-FFF2-40B4-BE49-F238E27FC236}">
                <a16:creationId xmlns:a16="http://schemas.microsoft.com/office/drawing/2014/main" id="{FECCF9FD-ED1E-800A-EAD9-02C94B7AE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0" b="114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Display 3">
            <a:extLst>
              <a:ext uri="{FF2B5EF4-FFF2-40B4-BE49-F238E27FC236}">
                <a16:creationId xmlns:a16="http://schemas.microsoft.com/office/drawing/2014/main" id="{0D86339E-58AD-E764-D14F-518CCCC02F81}"/>
              </a:ext>
            </a:extLst>
          </p:cNvPr>
          <p:cNvSpPr/>
          <p:nvPr/>
        </p:nvSpPr>
        <p:spPr>
          <a:xfrm>
            <a:off x="9756742" y="2884602"/>
            <a:ext cx="1885361" cy="622169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Thematic Analysis</a:t>
            </a:r>
          </a:p>
        </p:txBody>
      </p:sp>
      <p:sp>
        <p:nvSpPr>
          <p:cNvPr id="5" name="Display 4">
            <a:extLst>
              <a:ext uri="{FF2B5EF4-FFF2-40B4-BE49-F238E27FC236}">
                <a16:creationId xmlns:a16="http://schemas.microsoft.com/office/drawing/2014/main" id="{0184658F-2449-4AA2-0749-862BC932695F}"/>
              </a:ext>
            </a:extLst>
          </p:cNvPr>
          <p:cNvSpPr/>
          <p:nvPr/>
        </p:nvSpPr>
        <p:spPr>
          <a:xfrm>
            <a:off x="9916997" y="3789575"/>
            <a:ext cx="2073897" cy="707011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Meta-ethnography</a:t>
            </a:r>
          </a:p>
        </p:txBody>
      </p:sp>
      <p:sp>
        <p:nvSpPr>
          <p:cNvPr id="6" name="Display 5">
            <a:extLst>
              <a:ext uri="{FF2B5EF4-FFF2-40B4-BE49-F238E27FC236}">
                <a16:creationId xmlns:a16="http://schemas.microsoft.com/office/drawing/2014/main" id="{F5A10DE3-E547-1025-0867-8B037524243E}"/>
              </a:ext>
            </a:extLst>
          </p:cNvPr>
          <p:cNvSpPr/>
          <p:nvPr/>
        </p:nvSpPr>
        <p:spPr>
          <a:xfrm>
            <a:off x="9417377" y="4779389"/>
            <a:ext cx="2045617" cy="707011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Integrative Review</a:t>
            </a:r>
          </a:p>
        </p:txBody>
      </p:sp>
      <p:sp>
        <p:nvSpPr>
          <p:cNvPr id="7" name="Display 6">
            <a:extLst>
              <a:ext uri="{FF2B5EF4-FFF2-40B4-BE49-F238E27FC236}">
                <a16:creationId xmlns:a16="http://schemas.microsoft.com/office/drawing/2014/main" id="{6CF98686-E9DF-A1F7-D70C-8F2A4DEC2FA5}"/>
              </a:ext>
            </a:extLst>
          </p:cNvPr>
          <p:cNvSpPr/>
          <p:nvPr/>
        </p:nvSpPr>
        <p:spPr>
          <a:xfrm rot="20374125">
            <a:off x="9078012" y="2139885"/>
            <a:ext cx="2045617" cy="556181"/>
          </a:xfrm>
          <a:prstGeom prst="flowChartDisplay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Critical Interpretive</a:t>
            </a:r>
          </a:p>
        </p:txBody>
      </p:sp>
      <p:sp>
        <p:nvSpPr>
          <p:cNvPr id="9" name="Display 8">
            <a:extLst>
              <a:ext uri="{FF2B5EF4-FFF2-40B4-BE49-F238E27FC236}">
                <a16:creationId xmlns:a16="http://schemas.microsoft.com/office/drawing/2014/main" id="{181CE0C3-BF64-C659-0985-5EEC360A1E9E}"/>
              </a:ext>
            </a:extLst>
          </p:cNvPr>
          <p:cNvSpPr/>
          <p:nvPr/>
        </p:nvSpPr>
        <p:spPr>
          <a:xfrm>
            <a:off x="7136091" y="452487"/>
            <a:ext cx="2055043" cy="556181"/>
          </a:xfrm>
          <a:prstGeom prst="flowChartDisplay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Scoping/</a:t>
            </a:r>
          </a:p>
          <a:p>
            <a:pPr algn="ctr"/>
            <a:r>
              <a:rPr lang="en-US" dirty="0"/>
              <a:t>Mapping</a:t>
            </a:r>
          </a:p>
        </p:txBody>
      </p:sp>
      <p:sp>
        <p:nvSpPr>
          <p:cNvPr id="11" name="Terminator 10">
            <a:extLst>
              <a:ext uri="{FF2B5EF4-FFF2-40B4-BE49-F238E27FC236}">
                <a16:creationId xmlns:a16="http://schemas.microsoft.com/office/drawing/2014/main" id="{DC9B8745-DE1A-96D7-95AC-D984B36640C8}"/>
              </a:ext>
            </a:extLst>
          </p:cNvPr>
          <p:cNvSpPr/>
          <p:nvPr/>
        </p:nvSpPr>
        <p:spPr>
          <a:xfrm>
            <a:off x="2762054" y="556181"/>
            <a:ext cx="2036189" cy="64102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 Analysis</a:t>
            </a:r>
          </a:p>
        </p:txBody>
      </p:sp>
      <p:sp>
        <p:nvSpPr>
          <p:cNvPr id="12" name="Display 11">
            <a:extLst>
              <a:ext uri="{FF2B5EF4-FFF2-40B4-BE49-F238E27FC236}">
                <a16:creationId xmlns:a16="http://schemas.microsoft.com/office/drawing/2014/main" id="{1D8E0B28-6EC0-D27F-325A-226C6461C01F}"/>
              </a:ext>
            </a:extLst>
          </p:cNvPr>
          <p:cNvSpPr/>
          <p:nvPr/>
        </p:nvSpPr>
        <p:spPr>
          <a:xfrm>
            <a:off x="7136091" y="6165130"/>
            <a:ext cx="2055043" cy="612742"/>
          </a:xfrm>
          <a:prstGeom prst="flowChartDispla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Content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34890-3ACD-45C2-B976-D027A745B652}"/>
              </a:ext>
            </a:extLst>
          </p:cNvPr>
          <p:cNvSpPr txBox="1"/>
          <p:nvPr/>
        </p:nvSpPr>
        <p:spPr>
          <a:xfrm>
            <a:off x="107092" y="5577543"/>
            <a:ext cx="4193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There are 13 meta-qualitative reviews (e.g., meta-interpretation, meta-study, thematic synthesis) (Sutton et al., </a:t>
            </a:r>
            <a:r>
              <a:rPr lang="en-US" b="0" i="0" u="sng" dirty="0">
                <a:solidFill>
                  <a:srgbClr val="10147E"/>
                </a:solidFill>
                <a:effectLst/>
                <a:latin typeface="Open Sans" panose="020B0606030504020204" pitchFamily="34" charset="0"/>
                <a:hlinkClick r:id="rId3"/>
              </a:rPr>
              <a:t>2019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8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300DC3-C4CE-3705-D764-E02BBB58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Challenges in Searching</a:t>
            </a:r>
          </a:p>
        </p:txBody>
      </p:sp>
    </p:spTree>
    <p:extLst>
      <p:ext uri="{BB962C8B-B14F-4D97-AF65-F5344CB8AC3E}">
        <p14:creationId xmlns:p14="http://schemas.microsoft.com/office/powerpoint/2010/main" val="100960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FA232-893C-63DF-6D70-83BA2E48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Should searching be based on QUAL research design and methods?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F0BFC-4700-2E90-DD35-1EF17FF51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Research question, breadth,  type, and position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QUAL research questions include concepts, not variables.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Concepts ambiguity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Searching by methods is not possible in some databases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Variability of reporting styles and methods used in qualitative research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vast amount and richness of data produced in qualitative research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B04BD-D637-1CB4-8042-B7727C2F3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Searching techniques. “Translating” techniques that QUAL researchers use (purposeful sampling, snowballing, clustering, and text mining) into searching and information retrieval terms.</a:t>
            </a:r>
          </a:p>
          <a:p>
            <a:r>
              <a:rPr lang="en-US" sz="1600" b="0" i="0" dirty="0">
                <a:effectLst/>
                <a:latin typeface="Open Sans" panose="020B0606030504020204" pitchFamily="34" charset="0"/>
              </a:rPr>
              <a:t>QUAL Systematic search processes are similar to quantitative reviews, including a study protocol, a framework/checklist to guide content, a PRISMA flow diagram to report searching, </a:t>
            </a:r>
            <a:r>
              <a:rPr lang="en-US" sz="1600" b="0" i="1" dirty="0">
                <a:effectLst/>
                <a:latin typeface="Open Sans" panose="020B0606030504020204" pitchFamily="34" charset="0"/>
              </a:rPr>
              <a:t>etc</a:t>
            </a:r>
            <a:r>
              <a:rPr lang="en-US" sz="16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US" sz="1600" b="0" i="0" dirty="0">
                <a:effectLst/>
                <a:latin typeface="Open Sans" panose="020B0606030504020204" pitchFamily="34" charset="0"/>
              </a:rPr>
              <a:t>However, some use strategies that may be reflective of social constructivist, interpretive, or phenomenological, or ethnographic approaches. </a:t>
            </a:r>
          </a:p>
          <a:p>
            <a:pPr marL="0" indent="0">
              <a:buNone/>
            </a:pPr>
            <a:r>
              <a:rPr lang="en-US" sz="1900" dirty="0">
                <a:latin typeface="Open Sans" panose="020B0606030504020204" pitchFamily="34" charset="0"/>
              </a:rPr>
              <a:t>Librarians should be a part of the conversation about not only data collection but analysis as well.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50535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939ADD-603C-2D69-7027-635F3CDE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133" y="421240"/>
            <a:ext cx="6967399" cy="13150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Meta-synthesis protocols or Review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AE1B-F764-8EB5-5C3A-786B9F0A7EA8}"/>
              </a:ext>
            </a:extLst>
          </p:cNvPr>
          <p:cNvSpPr txBox="1"/>
          <p:nvPr/>
        </p:nvSpPr>
        <p:spPr>
          <a:xfrm>
            <a:off x="2084173" y="2512541"/>
            <a:ext cx="7949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The protocols used in systematic quantitative reviews are well developed (PRISMA, Cochrane), </a:t>
            </a:r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but very few examples of a qualitative systematic review protocol are available.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 am collecting examples of these protocols: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See the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hlinkClick r:id="rId2"/>
              </a:rPr>
              <a:t>guide to Research Synthesis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8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423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Open Sans</vt:lpstr>
      <vt:lpstr>Roboto</vt:lpstr>
      <vt:lpstr>Office Theme</vt:lpstr>
      <vt:lpstr>Meta-Synthesis</vt:lpstr>
      <vt:lpstr>PowerPoint Presentation</vt:lpstr>
      <vt:lpstr>PowerPoint Presentation</vt:lpstr>
      <vt:lpstr>Systematic review vs. Meta-Synthesis</vt:lpstr>
      <vt:lpstr>PowerPoint Presentation</vt:lpstr>
      <vt:lpstr>PowerPoint Presentation</vt:lpstr>
      <vt:lpstr>Key Challenges in Searching</vt:lpstr>
      <vt:lpstr>Should searching be based on QUAL research design and methods?</vt:lpstr>
      <vt:lpstr>Meta-synthesis protocols or Review Process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Meta-Synthesis</dc:title>
  <dc:creator>Olga Koz</dc:creator>
  <cp:lastModifiedBy>Jenkins, Aimee Sgourakis</cp:lastModifiedBy>
  <cp:revision>1</cp:revision>
  <dcterms:created xsi:type="dcterms:W3CDTF">2024-02-20T17:39:55Z</dcterms:created>
  <dcterms:modified xsi:type="dcterms:W3CDTF">2024-03-06T21:18:59Z</dcterms:modified>
</cp:coreProperties>
</file>