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 id="2147483677" r:id="rId2"/>
    <p:sldMasterId id="2147483678" r:id="rId3"/>
  </p:sldMasterIdLst>
  <p:notesMasterIdLst>
    <p:notesMasterId r:id="rId31"/>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3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903511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Thank you, Jodi, for inviting Amber and me to talk about our group’s guidelines for recording gender in name authority records.</a:t>
            </a:r>
            <a:endParaRPr sz="1200" b="0" i="0" u="none" strike="noStrike" cap="none">
              <a:solidFill>
                <a:schemeClr val="dk1"/>
              </a:solidFill>
              <a:latin typeface="Calibri"/>
              <a:ea typeface="Calibri"/>
              <a:cs typeface="Calibri"/>
              <a:sym typeface="Calibri"/>
            </a:endParaRPr>
          </a:p>
        </p:txBody>
      </p:sp>
      <p:sp>
        <p:nvSpPr>
          <p:cNvPr id="151" name="Shape 151"/>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22507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057092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http://id.loc.gov/authorities/names/n93121104.html</a:t>
            </a:r>
            <a:endParaRPr/>
          </a:p>
        </p:txBody>
      </p:sp>
    </p:spTree>
    <p:extLst>
      <p:ext uri="{BB962C8B-B14F-4D97-AF65-F5344CB8AC3E}">
        <p14:creationId xmlns:p14="http://schemas.microsoft.com/office/powerpoint/2010/main" val="3757531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802509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577976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3" name="Shape 2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199641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316092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4" name="Shape 2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56356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0" name="Shape 2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508258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637154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2" name="Shape 2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51635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Times New Roman"/>
              <a:buNone/>
            </a:pPr>
            <a:r>
              <a:rPr lang="en" sz="1200" i="0" u="none" strike="noStrike" cap="none">
                <a:solidFill>
                  <a:schemeClr val="dk1"/>
                </a:solidFill>
                <a:latin typeface="Calibri"/>
                <a:ea typeface="Calibri"/>
                <a:cs typeface="Calibri"/>
                <a:sym typeface="Calibri"/>
              </a:rPr>
              <a:t>Before we get to the specifics, I want to provide a little background about how the PCC task group on recording gender in authority records came to be. At the University of Hawaii, where I work, the entire NAF resides in our Voyager ILS. Each week I use a program to download the new and changed authority records as well as those marked for deletion. The program identifies bibliographic access points that are deemed “safe” for automatic correction and it generates reports containing problems and potential problems in both bib and authority records, which I review manually. </a:t>
            </a:r>
            <a:endParaRPr sz="1200">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Times New Roman"/>
              <a:buNone/>
            </a:pPr>
            <a:r>
              <a:rPr lang="en" sz="1200" i="0" u="none" strike="noStrike" cap="none">
                <a:solidFill>
                  <a:schemeClr val="dk1"/>
                </a:solidFill>
                <a:latin typeface="Calibri"/>
                <a:ea typeface="Calibri"/>
                <a:cs typeface="Calibri"/>
                <a:sym typeface="Calibri"/>
              </a:rPr>
              <a:t>Most of the problems turn out to be errors in authority records. For the past couple of years, I’ve been correcting them but I’m falling behind.</a:t>
            </a:r>
            <a:endParaRPr sz="1200" i="0" u="none" strike="noStrike" cap="none">
              <a:solidFill>
                <a:schemeClr val="dk1"/>
              </a:solidFill>
              <a:latin typeface="Calibri"/>
              <a:ea typeface="Calibri"/>
              <a:cs typeface="Calibri"/>
              <a:sym typeface="Calibri"/>
            </a:endParaRPr>
          </a:p>
        </p:txBody>
      </p:sp>
      <p:sp>
        <p:nvSpPr>
          <p:cNvPr id="160" name="Shape 160"/>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79775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9409629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4" name="Shape 2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107030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0" name="Shape 3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716312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6" name="Shape 3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611558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2" name="Shape 3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392924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8680382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4" name="Shape 3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203359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0" name="Shape 3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697117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7" name="Shape 167"/>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Here I’m listing only some of the errors I come across in just the 3XX fields (but the reports have included mistakes in every field of the record).</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 sz="1200">
                <a:solidFill>
                  <a:schemeClr val="dk1"/>
                </a:solidFill>
                <a:latin typeface="Calibri"/>
                <a:ea typeface="Calibri"/>
                <a:cs typeface="Calibri"/>
                <a:sym typeface="Calibri"/>
              </a:rPr>
              <a:t>Sometimes t</a:t>
            </a:r>
            <a:r>
              <a:rPr lang="en" sz="1200" b="0" i="0" u="none" strike="noStrike" cap="none">
                <a:solidFill>
                  <a:schemeClr val="dk1"/>
                </a:solidFill>
                <a:latin typeface="Calibri"/>
                <a:ea typeface="Calibri"/>
                <a:cs typeface="Calibri"/>
                <a:sym typeface="Calibri"/>
              </a:rPr>
              <a:t>he wrong thesaurus </a:t>
            </a:r>
            <a:r>
              <a:rPr lang="en" sz="1200">
                <a:solidFill>
                  <a:schemeClr val="dk1"/>
                </a:solidFill>
                <a:latin typeface="Calibri"/>
                <a:ea typeface="Calibri"/>
                <a:cs typeface="Calibri"/>
                <a:sym typeface="Calibri"/>
              </a:rPr>
              <a:t>is </a:t>
            </a:r>
            <a:r>
              <a:rPr lang="en" sz="1200" b="0" i="0" u="none" strike="noStrike" cap="none">
                <a:solidFill>
                  <a:schemeClr val="dk1"/>
                </a:solidFill>
                <a:latin typeface="Calibri"/>
                <a:ea typeface="Calibri"/>
                <a:cs typeface="Calibri"/>
                <a:sym typeface="Calibri"/>
              </a:rPr>
              <a:t>coded in subfield |2. LCSH </a:t>
            </a:r>
            <a:r>
              <a:rPr lang="en" sz="1200">
                <a:solidFill>
                  <a:schemeClr val="dk1"/>
                </a:solidFill>
                <a:latin typeface="Calibri"/>
                <a:ea typeface="Calibri"/>
                <a:cs typeface="Calibri"/>
                <a:sym typeface="Calibri"/>
              </a:rPr>
              <a:t>may be</a:t>
            </a:r>
            <a:r>
              <a:rPr lang="en" sz="1200" b="0" i="0" u="none" strike="noStrike" cap="none">
                <a:solidFill>
                  <a:schemeClr val="dk1"/>
                </a:solidFill>
                <a:latin typeface="Calibri"/>
                <a:ea typeface="Calibri"/>
                <a:cs typeface="Calibri"/>
                <a:sym typeface="Calibri"/>
              </a:rPr>
              <a:t> misspelled.</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Terms coded NAF or LCSH match references in their respective authority records.</a:t>
            </a:r>
            <a:endParaRPr/>
          </a:p>
          <a:p>
            <a:pPr marL="0" marR="0" lvl="0" indent="0" algn="l" rtl="0">
              <a:lnSpc>
                <a:spcPct val="100000"/>
              </a:lnSpc>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Terms are taken from LCSH reference records</a:t>
            </a:r>
            <a:endParaRPr/>
          </a:p>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Some terms, especially in 372 fields, are coded LCSH but they don’t match any LCSH term (even though we may wish they did).</a:t>
            </a:r>
            <a:endParaRPr/>
          </a:p>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Occupation terms include descriptors in violation of the Policy Statement to refrain from recording terms of occupation or profession that indicate the person’s gender, nationality, religion, etc. I would add geographic subdivision to the list of “don’ts” but that isn’t part of the PS.</a:t>
            </a:r>
            <a:endParaRPr/>
          </a:p>
          <a:p>
            <a:pPr marL="0" marR="0" lvl="0" indent="0" algn="l" rtl="0">
              <a:lnSpc>
                <a:spcPct val="100000"/>
              </a:lnSpc>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Subfield codes are some</a:t>
            </a:r>
            <a:r>
              <a:rPr lang="en" sz="1200">
                <a:solidFill>
                  <a:schemeClr val="dk1"/>
                </a:solidFill>
                <a:latin typeface="Calibri"/>
                <a:ea typeface="Calibri"/>
                <a:cs typeface="Calibri"/>
                <a:sym typeface="Calibri"/>
              </a:rPr>
              <a:t>times </a:t>
            </a:r>
            <a:r>
              <a:rPr lang="en" sz="1200" b="0" i="0" u="none" strike="noStrike" cap="none">
                <a:solidFill>
                  <a:schemeClr val="dk1"/>
                </a:solidFill>
                <a:latin typeface="Calibri"/>
                <a:ea typeface="Calibri"/>
                <a:cs typeface="Calibri"/>
                <a:sym typeface="Calibri"/>
              </a:rPr>
              <a:t>incorrect, especially in the 370 field.</a:t>
            </a:r>
            <a:endParaRPr/>
          </a:p>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Geographic terms coded NAF appear in forms that were specified under previous guidelines.</a:t>
            </a:r>
            <a:endParaRPr/>
          </a:p>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Some fields I come across simply defy categorization.</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And, of course, there are lots of misspellings. All of the errors on this slide are from actual authority records and all but one type of error would be detected (and in some cases, even corrected) by the Authority Toolkit, developed at Northwestern. It is available for free download as a stand-alone program or it can be used in conjunction with the OCLC Connexion client.</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68" name="Shape 16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16957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Now we’ll look specifically at gender. The RDA instruction for recording gender defines the term as “A gender with which a person identifies.” </a:t>
            </a:r>
            <a:endParaRPr sz="1200">
              <a:solidFill>
                <a:schemeClr val="dk1"/>
              </a:solidFill>
              <a:latin typeface="Calibri"/>
              <a:ea typeface="Calibri"/>
              <a:cs typeface="Calibri"/>
              <a:sym typeface="Calibri"/>
            </a:endParaRPr>
          </a:p>
          <a:p>
            <a:pPr marL="0" marR="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This is part of the original RDA instruction for recording gender. Until two years ago, “male” and “female" were by far the most frequently recorded gender terms in NARs.</a:t>
            </a:r>
            <a:endParaRPr sz="1200" b="0" i="0" u="none" strike="noStrike" cap="none">
              <a:solidFill>
                <a:schemeClr val="dk1"/>
              </a:solidFill>
              <a:latin typeface="Calibri"/>
              <a:ea typeface="Calibri"/>
              <a:cs typeface="Calibri"/>
              <a:sym typeface="Calibri"/>
            </a:endParaRPr>
          </a:p>
        </p:txBody>
      </p:sp>
      <p:sp>
        <p:nvSpPr>
          <p:cNvPr id="178" name="Shape 17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34020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6" name="Shape 186"/>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Verdana"/>
              <a:buNone/>
            </a:pPr>
            <a:r>
              <a:rPr lang="en" sz="1200" i="0" u="none" strike="noStrike" cap="none">
                <a:solidFill>
                  <a:schemeClr val="dk1"/>
                </a:solidFill>
                <a:latin typeface="Calibri"/>
                <a:ea typeface="Calibri"/>
                <a:cs typeface="Calibri"/>
                <a:sym typeface="Calibri"/>
              </a:rPr>
              <a:t>In February 2016 the RSC approved a proposal to eliminate the list of gender terms and to rewrite the instruction.</a:t>
            </a:r>
            <a:endParaRPr sz="1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Verdana"/>
              <a:buNone/>
            </a:pPr>
            <a:r>
              <a:rPr lang="en" sz="1200" i="0" u="none" strike="noStrike" cap="none">
                <a:solidFill>
                  <a:schemeClr val="dk1"/>
                </a:solidFill>
                <a:latin typeface="Calibri"/>
                <a:ea typeface="Calibri"/>
                <a:cs typeface="Calibri"/>
                <a:sym typeface="Calibri"/>
              </a:rPr>
              <a:t>The instruction now reads: Record </a:t>
            </a:r>
            <a:r>
              <a:rPr lang="en" sz="1200">
                <a:solidFill>
                  <a:schemeClr val="dk1"/>
                </a:solidFill>
                <a:latin typeface="Calibri"/>
                <a:ea typeface="Calibri"/>
                <a:cs typeface="Calibri"/>
                <a:sym typeface="Calibri"/>
              </a:rPr>
              <a:t>a</a:t>
            </a:r>
            <a:r>
              <a:rPr lang="en" sz="1200" i="0" u="none" strike="noStrike" cap="none">
                <a:solidFill>
                  <a:schemeClr val="dk1"/>
                </a:solidFill>
                <a:latin typeface="Calibri"/>
                <a:ea typeface="Calibri"/>
                <a:cs typeface="Calibri"/>
                <a:sym typeface="Calibri"/>
              </a:rPr>
              <a:t> gender of the person, using an appropriate term in a language preferred by the agency creating the data. Select a term from a standard list, if available. </a:t>
            </a:r>
            <a:endParaRPr sz="1200">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lvl="0" indent="0" rtl="0">
              <a:spcBef>
                <a:spcPts val="0"/>
              </a:spcBef>
              <a:spcAft>
                <a:spcPts val="0"/>
              </a:spcAft>
              <a:buClr>
                <a:schemeClr val="dk1"/>
              </a:buClr>
              <a:buSzPts val="1200"/>
              <a:buFont typeface="Calibri"/>
              <a:buNone/>
            </a:pPr>
            <a:r>
              <a:rPr lang="en" sz="1200">
                <a:solidFill>
                  <a:schemeClr val="dk1"/>
                </a:solidFill>
                <a:latin typeface="Calibri"/>
                <a:ea typeface="Calibri"/>
                <a:cs typeface="Calibri"/>
                <a:sym typeface="Calibri"/>
              </a:rPr>
              <a:t>The new instruction was welcomed as a positive change for a more inclusive vocabulary.</a:t>
            </a: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marR="0" lvl="0" indent="0" algn="l" rtl="0">
              <a:spcBef>
                <a:spcPts val="0"/>
              </a:spcBef>
              <a:spcAft>
                <a:spcPts val="0"/>
              </a:spcAft>
              <a:buNone/>
            </a:pPr>
            <a:endParaRPr sz="1200" i="0" u="none" strike="noStrike" cap="none">
              <a:solidFill>
                <a:schemeClr val="dk1"/>
              </a:solidFill>
              <a:latin typeface="Calibri"/>
              <a:ea typeface="Calibri"/>
              <a:cs typeface="Calibri"/>
              <a:sym typeface="Calibri"/>
            </a:endParaRPr>
          </a:p>
        </p:txBody>
      </p:sp>
      <p:sp>
        <p:nvSpPr>
          <p:cNvPr id="187" name="Shape 187"/>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6798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 sz="1200">
                <a:solidFill>
                  <a:schemeClr val="dk1"/>
                </a:solidFill>
                <a:latin typeface="Calibri"/>
                <a:ea typeface="Calibri"/>
                <a:cs typeface="Calibri"/>
                <a:sym typeface="Calibri"/>
              </a:rPr>
              <a:t>But it also meant additional “noise” in authority records. </a:t>
            </a:r>
            <a:r>
              <a:rPr lang="en" sz="1200" b="0" i="0" u="none" strike="noStrike" cap="none">
                <a:solidFill>
                  <a:schemeClr val="dk1"/>
                </a:solidFill>
                <a:latin typeface="Calibri"/>
                <a:ea typeface="Calibri"/>
                <a:cs typeface="Calibri"/>
                <a:sym typeface="Calibri"/>
              </a:rPr>
              <a:t>Suddenly all kinds of data </a:t>
            </a:r>
            <a:r>
              <a:rPr lang="en" sz="1200">
                <a:solidFill>
                  <a:schemeClr val="dk1"/>
                </a:solidFill>
                <a:latin typeface="Calibri"/>
                <a:ea typeface="Calibri"/>
                <a:cs typeface="Calibri"/>
                <a:sym typeface="Calibri"/>
              </a:rPr>
              <a:t>appeared</a:t>
            </a:r>
            <a:r>
              <a:rPr lang="en" sz="1200" b="0" i="0" u="none" strike="noStrike" cap="none">
                <a:solidFill>
                  <a:schemeClr val="dk1"/>
                </a:solidFill>
                <a:latin typeface="Calibri"/>
                <a:ea typeface="Calibri"/>
                <a:cs typeface="Calibri"/>
                <a:sym typeface="Calibri"/>
              </a:rPr>
              <a:t> in the 375 field. Some of the terms </a:t>
            </a:r>
            <a:r>
              <a:rPr lang="en" sz="1200">
                <a:solidFill>
                  <a:schemeClr val="dk1"/>
                </a:solidFill>
                <a:latin typeface="Calibri"/>
                <a:ea typeface="Calibri"/>
                <a:cs typeface="Calibri"/>
                <a:sym typeface="Calibri"/>
              </a:rPr>
              <a:t>were </a:t>
            </a:r>
            <a:r>
              <a:rPr lang="en" sz="1200" b="0" i="0" u="none" strike="noStrike" cap="none">
                <a:solidFill>
                  <a:schemeClr val="dk1"/>
                </a:solidFill>
                <a:latin typeface="Calibri"/>
                <a:ea typeface="Calibri"/>
                <a:cs typeface="Calibri"/>
                <a:sym typeface="Calibri"/>
              </a:rPr>
              <a:t>from standard lists. But often the definition of the term in the thesaurus cited did not </a:t>
            </a:r>
            <a:r>
              <a:rPr lang="en" sz="1200">
                <a:solidFill>
                  <a:schemeClr val="dk1"/>
                </a:solidFill>
                <a:latin typeface="Calibri"/>
                <a:ea typeface="Calibri"/>
                <a:cs typeface="Calibri"/>
                <a:sym typeface="Calibri"/>
              </a:rPr>
              <a:t>correspond to</a:t>
            </a:r>
            <a:r>
              <a:rPr lang="en" sz="1200" b="0" i="0" u="none" strike="noStrike" cap="none">
                <a:solidFill>
                  <a:schemeClr val="dk1"/>
                </a:solidFill>
                <a:latin typeface="Calibri"/>
                <a:ea typeface="Calibri"/>
                <a:cs typeface="Calibri"/>
                <a:sym typeface="Calibri"/>
              </a:rPr>
              <a:t> the RDA instruction to record “a gender with which a person identifies.” In AAT, Female is defined as </a:t>
            </a:r>
            <a:r>
              <a:rPr lang="en" sz="1200" b="0" i="0" u="none" strike="noStrike" cap="none">
                <a:latin typeface="Calibri"/>
                <a:ea typeface="Calibri"/>
                <a:cs typeface="Calibri"/>
                <a:sym typeface="Calibri"/>
              </a:rPr>
              <a:t>“the sex that normally produces eggs or female germ cells.” The LCSH record for Males has a scope note that reads: “Here are entered works on male organisms in general. Works on the human male are entered under Men.” Terms were identified as iso5218, a standard whose values are 0, 1, and 2 for not known, male, and female, and 9 for not applicable. The MeSH record for Male instructs catalogers not to use it.</a:t>
            </a:r>
            <a:endParaRPr sz="1200" b="0" i="0" u="none" strike="noStrike" cap="none">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 sz="1200" b="0" i="0" u="none" strike="noStrike" cap="none">
                <a:solidFill>
                  <a:schemeClr val="dk1"/>
                </a:solidFill>
                <a:latin typeface="Calibri"/>
                <a:ea typeface="Calibri"/>
                <a:cs typeface="Calibri"/>
                <a:sym typeface="Calibri"/>
              </a:rPr>
              <a:t>Some of the terms, such as Boys, women, and Men, incorporate an age element. Singular and plural forms </a:t>
            </a:r>
            <a:r>
              <a:rPr lang="en" sz="1200">
                <a:solidFill>
                  <a:schemeClr val="dk1"/>
                </a:solidFill>
                <a:latin typeface="Calibri"/>
                <a:ea typeface="Calibri"/>
                <a:cs typeface="Calibri"/>
                <a:sym typeface="Calibri"/>
              </a:rPr>
              <a:t>wer</a:t>
            </a:r>
            <a:r>
              <a:rPr lang="en" sz="1200" b="0" i="0" u="none" strike="noStrike" cap="none">
                <a:solidFill>
                  <a:schemeClr val="dk1"/>
                </a:solidFill>
                <a:latin typeface="Calibri"/>
                <a:ea typeface="Calibri"/>
                <a:cs typeface="Calibri"/>
                <a:sym typeface="Calibri"/>
              </a:rPr>
              <a:t>e both recorded. There </a:t>
            </a:r>
            <a:r>
              <a:rPr lang="en" sz="1200">
                <a:solidFill>
                  <a:schemeClr val="dk1"/>
                </a:solidFill>
                <a:latin typeface="Calibri"/>
                <a:ea typeface="Calibri"/>
                <a:cs typeface="Calibri"/>
                <a:sym typeface="Calibri"/>
              </a:rPr>
              <a:t>were</a:t>
            </a:r>
            <a:r>
              <a:rPr lang="en" sz="1200" b="0" i="0" u="none" strike="noStrike" cap="none">
                <a:solidFill>
                  <a:schemeClr val="dk1"/>
                </a:solidFill>
                <a:latin typeface="Calibri"/>
                <a:ea typeface="Calibri"/>
                <a:cs typeface="Calibri"/>
                <a:sym typeface="Calibri"/>
              </a:rPr>
              <a:t> variations in capitalization. And there </a:t>
            </a:r>
            <a:r>
              <a:rPr lang="en" sz="1200">
                <a:solidFill>
                  <a:schemeClr val="dk1"/>
                </a:solidFill>
                <a:latin typeface="Calibri"/>
                <a:ea typeface="Calibri"/>
                <a:cs typeface="Calibri"/>
                <a:sym typeface="Calibri"/>
              </a:rPr>
              <a:t>we</a:t>
            </a:r>
            <a:r>
              <a:rPr lang="en" sz="1200" b="0" i="0" u="none" strike="noStrike" cap="none">
                <a:solidFill>
                  <a:schemeClr val="dk1"/>
                </a:solidFill>
                <a:latin typeface="Calibri"/>
                <a:ea typeface="Calibri"/>
                <a:cs typeface="Calibri"/>
                <a:sym typeface="Calibri"/>
              </a:rPr>
              <a:t>re the usual typos and coding mistakes. My error reports got longer and I was overwhelmed, so I wrote to the PCC list asking about consistency in recording gender. The post generated quite a few responses but there was no consensus on a solution.</a:t>
            </a:r>
            <a:endParaRPr sz="1200" b="0" i="0" u="none" strike="noStrike" cap="none">
              <a:solidFill>
                <a:schemeClr val="dk1"/>
              </a:solidFill>
              <a:latin typeface="Calibri"/>
              <a:ea typeface="Calibri"/>
              <a:cs typeface="Calibri"/>
              <a:sym typeface="Calibri"/>
            </a:endParaRPr>
          </a:p>
        </p:txBody>
      </p:sp>
      <p:sp>
        <p:nvSpPr>
          <p:cNvPr id="195" name="Shape 195"/>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6049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3" name="Shape 203"/>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I also wrote to Paul Frank to ask if the PCC had appointed a task group to develop best practices for recording 3xx fields in NARs because if there were such a group, I wanted to join it. And if no group existed, I wanted to know if PCC would consider creating one.</a:t>
            </a:r>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Paul’s response was to invite five of us—Amber Billey, Matthew Haugen, John Hostage, Adam Schiff, and me—to serve on an ad-hoc group to develop guidelines for recording gender in authority records. Paul expressed the hope that this ad-hoc group would serve as a foundation for a more official NACO working group in the future. </a:t>
            </a:r>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 sz="1200">
                <a:solidFill>
                  <a:schemeClr val="dk1"/>
                </a:solidFill>
                <a:latin typeface="Calibri"/>
                <a:ea typeface="Calibri"/>
                <a:cs typeface="Calibri"/>
                <a:sym typeface="Calibri"/>
              </a:rPr>
              <a:t>M</a:t>
            </a:r>
            <a:r>
              <a:rPr lang="en" sz="1200" b="0" i="0" u="none" strike="noStrike" cap="none">
                <a:solidFill>
                  <a:schemeClr val="dk1"/>
                </a:solidFill>
                <a:latin typeface="Calibri"/>
                <a:ea typeface="Calibri"/>
                <a:cs typeface="Calibri"/>
                <a:sym typeface="Calibri"/>
              </a:rPr>
              <a:t>y primary concern all along </a:t>
            </a:r>
            <a:r>
              <a:rPr lang="en" sz="1200">
                <a:solidFill>
                  <a:schemeClr val="dk1"/>
                </a:solidFill>
                <a:latin typeface="Calibri"/>
                <a:ea typeface="Calibri"/>
                <a:cs typeface="Calibri"/>
                <a:sym typeface="Calibri"/>
              </a:rPr>
              <a:t>was</a:t>
            </a:r>
            <a:r>
              <a:rPr lang="en" sz="1200" b="0" i="0" u="none" strike="noStrike" cap="none">
                <a:solidFill>
                  <a:schemeClr val="dk1"/>
                </a:solidFill>
                <a:latin typeface="Calibri"/>
                <a:ea typeface="Calibri"/>
                <a:cs typeface="Calibri"/>
                <a:sym typeface="Calibri"/>
              </a:rPr>
              <a:t> consistent data in NARs</a:t>
            </a:r>
            <a:r>
              <a:rPr lang="en" sz="1200">
                <a:solidFill>
                  <a:schemeClr val="dk1"/>
                </a:solidFill>
                <a:latin typeface="Calibri"/>
                <a:ea typeface="Calibri"/>
                <a:cs typeface="Calibri"/>
                <a:sym typeface="Calibri"/>
              </a:rPr>
              <a:t> so I was hoping we could agree on a preferred thesaurus of gender terms. </a:t>
            </a:r>
            <a:r>
              <a:rPr lang="en" sz="1200" b="0" i="0" u="none" strike="noStrike" cap="none">
                <a:solidFill>
                  <a:schemeClr val="dk1"/>
                </a:solidFill>
                <a:latin typeface="Calibri"/>
                <a:ea typeface="Calibri"/>
                <a:cs typeface="Calibri"/>
                <a:sym typeface="Calibri"/>
              </a:rPr>
              <a:t>As the task group proceeded with its work, though, I</a:t>
            </a:r>
            <a:r>
              <a:rPr lang="en" sz="1200">
                <a:solidFill>
                  <a:schemeClr val="dk1"/>
                </a:solidFill>
                <a:latin typeface="Calibri"/>
                <a:ea typeface="Calibri"/>
                <a:cs typeface="Calibri"/>
                <a:sym typeface="Calibri"/>
              </a:rPr>
              <a:t> came to appreciate that </a:t>
            </a:r>
            <a:r>
              <a:rPr lang="en" sz="1200" b="0" i="0" u="none" strike="noStrike" cap="none">
                <a:solidFill>
                  <a:schemeClr val="dk1"/>
                </a:solidFill>
                <a:latin typeface="Calibri"/>
                <a:ea typeface="Calibri"/>
                <a:cs typeface="Calibri"/>
                <a:sym typeface="Calibri"/>
              </a:rPr>
              <a:t>accurate representation is e</a:t>
            </a:r>
            <a:r>
              <a:rPr lang="en" sz="1200">
                <a:solidFill>
                  <a:schemeClr val="dk1"/>
                </a:solidFill>
                <a:latin typeface="Calibri"/>
                <a:ea typeface="Calibri"/>
                <a:cs typeface="Calibri"/>
                <a:sym typeface="Calibri"/>
              </a:rPr>
              <a:t>qually important</a:t>
            </a:r>
            <a:r>
              <a:rPr lang="en" sz="1200" b="0" i="0" u="none" strike="noStrike" cap="none">
                <a:solidFill>
                  <a:schemeClr val="dk1"/>
                </a:solidFill>
                <a:latin typeface="Calibri"/>
                <a:ea typeface="Calibri"/>
                <a:cs typeface="Calibri"/>
                <a:sym typeface="Calibri"/>
              </a:rPr>
              <a:t>.</a:t>
            </a:r>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 sz="1200" b="0" i="0" u="none" strike="noStrike" cap="none">
                <a:solidFill>
                  <a:schemeClr val="dk1"/>
                </a:solidFill>
                <a:latin typeface="Calibri"/>
                <a:ea typeface="Calibri"/>
                <a:cs typeface="Calibri"/>
                <a:sym typeface="Calibri"/>
              </a:rPr>
              <a:t>And now Amber will dive into the ethical concerns regarding gender representation in NARs.</a:t>
            </a: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04" name="Shape 204"/>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99373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050418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719150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1143000" y="841772"/>
            <a:ext cx="6858000" cy="1790700"/>
          </a:xfrm>
          <a:prstGeom prst="rect">
            <a:avLst/>
          </a:prstGeom>
          <a:noFill/>
          <a:ln>
            <a:noFill/>
          </a:ln>
        </p:spPr>
        <p:txBody>
          <a:bodyPr spcFirstLastPara="1" wrap="square" lIns="68575" tIns="68575" rIns="68575" bIns="68575" anchor="b" anchorCtr="0"/>
          <a:lstStyle>
            <a:lvl1pPr marL="0" marR="0" lvl="0" indent="0" algn="ctr"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lvl="1" indent="0">
              <a:spcBef>
                <a:spcPts val="0"/>
              </a:spcBef>
              <a:spcAft>
                <a:spcPts val="0"/>
              </a:spcAft>
              <a:buSzPts val="1100"/>
              <a:buNone/>
              <a:defRPr sz="1400"/>
            </a:lvl2pPr>
            <a:lvl3pPr lvl="2" indent="0">
              <a:spcBef>
                <a:spcPts val="0"/>
              </a:spcBef>
              <a:spcAft>
                <a:spcPts val="0"/>
              </a:spcAft>
              <a:buSzPts val="1100"/>
              <a:buNone/>
              <a:defRPr sz="1400"/>
            </a:lvl3pPr>
            <a:lvl4pPr lvl="3" indent="0">
              <a:spcBef>
                <a:spcPts val="0"/>
              </a:spcBef>
              <a:spcAft>
                <a:spcPts val="0"/>
              </a:spcAft>
              <a:buSzPts val="1100"/>
              <a:buNone/>
              <a:defRPr sz="1400"/>
            </a:lvl4pPr>
            <a:lvl5pPr lvl="4" indent="0">
              <a:spcBef>
                <a:spcPts val="0"/>
              </a:spcBef>
              <a:spcAft>
                <a:spcPts val="0"/>
              </a:spcAft>
              <a:buSzPts val="1100"/>
              <a:buNone/>
              <a:defRPr sz="1400"/>
            </a:lvl5pPr>
            <a:lvl6pPr lvl="5" indent="0">
              <a:spcBef>
                <a:spcPts val="0"/>
              </a:spcBef>
              <a:spcAft>
                <a:spcPts val="0"/>
              </a:spcAft>
              <a:buSzPts val="1100"/>
              <a:buNone/>
              <a:defRPr sz="1400"/>
            </a:lvl6pPr>
            <a:lvl7pPr lvl="6" indent="0">
              <a:spcBef>
                <a:spcPts val="0"/>
              </a:spcBef>
              <a:spcAft>
                <a:spcPts val="0"/>
              </a:spcAft>
              <a:buSzPts val="1100"/>
              <a:buNone/>
              <a:defRPr sz="1400"/>
            </a:lvl7pPr>
            <a:lvl8pPr lvl="7" indent="0">
              <a:spcBef>
                <a:spcPts val="0"/>
              </a:spcBef>
              <a:spcAft>
                <a:spcPts val="0"/>
              </a:spcAft>
              <a:buSzPts val="1100"/>
              <a:buNone/>
              <a:defRPr sz="1400"/>
            </a:lvl8pPr>
            <a:lvl9pPr lvl="8" indent="0">
              <a:spcBef>
                <a:spcPts val="0"/>
              </a:spcBef>
              <a:spcAft>
                <a:spcPts val="0"/>
              </a:spcAft>
              <a:buSzPts val="1100"/>
              <a:buNone/>
              <a:defRPr sz="1400"/>
            </a:lvl9pPr>
          </a:lstStyle>
          <a:p>
            <a:endParaRPr/>
          </a:p>
        </p:txBody>
      </p:sp>
      <p:sp>
        <p:nvSpPr>
          <p:cNvPr id="58" name="Shape 58"/>
          <p:cNvSpPr txBox="1">
            <a:spLocks noGrp="1"/>
          </p:cNvSpPr>
          <p:nvPr>
            <p:ph type="subTitle" idx="1"/>
          </p:nvPr>
        </p:nvSpPr>
        <p:spPr>
          <a:xfrm>
            <a:off x="1143000" y="2701528"/>
            <a:ext cx="6858000" cy="1241821"/>
          </a:xfrm>
          <a:prstGeom prst="rect">
            <a:avLst/>
          </a:prstGeom>
          <a:noFill/>
          <a:ln>
            <a:noFill/>
          </a:ln>
        </p:spPr>
        <p:txBody>
          <a:bodyPr spcFirstLastPara="1" wrap="square" lIns="68575" tIns="68575" rIns="68575" bIns="68575" anchor="t" anchorCtr="0"/>
          <a:lstStyle>
            <a:lvl1pPr marL="0" marR="0" lvl="0" indent="0" algn="ctr" rtl="0">
              <a:lnSpc>
                <a:spcPct val="90000"/>
              </a:lnSpc>
              <a:spcBef>
                <a:spcPts val="8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L="342900" marR="0" lvl="1" indent="0" algn="ctr"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628650" y="273844"/>
            <a:ext cx="7886700" cy="994172"/>
          </a:xfrm>
          <a:prstGeom prst="rect">
            <a:avLst/>
          </a:prstGeom>
          <a:noFill/>
          <a:ln>
            <a:noFill/>
          </a:ln>
        </p:spPr>
        <p:txBody>
          <a:bodyPr spcFirstLastPara="1" wrap="square" lIns="68575" tIns="68575" rIns="68575" bIns="68575" anchor="ctr" anchorCtr="0"/>
          <a:lstStyle>
            <a:lvl1pPr marL="0" marR="0" lvl="0" indent="0" algn="l" rtl="0">
              <a:lnSpc>
                <a:spcPct val="90000"/>
              </a:lnSpc>
              <a:spcBef>
                <a:spcPts val="0"/>
              </a:spcBef>
              <a:spcAft>
                <a:spcPts val="0"/>
              </a:spcAft>
              <a:buClr>
                <a:schemeClr val="dk1"/>
              </a:buClr>
              <a:buSzPts val="3300"/>
              <a:buFont typeface="Verdana"/>
              <a:buNone/>
              <a:defRPr sz="3300" b="0" i="0" u="none" strike="noStrike" cap="none">
                <a:solidFill>
                  <a:schemeClr val="dk1"/>
                </a:solidFill>
                <a:latin typeface="Verdana"/>
                <a:ea typeface="Verdana"/>
                <a:cs typeface="Verdana"/>
                <a:sym typeface="Verdana"/>
              </a:defRPr>
            </a:lvl1pPr>
            <a:lvl2pPr lvl="1" indent="0">
              <a:spcBef>
                <a:spcPts val="0"/>
              </a:spcBef>
              <a:spcAft>
                <a:spcPts val="0"/>
              </a:spcAft>
              <a:buSzPts val="1100"/>
              <a:buNone/>
              <a:defRPr sz="1400"/>
            </a:lvl2pPr>
            <a:lvl3pPr lvl="2" indent="0">
              <a:spcBef>
                <a:spcPts val="0"/>
              </a:spcBef>
              <a:spcAft>
                <a:spcPts val="0"/>
              </a:spcAft>
              <a:buSzPts val="1100"/>
              <a:buNone/>
              <a:defRPr sz="1400"/>
            </a:lvl3pPr>
            <a:lvl4pPr lvl="3" indent="0">
              <a:spcBef>
                <a:spcPts val="0"/>
              </a:spcBef>
              <a:spcAft>
                <a:spcPts val="0"/>
              </a:spcAft>
              <a:buSzPts val="1100"/>
              <a:buNone/>
              <a:defRPr sz="1400"/>
            </a:lvl4pPr>
            <a:lvl5pPr lvl="4" indent="0">
              <a:spcBef>
                <a:spcPts val="0"/>
              </a:spcBef>
              <a:spcAft>
                <a:spcPts val="0"/>
              </a:spcAft>
              <a:buSzPts val="1100"/>
              <a:buNone/>
              <a:defRPr sz="1400"/>
            </a:lvl5pPr>
            <a:lvl6pPr lvl="5" indent="0">
              <a:spcBef>
                <a:spcPts val="0"/>
              </a:spcBef>
              <a:spcAft>
                <a:spcPts val="0"/>
              </a:spcAft>
              <a:buSzPts val="1100"/>
              <a:buNone/>
              <a:defRPr sz="1400"/>
            </a:lvl6pPr>
            <a:lvl7pPr lvl="6" indent="0">
              <a:spcBef>
                <a:spcPts val="0"/>
              </a:spcBef>
              <a:spcAft>
                <a:spcPts val="0"/>
              </a:spcAft>
              <a:buSzPts val="1100"/>
              <a:buNone/>
              <a:defRPr sz="1400"/>
            </a:lvl7pPr>
            <a:lvl8pPr lvl="7" indent="0">
              <a:spcBef>
                <a:spcPts val="0"/>
              </a:spcBef>
              <a:spcAft>
                <a:spcPts val="0"/>
              </a:spcAft>
              <a:buSzPts val="1100"/>
              <a:buNone/>
              <a:defRPr sz="1400"/>
            </a:lvl8pPr>
            <a:lvl9pPr lvl="8" indent="0">
              <a:spcBef>
                <a:spcPts val="0"/>
              </a:spcBef>
              <a:spcAft>
                <a:spcPts val="0"/>
              </a:spcAft>
              <a:buSzPts val="1100"/>
              <a:buNone/>
              <a:defRPr sz="1400"/>
            </a:lvl9pPr>
          </a:lstStyle>
          <a:p>
            <a:endParaRPr/>
          </a:p>
        </p:txBody>
      </p:sp>
      <p:sp>
        <p:nvSpPr>
          <p:cNvPr id="64" name="Shape 64"/>
          <p:cNvSpPr txBox="1">
            <a:spLocks noGrp="1"/>
          </p:cNvSpPr>
          <p:nvPr>
            <p:ph type="body" idx="1"/>
          </p:nvPr>
        </p:nvSpPr>
        <p:spPr>
          <a:xfrm>
            <a:off x="628650" y="1369219"/>
            <a:ext cx="7886700" cy="3263504"/>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Verdana"/>
                <a:ea typeface="Verdana"/>
                <a:cs typeface="Verdana"/>
                <a:sym typeface="Verdana"/>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23888" y="1282304"/>
            <a:ext cx="7886700" cy="2139553"/>
          </a:xfrm>
          <a:prstGeom prst="rect">
            <a:avLst/>
          </a:prstGeom>
          <a:noFill/>
          <a:ln>
            <a:noFill/>
          </a:ln>
        </p:spPr>
        <p:txBody>
          <a:bodyPr spcFirstLastPara="1" wrap="square" lIns="68575" tIns="68575" rIns="68575" bIns="68575" anchor="b" anchorCtr="0"/>
          <a:lstStyle>
            <a:lvl1pPr marL="0" marR="0" lvl="0" indent="0" algn="l"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lvl="1" indent="0">
              <a:spcBef>
                <a:spcPts val="0"/>
              </a:spcBef>
              <a:spcAft>
                <a:spcPts val="0"/>
              </a:spcAft>
              <a:buSzPts val="1100"/>
              <a:buNone/>
              <a:defRPr sz="1400"/>
            </a:lvl2pPr>
            <a:lvl3pPr lvl="2" indent="0">
              <a:spcBef>
                <a:spcPts val="0"/>
              </a:spcBef>
              <a:spcAft>
                <a:spcPts val="0"/>
              </a:spcAft>
              <a:buSzPts val="1100"/>
              <a:buNone/>
              <a:defRPr sz="1400"/>
            </a:lvl3pPr>
            <a:lvl4pPr lvl="3" indent="0">
              <a:spcBef>
                <a:spcPts val="0"/>
              </a:spcBef>
              <a:spcAft>
                <a:spcPts val="0"/>
              </a:spcAft>
              <a:buSzPts val="1100"/>
              <a:buNone/>
              <a:defRPr sz="1400"/>
            </a:lvl4pPr>
            <a:lvl5pPr lvl="4" indent="0">
              <a:spcBef>
                <a:spcPts val="0"/>
              </a:spcBef>
              <a:spcAft>
                <a:spcPts val="0"/>
              </a:spcAft>
              <a:buSzPts val="1100"/>
              <a:buNone/>
              <a:defRPr sz="1400"/>
            </a:lvl5pPr>
            <a:lvl6pPr lvl="5" indent="0">
              <a:spcBef>
                <a:spcPts val="0"/>
              </a:spcBef>
              <a:spcAft>
                <a:spcPts val="0"/>
              </a:spcAft>
              <a:buSzPts val="1100"/>
              <a:buNone/>
              <a:defRPr sz="1400"/>
            </a:lvl6pPr>
            <a:lvl7pPr lvl="6" indent="0">
              <a:spcBef>
                <a:spcPts val="0"/>
              </a:spcBef>
              <a:spcAft>
                <a:spcPts val="0"/>
              </a:spcAft>
              <a:buSzPts val="1100"/>
              <a:buNone/>
              <a:defRPr sz="1400"/>
            </a:lvl7pPr>
            <a:lvl8pPr lvl="7" indent="0">
              <a:spcBef>
                <a:spcPts val="0"/>
              </a:spcBef>
              <a:spcAft>
                <a:spcPts val="0"/>
              </a:spcAft>
              <a:buSzPts val="1100"/>
              <a:buNone/>
              <a:defRPr sz="1400"/>
            </a:lvl8pPr>
            <a:lvl9pPr lvl="8" indent="0">
              <a:spcBef>
                <a:spcPts val="0"/>
              </a:spcBef>
              <a:spcAft>
                <a:spcPts val="0"/>
              </a:spcAft>
              <a:buSzPts val="1100"/>
              <a:buNone/>
              <a:defRPr sz="1400"/>
            </a:lvl9pPr>
          </a:lstStyle>
          <a:p>
            <a:endParaRPr/>
          </a:p>
        </p:txBody>
      </p:sp>
      <p:sp>
        <p:nvSpPr>
          <p:cNvPr id="70" name="Shape 70"/>
          <p:cNvSpPr txBox="1">
            <a:spLocks noGrp="1"/>
          </p:cNvSpPr>
          <p:nvPr>
            <p:ph type="body" idx="1"/>
          </p:nvPr>
        </p:nvSpPr>
        <p:spPr>
          <a:xfrm>
            <a:off x="623888" y="3442097"/>
            <a:ext cx="7886700" cy="112514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8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400"/>
              </a:spcBef>
              <a:spcAft>
                <a:spcPts val="0"/>
              </a:spcAft>
              <a:buClr>
                <a:srgbClr val="888888"/>
              </a:buClr>
              <a:buSzPts val="1500"/>
              <a:buFont typeface="Arial"/>
              <a:buNone/>
              <a:defRPr sz="15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628650" y="273844"/>
            <a:ext cx="7886700" cy="994172"/>
          </a:xfrm>
          <a:prstGeom prst="rect">
            <a:avLst/>
          </a:prstGeom>
          <a:noFill/>
          <a:ln>
            <a:noFill/>
          </a:ln>
        </p:spPr>
        <p:txBody>
          <a:bodyPr spcFirstLastPara="1" wrap="square" lIns="68575" tIns="68575" rIns="68575" bIns="6857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100"/>
              <a:buNone/>
              <a:defRPr sz="1400"/>
            </a:lvl2pPr>
            <a:lvl3pPr lvl="2" indent="0">
              <a:spcBef>
                <a:spcPts val="0"/>
              </a:spcBef>
              <a:spcAft>
                <a:spcPts val="0"/>
              </a:spcAft>
              <a:buSzPts val="1100"/>
              <a:buNone/>
              <a:defRPr sz="1400"/>
            </a:lvl3pPr>
            <a:lvl4pPr lvl="3" indent="0">
              <a:spcBef>
                <a:spcPts val="0"/>
              </a:spcBef>
              <a:spcAft>
                <a:spcPts val="0"/>
              </a:spcAft>
              <a:buSzPts val="1100"/>
              <a:buNone/>
              <a:defRPr sz="1400"/>
            </a:lvl4pPr>
            <a:lvl5pPr lvl="4" indent="0">
              <a:spcBef>
                <a:spcPts val="0"/>
              </a:spcBef>
              <a:spcAft>
                <a:spcPts val="0"/>
              </a:spcAft>
              <a:buSzPts val="1100"/>
              <a:buNone/>
              <a:defRPr sz="1400"/>
            </a:lvl5pPr>
            <a:lvl6pPr lvl="5" indent="0">
              <a:spcBef>
                <a:spcPts val="0"/>
              </a:spcBef>
              <a:spcAft>
                <a:spcPts val="0"/>
              </a:spcAft>
              <a:buSzPts val="1100"/>
              <a:buNone/>
              <a:defRPr sz="1400"/>
            </a:lvl6pPr>
            <a:lvl7pPr lvl="6" indent="0">
              <a:spcBef>
                <a:spcPts val="0"/>
              </a:spcBef>
              <a:spcAft>
                <a:spcPts val="0"/>
              </a:spcAft>
              <a:buSzPts val="1100"/>
              <a:buNone/>
              <a:defRPr sz="1400"/>
            </a:lvl7pPr>
            <a:lvl8pPr lvl="7" indent="0">
              <a:spcBef>
                <a:spcPts val="0"/>
              </a:spcBef>
              <a:spcAft>
                <a:spcPts val="0"/>
              </a:spcAft>
              <a:buSzPts val="1100"/>
              <a:buNone/>
              <a:defRPr sz="1400"/>
            </a:lvl8pPr>
            <a:lvl9pPr lvl="8" indent="0">
              <a:spcBef>
                <a:spcPts val="0"/>
              </a:spcBef>
              <a:spcAft>
                <a:spcPts val="0"/>
              </a:spcAft>
              <a:buSzPts val="1100"/>
              <a:buNone/>
              <a:defRPr sz="1400"/>
            </a:lvl9pPr>
          </a:lstStyle>
          <a:p>
            <a:endParaRPr/>
          </a:p>
        </p:txBody>
      </p:sp>
      <p:sp>
        <p:nvSpPr>
          <p:cNvPr id="76" name="Shape 76"/>
          <p:cNvSpPr txBox="1">
            <a:spLocks noGrp="1"/>
          </p:cNvSpPr>
          <p:nvPr>
            <p:ph type="body" idx="1"/>
          </p:nvPr>
        </p:nvSpPr>
        <p:spPr>
          <a:xfrm>
            <a:off x="628650" y="1369219"/>
            <a:ext cx="3886200" cy="3263504"/>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2"/>
          </p:nvPr>
        </p:nvSpPr>
        <p:spPr>
          <a:xfrm>
            <a:off x="4629150" y="1369219"/>
            <a:ext cx="3886200" cy="3263504"/>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629841" y="273844"/>
            <a:ext cx="7886700" cy="994172"/>
          </a:xfrm>
          <a:prstGeom prst="rect">
            <a:avLst/>
          </a:prstGeom>
          <a:noFill/>
          <a:ln>
            <a:noFill/>
          </a:ln>
        </p:spPr>
        <p:txBody>
          <a:bodyPr spcFirstLastPara="1" wrap="square" lIns="68575" tIns="68575" rIns="68575" bIns="6857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100"/>
              <a:buNone/>
              <a:defRPr sz="1400"/>
            </a:lvl2pPr>
            <a:lvl3pPr lvl="2" indent="0">
              <a:spcBef>
                <a:spcPts val="0"/>
              </a:spcBef>
              <a:spcAft>
                <a:spcPts val="0"/>
              </a:spcAft>
              <a:buSzPts val="1100"/>
              <a:buNone/>
              <a:defRPr sz="1400"/>
            </a:lvl3pPr>
            <a:lvl4pPr lvl="3" indent="0">
              <a:spcBef>
                <a:spcPts val="0"/>
              </a:spcBef>
              <a:spcAft>
                <a:spcPts val="0"/>
              </a:spcAft>
              <a:buSzPts val="1100"/>
              <a:buNone/>
              <a:defRPr sz="1400"/>
            </a:lvl4pPr>
            <a:lvl5pPr lvl="4" indent="0">
              <a:spcBef>
                <a:spcPts val="0"/>
              </a:spcBef>
              <a:spcAft>
                <a:spcPts val="0"/>
              </a:spcAft>
              <a:buSzPts val="1100"/>
              <a:buNone/>
              <a:defRPr sz="1400"/>
            </a:lvl5pPr>
            <a:lvl6pPr lvl="5" indent="0">
              <a:spcBef>
                <a:spcPts val="0"/>
              </a:spcBef>
              <a:spcAft>
                <a:spcPts val="0"/>
              </a:spcAft>
              <a:buSzPts val="1100"/>
              <a:buNone/>
              <a:defRPr sz="1400"/>
            </a:lvl6pPr>
            <a:lvl7pPr lvl="6" indent="0">
              <a:spcBef>
                <a:spcPts val="0"/>
              </a:spcBef>
              <a:spcAft>
                <a:spcPts val="0"/>
              </a:spcAft>
              <a:buSzPts val="1100"/>
              <a:buNone/>
              <a:defRPr sz="1400"/>
            </a:lvl7pPr>
            <a:lvl8pPr lvl="7" indent="0">
              <a:spcBef>
                <a:spcPts val="0"/>
              </a:spcBef>
              <a:spcAft>
                <a:spcPts val="0"/>
              </a:spcAft>
              <a:buSzPts val="1100"/>
              <a:buNone/>
              <a:defRPr sz="1400"/>
            </a:lvl8pPr>
            <a:lvl9pPr lvl="8" indent="0">
              <a:spcBef>
                <a:spcPts val="0"/>
              </a:spcBef>
              <a:spcAft>
                <a:spcPts val="0"/>
              </a:spcAft>
              <a:buSzPts val="1100"/>
              <a:buNone/>
              <a:defRPr sz="1400"/>
            </a:lvl9pPr>
          </a:lstStyle>
          <a:p>
            <a:endParaRPr/>
          </a:p>
        </p:txBody>
      </p:sp>
      <p:sp>
        <p:nvSpPr>
          <p:cNvPr id="83" name="Shape 83"/>
          <p:cNvSpPr txBox="1">
            <a:spLocks noGrp="1"/>
          </p:cNvSpPr>
          <p:nvPr>
            <p:ph type="body" idx="1"/>
          </p:nvPr>
        </p:nvSpPr>
        <p:spPr>
          <a:xfrm>
            <a:off x="629841" y="1260872"/>
            <a:ext cx="3868340" cy="617934"/>
          </a:xfrm>
          <a:prstGeom prst="rect">
            <a:avLst/>
          </a:prstGeom>
          <a:noFill/>
          <a:ln>
            <a:noFill/>
          </a:ln>
        </p:spPr>
        <p:txBody>
          <a:bodyPr spcFirstLastPara="1" wrap="square" lIns="68575" tIns="68575" rIns="68575" bIns="6857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2"/>
          </p:nvPr>
        </p:nvSpPr>
        <p:spPr>
          <a:xfrm>
            <a:off x="629841" y="1878806"/>
            <a:ext cx="3868340" cy="2763441"/>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3"/>
          </p:nvPr>
        </p:nvSpPr>
        <p:spPr>
          <a:xfrm>
            <a:off x="4629150" y="1260872"/>
            <a:ext cx="3887391" cy="617934"/>
          </a:xfrm>
          <a:prstGeom prst="rect">
            <a:avLst/>
          </a:prstGeom>
          <a:noFill/>
          <a:ln>
            <a:noFill/>
          </a:ln>
        </p:spPr>
        <p:txBody>
          <a:bodyPr spcFirstLastPara="1" wrap="square" lIns="68575" tIns="68575" rIns="68575" bIns="6857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body" idx="4"/>
          </p:nvPr>
        </p:nvSpPr>
        <p:spPr>
          <a:xfrm>
            <a:off x="4629150" y="1878806"/>
            <a:ext cx="3887391" cy="2763441"/>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628650" y="273844"/>
            <a:ext cx="7886700" cy="994172"/>
          </a:xfrm>
          <a:prstGeom prst="rect">
            <a:avLst/>
          </a:prstGeom>
          <a:noFill/>
          <a:ln>
            <a:noFill/>
          </a:ln>
        </p:spPr>
        <p:txBody>
          <a:bodyPr spcFirstLastPara="1" wrap="square" lIns="68575" tIns="68575" rIns="68575" bIns="6857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100"/>
              <a:buNone/>
              <a:defRPr sz="1400"/>
            </a:lvl2pPr>
            <a:lvl3pPr lvl="2" indent="0">
              <a:spcBef>
                <a:spcPts val="0"/>
              </a:spcBef>
              <a:spcAft>
                <a:spcPts val="0"/>
              </a:spcAft>
              <a:buSzPts val="1100"/>
              <a:buNone/>
              <a:defRPr sz="1400"/>
            </a:lvl3pPr>
            <a:lvl4pPr lvl="3" indent="0">
              <a:spcBef>
                <a:spcPts val="0"/>
              </a:spcBef>
              <a:spcAft>
                <a:spcPts val="0"/>
              </a:spcAft>
              <a:buSzPts val="1100"/>
              <a:buNone/>
              <a:defRPr sz="1400"/>
            </a:lvl4pPr>
            <a:lvl5pPr lvl="4" indent="0">
              <a:spcBef>
                <a:spcPts val="0"/>
              </a:spcBef>
              <a:spcAft>
                <a:spcPts val="0"/>
              </a:spcAft>
              <a:buSzPts val="1100"/>
              <a:buNone/>
              <a:defRPr sz="1400"/>
            </a:lvl5pPr>
            <a:lvl6pPr lvl="5" indent="0">
              <a:spcBef>
                <a:spcPts val="0"/>
              </a:spcBef>
              <a:spcAft>
                <a:spcPts val="0"/>
              </a:spcAft>
              <a:buSzPts val="1100"/>
              <a:buNone/>
              <a:defRPr sz="1400"/>
            </a:lvl6pPr>
            <a:lvl7pPr lvl="6" indent="0">
              <a:spcBef>
                <a:spcPts val="0"/>
              </a:spcBef>
              <a:spcAft>
                <a:spcPts val="0"/>
              </a:spcAft>
              <a:buSzPts val="1100"/>
              <a:buNone/>
              <a:defRPr sz="1400"/>
            </a:lvl7pPr>
            <a:lvl8pPr lvl="7" indent="0">
              <a:spcBef>
                <a:spcPts val="0"/>
              </a:spcBef>
              <a:spcAft>
                <a:spcPts val="0"/>
              </a:spcAft>
              <a:buSzPts val="1100"/>
              <a:buNone/>
              <a:defRPr sz="1400"/>
            </a:lvl8pPr>
            <a:lvl9pPr lvl="8" indent="0">
              <a:spcBef>
                <a:spcPts val="0"/>
              </a:spcBef>
              <a:spcAft>
                <a:spcPts val="0"/>
              </a:spcAft>
              <a:buSzPts val="1100"/>
              <a:buNone/>
              <a:defRPr sz="1400"/>
            </a:lvl9pPr>
          </a:lstStyle>
          <a:p>
            <a:endParaRPr/>
          </a:p>
        </p:txBody>
      </p:sp>
      <p:sp>
        <p:nvSpPr>
          <p:cNvPr id="92" name="Shape 92"/>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5"/>
        <p:cNvGrpSpPr/>
        <p:nvPr/>
      </p:nvGrpSpPr>
      <p:grpSpPr>
        <a:xfrm>
          <a:off x="0" y="0"/>
          <a:ext cx="0" cy="0"/>
          <a:chOff x="0" y="0"/>
          <a:chExt cx="0" cy="0"/>
        </a:xfrm>
      </p:grpSpPr>
      <p:sp>
        <p:nvSpPr>
          <p:cNvPr id="96" name="Shape 96"/>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629841" y="342900"/>
            <a:ext cx="2949178" cy="1200150"/>
          </a:xfrm>
          <a:prstGeom prst="rect">
            <a:avLst/>
          </a:prstGeom>
          <a:noFill/>
          <a:ln>
            <a:noFill/>
          </a:ln>
        </p:spPr>
        <p:txBody>
          <a:bodyPr spcFirstLastPara="1" wrap="square" lIns="68575" tIns="68575" rIns="68575" bIns="68575" anchor="b" anchorCtr="0"/>
          <a:lstStyle>
            <a:lvl1pPr marL="0" marR="0" lvl="0" indent="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indent="0">
              <a:spcBef>
                <a:spcPts val="0"/>
              </a:spcBef>
              <a:spcAft>
                <a:spcPts val="0"/>
              </a:spcAft>
              <a:buSzPts val="1100"/>
              <a:buNone/>
              <a:defRPr sz="1400"/>
            </a:lvl2pPr>
            <a:lvl3pPr lvl="2" indent="0">
              <a:spcBef>
                <a:spcPts val="0"/>
              </a:spcBef>
              <a:spcAft>
                <a:spcPts val="0"/>
              </a:spcAft>
              <a:buSzPts val="1100"/>
              <a:buNone/>
              <a:defRPr sz="1400"/>
            </a:lvl3pPr>
            <a:lvl4pPr lvl="3" indent="0">
              <a:spcBef>
                <a:spcPts val="0"/>
              </a:spcBef>
              <a:spcAft>
                <a:spcPts val="0"/>
              </a:spcAft>
              <a:buSzPts val="1100"/>
              <a:buNone/>
              <a:defRPr sz="1400"/>
            </a:lvl4pPr>
            <a:lvl5pPr lvl="4" indent="0">
              <a:spcBef>
                <a:spcPts val="0"/>
              </a:spcBef>
              <a:spcAft>
                <a:spcPts val="0"/>
              </a:spcAft>
              <a:buSzPts val="1100"/>
              <a:buNone/>
              <a:defRPr sz="1400"/>
            </a:lvl5pPr>
            <a:lvl6pPr lvl="5" indent="0">
              <a:spcBef>
                <a:spcPts val="0"/>
              </a:spcBef>
              <a:spcAft>
                <a:spcPts val="0"/>
              </a:spcAft>
              <a:buSzPts val="1100"/>
              <a:buNone/>
              <a:defRPr sz="1400"/>
            </a:lvl6pPr>
            <a:lvl7pPr lvl="6" indent="0">
              <a:spcBef>
                <a:spcPts val="0"/>
              </a:spcBef>
              <a:spcAft>
                <a:spcPts val="0"/>
              </a:spcAft>
              <a:buSzPts val="1100"/>
              <a:buNone/>
              <a:defRPr sz="1400"/>
            </a:lvl7pPr>
            <a:lvl8pPr lvl="7" indent="0">
              <a:spcBef>
                <a:spcPts val="0"/>
              </a:spcBef>
              <a:spcAft>
                <a:spcPts val="0"/>
              </a:spcAft>
              <a:buSzPts val="1100"/>
              <a:buNone/>
              <a:defRPr sz="1400"/>
            </a:lvl8pPr>
            <a:lvl9pPr lvl="8" indent="0">
              <a:spcBef>
                <a:spcPts val="0"/>
              </a:spcBef>
              <a:spcAft>
                <a:spcPts val="0"/>
              </a:spcAft>
              <a:buSzPts val="1100"/>
              <a:buNone/>
              <a:defRPr sz="1400"/>
            </a:lvl9pPr>
          </a:lstStyle>
          <a:p>
            <a:endParaRPr/>
          </a:p>
        </p:txBody>
      </p:sp>
      <p:sp>
        <p:nvSpPr>
          <p:cNvPr id="101" name="Shape 101"/>
          <p:cNvSpPr txBox="1">
            <a:spLocks noGrp="1"/>
          </p:cNvSpPr>
          <p:nvPr>
            <p:ph type="body" idx="1"/>
          </p:nvPr>
        </p:nvSpPr>
        <p:spPr>
          <a:xfrm>
            <a:off x="3887391" y="740569"/>
            <a:ext cx="4629150" cy="3655219"/>
          </a:xfrm>
          <a:prstGeom prst="rect">
            <a:avLst/>
          </a:prstGeom>
          <a:noFill/>
          <a:ln>
            <a:noFill/>
          </a:ln>
        </p:spPr>
        <p:txBody>
          <a:bodyPr spcFirstLastPara="1" wrap="square" lIns="68575" tIns="68575" rIns="68575" bIns="68575" anchor="t" anchorCtr="0"/>
          <a:lstStyle>
            <a:lvl1pPr marL="457200" marR="0" lvl="0" indent="-381000" algn="l" rtl="0">
              <a:lnSpc>
                <a:spcPct val="90000"/>
              </a:lnSpc>
              <a:spcBef>
                <a:spcPts val="8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lnSpc>
                <a:spcPct val="90000"/>
              </a:lnSpc>
              <a:spcBef>
                <a:spcPts val="4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body" idx="2"/>
          </p:nvPr>
        </p:nvSpPr>
        <p:spPr>
          <a:xfrm>
            <a:off x="629841" y="1543050"/>
            <a:ext cx="2949178" cy="2858691"/>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629841" y="342900"/>
            <a:ext cx="2949178" cy="1200150"/>
          </a:xfrm>
          <a:prstGeom prst="rect">
            <a:avLst/>
          </a:prstGeom>
          <a:noFill/>
          <a:ln>
            <a:noFill/>
          </a:ln>
        </p:spPr>
        <p:txBody>
          <a:bodyPr spcFirstLastPara="1" wrap="square" lIns="68575" tIns="68575" rIns="68575" bIns="68575" anchor="b" anchorCtr="0"/>
          <a:lstStyle>
            <a:lvl1pPr marL="0" marR="0" lvl="0" indent="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indent="0">
              <a:spcBef>
                <a:spcPts val="0"/>
              </a:spcBef>
              <a:spcAft>
                <a:spcPts val="0"/>
              </a:spcAft>
              <a:buSzPts val="1100"/>
              <a:buNone/>
              <a:defRPr sz="1400"/>
            </a:lvl2pPr>
            <a:lvl3pPr lvl="2" indent="0">
              <a:spcBef>
                <a:spcPts val="0"/>
              </a:spcBef>
              <a:spcAft>
                <a:spcPts val="0"/>
              </a:spcAft>
              <a:buSzPts val="1100"/>
              <a:buNone/>
              <a:defRPr sz="1400"/>
            </a:lvl3pPr>
            <a:lvl4pPr lvl="3" indent="0">
              <a:spcBef>
                <a:spcPts val="0"/>
              </a:spcBef>
              <a:spcAft>
                <a:spcPts val="0"/>
              </a:spcAft>
              <a:buSzPts val="1100"/>
              <a:buNone/>
              <a:defRPr sz="1400"/>
            </a:lvl4pPr>
            <a:lvl5pPr lvl="4" indent="0">
              <a:spcBef>
                <a:spcPts val="0"/>
              </a:spcBef>
              <a:spcAft>
                <a:spcPts val="0"/>
              </a:spcAft>
              <a:buSzPts val="1100"/>
              <a:buNone/>
              <a:defRPr sz="1400"/>
            </a:lvl5pPr>
            <a:lvl6pPr lvl="5" indent="0">
              <a:spcBef>
                <a:spcPts val="0"/>
              </a:spcBef>
              <a:spcAft>
                <a:spcPts val="0"/>
              </a:spcAft>
              <a:buSzPts val="1100"/>
              <a:buNone/>
              <a:defRPr sz="1400"/>
            </a:lvl6pPr>
            <a:lvl7pPr lvl="6" indent="0">
              <a:spcBef>
                <a:spcPts val="0"/>
              </a:spcBef>
              <a:spcAft>
                <a:spcPts val="0"/>
              </a:spcAft>
              <a:buSzPts val="1100"/>
              <a:buNone/>
              <a:defRPr sz="1400"/>
            </a:lvl7pPr>
            <a:lvl8pPr lvl="7" indent="0">
              <a:spcBef>
                <a:spcPts val="0"/>
              </a:spcBef>
              <a:spcAft>
                <a:spcPts val="0"/>
              </a:spcAft>
              <a:buSzPts val="1100"/>
              <a:buNone/>
              <a:defRPr sz="1400"/>
            </a:lvl8pPr>
            <a:lvl9pPr lvl="8" indent="0">
              <a:spcBef>
                <a:spcPts val="0"/>
              </a:spcBef>
              <a:spcAft>
                <a:spcPts val="0"/>
              </a:spcAft>
              <a:buSzPts val="1100"/>
              <a:buNone/>
              <a:defRPr sz="1400"/>
            </a:lvl9pPr>
          </a:lstStyle>
          <a:p>
            <a:endParaRPr/>
          </a:p>
        </p:txBody>
      </p:sp>
      <p:sp>
        <p:nvSpPr>
          <p:cNvPr id="108" name="Shape 108"/>
          <p:cNvSpPr>
            <a:spLocks noGrp="1"/>
          </p:cNvSpPr>
          <p:nvPr>
            <p:ph type="pic" idx="2"/>
          </p:nvPr>
        </p:nvSpPr>
        <p:spPr>
          <a:xfrm>
            <a:off x="3887391" y="740569"/>
            <a:ext cx="4629150" cy="3655219"/>
          </a:xfrm>
          <a:prstGeom prst="rect">
            <a:avLst/>
          </a:prstGeom>
          <a:noFill/>
          <a:ln>
            <a:noFill/>
          </a:ln>
        </p:spPr>
        <p:txBody>
          <a:bodyPr spcFirstLastPara="1" wrap="square" lIns="68575" tIns="68575" rIns="68575" bIns="68575" anchor="t" anchorCtr="0"/>
          <a:lstStyle>
            <a:lvl1pPr marL="0" marR="0" lvl="0" indent="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L="1714500" marR="0" lvl="5"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L="2057400" marR="0" lvl="6"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L="2400300" marR="0" lvl="7"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L="2743200" marR="0" lvl="8" indent="0"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body" idx="1"/>
          </p:nvPr>
        </p:nvSpPr>
        <p:spPr>
          <a:xfrm>
            <a:off x="629841" y="1543050"/>
            <a:ext cx="2949178" cy="2858691"/>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628650" y="273844"/>
            <a:ext cx="7886700" cy="994172"/>
          </a:xfrm>
          <a:prstGeom prst="rect">
            <a:avLst/>
          </a:prstGeom>
          <a:noFill/>
          <a:ln>
            <a:noFill/>
          </a:ln>
        </p:spPr>
        <p:txBody>
          <a:bodyPr spcFirstLastPara="1" wrap="square" lIns="68575" tIns="68575" rIns="68575" bIns="6857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100"/>
              <a:buNone/>
              <a:defRPr sz="1400"/>
            </a:lvl2pPr>
            <a:lvl3pPr lvl="2" indent="0">
              <a:spcBef>
                <a:spcPts val="0"/>
              </a:spcBef>
              <a:spcAft>
                <a:spcPts val="0"/>
              </a:spcAft>
              <a:buSzPts val="1100"/>
              <a:buNone/>
              <a:defRPr sz="1400"/>
            </a:lvl3pPr>
            <a:lvl4pPr lvl="3" indent="0">
              <a:spcBef>
                <a:spcPts val="0"/>
              </a:spcBef>
              <a:spcAft>
                <a:spcPts val="0"/>
              </a:spcAft>
              <a:buSzPts val="1100"/>
              <a:buNone/>
              <a:defRPr sz="1400"/>
            </a:lvl4pPr>
            <a:lvl5pPr lvl="4" indent="0">
              <a:spcBef>
                <a:spcPts val="0"/>
              </a:spcBef>
              <a:spcAft>
                <a:spcPts val="0"/>
              </a:spcAft>
              <a:buSzPts val="1100"/>
              <a:buNone/>
              <a:defRPr sz="1400"/>
            </a:lvl5pPr>
            <a:lvl6pPr lvl="5" indent="0">
              <a:spcBef>
                <a:spcPts val="0"/>
              </a:spcBef>
              <a:spcAft>
                <a:spcPts val="0"/>
              </a:spcAft>
              <a:buSzPts val="1100"/>
              <a:buNone/>
              <a:defRPr sz="1400"/>
            </a:lvl6pPr>
            <a:lvl7pPr lvl="6" indent="0">
              <a:spcBef>
                <a:spcPts val="0"/>
              </a:spcBef>
              <a:spcAft>
                <a:spcPts val="0"/>
              </a:spcAft>
              <a:buSzPts val="1100"/>
              <a:buNone/>
              <a:defRPr sz="1400"/>
            </a:lvl7pPr>
            <a:lvl8pPr lvl="7" indent="0">
              <a:spcBef>
                <a:spcPts val="0"/>
              </a:spcBef>
              <a:spcAft>
                <a:spcPts val="0"/>
              </a:spcAft>
              <a:buSzPts val="1100"/>
              <a:buNone/>
              <a:defRPr sz="1400"/>
            </a:lvl8pPr>
            <a:lvl9pPr lvl="8" indent="0">
              <a:spcBef>
                <a:spcPts val="0"/>
              </a:spcBef>
              <a:spcAft>
                <a:spcPts val="0"/>
              </a:spcAft>
              <a:buSzPts val="1100"/>
              <a:buNone/>
              <a:defRPr sz="1400"/>
            </a:lvl9pPr>
          </a:lstStyle>
          <a:p>
            <a:endParaRPr/>
          </a:p>
        </p:txBody>
      </p:sp>
      <p:sp>
        <p:nvSpPr>
          <p:cNvPr id="115" name="Shape 115"/>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rot="5400000">
            <a:off x="5350073" y="1467446"/>
            <a:ext cx="4358879" cy="1971675"/>
          </a:xfrm>
          <a:prstGeom prst="rect">
            <a:avLst/>
          </a:prstGeom>
          <a:noFill/>
          <a:ln>
            <a:noFill/>
          </a:ln>
        </p:spPr>
        <p:txBody>
          <a:bodyPr spcFirstLastPara="1" wrap="square" lIns="68575" tIns="68575" rIns="68575" bIns="6857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100"/>
              <a:buNone/>
              <a:defRPr sz="1400"/>
            </a:lvl2pPr>
            <a:lvl3pPr lvl="2" indent="0">
              <a:spcBef>
                <a:spcPts val="0"/>
              </a:spcBef>
              <a:spcAft>
                <a:spcPts val="0"/>
              </a:spcAft>
              <a:buSzPts val="1100"/>
              <a:buNone/>
              <a:defRPr sz="1400"/>
            </a:lvl3pPr>
            <a:lvl4pPr lvl="3" indent="0">
              <a:spcBef>
                <a:spcPts val="0"/>
              </a:spcBef>
              <a:spcAft>
                <a:spcPts val="0"/>
              </a:spcAft>
              <a:buSzPts val="1100"/>
              <a:buNone/>
              <a:defRPr sz="1400"/>
            </a:lvl4pPr>
            <a:lvl5pPr lvl="4" indent="0">
              <a:spcBef>
                <a:spcPts val="0"/>
              </a:spcBef>
              <a:spcAft>
                <a:spcPts val="0"/>
              </a:spcAft>
              <a:buSzPts val="1100"/>
              <a:buNone/>
              <a:defRPr sz="1400"/>
            </a:lvl5pPr>
            <a:lvl6pPr lvl="5" indent="0">
              <a:spcBef>
                <a:spcPts val="0"/>
              </a:spcBef>
              <a:spcAft>
                <a:spcPts val="0"/>
              </a:spcAft>
              <a:buSzPts val="1100"/>
              <a:buNone/>
              <a:defRPr sz="1400"/>
            </a:lvl6pPr>
            <a:lvl7pPr lvl="6" indent="0">
              <a:spcBef>
                <a:spcPts val="0"/>
              </a:spcBef>
              <a:spcAft>
                <a:spcPts val="0"/>
              </a:spcAft>
              <a:buSzPts val="1100"/>
              <a:buNone/>
              <a:defRPr sz="1400"/>
            </a:lvl7pPr>
            <a:lvl8pPr lvl="7" indent="0">
              <a:spcBef>
                <a:spcPts val="0"/>
              </a:spcBef>
              <a:spcAft>
                <a:spcPts val="0"/>
              </a:spcAft>
              <a:buSzPts val="1100"/>
              <a:buNone/>
              <a:defRPr sz="1400"/>
            </a:lvl8pPr>
            <a:lvl9pPr lvl="8" indent="0">
              <a:spcBef>
                <a:spcPts val="0"/>
              </a:spcBef>
              <a:spcAft>
                <a:spcPts val="0"/>
              </a:spcAft>
              <a:buSzPts val="1100"/>
              <a:buNone/>
              <a:defRPr sz="1400"/>
            </a:lvl9pPr>
          </a:lstStyle>
          <a:p>
            <a:endParaRPr/>
          </a:p>
        </p:txBody>
      </p:sp>
      <p:sp>
        <p:nvSpPr>
          <p:cNvPr id="121" name="Shape 121"/>
          <p:cNvSpPr txBox="1">
            <a:spLocks noGrp="1"/>
          </p:cNvSpPr>
          <p:nvPr>
            <p:ph type="body" idx="1"/>
          </p:nvPr>
        </p:nvSpPr>
        <p:spPr>
          <a:xfrm rot="5400000">
            <a:off x="1349573" y="-447079"/>
            <a:ext cx="4358879" cy="5800725"/>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8"/>
        <p:cNvGrpSpPr/>
        <p:nvPr/>
      </p:nvGrpSpPr>
      <p:grpSpPr>
        <a:xfrm>
          <a:off x="0" y="0"/>
          <a:ext cx="0" cy="0"/>
          <a:chOff x="0" y="0"/>
          <a:chExt cx="0" cy="0"/>
        </a:xfrm>
      </p:grpSpPr>
      <p:sp>
        <p:nvSpPr>
          <p:cNvPr id="129" name="Shape 129"/>
          <p:cNvSpPr/>
          <p:nvPr/>
        </p:nvSpPr>
        <p:spPr>
          <a:xfrm rot="10800000" flipH="1">
            <a:off x="0" y="3093235"/>
            <a:ext cx="8458200" cy="712500"/>
          </a:xfrm>
          <a:prstGeom prst="rect">
            <a:avLst/>
          </a:prstGeom>
          <a:solidFill>
            <a:schemeClr val="dk2"/>
          </a:soli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30" name="Shape 130"/>
          <p:cNvSpPr txBox="1">
            <a:spLocks noGrp="1"/>
          </p:cNvSpPr>
          <p:nvPr>
            <p:ph type="ctrTitle"/>
          </p:nvPr>
        </p:nvSpPr>
        <p:spPr>
          <a:xfrm>
            <a:off x="685800" y="1300757"/>
            <a:ext cx="7772400" cy="1684200"/>
          </a:xfrm>
          <a:prstGeom prst="rect">
            <a:avLst/>
          </a:prstGeom>
        </p:spPr>
        <p:txBody>
          <a:bodyPr spcFirstLastPara="1" wrap="square" lIns="91425" tIns="91425" rIns="91425" bIns="91425" anchor="b" anchorCtr="0"/>
          <a:lstStyle>
            <a:lvl1pPr lvl="0" rtl="0">
              <a:spcBef>
                <a:spcPts val="0"/>
              </a:spcBef>
              <a:spcAft>
                <a:spcPts val="0"/>
              </a:spcAft>
              <a:buClr>
                <a:schemeClr val="dk2"/>
              </a:buClr>
              <a:buSzPts val="7200"/>
              <a:buNone/>
              <a:defRPr sz="7200">
                <a:solidFill>
                  <a:schemeClr val="dk2"/>
                </a:solidFill>
              </a:defRPr>
            </a:lvl1pPr>
            <a:lvl2pPr lvl="1" rtl="0">
              <a:spcBef>
                <a:spcPts val="0"/>
              </a:spcBef>
              <a:spcAft>
                <a:spcPts val="0"/>
              </a:spcAft>
              <a:buClr>
                <a:schemeClr val="dk2"/>
              </a:buClr>
              <a:buSzPts val="7200"/>
              <a:buNone/>
              <a:defRPr sz="7200">
                <a:solidFill>
                  <a:schemeClr val="dk2"/>
                </a:solidFill>
              </a:defRPr>
            </a:lvl2pPr>
            <a:lvl3pPr lvl="2" rtl="0">
              <a:spcBef>
                <a:spcPts val="0"/>
              </a:spcBef>
              <a:spcAft>
                <a:spcPts val="0"/>
              </a:spcAft>
              <a:buClr>
                <a:schemeClr val="dk2"/>
              </a:buClr>
              <a:buSzPts val="7200"/>
              <a:buNone/>
              <a:defRPr sz="7200">
                <a:solidFill>
                  <a:schemeClr val="dk2"/>
                </a:solidFill>
              </a:defRPr>
            </a:lvl3pPr>
            <a:lvl4pPr lvl="3" rtl="0">
              <a:spcBef>
                <a:spcPts val="0"/>
              </a:spcBef>
              <a:spcAft>
                <a:spcPts val="0"/>
              </a:spcAft>
              <a:buClr>
                <a:schemeClr val="dk2"/>
              </a:buClr>
              <a:buSzPts val="7200"/>
              <a:buNone/>
              <a:defRPr sz="7200">
                <a:solidFill>
                  <a:schemeClr val="dk2"/>
                </a:solidFill>
              </a:defRPr>
            </a:lvl4pPr>
            <a:lvl5pPr lvl="4" rtl="0">
              <a:spcBef>
                <a:spcPts val="0"/>
              </a:spcBef>
              <a:spcAft>
                <a:spcPts val="0"/>
              </a:spcAft>
              <a:buClr>
                <a:schemeClr val="dk2"/>
              </a:buClr>
              <a:buSzPts val="7200"/>
              <a:buNone/>
              <a:defRPr sz="7200">
                <a:solidFill>
                  <a:schemeClr val="dk2"/>
                </a:solidFill>
              </a:defRPr>
            </a:lvl5pPr>
            <a:lvl6pPr lvl="5" rtl="0">
              <a:spcBef>
                <a:spcPts val="0"/>
              </a:spcBef>
              <a:spcAft>
                <a:spcPts val="0"/>
              </a:spcAft>
              <a:buClr>
                <a:schemeClr val="dk2"/>
              </a:buClr>
              <a:buSzPts val="7200"/>
              <a:buNone/>
              <a:defRPr sz="7200">
                <a:solidFill>
                  <a:schemeClr val="dk2"/>
                </a:solidFill>
              </a:defRPr>
            </a:lvl6pPr>
            <a:lvl7pPr lvl="6" rtl="0">
              <a:spcBef>
                <a:spcPts val="0"/>
              </a:spcBef>
              <a:spcAft>
                <a:spcPts val="0"/>
              </a:spcAft>
              <a:buClr>
                <a:schemeClr val="dk2"/>
              </a:buClr>
              <a:buSzPts val="7200"/>
              <a:buNone/>
              <a:defRPr sz="7200">
                <a:solidFill>
                  <a:schemeClr val="dk2"/>
                </a:solidFill>
              </a:defRPr>
            </a:lvl7pPr>
            <a:lvl8pPr lvl="7" rtl="0">
              <a:spcBef>
                <a:spcPts val="0"/>
              </a:spcBef>
              <a:spcAft>
                <a:spcPts val="0"/>
              </a:spcAft>
              <a:buClr>
                <a:schemeClr val="dk2"/>
              </a:buClr>
              <a:buSzPts val="7200"/>
              <a:buNone/>
              <a:defRPr sz="7200">
                <a:solidFill>
                  <a:schemeClr val="dk2"/>
                </a:solidFill>
              </a:defRPr>
            </a:lvl8pPr>
            <a:lvl9pPr lvl="8" rtl="0">
              <a:spcBef>
                <a:spcPts val="0"/>
              </a:spcBef>
              <a:spcAft>
                <a:spcPts val="0"/>
              </a:spcAft>
              <a:buClr>
                <a:schemeClr val="dk2"/>
              </a:buClr>
              <a:buSzPts val="7200"/>
              <a:buNone/>
              <a:defRPr sz="7200">
                <a:solidFill>
                  <a:schemeClr val="dk2"/>
                </a:solidFill>
              </a:defRPr>
            </a:lvl9pPr>
          </a:lstStyle>
          <a:p>
            <a:endParaRPr/>
          </a:p>
        </p:txBody>
      </p:sp>
      <p:sp>
        <p:nvSpPr>
          <p:cNvPr id="131" name="Shape 131"/>
          <p:cNvSpPr txBox="1">
            <a:spLocks noGrp="1"/>
          </p:cNvSpPr>
          <p:nvPr>
            <p:ph type="subTitle" idx="1"/>
          </p:nvPr>
        </p:nvSpPr>
        <p:spPr>
          <a:xfrm>
            <a:off x="685800" y="3093357"/>
            <a:ext cx="7772400" cy="712500"/>
          </a:xfrm>
          <a:prstGeom prst="rect">
            <a:avLst/>
          </a:prstGeom>
        </p:spPr>
        <p:txBody>
          <a:bodyPr spcFirstLastPara="1" wrap="square" lIns="91425" tIns="91425" rIns="91425" bIns="91425" anchor="ctr" anchorCtr="0"/>
          <a:lstStyle>
            <a:lvl1pPr lvl="0" rtl="0">
              <a:spcBef>
                <a:spcPts val="0"/>
              </a:spcBef>
              <a:spcAft>
                <a:spcPts val="0"/>
              </a:spcAft>
              <a:buClr>
                <a:schemeClr val="lt2"/>
              </a:buClr>
              <a:buSzPts val="3000"/>
              <a:buNone/>
              <a:defRPr b="1">
                <a:solidFill>
                  <a:schemeClr val="lt2"/>
                </a:solidFill>
              </a:defRPr>
            </a:lvl1pPr>
            <a:lvl2pPr lvl="1" rtl="0">
              <a:spcBef>
                <a:spcPts val="0"/>
              </a:spcBef>
              <a:spcAft>
                <a:spcPts val="0"/>
              </a:spcAft>
              <a:buClr>
                <a:schemeClr val="lt2"/>
              </a:buClr>
              <a:buSzPts val="3000"/>
              <a:buNone/>
              <a:defRPr sz="3000" b="1">
                <a:solidFill>
                  <a:schemeClr val="lt2"/>
                </a:solidFill>
              </a:defRPr>
            </a:lvl2pPr>
            <a:lvl3pPr lvl="2" rtl="0">
              <a:spcBef>
                <a:spcPts val="0"/>
              </a:spcBef>
              <a:spcAft>
                <a:spcPts val="0"/>
              </a:spcAft>
              <a:buClr>
                <a:schemeClr val="lt2"/>
              </a:buClr>
              <a:buSzPts val="3000"/>
              <a:buNone/>
              <a:defRPr sz="3000" b="1">
                <a:solidFill>
                  <a:schemeClr val="lt2"/>
                </a:solidFill>
              </a:defRPr>
            </a:lvl3pPr>
            <a:lvl4pPr lvl="3" rtl="0">
              <a:spcBef>
                <a:spcPts val="0"/>
              </a:spcBef>
              <a:spcAft>
                <a:spcPts val="0"/>
              </a:spcAft>
              <a:buClr>
                <a:schemeClr val="lt2"/>
              </a:buClr>
              <a:buSzPts val="3000"/>
              <a:buNone/>
              <a:defRPr sz="3000" b="1">
                <a:solidFill>
                  <a:schemeClr val="lt2"/>
                </a:solidFill>
              </a:defRPr>
            </a:lvl4pPr>
            <a:lvl5pPr lvl="4" rtl="0">
              <a:spcBef>
                <a:spcPts val="0"/>
              </a:spcBef>
              <a:spcAft>
                <a:spcPts val="0"/>
              </a:spcAft>
              <a:buClr>
                <a:schemeClr val="lt2"/>
              </a:buClr>
              <a:buSzPts val="3000"/>
              <a:buNone/>
              <a:defRPr sz="3000" b="1">
                <a:solidFill>
                  <a:schemeClr val="lt2"/>
                </a:solidFill>
              </a:defRPr>
            </a:lvl5pPr>
            <a:lvl6pPr lvl="5" rtl="0">
              <a:spcBef>
                <a:spcPts val="0"/>
              </a:spcBef>
              <a:spcAft>
                <a:spcPts val="0"/>
              </a:spcAft>
              <a:buClr>
                <a:schemeClr val="lt2"/>
              </a:buClr>
              <a:buSzPts val="3000"/>
              <a:buNone/>
              <a:defRPr sz="3000" b="1">
                <a:solidFill>
                  <a:schemeClr val="lt2"/>
                </a:solidFill>
              </a:defRPr>
            </a:lvl6pPr>
            <a:lvl7pPr lvl="6" rtl="0">
              <a:spcBef>
                <a:spcPts val="0"/>
              </a:spcBef>
              <a:spcAft>
                <a:spcPts val="0"/>
              </a:spcAft>
              <a:buClr>
                <a:schemeClr val="lt2"/>
              </a:buClr>
              <a:buSzPts val="3000"/>
              <a:buNone/>
              <a:defRPr sz="3000" b="1">
                <a:solidFill>
                  <a:schemeClr val="lt2"/>
                </a:solidFill>
              </a:defRPr>
            </a:lvl7pPr>
            <a:lvl8pPr lvl="7" rtl="0">
              <a:spcBef>
                <a:spcPts val="0"/>
              </a:spcBef>
              <a:spcAft>
                <a:spcPts val="0"/>
              </a:spcAft>
              <a:buClr>
                <a:schemeClr val="lt2"/>
              </a:buClr>
              <a:buSzPts val="3000"/>
              <a:buNone/>
              <a:defRPr sz="3000" b="1">
                <a:solidFill>
                  <a:schemeClr val="lt2"/>
                </a:solidFill>
              </a:defRPr>
            </a:lvl8pPr>
            <a:lvl9pPr lvl="8" rtl="0">
              <a:spcBef>
                <a:spcPts val="0"/>
              </a:spcBef>
              <a:spcAft>
                <a:spcPts val="0"/>
              </a:spcAft>
              <a:buClr>
                <a:schemeClr val="lt2"/>
              </a:buClr>
              <a:buSzPts val="3000"/>
              <a:buNone/>
              <a:defRPr sz="3000" b="1">
                <a:solidFill>
                  <a:schemeClr val="lt2"/>
                </a:solidFill>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2"/>
        <p:cNvGrpSpPr/>
        <p:nvPr/>
      </p:nvGrpSpPr>
      <p:grpSpPr>
        <a:xfrm>
          <a:off x="0" y="0"/>
          <a:ext cx="0" cy="0"/>
          <a:chOff x="0" y="0"/>
          <a:chExt cx="0" cy="0"/>
        </a:xfrm>
      </p:grpSpPr>
      <p:sp>
        <p:nvSpPr>
          <p:cNvPr id="133" name="Shape 133"/>
          <p:cNvSpPr/>
          <p:nvPr/>
        </p:nvSpPr>
        <p:spPr>
          <a:xfrm>
            <a:off x="0" y="205977"/>
            <a:ext cx="8686800" cy="1165500"/>
          </a:xfrm>
          <a:prstGeom prst="rect">
            <a:avLst/>
          </a:prstGeom>
          <a:solidFill>
            <a:schemeClr val="dk2"/>
          </a:soli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34" name="Shape 134"/>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lstStyle>
            <a:lvl1pPr lvl="0" rtl="0">
              <a:spcBef>
                <a:spcPts val="0"/>
              </a:spcBef>
              <a:spcAft>
                <a:spcPts val="0"/>
              </a:spcAft>
              <a:buSzPts val="4800"/>
              <a:buNone/>
              <a:defRPr/>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a:endParaRPr/>
          </a:p>
        </p:txBody>
      </p:sp>
      <p:sp>
        <p:nvSpPr>
          <p:cNvPr id="135" name="Shape 135"/>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6"/>
        <p:cNvGrpSpPr/>
        <p:nvPr/>
      </p:nvGrpSpPr>
      <p:grpSpPr>
        <a:xfrm>
          <a:off x="0" y="0"/>
          <a:ext cx="0" cy="0"/>
          <a:chOff x="0" y="0"/>
          <a:chExt cx="0" cy="0"/>
        </a:xfrm>
      </p:grpSpPr>
      <p:sp>
        <p:nvSpPr>
          <p:cNvPr id="137" name="Shape 137"/>
          <p:cNvSpPr/>
          <p:nvPr/>
        </p:nvSpPr>
        <p:spPr>
          <a:xfrm>
            <a:off x="0" y="205977"/>
            <a:ext cx="8686800" cy="1165500"/>
          </a:xfrm>
          <a:prstGeom prst="rect">
            <a:avLst/>
          </a:prstGeom>
          <a:solidFill>
            <a:schemeClr val="dk2"/>
          </a:soli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38" name="Shape 138"/>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lstStyle>
            <a:lvl1pPr lvl="0" rtl="0">
              <a:spcBef>
                <a:spcPts val="0"/>
              </a:spcBef>
              <a:spcAft>
                <a:spcPts val="0"/>
              </a:spcAft>
              <a:buSzPts val="4800"/>
              <a:buNone/>
              <a:defRPr/>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a:endParaRPr/>
          </a:p>
        </p:txBody>
      </p:sp>
      <p:sp>
        <p:nvSpPr>
          <p:cNvPr id="139" name="Shape 139"/>
          <p:cNvSpPr txBox="1">
            <a:spLocks noGrp="1"/>
          </p:cNvSpPr>
          <p:nvPr>
            <p:ph type="body" idx="1"/>
          </p:nvPr>
        </p:nvSpPr>
        <p:spPr>
          <a:xfrm>
            <a:off x="457200" y="1460499"/>
            <a:ext cx="4030200" cy="3465300"/>
          </a:xfrm>
          <a:prstGeom prst="rect">
            <a:avLst/>
          </a:prstGeom>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140" name="Shape 140"/>
          <p:cNvSpPr txBox="1">
            <a:spLocks noGrp="1"/>
          </p:cNvSpPr>
          <p:nvPr>
            <p:ph type="body" idx="2"/>
          </p:nvPr>
        </p:nvSpPr>
        <p:spPr>
          <a:xfrm>
            <a:off x="4656667" y="1461909"/>
            <a:ext cx="4030200" cy="3465300"/>
          </a:xfrm>
          <a:prstGeom prst="rect">
            <a:avLst/>
          </a:prstGeom>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1"/>
        <p:cNvGrpSpPr/>
        <p:nvPr/>
      </p:nvGrpSpPr>
      <p:grpSpPr>
        <a:xfrm>
          <a:off x="0" y="0"/>
          <a:ext cx="0" cy="0"/>
          <a:chOff x="0" y="0"/>
          <a:chExt cx="0" cy="0"/>
        </a:xfrm>
      </p:grpSpPr>
      <p:sp>
        <p:nvSpPr>
          <p:cNvPr id="142" name="Shape 142"/>
          <p:cNvSpPr/>
          <p:nvPr/>
        </p:nvSpPr>
        <p:spPr>
          <a:xfrm>
            <a:off x="0" y="205977"/>
            <a:ext cx="8686800" cy="1165500"/>
          </a:xfrm>
          <a:prstGeom prst="rect">
            <a:avLst/>
          </a:prstGeom>
          <a:solidFill>
            <a:schemeClr val="dk2"/>
          </a:soli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43" name="Shape 143"/>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lstStyle>
            <a:lvl1pPr lvl="0" rtl="0">
              <a:spcBef>
                <a:spcPts val="0"/>
              </a:spcBef>
              <a:spcAft>
                <a:spcPts val="0"/>
              </a:spcAft>
              <a:buSzPts val="4800"/>
              <a:buNone/>
              <a:defRPr/>
            </a:lvl1pPr>
            <a:lvl2pPr lvl="1" rtl="0">
              <a:spcBef>
                <a:spcPts val="0"/>
              </a:spcBef>
              <a:spcAft>
                <a:spcPts val="0"/>
              </a:spcAft>
              <a:buSzPts val="4800"/>
              <a:buNone/>
              <a:defRPr/>
            </a:lvl2pPr>
            <a:lvl3pPr lvl="2" rtl="0">
              <a:spcBef>
                <a:spcPts val="0"/>
              </a:spcBef>
              <a:spcAft>
                <a:spcPts val="0"/>
              </a:spcAft>
              <a:buSzPts val="4800"/>
              <a:buNone/>
              <a:defRPr/>
            </a:lvl3pPr>
            <a:lvl4pPr lvl="3" rtl="0">
              <a:spcBef>
                <a:spcPts val="0"/>
              </a:spcBef>
              <a:spcAft>
                <a:spcPts val="0"/>
              </a:spcAft>
              <a:buSzPts val="4800"/>
              <a:buNone/>
              <a:defRPr/>
            </a:lvl4pPr>
            <a:lvl5pPr lvl="4" rtl="0">
              <a:spcBef>
                <a:spcPts val="0"/>
              </a:spcBef>
              <a:spcAft>
                <a:spcPts val="0"/>
              </a:spcAft>
              <a:buSzPts val="4800"/>
              <a:buNone/>
              <a:defRPr/>
            </a:lvl5pPr>
            <a:lvl6pPr lvl="5" rtl="0">
              <a:spcBef>
                <a:spcPts val="0"/>
              </a:spcBef>
              <a:spcAft>
                <a:spcPts val="0"/>
              </a:spcAft>
              <a:buSzPts val="4800"/>
              <a:buNone/>
              <a:defRPr/>
            </a:lvl6pPr>
            <a:lvl7pPr lvl="6" rtl="0">
              <a:spcBef>
                <a:spcPts val="0"/>
              </a:spcBef>
              <a:spcAft>
                <a:spcPts val="0"/>
              </a:spcAft>
              <a:buSzPts val="4800"/>
              <a:buNone/>
              <a:defRPr/>
            </a:lvl7pPr>
            <a:lvl8pPr lvl="7" rtl="0">
              <a:spcBef>
                <a:spcPts val="0"/>
              </a:spcBef>
              <a:spcAft>
                <a:spcPts val="0"/>
              </a:spcAft>
              <a:buSzPts val="4800"/>
              <a:buNone/>
              <a:defRPr/>
            </a:lvl8pPr>
            <a:lvl9pPr lvl="8" rtl="0">
              <a:spcBef>
                <a:spcPts val="0"/>
              </a:spcBef>
              <a:spcAft>
                <a:spcPts val="0"/>
              </a:spcAft>
              <a:buSzPts val="4800"/>
              <a:buNone/>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44"/>
        <p:cNvGrpSpPr/>
        <p:nvPr/>
      </p:nvGrpSpPr>
      <p:grpSpPr>
        <a:xfrm>
          <a:off x="0" y="0"/>
          <a:ext cx="0" cy="0"/>
          <a:chOff x="0" y="0"/>
          <a:chExt cx="0" cy="0"/>
        </a:xfrm>
      </p:grpSpPr>
      <p:sp>
        <p:nvSpPr>
          <p:cNvPr id="145" name="Shape 145"/>
          <p:cNvSpPr/>
          <p:nvPr/>
        </p:nvSpPr>
        <p:spPr>
          <a:xfrm>
            <a:off x="0" y="4406309"/>
            <a:ext cx="8686800" cy="519600"/>
          </a:xfrm>
          <a:prstGeom prst="rect">
            <a:avLst/>
          </a:prstGeom>
          <a:solidFill>
            <a:schemeClr val="dk2"/>
          </a:solidFill>
          <a:ln>
            <a:noFill/>
          </a:ln>
        </p:spPr>
        <p:txBody>
          <a:bodyPr spcFirstLastPara="1" wrap="square" lIns="91425" tIns="45700" rIns="91425" bIns="45700" anchor="ctr" anchorCtr="0">
            <a:noAutofit/>
          </a:bodyPr>
          <a:lstStyle/>
          <a:p>
            <a:pPr marL="0" lvl="0" indent="0">
              <a:spcBef>
                <a:spcPts val="0"/>
              </a:spcBef>
              <a:spcAft>
                <a:spcPts val="0"/>
              </a:spcAft>
              <a:buNone/>
            </a:pPr>
            <a:endParaRPr/>
          </a:p>
        </p:txBody>
      </p:sp>
      <p:sp>
        <p:nvSpPr>
          <p:cNvPr id="146" name="Shape 146"/>
          <p:cNvSpPr txBox="1">
            <a:spLocks noGrp="1"/>
          </p:cNvSpPr>
          <p:nvPr>
            <p:ph type="body" idx="1"/>
          </p:nvPr>
        </p:nvSpPr>
        <p:spPr>
          <a:xfrm>
            <a:off x="457200" y="4406309"/>
            <a:ext cx="8229600" cy="519600"/>
          </a:xfrm>
          <a:prstGeom prst="rect">
            <a:avLst/>
          </a:prstGeom>
        </p:spPr>
        <p:txBody>
          <a:bodyPr spcFirstLastPara="1" wrap="square" lIns="91425" tIns="91425" rIns="91425" bIns="91425" anchor="ctr" anchorCtr="0"/>
          <a:lstStyle>
            <a:lvl1pPr marL="457200" lvl="0" indent="-228600" rtl="0">
              <a:spcBef>
                <a:spcPts val="0"/>
              </a:spcBef>
              <a:spcAft>
                <a:spcPts val="0"/>
              </a:spcAft>
              <a:buClr>
                <a:schemeClr val="lt1"/>
              </a:buClr>
              <a:buSzPts val="2400"/>
              <a:buNone/>
              <a:defRPr sz="2400" b="1">
                <a:solidFill>
                  <a:schemeClr val="lt1"/>
                </a:solidFill>
              </a:defRPr>
            </a:lvl1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7"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28650" y="273844"/>
            <a:ext cx="7886700" cy="994172"/>
          </a:xfrm>
          <a:prstGeom prst="rect">
            <a:avLst/>
          </a:prstGeom>
          <a:noFill/>
          <a:ln>
            <a:noFill/>
          </a:ln>
        </p:spPr>
        <p:txBody>
          <a:bodyPr spcFirstLastPara="1" wrap="square" lIns="68575" tIns="68575" rIns="68575" bIns="68575" anchor="ctr" anchorCtr="0"/>
          <a:lstStyle>
            <a:lvl1pPr marL="0" marR="0" lvl="0" indent="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100"/>
              <a:buNone/>
              <a:defRPr sz="1400"/>
            </a:lvl2pPr>
            <a:lvl3pPr lvl="2" indent="0">
              <a:spcBef>
                <a:spcPts val="0"/>
              </a:spcBef>
              <a:spcAft>
                <a:spcPts val="0"/>
              </a:spcAft>
              <a:buSzPts val="1100"/>
              <a:buNone/>
              <a:defRPr sz="1400"/>
            </a:lvl3pPr>
            <a:lvl4pPr lvl="3" indent="0">
              <a:spcBef>
                <a:spcPts val="0"/>
              </a:spcBef>
              <a:spcAft>
                <a:spcPts val="0"/>
              </a:spcAft>
              <a:buSzPts val="1100"/>
              <a:buNone/>
              <a:defRPr sz="1400"/>
            </a:lvl4pPr>
            <a:lvl5pPr lvl="4" indent="0">
              <a:spcBef>
                <a:spcPts val="0"/>
              </a:spcBef>
              <a:spcAft>
                <a:spcPts val="0"/>
              </a:spcAft>
              <a:buSzPts val="1100"/>
              <a:buNone/>
              <a:defRPr sz="1400"/>
            </a:lvl5pPr>
            <a:lvl6pPr lvl="5" indent="0">
              <a:spcBef>
                <a:spcPts val="0"/>
              </a:spcBef>
              <a:spcAft>
                <a:spcPts val="0"/>
              </a:spcAft>
              <a:buSzPts val="1100"/>
              <a:buNone/>
              <a:defRPr sz="1400"/>
            </a:lvl6pPr>
            <a:lvl7pPr lvl="6" indent="0">
              <a:spcBef>
                <a:spcPts val="0"/>
              </a:spcBef>
              <a:spcAft>
                <a:spcPts val="0"/>
              </a:spcAft>
              <a:buSzPts val="1100"/>
              <a:buNone/>
              <a:defRPr sz="1400"/>
            </a:lvl7pPr>
            <a:lvl8pPr lvl="7" indent="0">
              <a:spcBef>
                <a:spcPts val="0"/>
              </a:spcBef>
              <a:spcAft>
                <a:spcPts val="0"/>
              </a:spcAft>
              <a:buSzPts val="1100"/>
              <a:buNone/>
              <a:defRPr sz="1400"/>
            </a:lvl8pPr>
            <a:lvl9pPr lvl="8" indent="0">
              <a:spcBef>
                <a:spcPts val="0"/>
              </a:spcBef>
              <a:spcAft>
                <a:spcPts val="0"/>
              </a:spcAft>
              <a:buSzPts val="1100"/>
              <a:buNone/>
              <a:defRPr sz="1400"/>
            </a:lvl9pPr>
          </a:lstStyle>
          <a:p>
            <a:endParaRPr/>
          </a:p>
        </p:txBody>
      </p:sp>
      <p:sp>
        <p:nvSpPr>
          <p:cNvPr id="52" name="Shape 52"/>
          <p:cNvSpPr txBox="1">
            <a:spLocks noGrp="1"/>
          </p:cNvSpPr>
          <p:nvPr>
            <p:ph type="body" idx="1"/>
          </p:nvPr>
        </p:nvSpPr>
        <p:spPr>
          <a:xfrm>
            <a:off x="628650" y="1369219"/>
            <a:ext cx="7886700" cy="3263504"/>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628650" y="4767263"/>
            <a:ext cx="2057400" cy="273844"/>
          </a:xfrm>
          <a:prstGeom prst="rect">
            <a:avLst/>
          </a:prstGeom>
          <a:noFill/>
          <a:ln>
            <a:noFill/>
          </a:ln>
        </p:spPr>
        <p:txBody>
          <a:bodyPr spcFirstLastPara="1" wrap="square" lIns="68575" tIns="68575" rIns="68575" bIns="68575" anchor="ctr" anchorCtr="0"/>
          <a:lstStyle>
            <a:lvl1pPr marL="0" marR="0" lvl="0" indent="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028950" y="4767263"/>
            <a:ext cx="3086100" cy="273844"/>
          </a:xfrm>
          <a:prstGeom prst="rect">
            <a:avLst/>
          </a:prstGeom>
          <a:noFill/>
          <a:ln>
            <a:noFill/>
          </a:ln>
        </p:spPr>
        <p:txBody>
          <a:bodyPr spcFirstLastPara="1" wrap="square" lIns="68575" tIns="68575" rIns="68575" bIns="68575" anchor="ctr" anchorCtr="0"/>
          <a:lstStyle>
            <a:lvl1pPr marL="0" marR="0" lvl="0" indent="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modern">
    <p:bg>
      <p:bgPr>
        <a:solidFill>
          <a:schemeClr val="lt1"/>
        </a:solidFill>
        <a:effectLst/>
      </p:bgPr>
    </p:bg>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05978"/>
            <a:ext cx="8229600" cy="1141500"/>
          </a:xfrm>
          <a:prstGeom prst="rect">
            <a:avLst/>
          </a:prstGeom>
          <a:noFill/>
          <a:ln>
            <a:noFill/>
          </a:ln>
        </p:spPr>
        <p:txBody>
          <a:bodyPr spcFirstLastPara="1" wrap="square" lIns="91425" tIns="91425" rIns="91425" bIns="91425" anchor="b" anchorCtr="0"/>
          <a:lstStyle>
            <a:lvl1pPr lvl="0" rtl="0">
              <a:spcBef>
                <a:spcPts val="0"/>
              </a:spcBef>
              <a:spcAft>
                <a:spcPts val="0"/>
              </a:spcAft>
              <a:buClr>
                <a:schemeClr val="lt1"/>
              </a:buClr>
              <a:buSzPts val="4800"/>
              <a:buNone/>
              <a:defRPr sz="4800" b="1">
                <a:solidFill>
                  <a:schemeClr val="lt1"/>
                </a:solidFill>
              </a:defRPr>
            </a:lvl1pPr>
            <a:lvl2pPr lvl="1" rtl="0">
              <a:spcBef>
                <a:spcPts val="0"/>
              </a:spcBef>
              <a:spcAft>
                <a:spcPts val="0"/>
              </a:spcAft>
              <a:buClr>
                <a:schemeClr val="lt1"/>
              </a:buClr>
              <a:buSzPts val="4800"/>
              <a:buNone/>
              <a:defRPr sz="4800" b="1">
                <a:solidFill>
                  <a:schemeClr val="lt1"/>
                </a:solidFill>
              </a:defRPr>
            </a:lvl2pPr>
            <a:lvl3pPr lvl="2" rtl="0">
              <a:spcBef>
                <a:spcPts val="0"/>
              </a:spcBef>
              <a:spcAft>
                <a:spcPts val="0"/>
              </a:spcAft>
              <a:buClr>
                <a:schemeClr val="lt1"/>
              </a:buClr>
              <a:buSzPts val="4800"/>
              <a:buNone/>
              <a:defRPr sz="4800" b="1">
                <a:solidFill>
                  <a:schemeClr val="lt1"/>
                </a:solidFill>
              </a:defRPr>
            </a:lvl3pPr>
            <a:lvl4pPr lvl="3" rtl="0">
              <a:spcBef>
                <a:spcPts val="0"/>
              </a:spcBef>
              <a:spcAft>
                <a:spcPts val="0"/>
              </a:spcAft>
              <a:buClr>
                <a:schemeClr val="lt1"/>
              </a:buClr>
              <a:buSzPts val="4800"/>
              <a:buNone/>
              <a:defRPr sz="4800" b="1">
                <a:solidFill>
                  <a:schemeClr val="lt1"/>
                </a:solidFill>
              </a:defRPr>
            </a:lvl4pPr>
            <a:lvl5pPr lvl="4" rtl="0">
              <a:spcBef>
                <a:spcPts val="0"/>
              </a:spcBef>
              <a:spcAft>
                <a:spcPts val="0"/>
              </a:spcAft>
              <a:buClr>
                <a:schemeClr val="lt1"/>
              </a:buClr>
              <a:buSzPts val="4800"/>
              <a:buNone/>
              <a:defRPr sz="4800" b="1">
                <a:solidFill>
                  <a:schemeClr val="lt1"/>
                </a:solidFill>
              </a:defRPr>
            </a:lvl5pPr>
            <a:lvl6pPr lvl="5" rtl="0">
              <a:spcBef>
                <a:spcPts val="0"/>
              </a:spcBef>
              <a:spcAft>
                <a:spcPts val="0"/>
              </a:spcAft>
              <a:buClr>
                <a:schemeClr val="lt1"/>
              </a:buClr>
              <a:buSzPts val="4800"/>
              <a:buNone/>
              <a:defRPr sz="4800" b="1">
                <a:solidFill>
                  <a:schemeClr val="lt1"/>
                </a:solidFill>
              </a:defRPr>
            </a:lvl6pPr>
            <a:lvl7pPr lvl="6" rtl="0">
              <a:spcBef>
                <a:spcPts val="0"/>
              </a:spcBef>
              <a:spcAft>
                <a:spcPts val="0"/>
              </a:spcAft>
              <a:buClr>
                <a:schemeClr val="lt1"/>
              </a:buClr>
              <a:buSzPts val="4800"/>
              <a:buNone/>
              <a:defRPr sz="4800" b="1">
                <a:solidFill>
                  <a:schemeClr val="lt1"/>
                </a:solidFill>
              </a:defRPr>
            </a:lvl7pPr>
            <a:lvl8pPr lvl="7" rtl="0">
              <a:spcBef>
                <a:spcPts val="0"/>
              </a:spcBef>
              <a:spcAft>
                <a:spcPts val="0"/>
              </a:spcAft>
              <a:buClr>
                <a:schemeClr val="lt1"/>
              </a:buClr>
              <a:buSzPts val="4800"/>
              <a:buNone/>
              <a:defRPr sz="4800" b="1">
                <a:solidFill>
                  <a:schemeClr val="lt1"/>
                </a:solidFill>
              </a:defRPr>
            </a:lvl8pPr>
            <a:lvl9pPr lvl="8" rtl="0">
              <a:spcBef>
                <a:spcPts val="0"/>
              </a:spcBef>
              <a:spcAft>
                <a:spcPts val="0"/>
              </a:spcAft>
              <a:buClr>
                <a:schemeClr val="lt1"/>
              </a:buClr>
              <a:buSzPts val="4800"/>
              <a:buNone/>
              <a:defRPr sz="4800" b="1">
                <a:solidFill>
                  <a:schemeClr val="lt1"/>
                </a:solidFill>
              </a:defRPr>
            </a:lvl9pPr>
          </a:lstStyle>
          <a:p>
            <a:endParaRPr/>
          </a:p>
        </p:txBody>
      </p:sp>
      <p:sp>
        <p:nvSpPr>
          <p:cNvPr id="127" name="Shape 127"/>
          <p:cNvSpPr txBox="1">
            <a:spLocks noGrp="1"/>
          </p:cNvSpPr>
          <p:nvPr>
            <p:ph type="body" idx="1"/>
          </p:nvPr>
        </p:nvSpPr>
        <p:spPr>
          <a:xfrm>
            <a:off x="457200" y="1460499"/>
            <a:ext cx="8229600" cy="34653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Clr>
                <a:schemeClr val="dk2"/>
              </a:buClr>
              <a:buSzPts val="3000"/>
              <a:buChar char="●"/>
              <a:defRPr sz="3000">
                <a:solidFill>
                  <a:schemeClr val="dk2"/>
                </a:solidFill>
              </a:defRPr>
            </a:lvl1pPr>
            <a:lvl2pPr marL="914400" lvl="1" indent="-381000" rtl="0">
              <a:spcBef>
                <a:spcPts val="0"/>
              </a:spcBef>
              <a:spcAft>
                <a:spcPts val="0"/>
              </a:spcAft>
              <a:buClr>
                <a:schemeClr val="dk2"/>
              </a:buClr>
              <a:buSzPts val="2400"/>
              <a:buChar char="○"/>
              <a:defRPr sz="2400">
                <a:solidFill>
                  <a:schemeClr val="dk2"/>
                </a:solidFill>
              </a:defRPr>
            </a:lvl2pPr>
            <a:lvl3pPr marL="1371600" lvl="2" indent="-381000" rtl="0">
              <a:spcBef>
                <a:spcPts val="0"/>
              </a:spcBef>
              <a:spcAft>
                <a:spcPts val="0"/>
              </a:spcAft>
              <a:buClr>
                <a:schemeClr val="dk2"/>
              </a:buClr>
              <a:buSzPts val="2400"/>
              <a:buChar char="■"/>
              <a:defRPr sz="2400">
                <a:solidFill>
                  <a:schemeClr val="dk2"/>
                </a:solidFill>
              </a:defRPr>
            </a:lvl3pPr>
            <a:lvl4pPr marL="1828800" lvl="3" indent="-342900" rtl="0">
              <a:spcBef>
                <a:spcPts val="0"/>
              </a:spcBef>
              <a:spcAft>
                <a:spcPts val="0"/>
              </a:spcAft>
              <a:buClr>
                <a:schemeClr val="dk2"/>
              </a:buClr>
              <a:buSzPts val="1800"/>
              <a:buChar char="●"/>
              <a:defRPr sz="1800">
                <a:solidFill>
                  <a:schemeClr val="dk2"/>
                </a:solidFill>
              </a:defRPr>
            </a:lvl4pPr>
            <a:lvl5pPr marL="2286000" lvl="4" indent="-342900" rtl="0">
              <a:spcBef>
                <a:spcPts val="0"/>
              </a:spcBef>
              <a:spcAft>
                <a:spcPts val="0"/>
              </a:spcAft>
              <a:buClr>
                <a:schemeClr val="dk2"/>
              </a:buClr>
              <a:buSzPts val="1800"/>
              <a:buChar char="○"/>
              <a:defRPr sz="1800">
                <a:solidFill>
                  <a:schemeClr val="dk2"/>
                </a:solidFill>
              </a:defRPr>
            </a:lvl5pPr>
            <a:lvl6pPr marL="2743200" lvl="5" indent="-342900" rtl="0">
              <a:spcBef>
                <a:spcPts val="0"/>
              </a:spcBef>
              <a:spcAft>
                <a:spcPts val="0"/>
              </a:spcAft>
              <a:buClr>
                <a:schemeClr val="dk2"/>
              </a:buClr>
              <a:buSzPts val="1800"/>
              <a:buChar char="■"/>
              <a:defRPr sz="1800">
                <a:solidFill>
                  <a:schemeClr val="dk2"/>
                </a:solidFill>
              </a:defRPr>
            </a:lvl6pPr>
            <a:lvl7pPr marL="3200400" lvl="6" indent="-342900" rtl="0">
              <a:spcBef>
                <a:spcPts val="0"/>
              </a:spcBef>
              <a:spcAft>
                <a:spcPts val="0"/>
              </a:spcAft>
              <a:buClr>
                <a:schemeClr val="dk2"/>
              </a:buClr>
              <a:buSzPts val="1800"/>
              <a:buChar char="●"/>
              <a:defRPr sz="1800">
                <a:solidFill>
                  <a:schemeClr val="dk2"/>
                </a:solidFill>
              </a:defRPr>
            </a:lvl7pPr>
            <a:lvl8pPr marL="3657600" lvl="7" indent="-342900" rtl="0">
              <a:spcBef>
                <a:spcPts val="0"/>
              </a:spcBef>
              <a:spcAft>
                <a:spcPts val="0"/>
              </a:spcAft>
              <a:buClr>
                <a:schemeClr val="dk2"/>
              </a:buClr>
              <a:buSzPts val="1800"/>
              <a:buChar char="○"/>
              <a:defRPr sz="1800">
                <a:solidFill>
                  <a:schemeClr val="dk2"/>
                </a:solidFill>
              </a:defRPr>
            </a:lvl8pPr>
            <a:lvl9pPr marL="4114800" lvl="8" indent="-342900" rtl="0">
              <a:spcBef>
                <a:spcPts val="0"/>
              </a:spcBef>
              <a:spcAft>
                <a:spcPts val="0"/>
              </a:spcAft>
              <a:buClr>
                <a:schemeClr val="dk2"/>
              </a:buClr>
              <a:buSzPts val="1800"/>
              <a:buChar char="■"/>
              <a:defRPr sz="1800">
                <a:solidFill>
                  <a:schemeClr val="dk2"/>
                </a:solidFill>
              </a:defRPr>
            </a:lvl9pPr>
          </a:lstStyle>
          <a:p>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3" Type="http://schemas.openxmlformats.org/officeDocument/2006/relationships/hyperlink" Target="http://www.loc.gov/aba/pcc/documents/Gender_375%20field_RecommendationReport.pdf" TargetMode="External"/><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hyperlink" Target="http://id.loc.gov/authorities/demographicTerms" TargetMode="External"/><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p:nvPr/>
        </p:nvSpPr>
        <p:spPr>
          <a:xfrm>
            <a:off x="0" y="138675"/>
            <a:ext cx="8519100" cy="1928700"/>
          </a:xfrm>
          <a:prstGeom prst="rect">
            <a:avLst/>
          </a:prstGeom>
          <a:solidFill>
            <a:srgbClr val="00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 name="Shape 154"/>
          <p:cNvSpPr txBox="1">
            <a:spLocks noGrp="1"/>
          </p:cNvSpPr>
          <p:nvPr>
            <p:ph type="ctrTitle"/>
          </p:nvPr>
        </p:nvSpPr>
        <p:spPr>
          <a:xfrm>
            <a:off x="124375" y="417525"/>
            <a:ext cx="7782000" cy="1371000"/>
          </a:xfrm>
          <a:prstGeom prst="rect">
            <a:avLst/>
          </a:prstGeom>
          <a:noFill/>
          <a:ln>
            <a:noFill/>
          </a:ln>
        </p:spPr>
        <p:txBody>
          <a:bodyPr spcFirstLastPara="1" wrap="square" lIns="68575" tIns="34275" rIns="68575" bIns="34275" anchor="b" anchorCtr="0">
            <a:noAutofit/>
          </a:bodyPr>
          <a:lstStyle/>
          <a:p>
            <a:pPr marL="0" marR="0" lvl="0" indent="0" algn="l" rtl="0">
              <a:lnSpc>
                <a:spcPct val="90000"/>
              </a:lnSpc>
              <a:spcBef>
                <a:spcPts val="0"/>
              </a:spcBef>
              <a:spcAft>
                <a:spcPts val="0"/>
              </a:spcAft>
              <a:buClr>
                <a:schemeClr val="dk1"/>
              </a:buClr>
              <a:buSzPts val="4100"/>
              <a:buFont typeface="Verdana"/>
              <a:buNone/>
            </a:pPr>
            <a:r>
              <a:rPr lang="en" sz="4800" i="0" u="none" strike="noStrike" cap="none">
                <a:solidFill>
                  <a:srgbClr val="FFFFFF"/>
                </a:solidFill>
                <a:latin typeface="Verdana"/>
                <a:ea typeface="Verdana"/>
                <a:cs typeface="Verdana"/>
                <a:sym typeface="Verdana"/>
              </a:rPr>
              <a:t>Recording Gender in Name Authority Records</a:t>
            </a:r>
            <a:endParaRPr sz="4800" i="0" u="none" strike="noStrike" cap="none">
              <a:solidFill>
                <a:srgbClr val="FFFFFF"/>
              </a:solidFill>
            </a:endParaRPr>
          </a:p>
        </p:txBody>
      </p:sp>
      <p:sp>
        <p:nvSpPr>
          <p:cNvPr id="155" name="Shape 155"/>
          <p:cNvSpPr txBox="1">
            <a:spLocks noGrp="1"/>
          </p:cNvSpPr>
          <p:nvPr>
            <p:ph type="subTitle" idx="1"/>
          </p:nvPr>
        </p:nvSpPr>
        <p:spPr>
          <a:xfrm>
            <a:off x="0" y="3819975"/>
            <a:ext cx="9144000" cy="1323600"/>
          </a:xfrm>
          <a:prstGeom prst="rect">
            <a:avLst/>
          </a:prstGeom>
          <a:noFill/>
          <a:ln>
            <a:noFill/>
          </a:ln>
        </p:spPr>
        <p:txBody>
          <a:bodyPr spcFirstLastPara="1" wrap="square" lIns="68575" tIns="34275" rIns="68575" bIns="34275" anchor="t" anchorCtr="0">
            <a:noAutofit/>
          </a:bodyPr>
          <a:lstStyle/>
          <a:p>
            <a:pPr marL="0" marR="0" lvl="0" indent="0" algn="l" rtl="0">
              <a:lnSpc>
                <a:spcPct val="80000"/>
              </a:lnSpc>
              <a:spcBef>
                <a:spcPts val="800"/>
              </a:spcBef>
              <a:spcAft>
                <a:spcPts val="0"/>
              </a:spcAft>
              <a:buClr>
                <a:schemeClr val="dk1"/>
              </a:buClr>
              <a:buSzPts val="1200"/>
              <a:buFont typeface="Arial"/>
              <a:buNone/>
            </a:pPr>
            <a:r>
              <a:rPr lang="en" b="0" i="0" u="none" strike="noStrike" cap="none">
                <a:solidFill>
                  <a:schemeClr val="dk1"/>
                </a:solidFill>
                <a:latin typeface="Verdana"/>
                <a:ea typeface="Verdana"/>
                <a:cs typeface="Verdana"/>
                <a:sym typeface="Verdana"/>
              </a:rPr>
              <a:t>Amber Billey, Bard College</a:t>
            </a:r>
            <a:endParaRPr/>
          </a:p>
          <a:p>
            <a:pPr marL="0" marR="0" lvl="0" indent="0" algn="l" rtl="0">
              <a:lnSpc>
                <a:spcPct val="80000"/>
              </a:lnSpc>
              <a:spcBef>
                <a:spcPts val="800"/>
              </a:spcBef>
              <a:spcAft>
                <a:spcPts val="0"/>
              </a:spcAft>
              <a:buClr>
                <a:schemeClr val="dk1"/>
              </a:buClr>
              <a:buSzPts val="1200"/>
              <a:buFont typeface="Arial"/>
              <a:buNone/>
            </a:pPr>
            <a:r>
              <a:rPr lang="en" b="0" i="0" u="none" strike="noStrike" cap="none">
                <a:solidFill>
                  <a:schemeClr val="dk1"/>
                </a:solidFill>
                <a:latin typeface="Verdana"/>
                <a:ea typeface="Verdana"/>
                <a:cs typeface="Verdana"/>
                <a:sym typeface="Verdana"/>
              </a:rPr>
              <a:t>Nancy Sack, University of Hawai‘i at Mānoa</a:t>
            </a:r>
            <a:endParaRPr b="0" i="0" u="none" strike="noStrike" cap="none">
              <a:solidFill>
                <a:schemeClr val="dk1"/>
              </a:solidFill>
              <a:latin typeface="Verdana"/>
              <a:ea typeface="Verdana"/>
              <a:cs typeface="Verdana"/>
              <a:sym typeface="Verdana"/>
            </a:endParaRPr>
          </a:p>
          <a:p>
            <a:pPr marL="0" marR="0" lvl="0" indent="0" algn="r" rtl="0">
              <a:lnSpc>
                <a:spcPct val="80000"/>
              </a:lnSpc>
              <a:spcBef>
                <a:spcPts val="800"/>
              </a:spcBef>
              <a:spcAft>
                <a:spcPts val="0"/>
              </a:spcAft>
              <a:buClr>
                <a:schemeClr val="dk1"/>
              </a:buClr>
              <a:buSzPts val="1200"/>
              <a:buFont typeface="Arial"/>
              <a:buNone/>
            </a:pPr>
            <a:r>
              <a:rPr lang="en">
                <a:latin typeface="Verdana"/>
                <a:ea typeface="Verdana"/>
                <a:cs typeface="Verdana"/>
                <a:sym typeface="Verdana"/>
              </a:rPr>
              <a:t>ACIG, ALA Midwinter 2018</a:t>
            </a:r>
            <a:endParaRPr>
              <a:latin typeface="Verdana"/>
              <a:ea typeface="Verdana"/>
              <a:cs typeface="Verdana"/>
              <a:sym typeface="Verdana"/>
            </a:endParaRPr>
          </a:p>
          <a:p>
            <a:pPr marL="0" marR="0" lvl="0" indent="0" algn="ctr" rtl="0">
              <a:lnSpc>
                <a:spcPct val="80000"/>
              </a:lnSpc>
              <a:spcBef>
                <a:spcPts val="80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
        <p:nvSpPr>
          <p:cNvPr id="156" name="Shape 156"/>
          <p:cNvSpPr txBox="1"/>
          <p:nvPr/>
        </p:nvSpPr>
        <p:spPr>
          <a:xfrm>
            <a:off x="124375" y="2158675"/>
            <a:ext cx="8226000" cy="701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2400">
                <a:latin typeface="Verdana"/>
                <a:ea typeface="Verdana"/>
                <a:cs typeface="Verdana"/>
                <a:sym typeface="Verdana"/>
              </a:rPr>
              <a:t>Recommendations from the PCC Ad Hoc Task Group</a:t>
            </a:r>
            <a:endParaRPr sz="2400">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pic>
        <p:nvPicPr>
          <p:cNvPr id="226" name="Shape 226" descr="question.jpg"/>
          <p:cNvPicPr preferRelativeResize="0"/>
          <p:nvPr/>
        </p:nvPicPr>
        <p:blipFill>
          <a:blip r:embed="rId3">
            <a:alphaModFix/>
          </a:blip>
          <a:stretch>
            <a:fillRect/>
          </a:stretch>
        </p:blipFill>
        <p:spPr>
          <a:xfrm>
            <a:off x="2531075" y="1413025"/>
            <a:ext cx="6051850" cy="3730475"/>
          </a:xfrm>
          <a:prstGeom prst="rect">
            <a:avLst/>
          </a:prstGeom>
          <a:noFill/>
          <a:ln>
            <a:noFill/>
          </a:ln>
        </p:spPr>
      </p:pic>
      <p:sp>
        <p:nvSpPr>
          <p:cNvPr id="227" name="Shape 227"/>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Miss-identification </a:t>
            </a:r>
            <a:endParaRPr/>
          </a:p>
        </p:txBody>
      </p:sp>
      <p:sp>
        <p:nvSpPr>
          <p:cNvPr id="228" name="Shape 228"/>
          <p:cNvSpPr txBox="1"/>
          <p:nvPr/>
        </p:nvSpPr>
        <p:spPr>
          <a:xfrm>
            <a:off x="83650" y="1515875"/>
            <a:ext cx="4056300" cy="1359000"/>
          </a:xfrm>
          <a:prstGeom prst="rect">
            <a:avLst/>
          </a:prstGeom>
          <a:noFill/>
          <a:ln>
            <a:noFill/>
          </a:ln>
        </p:spPr>
        <p:txBody>
          <a:bodyPr spcFirstLastPara="1" wrap="square" lIns="91425" tIns="91425" rIns="91425" bIns="91425" anchor="t" anchorCtr="0">
            <a:noAutofit/>
          </a:bodyPr>
          <a:lstStyle/>
          <a:p>
            <a:pPr marL="0" lvl="0" indent="0" rtl="0">
              <a:spcBef>
                <a:spcPts val="600"/>
              </a:spcBef>
              <a:spcAft>
                <a:spcPts val="0"/>
              </a:spcAft>
              <a:buClr>
                <a:schemeClr val="dk1"/>
              </a:buClr>
              <a:buSzPts val="1100"/>
              <a:buFont typeface="Arial"/>
              <a:buNone/>
            </a:pPr>
            <a:r>
              <a:rPr lang="en" sz="2400">
                <a:solidFill>
                  <a:schemeClr val="dk2"/>
                </a:solidFill>
              </a:rPr>
              <a:t>Name heading: Big Freedia</a:t>
            </a:r>
            <a:endParaRPr sz="2400">
              <a:solidFill>
                <a:schemeClr val="dk2"/>
              </a:solidFill>
            </a:endParaRPr>
          </a:p>
          <a:p>
            <a:pPr marL="0" lvl="0" indent="0" rtl="0">
              <a:spcBef>
                <a:spcPts val="600"/>
              </a:spcBef>
              <a:spcAft>
                <a:spcPts val="0"/>
              </a:spcAft>
              <a:buNone/>
            </a:pPr>
            <a:r>
              <a:rPr lang="en" sz="2400">
                <a:solidFill>
                  <a:schemeClr val="dk2"/>
                </a:solidFill>
              </a:rPr>
              <a:t>Gender: </a:t>
            </a:r>
            <a:r>
              <a:rPr lang="en" sz="2400" strike="sngStrike">
                <a:solidFill>
                  <a:schemeClr val="dk2"/>
                </a:solidFill>
              </a:rPr>
              <a:t>female</a:t>
            </a:r>
            <a:r>
              <a:rPr lang="en" sz="2400">
                <a:solidFill>
                  <a:schemeClr val="dk2"/>
                </a:solidFill>
              </a:rPr>
              <a:t> </a:t>
            </a:r>
            <a:endParaRPr sz="2400">
              <a:solidFill>
                <a:schemeClr val="dk2"/>
              </a:solidFill>
            </a:endParaRPr>
          </a:p>
          <a:p>
            <a:pPr marL="0" lvl="0" indent="0" rtl="0">
              <a:spcBef>
                <a:spcPts val="600"/>
              </a:spcBef>
              <a:spcAft>
                <a:spcPts val="0"/>
              </a:spcAft>
              <a:buNone/>
            </a:pPr>
            <a:r>
              <a:rPr lang="en" sz="2400">
                <a:solidFill>
                  <a:schemeClr val="dk2"/>
                </a:solidFill>
              </a:rPr>
              <a:t>Variant: Fredia, Big</a:t>
            </a:r>
            <a:endParaRPr sz="2400">
              <a:solidFill>
                <a:schemeClr val="dk2"/>
              </a:solidFill>
            </a:endParaRPr>
          </a:p>
          <a:p>
            <a:pPr marL="0" lvl="0" indent="0" rtl="0">
              <a:spcBef>
                <a:spcPts val="600"/>
              </a:spcBef>
              <a:spcAft>
                <a:spcPts val="0"/>
              </a:spcAft>
              <a:buNone/>
            </a:pPr>
            <a:r>
              <a:rPr lang="en" sz="2400">
                <a:solidFill>
                  <a:schemeClr val="dk2"/>
                </a:solidFill>
              </a:rPr>
              <a:t>Variant: Ross, Freddie</a:t>
            </a:r>
            <a:endParaRPr sz="2400">
              <a:solidFill>
                <a:schemeClr val="dk2"/>
              </a:solidFill>
            </a:endParaRPr>
          </a:p>
          <a:p>
            <a:pPr marL="0" lvl="0" indent="0" rtl="0">
              <a:spcBef>
                <a:spcPts val="600"/>
              </a:spcBef>
              <a:spcAft>
                <a:spcPts val="0"/>
              </a:spcAft>
              <a:buClr>
                <a:schemeClr val="dk1"/>
              </a:buClr>
              <a:buSzPts val="1100"/>
              <a:buFont typeface="Arial"/>
              <a:buNone/>
            </a:pPr>
            <a:endParaRPr sz="24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Rude.</a:t>
            </a:r>
            <a:endParaRPr/>
          </a:p>
        </p:txBody>
      </p:sp>
      <p:pic>
        <p:nvPicPr>
          <p:cNvPr id="234" name="Shape 234" descr="kate_bornstein.jpg"/>
          <p:cNvPicPr preferRelativeResize="0"/>
          <p:nvPr/>
        </p:nvPicPr>
        <p:blipFill>
          <a:blip r:embed="rId3">
            <a:alphaModFix/>
          </a:blip>
          <a:stretch>
            <a:fillRect/>
          </a:stretch>
        </p:blipFill>
        <p:spPr>
          <a:xfrm>
            <a:off x="5548100" y="1470225"/>
            <a:ext cx="3028250" cy="3633900"/>
          </a:xfrm>
          <a:prstGeom prst="rect">
            <a:avLst/>
          </a:prstGeom>
          <a:noFill/>
          <a:ln>
            <a:noFill/>
          </a:ln>
        </p:spPr>
      </p:pic>
      <p:sp>
        <p:nvSpPr>
          <p:cNvPr id="235" name="Shape 235"/>
          <p:cNvSpPr txBox="1">
            <a:spLocks noGrp="1"/>
          </p:cNvSpPr>
          <p:nvPr>
            <p:ph type="body" idx="1"/>
          </p:nvPr>
        </p:nvSpPr>
        <p:spPr>
          <a:xfrm>
            <a:off x="161900" y="1470224"/>
            <a:ext cx="8229600" cy="34653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300"/>
              <a:t>Name heading: Bornstein, Kate, 1948-</a:t>
            </a:r>
            <a:endParaRPr sz="2300"/>
          </a:p>
          <a:p>
            <a:pPr marL="0" lvl="0" indent="0" rtl="0">
              <a:spcBef>
                <a:spcPts val="600"/>
              </a:spcBef>
              <a:spcAft>
                <a:spcPts val="0"/>
              </a:spcAft>
              <a:buNone/>
            </a:pPr>
            <a:r>
              <a:rPr lang="en" sz="2300"/>
              <a:t>Gender: transgender</a:t>
            </a:r>
            <a:endParaRPr sz="2300"/>
          </a:p>
          <a:p>
            <a:pPr marL="0" lvl="0" indent="0" rtl="0">
              <a:spcBef>
                <a:spcPts val="600"/>
              </a:spcBef>
              <a:spcAft>
                <a:spcPts val="0"/>
              </a:spcAft>
              <a:buNone/>
            </a:pPr>
            <a:r>
              <a:rPr lang="en" sz="2300"/>
              <a:t>Information found: born March 15, </a:t>
            </a:r>
            <a:endParaRPr sz="2300"/>
          </a:p>
          <a:p>
            <a:pPr marL="0" lvl="0" indent="0" rtl="0">
              <a:spcBef>
                <a:spcPts val="600"/>
              </a:spcBef>
              <a:spcAft>
                <a:spcPts val="0"/>
              </a:spcAft>
              <a:buNone/>
            </a:pPr>
            <a:r>
              <a:rPr lang="en" sz="2300"/>
              <a:t>1948, in Neptune, NJ as Albert Herman </a:t>
            </a:r>
            <a:endParaRPr sz="2300"/>
          </a:p>
          <a:p>
            <a:pPr marL="0" lvl="0" indent="0" rtl="0">
              <a:spcBef>
                <a:spcPts val="600"/>
              </a:spcBef>
              <a:spcAft>
                <a:spcPts val="0"/>
              </a:spcAft>
              <a:buNone/>
            </a:pPr>
            <a:r>
              <a:rPr lang="en" sz="2300"/>
              <a:t>Bornstein; underwent </a:t>
            </a:r>
            <a:endParaRPr sz="2300"/>
          </a:p>
          <a:p>
            <a:pPr marL="0" lvl="0" indent="0" rtl="0">
              <a:spcBef>
                <a:spcPts val="600"/>
              </a:spcBef>
              <a:spcAft>
                <a:spcPts val="0"/>
              </a:spcAft>
              <a:buNone/>
            </a:pPr>
            <a:r>
              <a:rPr lang="en" sz="2300"/>
              <a:t>sex-reassignment surgeries from </a:t>
            </a:r>
            <a:endParaRPr sz="2300"/>
          </a:p>
          <a:p>
            <a:pPr marL="0" lvl="0" indent="0" rtl="0">
              <a:spcBef>
                <a:spcPts val="600"/>
              </a:spcBef>
              <a:spcAft>
                <a:spcPts val="0"/>
              </a:spcAft>
              <a:buNone/>
            </a:pPr>
            <a:r>
              <a:rPr lang="en" sz="2300"/>
              <a:t>1985-1986</a:t>
            </a:r>
            <a:endParaRPr sz="2300"/>
          </a:p>
        </p:txBody>
      </p:sp>
      <p:sp>
        <p:nvSpPr>
          <p:cNvPr id="236" name="Shape 236"/>
          <p:cNvSpPr txBox="1"/>
          <p:nvPr/>
        </p:nvSpPr>
        <p:spPr>
          <a:xfrm>
            <a:off x="0" y="0"/>
            <a:ext cx="3000000" cy="30000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Outing. Forever.</a:t>
            </a:r>
            <a:endParaRPr/>
          </a:p>
        </p:txBody>
      </p:sp>
      <p:pic>
        <p:nvPicPr>
          <p:cNvPr id="242" name="Shape 242" descr="be89b21a65a2c61d7db0897b49d18e61.jpg"/>
          <p:cNvPicPr preferRelativeResize="0"/>
          <p:nvPr/>
        </p:nvPicPr>
        <p:blipFill>
          <a:blip r:embed="rId3">
            <a:alphaModFix/>
          </a:blip>
          <a:stretch>
            <a:fillRect/>
          </a:stretch>
        </p:blipFill>
        <p:spPr>
          <a:xfrm>
            <a:off x="5766225" y="2095950"/>
            <a:ext cx="2920575" cy="3047551"/>
          </a:xfrm>
          <a:prstGeom prst="rect">
            <a:avLst/>
          </a:prstGeom>
          <a:noFill/>
          <a:ln>
            <a:noFill/>
          </a:ln>
        </p:spPr>
      </p:pic>
      <p:sp>
        <p:nvSpPr>
          <p:cNvPr id="243" name="Shape 243"/>
          <p:cNvSpPr txBox="1">
            <a:spLocks noGrp="1"/>
          </p:cNvSpPr>
          <p:nvPr>
            <p:ph type="body" idx="1"/>
          </p:nvPr>
        </p:nvSpPr>
        <p:spPr>
          <a:xfrm>
            <a:off x="153350" y="1509950"/>
            <a:ext cx="7019100" cy="34653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t>Name heading: Coyote, Ivan E. (Ivan E[...]), 1969-</a:t>
            </a:r>
            <a:endParaRPr sz="2400"/>
          </a:p>
          <a:p>
            <a:pPr marL="0" lvl="0" indent="0" rtl="0">
              <a:spcBef>
                <a:spcPts val="600"/>
              </a:spcBef>
              <a:spcAft>
                <a:spcPts val="0"/>
              </a:spcAft>
              <a:buNone/>
            </a:pPr>
            <a:r>
              <a:rPr lang="en" sz="2400"/>
              <a:t>Gender: Transgender people</a:t>
            </a:r>
            <a:br>
              <a:rPr lang="en" sz="2400"/>
            </a:br>
            <a:r>
              <a:rPr lang="en" sz="2400"/>
              <a:t>Fuller Form of Personal Name: Ivan E[...]</a:t>
            </a:r>
            <a:endParaRPr sz="2400"/>
          </a:p>
          <a:p>
            <a:pPr marL="0" lvl="0" indent="0" rtl="0">
              <a:spcBef>
                <a:spcPts val="600"/>
              </a:spcBef>
              <a:spcAft>
                <a:spcPts val="0"/>
              </a:spcAft>
              <a:buNone/>
            </a:pPr>
            <a:endParaRPr sz="2400"/>
          </a:p>
          <a:p>
            <a:pPr marL="0" lvl="0" indent="0" rtl="0">
              <a:spcBef>
                <a:spcPts val="600"/>
              </a:spcBef>
              <a:spcAft>
                <a:spcPts val="0"/>
              </a:spcAft>
              <a:buNone/>
            </a:pPr>
            <a:endParaRPr sz="2400"/>
          </a:p>
          <a:p>
            <a:pPr marL="0" lvl="0" indent="0" rtl="0">
              <a:spcBef>
                <a:spcPts val="600"/>
              </a:spcBef>
              <a:spcAft>
                <a:spcPts val="0"/>
              </a:spcAft>
              <a:buNone/>
            </a:pPr>
            <a:endParaRPr sz="1200">
              <a:solidFill>
                <a:srgbClr val="000000"/>
              </a:solidFill>
            </a:endParaRPr>
          </a:p>
          <a:p>
            <a:pPr marL="0" lvl="0" indent="0" rtl="0">
              <a:spcBef>
                <a:spcPts val="600"/>
              </a:spcBef>
              <a:spcAft>
                <a:spcPts val="0"/>
              </a:spcAft>
              <a:buNone/>
            </a:pPr>
            <a:endParaRPr sz="1200">
              <a:solidFill>
                <a:srgbClr val="000000"/>
              </a:solidFill>
            </a:endParaRPr>
          </a:p>
          <a:p>
            <a:pPr marL="0" lvl="0" indent="0" rtl="0">
              <a:spcBef>
                <a:spcPts val="600"/>
              </a:spcBef>
              <a:spcAft>
                <a:spcPts val="0"/>
              </a:spcAft>
              <a:buNone/>
            </a:pPr>
            <a:endParaRPr sz="1200">
              <a:solidFill>
                <a:srgbClr val="000000"/>
              </a:solidFill>
            </a:endParaRPr>
          </a:p>
          <a:p>
            <a:pPr marL="0" lvl="0" indent="0" rtl="0">
              <a:spcBef>
                <a:spcPts val="600"/>
              </a:spcBef>
              <a:spcAft>
                <a:spcPts val="0"/>
              </a:spcAft>
              <a:buNone/>
            </a:pPr>
            <a:endParaRPr sz="1200">
              <a:solidFill>
                <a:srgbClr val="000000"/>
              </a:solidFill>
            </a:endParaRPr>
          </a:p>
          <a:p>
            <a:pPr marL="0" lvl="0" indent="0" rtl="0">
              <a:spcBef>
                <a:spcPts val="600"/>
              </a:spcBef>
              <a:spcAft>
                <a:spcPts val="0"/>
              </a:spcAft>
              <a:buNone/>
            </a:pPr>
            <a:r>
              <a:rPr lang="en" sz="1200">
                <a:solidFill>
                  <a:srgbClr val="000000"/>
                </a:solidFill>
              </a:rPr>
              <a:t>(Thompson, p. 141)</a:t>
            </a:r>
            <a:endParaRPr sz="1400">
              <a:solidFill>
                <a:srgbClr val="000000"/>
              </a:solidFill>
            </a:endParaRPr>
          </a:p>
          <a:p>
            <a:pPr marL="0" lvl="0" indent="0" rtl="0">
              <a:spcBef>
                <a:spcPts val="600"/>
              </a:spcBef>
              <a:spcAft>
                <a:spcPts val="0"/>
              </a:spcAft>
              <a:buNone/>
            </a:pP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Looking at trans* NARs</a:t>
            </a:r>
            <a:endParaRPr/>
          </a:p>
        </p:txBody>
      </p:sp>
      <p:sp>
        <p:nvSpPr>
          <p:cNvPr id="249" name="Shape 249"/>
          <p:cNvSpPr txBox="1">
            <a:spLocks noGrp="1"/>
          </p:cNvSpPr>
          <p:nvPr>
            <p:ph type="body" idx="1"/>
          </p:nvPr>
        </p:nvSpPr>
        <p:spPr>
          <a:xfrm>
            <a:off x="457200" y="1460500"/>
            <a:ext cx="8229600" cy="28146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65% of NARs for trans* authors analyzed contained some form of </a:t>
            </a:r>
            <a:r>
              <a:rPr lang="en" b="1"/>
              <a:t>outing</a:t>
            </a:r>
            <a:r>
              <a:rPr lang="en"/>
              <a:t> information</a:t>
            </a:r>
            <a:endParaRPr/>
          </a:p>
          <a:p>
            <a:pPr marL="914400" lvl="1" indent="-381000" rtl="0">
              <a:spcBef>
                <a:spcPts val="0"/>
              </a:spcBef>
              <a:spcAft>
                <a:spcPts val="0"/>
              </a:spcAft>
              <a:buSzPts val="2400"/>
              <a:buChar char="○"/>
            </a:pPr>
            <a:r>
              <a:rPr lang="en"/>
              <a:t>Multiple 375 fields </a:t>
            </a:r>
            <a:endParaRPr/>
          </a:p>
          <a:p>
            <a:pPr marL="914400" lvl="1" indent="-381000" rtl="0">
              <a:spcBef>
                <a:spcPts val="0"/>
              </a:spcBef>
              <a:spcAft>
                <a:spcPts val="0"/>
              </a:spcAft>
              <a:buSzPts val="2400"/>
              <a:buChar char="○"/>
            </a:pPr>
            <a:r>
              <a:rPr lang="en"/>
              <a:t>Trans* terms used in the 375</a:t>
            </a:r>
            <a:endParaRPr/>
          </a:p>
          <a:p>
            <a:pPr marL="914400" lvl="1" indent="-381000" rtl="0">
              <a:spcBef>
                <a:spcPts val="0"/>
              </a:spcBef>
              <a:spcAft>
                <a:spcPts val="0"/>
              </a:spcAft>
              <a:buSzPts val="2400"/>
              <a:buChar char="○"/>
            </a:pPr>
            <a:r>
              <a:rPr lang="en"/>
              <a:t>Trans* identity indicated elsewhere in the NAR (670)</a:t>
            </a:r>
            <a:endParaRPr/>
          </a:p>
          <a:p>
            <a:pPr marL="0" lvl="0" indent="0" rtl="0">
              <a:spcBef>
                <a:spcPts val="600"/>
              </a:spcBef>
              <a:spcAft>
                <a:spcPts val="0"/>
              </a:spcAft>
              <a:buNone/>
            </a:pPr>
            <a:endParaRPr/>
          </a:p>
        </p:txBody>
      </p:sp>
      <p:sp>
        <p:nvSpPr>
          <p:cNvPr id="250" name="Shape 250"/>
          <p:cNvSpPr txBox="1"/>
          <p:nvPr/>
        </p:nvSpPr>
        <p:spPr>
          <a:xfrm>
            <a:off x="440550" y="4444800"/>
            <a:ext cx="8262900" cy="650100"/>
          </a:xfrm>
          <a:prstGeom prst="rect">
            <a:avLst/>
          </a:prstGeom>
          <a:noFill/>
          <a:ln>
            <a:noFill/>
          </a:ln>
        </p:spPr>
        <p:txBody>
          <a:bodyPr spcFirstLastPara="1" wrap="square" lIns="91425" tIns="91425" rIns="91425" bIns="91425" anchor="t" anchorCtr="0">
            <a:noAutofit/>
          </a:bodyPr>
          <a:lstStyle/>
          <a:p>
            <a:pPr marL="0" lvl="0" indent="0" rtl="0">
              <a:spcBef>
                <a:spcPts val="600"/>
              </a:spcBef>
              <a:spcAft>
                <a:spcPts val="0"/>
              </a:spcAft>
              <a:buClr>
                <a:schemeClr val="dk1"/>
              </a:buClr>
              <a:buSzPts val="1100"/>
              <a:buFont typeface="Arial"/>
              <a:buNone/>
            </a:pPr>
            <a:r>
              <a:rPr lang="en" sz="1200">
                <a:solidFill>
                  <a:schemeClr val="dk2"/>
                </a:solidFill>
              </a:rPr>
              <a:t>Thompson, K. J. “More Than a Name: A Content Analysis of Name Authority Records for Authors Who Self-Identify as Trans,” Library Resources &amp; Technical Services 60, no. 3 (July 2016).</a:t>
            </a:r>
            <a:endParaRPr sz="1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54"/>
        <p:cNvGrpSpPr/>
        <p:nvPr/>
      </p:nvGrpSpPr>
      <p:grpSpPr>
        <a:xfrm>
          <a:off x="0" y="0"/>
          <a:ext cx="0" cy="0"/>
          <a:chOff x="0" y="0"/>
          <a:chExt cx="0" cy="0"/>
        </a:xfrm>
      </p:grpSpPr>
      <p:sp>
        <p:nvSpPr>
          <p:cNvPr id="255" name="Shape 255"/>
          <p:cNvSpPr txBox="1"/>
          <p:nvPr/>
        </p:nvSpPr>
        <p:spPr>
          <a:xfrm>
            <a:off x="84450" y="1697550"/>
            <a:ext cx="8975100" cy="1748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solidFill>
                  <a:srgbClr val="FFFFFF"/>
                </a:solidFill>
              </a:rPr>
              <a:t>New instructions need </a:t>
            </a:r>
            <a:endParaRPr sz="4800">
              <a:solidFill>
                <a:srgbClr val="FFFFFF"/>
              </a:solidFill>
            </a:endParaRPr>
          </a:p>
          <a:p>
            <a:pPr marL="0" lvl="0" indent="0" algn="ctr" rtl="0">
              <a:spcBef>
                <a:spcPts val="0"/>
              </a:spcBef>
              <a:spcAft>
                <a:spcPts val="0"/>
              </a:spcAft>
              <a:buNone/>
            </a:pPr>
            <a:r>
              <a:rPr lang="en" sz="4800">
                <a:solidFill>
                  <a:srgbClr val="FFFFFF"/>
                </a:solidFill>
              </a:rPr>
              <a:t>new best-practices.</a:t>
            </a:r>
            <a:endParaRPr sz="480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New Best Practices</a:t>
            </a:r>
            <a:endParaRPr/>
          </a:p>
        </p:txBody>
      </p:sp>
      <p:sp>
        <p:nvSpPr>
          <p:cNvPr id="261" name="Shape 261"/>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endParaRPr sz="2400"/>
          </a:p>
          <a:p>
            <a:pPr marL="457200" lvl="0" indent="-381000" rtl="0">
              <a:spcBef>
                <a:spcPts val="600"/>
              </a:spcBef>
              <a:spcAft>
                <a:spcPts val="0"/>
              </a:spcAft>
              <a:buSzPts val="2400"/>
              <a:buChar char="●"/>
            </a:pPr>
            <a:r>
              <a:rPr lang="en" sz="2400"/>
              <a:t>The committee </a:t>
            </a:r>
            <a:r>
              <a:rPr lang="en" sz="2400" u="sng">
                <a:solidFill>
                  <a:schemeClr val="hlink"/>
                </a:solidFill>
                <a:hlinkClick r:id="rId3"/>
              </a:rPr>
              <a:t>produced a report</a:t>
            </a:r>
            <a:r>
              <a:rPr lang="en" sz="2400"/>
              <a:t> on October 1, 2016.</a:t>
            </a:r>
            <a:endParaRPr sz="2400"/>
          </a:p>
          <a:p>
            <a:pPr marL="457200" lvl="0" indent="-381000" rtl="0">
              <a:spcBef>
                <a:spcPts val="0"/>
              </a:spcBef>
              <a:spcAft>
                <a:spcPts val="0"/>
              </a:spcAft>
              <a:buSzPts val="2400"/>
              <a:buChar char="●"/>
            </a:pPr>
            <a:r>
              <a:rPr lang="en" sz="2400"/>
              <a:t>The recommendations were well received at the PCC Policy Committee (PoCo) November 2016 meeting, and are still under review to work out the details for implementation.</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t>Task Group Recommendation #1</a:t>
            </a:r>
            <a:endParaRPr sz="3600"/>
          </a:p>
        </p:txBody>
      </p:sp>
      <p:sp>
        <p:nvSpPr>
          <p:cNvPr id="267" name="Shape 267"/>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sz="2400"/>
              <a:t>Record information about gender as the person self-identifies and explicitly discloses, taking information from readily and publicly available sources such as:</a:t>
            </a:r>
            <a:endParaRPr sz="2400"/>
          </a:p>
          <a:p>
            <a:pPr marL="914400" lvl="1" indent="-342900" rtl="0">
              <a:spcBef>
                <a:spcPts val="0"/>
              </a:spcBef>
              <a:spcAft>
                <a:spcPts val="0"/>
              </a:spcAft>
              <a:buSzPts val="1800"/>
              <a:buChar char="○"/>
            </a:pPr>
            <a:r>
              <a:rPr lang="en" sz="1800"/>
              <a:t>Biographical information published on the resource </a:t>
            </a:r>
            <a:endParaRPr sz="1800"/>
          </a:p>
          <a:p>
            <a:pPr marL="914400" lvl="1" indent="-342900" rtl="0">
              <a:spcBef>
                <a:spcPts val="0"/>
              </a:spcBef>
              <a:spcAft>
                <a:spcPts val="0"/>
              </a:spcAft>
              <a:buSzPts val="1800"/>
              <a:buChar char="○"/>
            </a:pPr>
            <a:r>
              <a:rPr lang="en" sz="1800"/>
              <a:t>Biographical information provided by the publisher</a:t>
            </a:r>
            <a:endParaRPr sz="1800"/>
          </a:p>
          <a:p>
            <a:pPr marL="914400" lvl="1" indent="-342900" rtl="0">
              <a:spcBef>
                <a:spcPts val="0"/>
              </a:spcBef>
              <a:spcAft>
                <a:spcPts val="0"/>
              </a:spcAft>
              <a:buSzPts val="1800"/>
              <a:buChar char="○"/>
            </a:pPr>
            <a:r>
              <a:rPr lang="en" sz="1800"/>
              <a:t>Author’s personal website or social media profiles</a:t>
            </a:r>
            <a:endParaRPr sz="1800"/>
          </a:p>
          <a:p>
            <a:pPr marL="914400" lvl="1" indent="-342900" rtl="0">
              <a:spcBef>
                <a:spcPts val="0"/>
              </a:spcBef>
              <a:spcAft>
                <a:spcPts val="0"/>
              </a:spcAft>
              <a:buSzPts val="1800"/>
              <a:buChar char="○"/>
            </a:pPr>
            <a:r>
              <a:rPr lang="en" sz="1800"/>
              <a:t>Direct communication with the author</a:t>
            </a:r>
            <a:endParaRPr sz="1800"/>
          </a:p>
          <a:p>
            <a:pPr marL="914400" lvl="1" indent="-342900" rtl="0">
              <a:spcBef>
                <a:spcPts val="0"/>
              </a:spcBef>
              <a:spcAft>
                <a:spcPts val="0"/>
              </a:spcAft>
              <a:buSzPts val="1800"/>
              <a:buChar char="○"/>
            </a:pPr>
            <a:r>
              <a:rPr lang="en" sz="1800"/>
              <a:t>For non-contemporary persons use works by the person as well as biographies, obituaries, articles, etc. about the person</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t>Task Group Recommendation #2</a:t>
            </a:r>
            <a:endParaRPr/>
          </a:p>
        </p:txBody>
      </p:sp>
      <p:sp>
        <p:nvSpPr>
          <p:cNvPr id="273" name="Shape 273"/>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noAutofit/>
          </a:bodyPr>
          <a:lstStyle/>
          <a:p>
            <a:pPr marL="457200" marR="0" lvl="0" indent="-381000" algn="l" rtl="0">
              <a:lnSpc>
                <a:spcPct val="100000"/>
              </a:lnSpc>
              <a:spcBef>
                <a:spcPts val="600"/>
              </a:spcBef>
              <a:spcAft>
                <a:spcPts val="0"/>
              </a:spcAft>
              <a:buSzPts val="2400"/>
              <a:buChar char="●"/>
            </a:pPr>
            <a:r>
              <a:rPr lang="en" sz="2400"/>
              <a:t>Record </a:t>
            </a:r>
            <a:r>
              <a:rPr lang="en" sz="2400" i="1"/>
              <a:t>Males </a:t>
            </a:r>
            <a:r>
              <a:rPr lang="en" sz="2400"/>
              <a:t>or </a:t>
            </a:r>
            <a:r>
              <a:rPr lang="en" sz="2400" i="1"/>
              <a:t>Females </a:t>
            </a:r>
            <a:r>
              <a:rPr lang="en" sz="2400"/>
              <a:t>in accordance with the term used by the person, or with gendered pronouns and/or inflected words used in the source</a:t>
            </a:r>
            <a:endParaRPr sz="2400"/>
          </a:p>
          <a:p>
            <a:pPr marL="914400" marR="0" lvl="1" indent="-342900" algn="l" rtl="0">
              <a:lnSpc>
                <a:spcPct val="100000"/>
              </a:lnSpc>
              <a:spcBef>
                <a:spcPts val="0"/>
              </a:spcBef>
              <a:spcAft>
                <a:spcPts val="0"/>
              </a:spcAft>
              <a:buSzPts val="1800"/>
              <a:buChar char="○"/>
            </a:pPr>
            <a:r>
              <a:rPr lang="en" sz="1800"/>
              <a:t>Do not assume gender identity based on pictures or names </a:t>
            </a:r>
            <a:endParaRPr sz="1800"/>
          </a:p>
          <a:p>
            <a:pPr marL="914400" marR="0" lvl="1" indent="-342900" algn="l" rtl="0">
              <a:lnSpc>
                <a:spcPct val="100000"/>
              </a:lnSpc>
              <a:spcBef>
                <a:spcPts val="0"/>
              </a:spcBef>
              <a:spcAft>
                <a:spcPts val="0"/>
              </a:spcAft>
              <a:buSzPts val="1800"/>
              <a:buChar char="○"/>
            </a:pPr>
            <a:r>
              <a:rPr lang="en" sz="1800"/>
              <a:t>Do not dig for given names or genders assigned at birth</a:t>
            </a:r>
            <a:endParaRPr sz="1800"/>
          </a:p>
          <a:p>
            <a:pPr marL="0" marR="0" lvl="0" indent="0" algn="l" rtl="0">
              <a:lnSpc>
                <a:spcPct val="100000"/>
              </a:lnSpc>
              <a:spcBef>
                <a:spcPts val="600"/>
              </a:spcBef>
              <a:spcAft>
                <a:spcPts val="0"/>
              </a:spcAft>
              <a:buNone/>
            </a:pPr>
            <a:endParaRPr sz="2400"/>
          </a:p>
          <a:p>
            <a:pPr marL="0" marR="0" lvl="0" indent="0" algn="l" rtl="0">
              <a:lnSpc>
                <a:spcPct val="100000"/>
              </a:lnSpc>
              <a:spcBef>
                <a:spcPts val="600"/>
              </a:spcBef>
              <a:spcAft>
                <a:spcPts val="0"/>
              </a:spcAft>
              <a:buNone/>
            </a:pPr>
            <a:endParaRPr sz="2400"/>
          </a:p>
          <a:p>
            <a:pPr marL="0" marR="0" lvl="0" indent="0" algn="l" rtl="0">
              <a:lnSpc>
                <a:spcPct val="100000"/>
              </a:lnSpc>
              <a:spcBef>
                <a:spcPts val="600"/>
              </a:spcBef>
              <a:spcAft>
                <a:spcPts val="0"/>
              </a:spcAft>
              <a:buNone/>
            </a:pP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t>Task Group Recommendation #3</a:t>
            </a:r>
            <a:endParaRPr/>
          </a:p>
        </p:txBody>
      </p:sp>
      <p:sp>
        <p:nvSpPr>
          <p:cNvPr id="279" name="Shape 279"/>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noAutofit/>
          </a:bodyPr>
          <a:lstStyle/>
          <a:p>
            <a:pPr marL="457200" marR="0" lvl="0" indent="-381000" algn="l" rtl="0">
              <a:lnSpc>
                <a:spcPct val="100000"/>
              </a:lnSpc>
              <a:spcBef>
                <a:spcPts val="600"/>
              </a:spcBef>
              <a:spcAft>
                <a:spcPts val="0"/>
              </a:spcAft>
              <a:buSzPts val="2400"/>
              <a:buChar char="●"/>
            </a:pPr>
            <a:r>
              <a:rPr lang="en" sz="2400"/>
              <a:t>For transgender/transsexual persons record the terms Transgender people or Transsexuals in accordance with the term used by the person</a:t>
            </a:r>
            <a:endParaRPr sz="2400"/>
          </a:p>
          <a:p>
            <a:pPr marL="0" marR="0" lvl="0" indent="0" algn="l" rtl="0">
              <a:lnSpc>
                <a:spcPct val="100000"/>
              </a:lnSpc>
              <a:spcBef>
                <a:spcPts val="600"/>
              </a:spcBef>
              <a:spcAft>
                <a:spcPts val="0"/>
              </a:spcAft>
              <a:buNone/>
            </a:pPr>
            <a:endParaRPr sz="2400"/>
          </a:p>
          <a:p>
            <a:pPr marL="0" marR="0" lvl="0" indent="0" algn="l" rtl="0">
              <a:lnSpc>
                <a:spcPct val="100000"/>
              </a:lnSpc>
              <a:spcBef>
                <a:spcPts val="600"/>
              </a:spcBef>
              <a:spcAft>
                <a:spcPts val="0"/>
              </a:spcAft>
              <a:buNone/>
            </a:pP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t>Task Group Recommendation #4</a:t>
            </a:r>
            <a:endParaRPr/>
          </a:p>
        </p:txBody>
      </p:sp>
      <p:sp>
        <p:nvSpPr>
          <p:cNvPr id="285" name="Shape 285"/>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noAutofit/>
          </a:bodyPr>
          <a:lstStyle/>
          <a:p>
            <a:pPr marL="457200" marR="0" lvl="0" indent="-381000" algn="l" rtl="0">
              <a:lnSpc>
                <a:spcPct val="100000"/>
              </a:lnSpc>
              <a:spcBef>
                <a:spcPts val="600"/>
              </a:spcBef>
              <a:spcAft>
                <a:spcPts val="0"/>
              </a:spcAft>
              <a:buSzPts val="2400"/>
              <a:buChar char="●"/>
            </a:pPr>
            <a:r>
              <a:rPr lang="en" sz="2400"/>
              <a:t>For well-known persons who publicly transition between male and female mid-life </a:t>
            </a:r>
            <a:r>
              <a:rPr lang="en" sz="2400" b="1" u="sng"/>
              <a:t>and</a:t>
            </a:r>
            <a:r>
              <a:rPr lang="en" sz="2400" b="1"/>
              <a:t> have literary warrant for recording both genders</a:t>
            </a:r>
            <a:r>
              <a:rPr lang="en" sz="2400"/>
              <a:t>, record both Males and Females and other terms as applicable.</a:t>
            </a:r>
            <a:endParaRPr sz="2400"/>
          </a:p>
          <a:p>
            <a:pPr marL="0" marR="0" lvl="0" indent="0" algn="l" rtl="0">
              <a:lnSpc>
                <a:spcPct val="100000"/>
              </a:lnSpc>
              <a:spcBef>
                <a:spcPts val="600"/>
              </a:spcBef>
              <a:spcAft>
                <a:spcPts val="0"/>
              </a:spcAft>
              <a:buNone/>
            </a:pPr>
            <a:endParaRPr sz="2400"/>
          </a:p>
          <a:p>
            <a:pPr marL="0" marR="0" lvl="0" indent="0" algn="l" rtl="0">
              <a:lnSpc>
                <a:spcPct val="100000"/>
              </a:lnSpc>
              <a:spcBef>
                <a:spcPts val="600"/>
              </a:spcBef>
              <a:spcAft>
                <a:spcPts val="0"/>
              </a:spcAft>
              <a:buNone/>
            </a:pP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p:nvPr/>
        </p:nvSpPr>
        <p:spPr>
          <a:xfrm>
            <a:off x="0" y="138675"/>
            <a:ext cx="8519100" cy="966300"/>
          </a:xfrm>
          <a:prstGeom prst="rect">
            <a:avLst/>
          </a:prstGeom>
          <a:solidFill>
            <a:srgbClr val="00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 name="Shape 163"/>
          <p:cNvSpPr txBox="1">
            <a:spLocks noGrp="1"/>
          </p:cNvSpPr>
          <p:nvPr>
            <p:ph type="title"/>
          </p:nvPr>
        </p:nvSpPr>
        <p:spPr>
          <a:xfrm>
            <a:off x="628650" y="121444"/>
            <a:ext cx="7886700" cy="994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chemeClr val="dk1"/>
              </a:buClr>
              <a:buSzPts val="3300"/>
              <a:buFont typeface="Verdana"/>
              <a:buNone/>
            </a:pPr>
            <a:r>
              <a:rPr lang="en" sz="3300" b="0" i="0" u="none" strike="noStrike" cap="none">
                <a:solidFill>
                  <a:srgbClr val="FFFFFF"/>
                </a:solidFill>
                <a:latin typeface="Verdana"/>
                <a:ea typeface="Verdana"/>
                <a:cs typeface="Verdana"/>
                <a:sym typeface="Verdana"/>
              </a:rPr>
              <a:t>First a little background</a:t>
            </a:r>
            <a:endParaRPr sz="3300" b="0" i="0" u="none" strike="noStrike" cap="none">
              <a:solidFill>
                <a:srgbClr val="FFFFFF"/>
              </a:solidFill>
              <a:latin typeface="Verdana"/>
              <a:ea typeface="Verdana"/>
              <a:cs typeface="Verdana"/>
              <a:sym typeface="Verdana"/>
            </a:endParaRPr>
          </a:p>
        </p:txBody>
      </p:sp>
      <p:sp>
        <p:nvSpPr>
          <p:cNvPr id="164" name="Shape 164"/>
          <p:cNvSpPr txBox="1">
            <a:spLocks noGrp="1"/>
          </p:cNvSpPr>
          <p:nvPr>
            <p:ph type="body" idx="1"/>
          </p:nvPr>
        </p:nvSpPr>
        <p:spPr>
          <a:xfrm>
            <a:off x="628650" y="1898374"/>
            <a:ext cx="7886700" cy="2734348"/>
          </a:xfrm>
          <a:prstGeom prst="rect">
            <a:avLst/>
          </a:prstGeom>
          <a:noFill/>
          <a:ln>
            <a:noFill/>
          </a:ln>
        </p:spPr>
        <p:txBody>
          <a:bodyPr spcFirstLastPara="1" wrap="square" lIns="68575" tIns="34275" rIns="68575" bIns="34275" anchor="t" anchorCtr="0">
            <a:noAutofit/>
          </a:bodyPr>
          <a:lstStyle/>
          <a:p>
            <a:pPr marL="177800" marR="0" lvl="0" indent="-190500" algn="l" rtl="0">
              <a:lnSpc>
                <a:spcPct val="115000"/>
              </a:lnSpc>
              <a:spcBef>
                <a:spcPts val="0"/>
              </a:spcBef>
              <a:spcAft>
                <a:spcPts val="0"/>
              </a:spcAft>
              <a:buClr>
                <a:schemeClr val="dk1"/>
              </a:buClr>
              <a:buSzPts val="2400"/>
              <a:buFont typeface="Arial"/>
              <a:buChar char="•"/>
            </a:pPr>
            <a:r>
              <a:rPr lang="en" sz="2400" b="0" i="0" u="none" strike="noStrike" cap="none">
                <a:solidFill>
                  <a:schemeClr val="dk1"/>
                </a:solidFill>
                <a:latin typeface="Verdana"/>
                <a:ea typeface="Verdana"/>
                <a:cs typeface="Verdana"/>
                <a:sym typeface="Verdana"/>
              </a:rPr>
              <a:t>NAF in Voyager at UH</a:t>
            </a:r>
            <a:endParaRPr sz="2400"/>
          </a:p>
          <a:p>
            <a:pPr marL="177800" marR="0" lvl="0" indent="-190500" algn="l" rtl="0">
              <a:lnSpc>
                <a:spcPct val="115000"/>
              </a:lnSpc>
              <a:spcBef>
                <a:spcPts val="800"/>
              </a:spcBef>
              <a:spcAft>
                <a:spcPts val="0"/>
              </a:spcAft>
              <a:buClr>
                <a:schemeClr val="dk1"/>
              </a:buClr>
              <a:buSzPts val="2400"/>
              <a:buFont typeface="Arial"/>
              <a:buChar char="•"/>
            </a:pPr>
            <a:r>
              <a:rPr lang="en" sz="2400" b="0" i="0" u="none" strike="noStrike" cap="none">
                <a:solidFill>
                  <a:schemeClr val="dk1"/>
                </a:solidFill>
                <a:latin typeface="Verdana"/>
                <a:ea typeface="Verdana"/>
                <a:cs typeface="Verdana"/>
                <a:sym typeface="Verdana"/>
              </a:rPr>
              <a:t>New and changed records are downloaded each week</a:t>
            </a:r>
            <a:endParaRPr sz="2400"/>
          </a:p>
          <a:p>
            <a:pPr marL="177800" marR="0" lvl="0" indent="-190500" algn="l" rtl="0">
              <a:lnSpc>
                <a:spcPct val="115000"/>
              </a:lnSpc>
              <a:spcBef>
                <a:spcPts val="800"/>
              </a:spcBef>
              <a:spcAft>
                <a:spcPts val="0"/>
              </a:spcAft>
              <a:buClr>
                <a:schemeClr val="dk1"/>
              </a:buClr>
              <a:buSzPts val="2400"/>
              <a:buFont typeface="Arial"/>
              <a:buChar char="•"/>
            </a:pPr>
            <a:r>
              <a:rPr lang="en" sz="2400" b="0" i="0" u="none" strike="noStrike" cap="none">
                <a:solidFill>
                  <a:schemeClr val="dk1"/>
                </a:solidFill>
                <a:latin typeface="Verdana"/>
                <a:ea typeface="Verdana"/>
                <a:cs typeface="Verdana"/>
                <a:sym typeface="Verdana"/>
              </a:rPr>
              <a:t>The loader program reports errors in NARs</a:t>
            </a:r>
            <a:endParaRPr sz="2400"/>
          </a:p>
          <a:p>
            <a:pPr marL="177800" marR="0" lvl="0" indent="-190500" algn="l" rtl="0">
              <a:lnSpc>
                <a:spcPct val="115000"/>
              </a:lnSpc>
              <a:spcBef>
                <a:spcPts val="800"/>
              </a:spcBef>
              <a:spcAft>
                <a:spcPts val="0"/>
              </a:spcAft>
              <a:buClr>
                <a:schemeClr val="dk1"/>
              </a:buClr>
              <a:buSzPts val="2400"/>
              <a:buFont typeface="Arial"/>
              <a:buChar char="•"/>
            </a:pPr>
            <a:r>
              <a:rPr lang="en" sz="2400" b="0" i="0" u="none" strike="noStrike" cap="none">
                <a:solidFill>
                  <a:schemeClr val="dk1"/>
                </a:solidFill>
                <a:latin typeface="Verdana"/>
                <a:ea typeface="Verdana"/>
                <a:cs typeface="Verdana"/>
                <a:sym typeface="Verdana"/>
              </a:rPr>
              <a:t>I correct (most of) the errors</a:t>
            </a:r>
            <a:endParaRPr sz="2400" b="0" i="0" u="none" strike="noStrike" cap="none">
              <a:solidFill>
                <a:schemeClr val="dk1"/>
              </a:solidFill>
              <a:latin typeface="Verdana"/>
              <a:ea typeface="Verdana"/>
              <a:cs typeface="Verdana"/>
              <a:sym typeface="Verdana"/>
            </a:endParaRPr>
          </a:p>
          <a:p>
            <a:pPr marL="0" marR="0" lvl="0" indent="0" algn="l" rtl="0">
              <a:lnSpc>
                <a:spcPct val="90000"/>
              </a:lnSpc>
              <a:spcBef>
                <a:spcPts val="800"/>
              </a:spcBef>
              <a:spcAft>
                <a:spcPts val="0"/>
              </a:spcAft>
              <a:buClr>
                <a:schemeClr val="dk1"/>
              </a:buClr>
              <a:buSzPts val="2100"/>
              <a:buFont typeface="Arial"/>
              <a:buNone/>
            </a:pPr>
            <a:endParaRPr sz="2100" b="0" i="0" u="none" strike="noStrike" cap="none">
              <a:solidFill>
                <a:schemeClr val="dk1"/>
              </a:solidFill>
              <a:latin typeface="Verdana"/>
              <a:ea typeface="Verdana"/>
              <a:cs typeface="Verdana"/>
              <a:sym typeface="Verdan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t>Task Group Recommendation #5</a:t>
            </a:r>
            <a:endParaRPr/>
          </a:p>
        </p:txBody>
      </p:sp>
      <p:sp>
        <p:nvSpPr>
          <p:cNvPr id="291" name="Shape 291"/>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noAutofit/>
          </a:bodyPr>
          <a:lstStyle/>
          <a:p>
            <a:pPr marL="457200" marR="0" lvl="0" indent="-381000" algn="l" rtl="0">
              <a:lnSpc>
                <a:spcPct val="100000"/>
              </a:lnSpc>
              <a:spcBef>
                <a:spcPts val="600"/>
              </a:spcBef>
              <a:spcAft>
                <a:spcPts val="0"/>
              </a:spcAft>
              <a:buSzPts val="2400"/>
              <a:buChar char="●"/>
            </a:pPr>
            <a:r>
              <a:rPr lang="en" sz="2400"/>
              <a:t>Record gender terms based on information in the source. </a:t>
            </a:r>
            <a:endParaRPr sz="2400"/>
          </a:p>
          <a:p>
            <a:pPr marL="914400" marR="0" lvl="1" indent="-342900" algn="l" rtl="0">
              <a:lnSpc>
                <a:spcPct val="100000"/>
              </a:lnSpc>
              <a:spcBef>
                <a:spcPts val="0"/>
              </a:spcBef>
              <a:spcAft>
                <a:spcPts val="0"/>
              </a:spcAft>
              <a:buSzPts val="1800"/>
              <a:buChar char="○"/>
            </a:pPr>
            <a:r>
              <a:rPr lang="en" sz="1800"/>
              <a:t>For example, if a person claims to be a cisgender male, record Cisgender persons and Males. If a person just says “as a young boy…” or uses male pronouns then record Males, but do not assume he is cisgender or transgender</a:t>
            </a:r>
            <a:endParaRPr sz="1800"/>
          </a:p>
          <a:p>
            <a:pPr marL="0" marR="0" lvl="0" indent="0" algn="l" rtl="0">
              <a:lnSpc>
                <a:spcPct val="100000"/>
              </a:lnSpc>
              <a:spcBef>
                <a:spcPts val="600"/>
              </a:spcBef>
              <a:spcAft>
                <a:spcPts val="0"/>
              </a:spcAft>
              <a:buNone/>
            </a:pPr>
            <a:endParaRPr sz="2400"/>
          </a:p>
          <a:p>
            <a:pPr marL="0" marR="0" lvl="0" indent="0" algn="l" rtl="0">
              <a:lnSpc>
                <a:spcPct val="100000"/>
              </a:lnSpc>
              <a:spcBef>
                <a:spcPts val="600"/>
              </a:spcBef>
              <a:spcAft>
                <a:spcPts val="0"/>
              </a:spcAft>
              <a:buNone/>
            </a:pP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t>Task Group Recommendation #6</a:t>
            </a:r>
            <a:endParaRPr/>
          </a:p>
        </p:txBody>
      </p:sp>
      <p:sp>
        <p:nvSpPr>
          <p:cNvPr id="297" name="Shape 297"/>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noAutofit/>
          </a:bodyPr>
          <a:lstStyle/>
          <a:p>
            <a:pPr marL="457200" marR="0" lvl="0" indent="-381000" algn="l" rtl="0">
              <a:lnSpc>
                <a:spcPct val="100000"/>
              </a:lnSpc>
              <a:spcBef>
                <a:spcPts val="600"/>
              </a:spcBef>
              <a:spcAft>
                <a:spcPts val="0"/>
              </a:spcAft>
              <a:buSzPts val="2400"/>
              <a:buChar char="●"/>
            </a:pPr>
            <a:r>
              <a:rPr lang="en" sz="2400"/>
              <a:t>Record dates (375 $s and $t) associated with a gender </a:t>
            </a:r>
            <a:r>
              <a:rPr lang="en" sz="2400" b="1"/>
              <a:t>only when the person explicitly provides dates of transition</a:t>
            </a:r>
            <a:endParaRPr sz="2400" b="1"/>
          </a:p>
          <a:p>
            <a:pPr marL="0" marR="0" lvl="0" indent="0" algn="l" rtl="0">
              <a:lnSpc>
                <a:spcPct val="100000"/>
              </a:lnSpc>
              <a:spcBef>
                <a:spcPts val="600"/>
              </a:spcBef>
              <a:spcAft>
                <a:spcPts val="0"/>
              </a:spcAft>
              <a:buNone/>
            </a:pP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t>Task Group Recommendation #7</a:t>
            </a:r>
            <a:endParaRPr/>
          </a:p>
        </p:txBody>
      </p:sp>
      <p:sp>
        <p:nvSpPr>
          <p:cNvPr id="303" name="Shape 303"/>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noAutofit/>
          </a:bodyPr>
          <a:lstStyle/>
          <a:p>
            <a:pPr marL="457200" marR="0" lvl="0" indent="-381000" algn="l" rtl="0">
              <a:lnSpc>
                <a:spcPct val="100000"/>
              </a:lnSpc>
              <a:spcBef>
                <a:spcPts val="600"/>
              </a:spcBef>
              <a:spcAft>
                <a:spcPts val="0"/>
              </a:spcAft>
              <a:buSzPts val="2400"/>
              <a:buChar char="●"/>
            </a:pPr>
            <a:r>
              <a:rPr lang="en" sz="2400"/>
              <a:t>Justify gender data recorded in the 375 field in a subfield $v or 670 field or both </a:t>
            </a:r>
            <a:endParaRPr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t>Task Group Recommendation #8</a:t>
            </a:r>
            <a:endParaRPr/>
          </a:p>
        </p:txBody>
      </p:sp>
      <p:sp>
        <p:nvSpPr>
          <p:cNvPr id="309" name="Shape 309"/>
          <p:cNvSpPr txBox="1">
            <a:spLocks noGrp="1"/>
          </p:cNvSpPr>
          <p:nvPr>
            <p:ph type="body" idx="1"/>
          </p:nvPr>
        </p:nvSpPr>
        <p:spPr>
          <a:xfrm>
            <a:off x="457200" y="1382749"/>
            <a:ext cx="8229600" cy="3465300"/>
          </a:xfrm>
          <a:prstGeom prst="rect">
            <a:avLst/>
          </a:prstGeom>
        </p:spPr>
        <p:txBody>
          <a:bodyPr spcFirstLastPara="1" wrap="square" lIns="91425" tIns="91425" rIns="91425" bIns="91425" anchor="t" anchorCtr="0">
            <a:noAutofit/>
          </a:bodyPr>
          <a:lstStyle/>
          <a:p>
            <a:pPr marL="0" marR="0" lvl="0" indent="0" algn="l" rtl="0">
              <a:lnSpc>
                <a:spcPct val="100000"/>
              </a:lnSpc>
              <a:spcBef>
                <a:spcPts val="600"/>
              </a:spcBef>
              <a:spcAft>
                <a:spcPts val="0"/>
              </a:spcAft>
              <a:buNone/>
            </a:pPr>
            <a:r>
              <a:rPr lang="en" sz="2400" b="1"/>
              <a:t>Take into account the following considerations:</a:t>
            </a:r>
            <a:endParaRPr sz="2400" b="1"/>
          </a:p>
          <a:p>
            <a:pPr marL="914400" marR="0" lvl="0" indent="-381000" algn="l" rtl="0">
              <a:lnSpc>
                <a:spcPct val="100000"/>
              </a:lnSpc>
              <a:spcBef>
                <a:spcPts val="600"/>
              </a:spcBef>
              <a:spcAft>
                <a:spcPts val="0"/>
              </a:spcAft>
              <a:buSzPts val="2400"/>
              <a:buAutoNum type="arabicPeriod"/>
            </a:pPr>
            <a:r>
              <a:rPr lang="en" sz="2400"/>
              <a:t>“Is there potential for this information to harm the [person] through outing or violating the right to privacy?</a:t>
            </a:r>
            <a:endParaRPr sz="2400"/>
          </a:p>
          <a:p>
            <a:pPr marL="914400" marR="0" lvl="0" indent="-381000" algn="l" rtl="0">
              <a:lnSpc>
                <a:spcPct val="100000"/>
              </a:lnSpc>
              <a:spcBef>
                <a:spcPts val="0"/>
              </a:spcBef>
              <a:spcAft>
                <a:spcPts val="0"/>
              </a:spcAft>
              <a:buSzPts val="2400"/>
              <a:buAutoNum type="arabicPeriod"/>
            </a:pPr>
            <a:r>
              <a:rPr lang="en" sz="2400"/>
              <a:t>Is there an indication that the [person] consents to having this information shared publicly? </a:t>
            </a:r>
            <a:endParaRPr sz="2400"/>
          </a:p>
          <a:p>
            <a:pPr marL="914400" marR="0" lvl="0" indent="-381000" algn="l" rtl="0">
              <a:lnSpc>
                <a:spcPct val="100000"/>
              </a:lnSpc>
              <a:spcBef>
                <a:spcPts val="0"/>
              </a:spcBef>
              <a:spcAft>
                <a:spcPts val="0"/>
              </a:spcAft>
              <a:buSzPts val="2400"/>
              <a:buAutoNum type="arabicPeriod"/>
            </a:pPr>
            <a:r>
              <a:rPr lang="en" sz="2400"/>
              <a:t>Will including this information help a library user in the search process?”*</a:t>
            </a:r>
            <a:endParaRPr sz="2400"/>
          </a:p>
          <a:p>
            <a:pPr marL="0" lvl="0" indent="0" rtl="0">
              <a:spcBef>
                <a:spcPts val="0"/>
              </a:spcBef>
              <a:spcAft>
                <a:spcPts val="0"/>
              </a:spcAft>
              <a:buNone/>
            </a:pPr>
            <a:endParaRPr sz="1000">
              <a:solidFill>
                <a:schemeClr val="dk1"/>
              </a:solidFill>
            </a:endParaRPr>
          </a:p>
          <a:p>
            <a:pPr marL="0" lvl="0" indent="0" rtl="0">
              <a:spcBef>
                <a:spcPts val="0"/>
              </a:spcBef>
              <a:spcAft>
                <a:spcPts val="0"/>
              </a:spcAft>
              <a:buNone/>
            </a:pPr>
            <a:r>
              <a:rPr lang="en" sz="1100">
                <a:solidFill>
                  <a:schemeClr val="dk1"/>
                </a:solidFill>
              </a:rPr>
              <a:t>*Thompson, KJ. “More Than a Name: A Content Analysis of Name Authority Records for Authors Who Self-Identify as Trans,” </a:t>
            </a:r>
            <a:r>
              <a:rPr lang="en" sz="1100" i="1">
                <a:solidFill>
                  <a:schemeClr val="dk1"/>
                </a:solidFill>
              </a:rPr>
              <a:t>Library Resources &amp; Technical Services </a:t>
            </a:r>
            <a:r>
              <a:rPr lang="en" sz="1100">
                <a:solidFill>
                  <a:schemeClr val="dk1"/>
                </a:solidFill>
              </a:rPr>
              <a:t>60, no. 3 (July 2016), p. 152.</a:t>
            </a:r>
            <a:endParaRPr sz="11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a:t>Choice of vocabulary</a:t>
            </a:r>
            <a:endParaRPr sz="3600"/>
          </a:p>
        </p:txBody>
      </p:sp>
      <p:sp>
        <p:nvSpPr>
          <p:cNvPr id="315" name="Shape 315"/>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sz="2400" b="1">
                <a:solidFill>
                  <a:schemeClr val="dk1"/>
                </a:solidFill>
              </a:rPr>
              <a:t>Use LCDGT. </a:t>
            </a:r>
            <a:endParaRPr sz="2400" b="1">
              <a:solidFill>
                <a:schemeClr val="dk1"/>
              </a:solidFill>
            </a:endParaRPr>
          </a:p>
          <a:p>
            <a:pPr marL="0" lvl="0" indent="0">
              <a:spcBef>
                <a:spcPts val="600"/>
              </a:spcBef>
              <a:spcAft>
                <a:spcPts val="0"/>
              </a:spcAft>
              <a:buClr>
                <a:schemeClr val="dk1"/>
              </a:buClr>
              <a:buSzPts val="1100"/>
              <a:buFont typeface="Arial"/>
              <a:buNone/>
            </a:pPr>
            <a:r>
              <a:rPr lang="en" sz="1400">
                <a:solidFill>
                  <a:schemeClr val="dk1"/>
                </a:solidFill>
              </a:rPr>
              <a:t>The </a:t>
            </a:r>
            <a:r>
              <a:rPr lang="en" sz="1400" u="sng">
                <a:solidFill>
                  <a:schemeClr val="hlink"/>
                </a:solidFill>
                <a:hlinkClick r:id="rId3"/>
              </a:rPr>
              <a:t>LCDGT</a:t>
            </a:r>
            <a:r>
              <a:rPr lang="en" sz="1400">
                <a:solidFill>
                  <a:schemeClr val="dk1"/>
                </a:solidFill>
              </a:rPr>
              <a:t> was developed specifically to describe demographic characteristics such as age,</a:t>
            </a:r>
            <a:endParaRPr sz="850">
              <a:solidFill>
                <a:schemeClr val="dk1"/>
              </a:solidFill>
            </a:endParaRPr>
          </a:p>
          <a:p>
            <a:pPr marL="0" lvl="0" indent="0">
              <a:spcBef>
                <a:spcPts val="600"/>
              </a:spcBef>
              <a:spcAft>
                <a:spcPts val="0"/>
              </a:spcAft>
              <a:buClr>
                <a:schemeClr val="dk1"/>
              </a:buClr>
              <a:buSzPts val="1100"/>
              <a:buFont typeface="Arial"/>
              <a:buNone/>
            </a:pPr>
            <a:r>
              <a:rPr lang="en" sz="1400">
                <a:solidFill>
                  <a:schemeClr val="dk1"/>
                </a:solidFill>
              </a:rPr>
              <a:t>gender, and nationality, so we selected LCDGT as the thesaurus that best suits the needs of</a:t>
            </a:r>
            <a:endParaRPr sz="1400">
              <a:solidFill>
                <a:schemeClr val="dk1"/>
              </a:solidFill>
            </a:endParaRPr>
          </a:p>
          <a:p>
            <a:pPr marL="0" lvl="0" indent="0">
              <a:spcBef>
                <a:spcPts val="600"/>
              </a:spcBef>
              <a:spcAft>
                <a:spcPts val="0"/>
              </a:spcAft>
              <a:buClr>
                <a:schemeClr val="dk1"/>
              </a:buClr>
              <a:buSzPts val="1100"/>
              <a:buFont typeface="Arial"/>
              <a:buNone/>
            </a:pPr>
            <a:r>
              <a:rPr lang="en" sz="1400">
                <a:solidFill>
                  <a:schemeClr val="dk1"/>
                </a:solidFill>
              </a:rPr>
              <a:t>librarians. Its treatment of gender is consistent with the RDA 9.7.1.1 scope. Although LCDGT</a:t>
            </a:r>
            <a:endParaRPr sz="1400">
              <a:solidFill>
                <a:schemeClr val="dk1"/>
              </a:solidFill>
            </a:endParaRPr>
          </a:p>
          <a:p>
            <a:pPr marL="0" lvl="0" indent="0">
              <a:spcBef>
                <a:spcPts val="600"/>
              </a:spcBef>
              <a:spcAft>
                <a:spcPts val="0"/>
              </a:spcAft>
              <a:buClr>
                <a:schemeClr val="dk1"/>
              </a:buClr>
              <a:buSzPts val="1100"/>
              <a:buFont typeface="Arial"/>
              <a:buNone/>
            </a:pPr>
            <a:r>
              <a:rPr lang="en" sz="1400">
                <a:solidFill>
                  <a:schemeClr val="dk1"/>
                </a:solidFill>
              </a:rPr>
              <a:t>specifies the use of plural labels, it still applies to resources by individuals within a demographic</a:t>
            </a:r>
            <a:endParaRPr sz="1400">
              <a:solidFill>
                <a:schemeClr val="dk1"/>
              </a:solidFill>
            </a:endParaRPr>
          </a:p>
          <a:p>
            <a:pPr marL="0" lvl="0" indent="0">
              <a:spcBef>
                <a:spcPts val="600"/>
              </a:spcBef>
              <a:spcAft>
                <a:spcPts val="0"/>
              </a:spcAft>
              <a:buClr>
                <a:schemeClr val="dk1"/>
              </a:buClr>
              <a:buSzPts val="1100"/>
              <a:buFont typeface="Arial"/>
              <a:buNone/>
            </a:pPr>
            <a:r>
              <a:rPr lang="en" sz="1400">
                <a:solidFill>
                  <a:schemeClr val="dk1"/>
                </a:solidFill>
              </a:rPr>
              <a:t>group or class of persons. In addition to the terms currently available, more terms can be</a:t>
            </a:r>
            <a:endParaRPr sz="850">
              <a:solidFill>
                <a:schemeClr val="dk1"/>
              </a:solidFill>
            </a:endParaRPr>
          </a:p>
          <a:p>
            <a:pPr marL="0" lvl="0" indent="0">
              <a:spcBef>
                <a:spcPts val="600"/>
              </a:spcBef>
              <a:spcAft>
                <a:spcPts val="0"/>
              </a:spcAft>
              <a:buNone/>
            </a:pPr>
            <a:r>
              <a:rPr lang="en" sz="1400">
                <a:solidFill>
                  <a:schemeClr val="dk1"/>
                </a:solidFill>
              </a:rPr>
              <a:t>proposed by catalogers.</a:t>
            </a:r>
            <a:endParaRPr sz="1400">
              <a:solidFill>
                <a:schemeClr val="dk1"/>
              </a:solidFill>
            </a:endParaRPr>
          </a:p>
          <a:p>
            <a:pPr marL="0" lvl="0" indent="0">
              <a:spcBef>
                <a:spcPts val="600"/>
              </a:spcBef>
              <a:spcAft>
                <a:spcPts val="0"/>
              </a:spcAft>
              <a:buNone/>
            </a:pPr>
            <a:endParaRPr sz="1400">
              <a:solidFill>
                <a:schemeClr val="dk1"/>
              </a:solidFill>
            </a:endParaRPr>
          </a:p>
          <a:p>
            <a:pPr marL="0" lvl="0" indent="0">
              <a:spcBef>
                <a:spcPts val="600"/>
              </a:spcBef>
              <a:spcAft>
                <a:spcPts val="0"/>
              </a:spcAft>
              <a:buClr>
                <a:schemeClr val="dk1"/>
              </a:buClr>
              <a:buSzPts val="1100"/>
              <a:buFont typeface="Arial"/>
              <a:buNone/>
            </a:pPr>
            <a:r>
              <a:rPr lang="en" sz="1800">
                <a:solidFill>
                  <a:schemeClr val="dk1"/>
                </a:solidFill>
              </a:rPr>
              <a:t>The task group proposed 4 new terms (Cisgender people, Two-spirit people, Gender non-binary people, and Agender people); and 7 revisions to existing terms in the LCDGT. We are still waiting for those proposals to be accepted. </a:t>
            </a:r>
            <a:endParaRPr sz="1800">
              <a:solidFill>
                <a:schemeClr val="dk1"/>
              </a:solidFill>
            </a:endParaRPr>
          </a:p>
          <a:p>
            <a:pPr marL="0" lvl="0" indent="0">
              <a:spcBef>
                <a:spcPts val="60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Next Steps</a:t>
            </a:r>
            <a:endParaRPr/>
          </a:p>
        </p:txBody>
      </p:sp>
      <p:sp>
        <p:nvSpPr>
          <p:cNvPr id="321" name="Shape 321"/>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Survey the PCC membership about the recommendations</a:t>
            </a:r>
            <a:endParaRPr/>
          </a:p>
          <a:p>
            <a:pPr marL="914400" lvl="1" indent="-381000" rtl="0">
              <a:spcBef>
                <a:spcPts val="0"/>
              </a:spcBef>
              <a:spcAft>
                <a:spcPts val="0"/>
              </a:spcAft>
              <a:buSzPts val="2400"/>
              <a:buChar char="○"/>
            </a:pPr>
            <a:r>
              <a:rPr lang="en"/>
              <a:t>Watch your inboxes!</a:t>
            </a:r>
            <a:endParaRPr/>
          </a:p>
          <a:p>
            <a:pPr marL="457200" lvl="0" indent="-419100" rtl="0">
              <a:spcBef>
                <a:spcPts val="0"/>
              </a:spcBef>
              <a:spcAft>
                <a:spcPts val="0"/>
              </a:spcAft>
              <a:buSzPts val="3000"/>
              <a:buChar char="●"/>
            </a:pPr>
            <a:r>
              <a:rPr lang="en"/>
              <a:t>Review and incorporate feedback in revised recommendations</a:t>
            </a:r>
            <a:endParaRPr/>
          </a:p>
          <a:p>
            <a:pPr marL="457200" lvl="0" indent="-419100">
              <a:spcBef>
                <a:spcPts val="0"/>
              </a:spcBef>
              <a:spcAft>
                <a:spcPts val="0"/>
              </a:spcAft>
              <a:buSzPts val="3000"/>
              <a:buChar char="●"/>
            </a:pPr>
            <a:r>
              <a:rPr lang="en"/>
              <a:t>Advocate to update the LCDGT if necessary</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25"/>
        <p:cNvGrpSpPr/>
        <p:nvPr/>
      </p:nvGrpSpPr>
      <p:grpSpPr>
        <a:xfrm>
          <a:off x="0" y="0"/>
          <a:ext cx="0" cy="0"/>
          <a:chOff x="0" y="0"/>
          <a:chExt cx="0" cy="0"/>
        </a:xfrm>
      </p:grpSpPr>
      <p:sp>
        <p:nvSpPr>
          <p:cNvPr id="326" name="Shape 326"/>
          <p:cNvSpPr txBox="1"/>
          <p:nvPr/>
        </p:nvSpPr>
        <p:spPr>
          <a:xfrm>
            <a:off x="226500" y="1036350"/>
            <a:ext cx="8691000" cy="3070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solidFill>
                  <a:srgbClr val="FFFFFF"/>
                </a:solidFill>
              </a:rPr>
              <a:t>“We have the opportunity to accurately represent </a:t>
            </a:r>
            <a:endParaRPr sz="4800">
              <a:solidFill>
                <a:srgbClr val="FFFFFF"/>
              </a:solidFill>
            </a:endParaRPr>
          </a:p>
          <a:p>
            <a:pPr marL="0" lvl="0" indent="0" algn="ctr" rtl="0">
              <a:spcBef>
                <a:spcPts val="0"/>
              </a:spcBef>
              <a:spcAft>
                <a:spcPts val="0"/>
              </a:spcAft>
              <a:buNone/>
            </a:pPr>
            <a:r>
              <a:rPr lang="en" sz="4800">
                <a:solidFill>
                  <a:srgbClr val="FFFFFF"/>
                </a:solidFill>
              </a:rPr>
              <a:t>authors as they </a:t>
            </a:r>
            <a:endParaRPr sz="4800">
              <a:solidFill>
                <a:srgbClr val="FFFFFF"/>
              </a:solidFill>
            </a:endParaRPr>
          </a:p>
          <a:p>
            <a:pPr marL="0" lvl="0" indent="0" algn="ctr" rtl="0">
              <a:spcBef>
                <a:spcPts val="0"/>
              </a:spcBef>
              <a:spcAft>
                <a:spcPts val="0"/>
              </a:spcAft>
              <a:buNone/>
            </a:pPr>
            <a:r>
              <a:rPr lang="en" sz="4800" b="1">
                <a:solidFill>
                  <a:srgbClr val="FFFFFF"/>
                </a:solidFill>
              </a:rPr>
              <a:t>choose to be known</a:t>
            </a:r>
            <a:r>
              <a:rPr lang="en" sz="4800">
                <a:solidFill>
                  <a:srgbClr val="FFFFFF"/>
                </a:solidFill>
              </a:rPr>
              <a:t>.”</a:t>
            </a:r>
            <a:endParaRPr sz="4800">
              <a:solidFill>
                <a:srgbClr val="FFFFFF"/>
              </a:solidFill>
            </a:endParaRPr>
          </a:p>
        </p:txBody>
      </p:sp>
      <p:sp>
        <p:nvSpPr>
          <p:cNvPr id="327" name="Shape 327"/>
          <p:cNvSpPr txBox="1"/>
          <p:nvPr/>
        </p:nvSpPr>
        <p:spPr>
          <a:xfrm>
            <a:off x="7610700" y="4706400"/>
            <a:ext cx="1533300" cy="437100"/>
          </a:xfrm>
          <a:prstGeom prst="rect">
            <a:avLst/>
          </a:prstGeom>
          <a:noFill/>
          <a:ln>
            <a:noFill/>
          </a:ln>
        </p:spPr>
        <p:txBody>
          <a:bodyPr spcFirstLastPara="1" wrap="square" lIns="91425" tIns="91425" rIns="91425" bIns="91425" anchor="t" anchorCtr="0">
            <a:noAutofit/>
          </a:bodyPr>
          <a:lstStyle/>
          <a:p>
            <a:pPr marL="0" lvl="0" indent="0" rtl="0">
              <a:spcBef>
                <a:spcPts val="600"/>
              </a:spcBef>
              <a:spcAft>
                <a:spcPts val="0"/>
              </a:spcAft>
              <a:buClr>
                <a:schemeClr val="dk1"/>
              </a:buClr>
              <a:buSzPts val="1100"/>
              <a:buFont typeface="Arial"/>
              <a:buNone/>
            </a:pPr>
            <a:r>
              <a:rPr lang="en" sz="1200">
                <a:solidFill>
                  <a:srgbClr val="FFFFFF"/>
                </a:solidFill>
              </a:rPr>
              <a:t>(Thompson, p. 142)</a:t>
            </a:r>
            <a:endParaRPr>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Shape 332"/>
          <p:cNvSpPr txBox="1">
            <a:spLocks noGrp="1"/>
          </p:cNvSpPr>
          <p:nvPr>
            <p:ph type="ctrTitle"/>
          </p:nvPr>
        </p:nvSpPr>
        <p:spPr>
          <a:xfrm>
            <a:off x="685800" y="1300757"/>
            <a:ext cx="7772400" cy="16842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Thanks!</a:t>
            </a:r>
            <a:endParaRPr/>
          </a:p>
        </p:txBody>
      </p:sp>
      <p:sp>
        <p:nvSpPr>
          <p:cNvPr id="333" name="Shape 333"/>
          <p:cNvSpPr txBox="1">
            <a:spLocks noGrp="1"/>
          </p:cNvSpPr>
          <p:nvPr>
            <p:ph type="subTitle" idx="1"/>
          </p:nvPr>
        </p:nvSpPr>
        <p:spPr>
          <a:xfrm>
            <a:off x="685800" y="3093357"/>
            <a:ext cx="7772400" cy="7125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Any questions?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p:nvPr/>
        </p:nvSpPr>
        <p:spPr>
          <a:xfrm>
            <a:off x="0" y="138675"/>
            <a:ext cx="8519100" cy="966300"/>
          </a:xfrm>
          <a:prstGeom prst="rect">
            <a:avLst/>
          </a:prstGeom>
          <a:solidFill>
            <a:srgbClr val="00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 name="Shape 171"/>
          <p:cNvSpPr txBox="1">
            <a:spLocks noGrp="1"/>
          </p:cNvSpPr>
          <p:nvPr>
            <p:ph type="title"/>
          </p:nvPr>
        </p:nvSpPr>
        <p:spPr>
          <a:xfrm>
            <a:off x="628650" y="121444"/>
            <a:ext cx="7886700" cy="994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chemeClr val="dk1"/>
              </a:buClr>
              <a:buSzPts val="3300"/>
              <a:buFont typeface="Verdana"/>
              <a:buNone/>
            </a:pPr>
            <a:r>
              <a:rPr lang="en" sz="3300" b="0" i="0" u="none" strike="noStrike" cap="none">
                <a:solidFill>
                  <a:srgbClr val="FFFFFF"/>
                </a:solidFill>
                <a:latin typeface="Verdana"/>
                <a:ea typeface="Verdana"/>
                <a:cs typeface="Verdana"/>
                <a:sym typeface="Verdana"/>
              </a:rPr>
              <a:t>What kinds of errors do I find?</a:t>
            </a:r>
            <a:endParaRPr sz="3300" b="0" i="0" u="none" strike="noStrike" cap="none">
              <a:solidFill>
                <a:srgbClr val="FFFFFF"/>
              </a:solidFill>
              <a:latin typeface="Verdana"/>
              <a:ea typeface="Verdana"/>
              <a:cs typeface="Verdana"/>
              <a:sym typeface="Verdana"/>
            </a:endParaRPr>
          </a:p>
        </p:txBody>
      </p:sp>
      <p:sp>
        <p:nvSpPr>
          <p:cNvPr id="172" name="Shape 172"/>
          <p:cNvSpPr txBox="1">
            <a:spLocks noGrp="1"/>
          </p:cNvSpPr>
          <p:nvPr>
            <p:ph type="body" idx="1"/>
          </p:nvPr>
        </p:nvSpPr>
        <p:spPr>
          <a:xfrm>
            <a:off x="179610" y="1392725"/>
            <a:ext cx="4320900" cy="3576000"/>
          </a:xfrm>
          <a:prstGeom prst="rect">
            <a:avLst/>
          </a:prstGeom>
          <a:noFill/>
          <a:ln>
            <a:noFill/>
          </a:ln>
        </p:spPr>
        <p:txBody>
          <a:bodyPr spcFirstLastPara="1" wrap="square" lIns="68575" tIns="34275" rIns="68575" bIns="34275" anchor="t" anchorCtr="0">
            <a:noAutofit/>
          </a:bodyPr>
          <a:lstStyle/>
          <a:p>
            <a:pPr marL="0" marR="0" lvl="0" indent="0" algn="l" rtl="0">
              <a:lnSpc>
                <a:spcPct val="70000"/>
              </a:lnSpc>
              <a:spcBef>
                <a:spcPts val="0"/>
              </a:spcBef>
              <a:spcAft>
                <a:spcPts val="0"/>
              </a:spcAft>
              <a:buNone/>
            </a:pPr>
            <a:r>
              <a:rPr lang="en" sz="1600" dirty="0"/>
              <a:t>I</a:t>
            </a:r>
            <a:r>
              <a:rPr lang="en" sz="1600" b="0" i="0" u="none" strike="noStrike" cap="none" dirty="0">
                <a:solidFill>
                  <a:schemeClr val="dk1"/>
                </a:solidFill>
                <a:sym typeface="Verdana"/>
              </a:rPr>
              <a:t>ncorrect thesaurus in subfield $2</a:t>
            </a:r>
            <a:endParaRPr sz="1600" dirty="0"/>
          </a:p>
          <a:p>
            <a:pPr marL="342900" marR="0" lvl="1" indent="0" algn="l" rtl="0">
              <a:lnSpc>
                <a:spcPct val="70000"/>
              </a:lnSpc>
              <a:spcBef>
                <a:spcPts val="400"/>
              </a:spcBef>
              <a:spcAft>
                <a:spcPts val="0"/>
              </a:spcAft>
              <a:buClr>
                <a:srgbClr val="2E75B5"/>
              </a:buClr>
              <a:buSzPts val="1500"/>
              <a:buFont typeface="Arial"/>
              <a:buNone/>
            </a:pPr>
            <a:r>
              <a:rPr lang="en" sz="1600" b="0" i="0" u="none" strike="noStrike" cap="none" dirty="0">
                <a:solidFill>
                  <a:srgbClr val="1C4587"/>
                </a:solidFill>
                <a:sym typeface="Verdana"/>
              </a:rPr>
              <a:t>370 Cremona (Italy) |2 edtf</a:t>
            </a:r>
            <a:endParaRPr sz="1600" b="0" i="0" u="none" strike="noStrike" cap="none" dirty="0">
              <a:solidFill>
                <a:srgbClr val="1C4587"/>
              </a:solidFill>
              <a:sym typeface="Verdana"/>
            </a:endParaRPr>
          </a:p>
          <a:p>
            <a:pPr marL="342900" marR="0" lvl="1" indent="0" algn="l" rtl="0">
              <a:lnSpc>
                <a:spcPct val="70000"/>
              </a:lnSpc>
              <a:spcBef>
                <a:spcPts val="400"/>
              </a:spcBef>
              <a:spcAft>
                <a:spcPts val="0"/>
              </a:spcAft>
              <a:buClr>
                <a:srgbClr val="2E75B5"/>
              </a:buClr>
              <a:buSzPts val="1500"/>
              <a:buFont typeface="Arial"/>
              <a:buNone/>
            </a:pPr>
            <a:r>
              <a:rPr lang="en" sz="1600" b="0" i="0" u="none" strike="noStrike" cap="none" dirty="0">
                <a:solidFill>
                  <a:srgbClr val="1C4587"/>
                </a:solidFill>
                <a:sym typeface="Verdana"/>
              </a:rPr>
              <a:t>374 Judges |2 lchs</a:t>
            </a:r>
            <a:endParaRPr sz="1600" b="0" i="0" u="none" strike="noStrike" cap="none" dirty="0">
              <a:solidFill>
                <a:srgbClr val="1C4587"/>
              </a:solidFill>
              <a:sym typeface="Verdana"/>
            </a:endParaRPr>
          </a:p>
          <a:p>
            <a:pPr marL="0" marR="0" lvl="0" indent="0" algn="l" rtl="0">
              <a:lnSpc>
                <a:spcPct val="70000"/>
              </a:lnSpc>
              <a:spcBef>
                <a:spcPts val="800"/>
              </a:spcBef>
              <a:spcAft>
                <a:spcPts val="0"/>
              </a:spcAft>
              <a:buNone/>
            </a:pPr>
            <a:r>
              <a:rPr lang="en" sz="1600" b="0" i="0" u="none" strike="noStrike" cap="none" dirty="0">
                <a:solidFill>
                  <a:schemeClr val="dk1"/>
                </a:solidFill>
                <a:sym typeface="Verdana"/>
              </a:rPr>
              <a:t>Terms match references</a:t>
            </a:r>
            <a:endParaRPr sz="1600" dirty="0"/>
          </a:p>
          <a:p>
            <a:pPr marL="342900" marR="0" lvl="1" indent="0" algn="l" rtl="0">
              <a:lnSpc>
                <a:spcPct val="70000"/>
              </a:lnSpc>
              <a:spcBef>
                <a:spcPts val="400"/>
              </a:spcBef>
              <a:spcAft>
                <a:spcPts val="0"/>
              </a:spcAft>
              <a:buClr>
                <a:srgbClr val="2E75B5"/>
              </a:buClr>
              <a:buSzPts val="1500"/>
              <a:buFont typeface="Arial"/>
              <a:buNone/>
            </a:pPr>
            <a:r>
              <a:rPr lang="en" sz="1600" b="0" i="0" u="none" strike="noStrike" cap="none" dirty="0">
                <a:solidFill>
                  <a:srgbClr val="1C4587"/>
                </a:solidFill>
                <a:sym typeface="Verdana"/>
              </a:rPr>
              <a:t>370 University of Tokyo |2 naf</a:t>
            </a:r>
            <a:endParaRPr sz="1600" b="0" i="0" u="none" strike="noStrike" cap="none" dirty="0">
              <a:solidFill>
                <a:srgbClr val="1C4587"/>
              </a:solidFill>
              <a:sym typeface="Verdana"/>
            </a:endParaRPr>
          </a:p>
          <a:p>
            <a:pPr marL="0" marR="0" lvl="0" indent="0" algn="l" rtl="0">
              <a:lnSpc>
                <a:spcPct val="70000"/>
              </a:lnSpc>
              <a:spcBef>
                <a:spcPts val="800"/>
              </a:spcBef>
              <a:spcAft>
                <a:spcPts val="0"/>
              </a:spcAft>
              <a:buNone/>
            </a:pPr>
            <a:r>
              <a:rPr lang="en" sz="1600" b="0" i="0" u="none" strike="noStrike" cap="none" dirty="0">
                <a:solidFill>
                  <a:schemeClr val="dk1"/>
                </a:solidFill>
                <a:sym typeface="Verdana"/>
              </a:rPr>
              <a:t>Terms match reference records</a:t>
            </a:r>
            <a:endParaRPr sz="1600" dirty="0"/>
          </a:p>
          <a:p>
            <a:pPr marL="342900" marR="0" lvl="1" indent="0" algn="l" rtl="0">
              <a:lnSpc>
                <a:spcPct val="70000"/>
              </a:lnSpc>
              <a:spcBef>
                <a:spcPts val="400"/>
              </a:spcBef>
              <a:spcAft>
                <a:spcPts val="0"/>
              </a:spcAft>
              <a:buClr>
                <a:srgbClr val="2E75B5"/>
              </a:buClr>
              <a:buSzPts val="1500"/>
              <a:buFont typeface="Arial"/>
              <a:buNone/>
            </a:pPr>
            <a:r>
              <a:rPr lang="en" sz="1600" b="0" i="0" u="none" strike="noStrike" cap="none" dirty="0">
                <a:solidFill>
                  <a:srgbClr val="1C4587"/>
                </a:solidFill>
                <a:sym typeface="Verdana"/>
              </a:rPr>
              <a:t>372 Workshops (Seminars) |2 lcsh</a:t>
            </a:r>
            <a:endParaRPr sz="1600" b="0" i="0" u="none" strike="noStrike" cap="none" dirty="0">
              <a:solidFill>
                <a:srgbClr val="1C4587"/>
              </a:solidFill>
              <a:sym typeface="Verdana"/>
            </a:endParaRPr>
          </a:p>
          <a:p>
            <a:pPr marL="0" marR="0" lvl="0" indent="0" algn="l" rtl="0">
              <a:lnSpc>
                <a:spcPct val="70000"/>
              </a:lnSpc>
              <a:spcBef>
                <a:spcPts val="800"/>
              </a:spcBef>
              <a:spcAft>
                <a:spcPts val="0"/>
              </a:spcAft>
              <a:buNone/>
            </a:pPr>
            <a:r>
              <a:rPr lang="en" sz="1600" b="0" i="0" u="none" strike="noStrike" cap="none" dirty="0">
                <a:solidFill>
                  <a:schemeClr val="dk1"/>
                </a:solidFill>
                <a:sym typeface="Verdana"/>
              </a:rPr>
              <a:t>Term is not in cited thesaurus</a:t>
            </a:r>
            <a:endParaRPr sz="1600" b="0" i="0" u="none" strike="noStrike" cap="none" dirty="0">
              <a:solidFill>
                <a:schemeClr val="dk1"/>
              </a:solidFill>
              <a:sym typeface="Verdana"/>
            </a:endParaRPr>
          </a:p>
          <a:p>
            <a:pPr marL="342900" marR="0" lvl="1" indent="0" algn="l" rtl="0">
              <a:lnSpc>
                <a:spcPct val="70000"/>
              </a:lnSpc>
              <a:spcBef>
                <a:spcPts val="400"/>
              </a:spcBef>
              <a:spcAft>
                <a:spcPts val="0"/>
              </a:spcAft>
              <a:buClr>
                <a:srgbClr val="2E75B5"/>
              </a:buClr>
              <a:buSzPts val="1500"/>
              <a:buFont typeface="Arial"/>
              <a:buNone/>
            </a:pPr>
            <a:r>
              <a:rPr lang="en" sz="1600" b="0" i="0" u="none" strike="noStrike" cap="none" dirty="0">
                <a:solidFill>
                  <a:srgbClr val="1C4587"/>
                </a:solidFill>
                <a:sym typeface="Verdana"/>
              </a:rPr>
              <a:t>372 </a:t>
            </a:r>
            <a:r>
              <a:rPr lang="en" sz="1600" dirty="0">
                <a:solidFill>
                  <a:srgbClr val="1C4587"/>
                </a:solidFill>
              </a:rPr>
              <a:t>Topography</a:t>
            </a:r>
            <a:r>
              <a:rPr lang="en" sz="1600" b="0" i="0" u="none" strike="noStrike" cap="none" dirty="0">
                <a:solidFill>
                  <a:srgbClr val="1C4587"/>
                </a:solidFill>
                <a:sym typeface="Verdana"/>
              </a:rPr>
              <a:t> |2 lcsh</a:t>
            </a:r>
            <a:endParaRPr sz="1600" b="0" i="0" u="none" strike="noStrike" cap="none" dirty="0">
              <a:solidFill>
                <a:srgbClr val="1C4587"/>
              </a:solidFill>
              <a:sym typeface="Verdana"/>
            </a:endParaRPr>
          </a:p>
          <a:p>
            <a:pPr marL="0" marR="0" lvl="0" indent="0" algn="l" rtl="0">
              <a:lnSpc>
                <a:spcPct val="70000"/>
              </a:lnSpc>
              <a:spcBef>
                <a:spcPts val="800"/>
              </a:spcBef>
              <a:spcAft>
                <a:spcPts val="0"/>
              </a:spcAft>
              <a:buNone/>
            </a:pPr>
            <a:r>
              <a:rPr lang="en" sz="1600" b="0" i="0" u="none" strike="noStrike" cap="none" dirty="0">
                <a:solidFill>
                  <a:schemeClr val="dk1"/>
                </a:solidFill>
                <a:sym typeface="Verdana"/>
              </a:rPr>
              <a:t>Descriptors included in 374 field</a:t>
            </a:r>
            <a:endParaRPr sz="1600" b="0" i="0" u="none" strike="noStrike" cap="none" dirty="0">
              <a:solidFill>
                <a:schemeClr val="dk1"/>
              </a:solidFill>
              <a:sym typeface="Verdana"/>
            </a:endParaRPr>
          </a:p>
          <a:p>
            <a:pPr marL="342900" marR="0" lvl="1" indent="0" algn="l" rtl="0">
              <a:lnSpc>
                <a:spcPct val="70000"/>
              </a:lnSpc>
              <a:spcBef>
                <a:spcPts val="400"/>
              </a:spcBef>
              <a:spcAft>
                <a:spcPts val="0"/>
              </a:spcAft>
              <a:buClr>
                <a:srgbClr val="2E75B5"/>
              </a:buClr>
              <a:buSzPts val="1500"/>
              <a:buFont typeface="Arial"/>
              <a:buNone/>
            </a:pPr>
            <a:r>
              <a:rPr lang="en" sz="1600" b="0" i="0" u="none" strike="noStrike" cap="none" dirty="0">
                <a:solidFill>
                  <a:srgbClr val="1C4587"/>
                </a:solidFill>
                <a:sym typeface="Verdana"/>
              </a:rPr>
              <a:t>374 African American poets |2 lcsh</a:t>
            </a:r>
            <a:endParaRPr sz="1600" b="0" i="0" u="none" strike="noStrike" cap="none" dirty="0">
              <a:solidFill>
                <a:srgbClr val="1C4587"/>
              </a:solidFill>
              <a:sym typeface="Verdana"/>
            </a:endParaRPr>
          </a:p>
          <a:p>
            <a:pPr marL="342900" marR="0" lvl="1" indent="0" algn="l" rtl="0">
              <a:lnSpc>
                <a:spcPct val="70000"/>
              </a:lnSpc>
              <a:spcBef>
                <a:spcPts val="400"/>
              </a:spcBef>
              <a:spcAft>
                <a:spcPts val="0"/>
              </a:spcAft>
              <a:buClr>
                <a:schemeClr val="dk1"/>
              </a:buClr>
              <a:buSzPts val="1700"/>
              <a:buFont typeface="Arial"/>
              <a:buNone/>
            </a:pPr>
            <a:endParaRPr sz="1500" b="0" i="0" u="none" strike="noStrike" cap="none" dirty="0">
              <a:solidFill>
                <a:srgbClr val="2E75B5"/>
              </a:solidFill>
              <a:latin typeface="Verdana"/>
              <a:ea typeface="Verdana"/>
              <a:cs typeface="Verdana"/>
              <a:sym typeface="Verdana"/>
            </a:endParaRPr>
          </a:p>
          <a:p>
            <a:pPr marL="342900" marR="0" lvl="1" indent="0" algn="l" rtl="0">
              <a:lnSpc>
                <a:spcPct val="70000"/>
              </a:lnSpc>
              <a:spcBef>
                <a:spcPts val="400"/>
              </a:spcBef>
              <a:spcAft>
                <a:spcPts val="0"/>
              </a:spcAft>
              <a:buClr>
                <a:schemeClr val="dk1"/>
              </a:buClr>
              <a:buSzPts val="1700"/>
              <a:buFont typeface="Arial"/>
              <a:buNone/>
            </a:pPr>
            <a:endParaRPr sz="1700" b="0" i="0" u="none" strike="noStrike" cap="none" dirty="0">
              <a:solidFill>
                <a:srgbClr val="2E75B5"/>
              </a:solidFill>
              <a:latin typeface="Verdana"/>
              <a:ea typeface="Verdana"/>
              <a:cs typeface="Verdana"/>
              <a:sym typeface="Verdana"/>
            </a:endParaRPr>
          </a:p>
        </p:txBody>
      </p:sp>
      <p:sp>
        <p:nvSpPr>
          <p:cNvPr id="173" name="Shape 173"/>
          <p:cNvSpPr txBox="1"/>
          <p:nvPr/>
        </p:nvSpPr>
        <p:spPr>
          <a:xfrm>
            <a:off x="4320125" y="1392975"/>
            <a:ext cx="4670100" cy="3576000"/>
          </a:xfrm>
          <a:prstGeom prst="rect">
            <a:avLst/>
          </a:prstGeom>
          <a:noFill/>
          <a:ln>
            <a:noFill/>
          </a:ln>
        </p:spPr>
        <p:txBody>
          <a:bodyPr spcFirstLastPara="1" wrap="square" lIns="68575" tIns="34275" rIns="68575" bIns="34275" anchor="t" anchorCtr="0">
            <a:noAutofit/>
          </a:bodyPr>
          <a:lstStyle/>
          <a:p>
            <a:pPr marL="0" marR="0" lvl="0" indent="0" algn="l" rtl="0">
              <a:lnSpc>
                <a:spcPct val="70000"/>
              </a:lnSpc>
              <a:spcBef>
                <a:spcPts val="0"/>
              </a:spcBef>
              <a:spcAft>
                <a:spcPts val="0"/>
              </a:spcAft>
              <a:buNone/>
            </a:pPr>
            <a:r>
              <a:rPr lang="en" sz="1600" i="0" u="none" strike="noStrike" cap="none" dirty="0">
                <a:solidFill>
                  <a:schemeClr val="dk1"/>
                </a:solidFill>
                <a:latin typeface="Verdana"/>
                <a:ea typeface="Verdana"/>
                <a:cs typeface="Verdana"/>
                <a:sym typeface="Verdana"/>
              </a:rPr>
              <a:t>Incorrect subfield codes</a:t>
            </a:r>
            <a:endParaRPr sz="1600" dirty="0">
              <a:latin typeface="Verdana"/>
              <a:ea typeface="Verdana"/>
              <a:cs typeface="Verdana"/>
              <a:sym typeface="Verdana"/>
            </a:endParaRPr>
          </a:p>
          <a:p>
            <a:pPr marL="342900" marR="0" lvl="1" indent="0" algn="l" rtl="0">
              <a:lnSpc>
                <a:spcPct val="70000"/>
              </a:lnSpc>
              <a:spcBef>
                <a:spcPts val="400"/>
              </a:spcBef>
              <a:spcAft>
                <a:spcPts val="0"/>
              </a:spcAft>
              <a:buClr>
                <a:srgbClr val="2E75B5"/>
              </a:buClr>
              <a:buSzPts val="1500"/>
              <a:buFont typeface="Arial"/>
              <a:buNone/>
            </a:pPr>
            <a:r>
              <a:rPr lang="en" sz="1600" i="0" u="none" strike="noStrike" cap="none" dirty="0">
                <a:solidFill>
                  <a:srgbClr val="1C4587"/>
                </a:solidFill>
                <a:latin typeface="Verdana"/>
                <a:ea typeface="Verdana"/>
                <a:cs typeface="Verdana"/>
                <a:sym typeface="Verdana"/>
              </a:rPr>
              <a:t>370 Quezon City (Philippines) |e naf</a:t>
            </a:r>
            <a:endParaRPr sz="1600" i="0" u="none" strike="noStrike" cap="none" dirty="0">
              <a:solidFill>
                <a:srgbClr val="1C4587"/>
              </a:solidFill>
              <a:latin typeface="Verdana"/>
              <a:ea typeface="Verdana"/>
              <a:cs typeface="Verdana"/>
              <a:sym typeface="Verdana"/>
            </a:endParaRPr>
          </a:p>
          <a:p>
            <a:pPr marL="0" marR="0" lvl="0" indent="0" algn="l" rtl="0">
              <a:lnSpc>
                <a:spcPct val="70000"/>
              </a:lnSpc>
              <a:spcBef>
                <a:spcPts val="800"/>
              </a:spcBef>
              <a:spcAft>
                <a:spcPts val="0"/>
              </a:spcAft>
              <a:buNone/>
            </a:pPr>
            <a:r>
              <a:rPr lang="en" sz="1600" i="0" u="none" strike="noStrike" cap="none" dirty="0">
                <a:solidFill>
                  <a:schemeClr val="dk1"/>
                </a:solidFill>
                <a:latin typeface="Verdana"/>
                <a:ea typeface="Verdana"/>
                <a:cs typeface="Verdana"/>
                <a:sym typeface="Verdana"/>
              </a:rPr>
              <a:t>Old-style geographic names</a:t>
            </a:r>
            <a:endParaRPr sz="1600" dirty="0">
              <a:latin typeface="Verdana"/>
              <a:ea typeface="Verdana"/>
              <a:cs typeface="Verdana"/>
              <a:sym typeface="Verdana"/>
            </a:endParaRPr>
          </a:p>
          <a:p>
            <a:pPr marL="342900" marR="0" lvl="1" indent="0" algn="l" rtl="0">
              <a:lnSpc>
                <a:spcPct val="70000"/>
              </a:lnSpc>
              <a:spcBef>
                <a:spcPts val="400"/>
              </a:spcBef>
              <a:spcAft>
                <a:spcPts val="0"/>
              </a:spcAft>
              <a:buClr>
                <a:srgbClr val="2E75B5"/>
              </a:buClr>
              <a:buSzPts val="1500"/>
              <a:buFont typeface="Arial"/>
              <a:buNone/>
            </a:pPr>
            <a:r>
              <a:rPr lang="en" sz="1600" i="0" u="none" strike="noStrike" cap="none" dirty="0">
                <a:solidFill>
                  <a:srgbClr val="1C4587"/>
                </a:solidFill>
                <a:latin typeface="Verdana"/>
                <a:ea typeface="Verdana"/>
                <a:cs typeface="Verdana"/>
                <a:sym typeface="Verdana"/>
              </a:rPr>
              <a:t>370  U.S. |2 naf</a:t>
            </a:r>
            <a:endParaRPr sz="1600" i="0" u="none" strike="noStrike" cap="none" dirty="0">
              <a:solidFill>
                <a:srgbClr val="1C4587"/>
              </a:solidFill>
              <a:latin typeface="Verdana"/>
              <a:ea typeface="Verdana"/>
              <a:cs typeface="Verdana"/>
              <a:sym typeface="Verdana"/>
            </a:endParaRPr>
          </a:p>
          <a:p>
            <a:pPr marL="0" marR="0" lvl="0" indent="0" algn="l" rtl="0">
              <a:lnSpc>
                <a:spcPct val="70000"/>
              </a:lnSpc>
              <a:spcBef>
                <a:spcPts val="800"/>
              </a:spcBef>
              <a:spcAft>
                <a:spcPts val="0"/>
              </a:spcAft>
              <a:buNone/>
            </a:pPr>
            <a:r>
              <a:rPr lang="en" sz="1600" i="0" u="none" strike="noStrike" cap="none" dirty="0">
                <a:solidFill>
                  <a:schemeClr val="dk1"/>
                </a:solidFill>
                <a:latin typeface="Verdana"/>
                <a:ea typeface="Verdana"/>
                <a:cs typeface="Verdana"/>
                <a:sym typeface="Verdana"/>
              </a:rPr>
              <a:t>???</a:t>
            </a:r>
            <a:endParaRPr sz="1600" dirty="0">
              <a:latin typeface="Verdana"/>
              <a:ea typeface="Verdana"/>
              <a:cs typeface="Verdana"/>
              <a:sym typeface="Verdana"/>
            </a:endParaRPr>
          </a:p>
          <a:p>
            <a:pPr marL="342900" marR="0" lvl="1" indent="0" algn="l" rtl="0">
              <a:lnSpc>
                <a:spcPct val="70000"/>
              </a:lnSpc>
              <a:spcBef>
                <a:spcPts val="400"/>
              </a:spcBef>
              <a:spcAft>
                <a:spcPts val="0"/>
              </a:spcAft>
              <a:buClr>
                <a:srgbClr val="2E75B5"/>
              </a:buClr>
              <a:buSzPts val="1500"/>
              <a:buFont typeface="Arial"/>
              <a:buNone/>
            </a:pPr>
            <a:r>
              <a:rPr lang="en" sz="1600" i="0" u="none" strike="noStrike" cap="none" dirty="0">
                <a:solidFill>
                  <a:srgbClr val="1C4587"/>
                </a:solidFill>
                <a:latin typeface="Verdana"/>
                <a:ea typeface="Verdana"/>
                <a:cs typeface="Verdana"/>
                <a:sym typeface="Verdana"/>
              </a:rPr>
              <a:t>373  Freelance writer (Do South Magazine, Entertainment Fort Smith, state and national educational leadership publications) </a:t>
            </a:r>
            <a:endParaRPr sz="1600" i="0" u="none" strike="noStrike" cap="none" dirty="0">
              <a:solidFill>
                <a:srgbClr val="1C4587"/>
              </a:solidFill>
              <a:latin typeface="Verdana"/>
              <a:ea typeface="Verdana"/>
              <a:cs typeface="Verdana"/>
              <a:sym typeface="Verdana"/>
            </a:endParaRPr>
          </a:p>
          <a:p>
            <a:pPr marL="0" marR="0" lvl="0" indent="0" algn="l" rtl="0">
              <a:lnSpc>
                <a:spcPct val="70000"/>
              </a:lnSpc>
              <a:spcBef>
                <a:spcPts val="800"/>
              </a:spcBef>
              <a:spcAft>
                <a:spcPts val="0"/>
              </a:spcAft>
              <a:buNone/>
            </a:pPr>
            <a:r>
              <a:rPr lang="en" sz="1600" i="0" u="none" strike="noStrike" cap="none" dirty="0">
                <a:solidFill>
                  <a:schemeClr val="dk1"/>
                </a:solidFill>
                <a:latin typeface="Verdana"/>
                <a:ea typeface="Verdana"/>
                <a:cs typeface="Verdana"/>
                <a:sym typeface="Verdana"/>
              </a:rPr>
              <a:t>Typos</a:t>
            </a:r>
            <a:endParaRPr sz="1600" dirty="0">
              <a:latin typeface="Verdana"/>
              <a:ea typeface="Verdana"/>
              <a:cs typeface="Verdana"/>
              <a:sym typeface="Verdana"/>
            </a:endParaRPr>
          </a:p>
          <a:p>
            <a:pPr marL="342900" marR="0" lvl="1" indent="0" algn="l" rtl="0">
              <a:lnSpc>
                <a:spcPct val="70000"/>
              </a:lnSpc>
              <a:spcBef>
                <a:spcPts val="400"/>
              </a:spcBef>
              <a:spcAft>
                <a:spcPts val="0"/>
              </a:spcAft>
              <a:buClr>
                <a:srgbClr val="2E75B5"/>
              </a:buClr>
              <a:buSzPts val="1500"/>
              <a:buFont typeface="Arial"/>
              <a:buNone/>
            </a:pPr>
            <a:r>
              <a:rPr lang="en" sz="1600" i="0" u="none" strike="noStrike" cap="none" dirty="0">
                <a:solidFill>
                  <a:srgbClr val="1C4587"/>
                </a:solidFill>
                <a:latin typeface="Verdana"/>
                <a:ea typeface="Verdana"/>
                <a:cs typeface="Verdana"/>
                <a:sym typeface="Verdana"/>
              </a:rPr>
              <a:t>372 Journalim |2 lcsh</a:t>
            </a:r>
            <a:endParaRPr sz="1600" i="0" u="none" strike="noStrike" cap="none" dirty="0">
              <a:solidFill>
                <a:srgbClr val="1C4587"/>
              </a:solidFill>
              <a:latin typeface="Verdana"/>
              <a:ea typeface="Verdana"/>
              <a:cs typeface="Verdana"/>
              <a:sym typeface="Verdana"/>
            </a:endParaRPr>
          </a:p>
          <a:p>
            <a:pPr marL="342900" marR="0" lvl="1" indent="0" algn="l" rtl="0">
              <a:lnSpc>
                <a:spcPct val="70000"/>
              </a:lnSpc>
              <a:spcBef>
                <a:spcPts val="400"/>
              </a:spcBef>
              <a:spcAft>
                <a:spcPts val="0"/>
              </a:spcAft>
              <a:buClr>
                <a:srgbClr val="2E75B5"/>
              </a:buClr>
              <a:buSzPts val="1500"/>
              <a:buFont typeface="Arial"/>
              <a:buNone/>
            </a:pPr>
            <a:r>
              <a:rPr lang="en" sz="1600" i="0" u="none" strike="noStrike" cap="none" dirty="0">
                <a:solidFill>
                  <a:srgbClr val="1C4587"/>
                </a:solidFill>
                <a:latin typeface="Verdana"/>
                <a:ea typeface="Verdana"/>
                <a:cs typeface="Verdana"/>
                <a:sym typeface="Verdana"/>
              </a:rPr>
              <a:t>373 Univeristy of Georgia |2 naf</a:t>
            </a:r>
            <a:endParaRPr sz="1600" i="0" u="none" strike="noStrike" cap="none" dirty="0">
              <a:solidFill>
                <a:srgbClr val="1C4587"/>
              </a:solidFill>
              <a:latin typeface="Verdana"/>
              <a:ea typeface="Verdana"/>
              <a:cs typeface="Verdana"/>
              <a:sym typeface="Verdana"/>
            </a:endParaRPr>
          </a:p>
          <a:p>
            <a:pPr marL="342900" marR="0" lvl="1" indent="0" algn="l" rtl="0">
              <a:lnSpc>
                <a:spcPct val="70000"/>
              </a:lnSpc>
              <a:spcBef>
                <a:spcPts val="400"/>
              </a:spcBef>
              <a:spcAft>
                <a:spcPts val="0"/>
              </a:spcAft>
              <a:buClr>
                <a:srgbClr val="2E75B5"/>
              </a:buClr>
              <a:buSzPts val="1500"/>
              <a:buFont typeface="Arial"/>
              <a:buNone/>
            </a:pPr>
            <a:r>
              <a:rPr lang="en" sz="1600" i="0" u="none" strike="noStrike" cap="none" dirty="0">
                <a:solidFill>
                  <a:srgbClr val="1C4587"/>
                </a:solidFill>
                <a:latin typeface="Verdana"/>
                <a:ea typeface="Verdana"/>
                <a:cs typeface="Verdana"/>
                <a:sym typeface="Verdana"/>
              </a:rPr>
              <a:t>374 Layers |2 lcsh</a:t>
            </a:r>
            <a:endParaRPr sz="1600" i="0" u="none" strike="noStrike" cap="none" dirty="0">
              <a:solidFill>
                <a:srgbClr val="2E75B5"/>
              </a:solidFill>
              <a:latin typeface="Verdana"/>
              <a:ea typeface="Verdana"/>
              <a:cs typeface="Verdana"/>
              <a:sym typeface="Verdana"/>
            </a:endParaRPr>
          </a:p>
          <a:p>
            <a:pPr marL="520700" marR="0" lvl="1" indent="-76200" algn="l" rtl="0">
              <a:lnSpc>
                <a:spcPct val="70000"/>
              </a:lnSpc>
              <a:spcBef>
                <a:spcPts val="400"/>
              </a:spcBef>
              <a:spcAft>
                <a:spcPts val="0"/>
              </a:spcAft>
              <a:buClr>
                <a:schemeClr val="dk1"/>
              </a:buClr>
              <a:buSzPts val="1700"/>
              <a:buFont typeface="Arial"/>
              <a:buNone/>
            </a:pPr>
            <a:endParaRPr sz="1500" i="0" u="none" strike="noStrike" cap="none" dirty="0">
              <a:solidFill>
                <a:srgbClr val="2E75B5"/>
              </a:solidFill>
              <a:latin typeface="Verdana"/>
              <a:ea typeface="Verdana"/>
              <a:cs typeface="Verdana"/>
              <a:sym typeface="Verdana"/>
            </a:endParaRPr>
          </a:p>
        </p:txBody>
      </p:sp>
      <p:sp>
        <p:nvSpPr>
          <p:cNvPr id="174" name="Shape 174"/>
          <p:cNvSpPr txBox="1"/>
          <p:nvPr/>
        </p:nvSpPr>
        <p:spPr>
          <a:xfrm flipH="1">
            <a:off x="181157" y="4478108"/>
            <a:ext cx="6619500" cy="387900"/>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chemeClr val="dk1"/>
              </a:buClr>
              <a:buSzPts val="1400"/>
              <a:buFont typeface="Arial"/>
              <a:buNone/>
            </a:pPr>
            <a:r>
              <a:rPr lang="en" sz="1400" b="0" i="0" u="none" strike="noStrike" cap="none" dirty="0">
                <a:solidFill>
                  <a:srgbClr val="351C75"/>
                </a:solidFill>
                <a:latin typeface="Verdana"/>
                <a:ea typeface="Verdana"/>
                <a:cs typeface="Verdana"/>
                <a:sym typeface="Verdana"/>
              </a:rPr>
              <a:t>http://files.library.northwestern.edu/public/oclc/</a:t>
            </a:r>
            <a:endParaRPr sz="1100" dirty="0">
              <a:solidFill>
                <a:srgbClr val="351C75"/>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p:nvPr/>
        </p:nvSpPr>
        <p:spPr>
          <a:xfrm>
            <a:off x="0" y="138675"/>
            <a:ext cx="8519100" cy="966300"/>
          </a:xfrm>
          <a:prstGeom prst="rect">
            <a:avLst/>
          </a:prstGeom>
          <a:solidFill>
            <a:srgbClr val="00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 name="Shape 181"/>
          <p:cNvSpPr/>
          <p:nvPr/>
        </p:nvSpPr>
        <p:spPr>
          <a:xfrm>
            <a:off x="1098838" y="3662795"/>
            <a:ext cx="7416511" cy="966355"/>
          </a:xfrm>
          <a:prstGeom prst="roundRect">
            <a:avLst>
              <a:gd name="adj" fmla="val 16667"/>
            </a:avLst>
          </a:prstGeom>
          <a:solidFill>
            <a:srgbClr val="F2F2F2"/>
          </a:solidFill>
          <a:ln w="12700" cap="flat" cmpd="sng">
            <a:solidFill>
              <a:srgbClr val="F2F2F2"/>
            </a:solidFill>
            <a:prstDash val="solid"/>
            <a:miter lim="800000"/>
            <a:headEnd type="none" w="med" len="med"/>
            <a:tailEnd type="none" w="med" len="med"/>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82" name="Shape 182"/>
          <p:cNvSpPr txBox="1">
            <a:spLocks noGrp="1"/>
          </p:cNvSpPr>
          <p:nvPr>
            <p:ph type="title"/>
          </p:nvPr>
        </p:nvSpPr>
        <p:spPr>
          <a:xfrm>
            <a:off x="628650" y="121444"/>
            <a:ext cx="7886700" cy="994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chemeClr val="dk1"/>
              </a:buClr>
              <a:buSzPts val="3300"/>
              <a:buFont typeface="Verdana"/>
              <a:buNone/>
            </a:pPr>
            <a:r>
              <a:rPr lang="en" sz="3300" b="0" i="0" u="none" strike="noStrike" cap="none">
                <a:solidFill>
                  <a:srgbClr val="FFFFFF"/>
                </a:solidFill>
                <a:latin typeface="Verdana"/>
                <a:ea typeface="Verdana"/>
                <a:cs typeface="Verdana"/>
                <a:sym typeface="Verdana"/>
              </a:rPr>
              <a:t>Original RDA instruction 9.7.1.3</a:t>
            </a:r>
            <a:endParaRPr sz="3300" b="0" i="0" u="none" strike="noStrike" cap="none">
              <a:solidFill>
                <a:srgbClr val="FFFFFF"/>
              </a:solidFill>
              <a:latin typeface="Verdana"/>
              <a:ea typeface="Verdana"/>
              <a:cs typeface="Verdana"/>
              <a:sym typeface="Verdana"/>
            </a:endParaRPr>
          </a:p>
        </p:txBody>
      </p:sp>
      <p:sp>
        <p:nvSpPr>
          <p:cNvPr id="183" name="Shape 183"/>
          <p:cNvSpPr txBox="1">
            <a:spLocks noGrp="1"/>
          </p:cNvSpPr>
          <p:nvPr>
            <p:ph type="body" idx="1"/>
          </p:nvPr>
        </p:nvSpPr>
        <p:spPr>
          <a:xfrm>
            <a:off x="628650" y="1293026"/>
            <a:ext cx="7886700" cy="4003500"/>
          </a:xfrm>
          <a:prstGeom prst="rect">
            <a:avLst/>
          </a:prstGeom>
          <a:noFill/>
          <a:ln>
            <a:noFill/>
          </a:ln>
        </p:spPr>
        <p:txBody>
          <a:bodyPr spcFirstLastPara="1" wrap="square" lIns="68575" tIns="34275" rIns="68575" bIns="34275" anchor="t" anchorCtr="0">
            <a:noAutofit/>
          </a:bodyPr>
          <a:lstStyle/>
          <a:p>
            <a:pPr marL="0" marR="0" lvl="0" indent="0" algn="l" rtl="0">
              <a:lnSpc>
                <a:spcPct val="80000"/>
              </a:lnSpc>
              <a:spcBef>
                <a:spcPts val="0"/>
              </a:spcBef>
              <a:spcAft>
                <a:spcPts val="0"/>
              </a:spcAft>
              <a:buClr>
                <a:schemeClr val="dk1"/>
              </a:buClr>
              <a:buSzPts val="2100"/>
              <a:buFont typeface="Arial"/>
              <a:buNone/>
            </a:pPr>
            <a:r>
              <a:rPr lang="en" sz="1600" dirty="0"/>
              <a:t>Record a gender with which a person identifies.</a:t>
            </a:r>
            <a:endParaRPr sz="1600" dirty="0"/>
          </a:p>
          <a:p>
            <a:pPr marL="0" marR="0" lvl="0" indent="0" algn="l" rtl="0">
              <a:lnSpc>
                <a:spcPct val="80000"/>
              </a:lnSpc>
              <a:spcBef>
                <a:spcPts val="0"/>
              </a:spcBef>
              <a:spcAft>
                <a:spcPts val="0"/>
              </a:spcAft>
              <a:buClr>
                <a:schemeClr val="dk1"/>
              </a:buClr>
              <a:buSzPts val="2100"/>
              <a:buFont typeface="Arial"/>
              <a:buNone/>
            </a:pPr>
            <a:r>
              <a:rPr lang="en" sz="1600" b="0" i="0" u="none" strike="noStrike" cap="none" dirty="0">
                <a:solidFill>
                  <a:schemeClr val="dk1"/>
                </a:solidFill>
                <a:latin typeface="Verdana"/>
                <a:ea typeface="Verdana"/>
                <a:cs typeface="Verdana"/>
                <a:sym typeface="Verdana"/>
              </a:rPr>
              <a:t>Record </a:t>
            </a:r>
            <a:r>
              <a:rPr lang="en" sz="1600" dirty="0"/>
              <a:t>the</a:t>
            </a:r>
            <a:r>
              <a:rPr lang="en" sz="1600" b="0" i="0" u="none" strike="noStrike" cap="none" dirty="0">
                <a:solidFill>
                  <a:schemeClr val="dk1"/>
                </a:solidFill>
                <a:latin typeface="Verdana"/>
                <a:ea typeface="Verdana"/>
                <a:cs typeface="Verdana"/>
                <a:sym typeface="Verdana"/>
              </a:rPr>
              <a:t> gender of the person using an appropriate term from the list below.</a:t>
            </a:r>
            <a:endParaRPr sz="1600" dirty="0"/>
          </a:p>
          <a:p>
            <a:pPr marL="0" marR="0" lvl="0" indent="0" algn="l" rtl="0">
              <a:lnSpc>
                <a:spcPct val="100000"/>
              </a:lnSpc>
              <a:spcBef>
                <a:spcPts val="800"/>
              </a:spcBef>
              <a:spcAft>
                <a:spcPts val="0"/>
              </a:spcAft>
              <a:buClr>
                <a:schemeClr val="dk1"/>
              </a:buClr>
              <a:buSzPts val="2100"/>
              <a:buFont typeface="Arial"/>
              <a:buNone/>
            </a:pPr>
            <a:r>
              <a:rPr lang="en" sz="1600" b="0" i="0" u="none" strike="noStrike" cap="none" dirty="0">
                <a:solidFill>
                  <a:schemeClr val="dk1"/>
                </a:solidFill>
                <a:latin typeface="Verdana"/>
                <a:ea typeface="Verdana"/>
                <a:cs typeface="Verdana"/>
                <a:sym typeface="Verdana"/>
              </a:rPr>
              <a:t>	</a:t>
            </a:r>
            <a:r>
              <a:rPr lang="en" sz="1600" dirty="0"/>
              <a:t>F</a:t>
            </a:r>
            <a:r>
              <a:rPr lang="en" sz="1600" b="0" i="0" u="none" strike="noStrike" cap="none" dirty="0">
                <a:solidFill>
                  <a:schemeClr val="dk1"/>
                </a:solidFill>
                <a:latin typeface="Verdana"/>
                <a:ea typeface="Verdana"/>
                <a:cs typeface="Verdana"/>
                <a:sym typeface="Verdana"/>
              </a:rPr>
              <a:t>emale</a:t>
            </a:r>
            <a:r>
              <a:rPr lang="en" sz="1600" dirty="0"/>
              <a:t/>
            </a:r>
            <a:br>
              <a:rPr lang="en" sz="1600" dirty="0"/>
            </a:br>
            <a:r>
              <a:rPr lang="en" sz="1600" b="0" i="0" u="none" strike="noStrike" cap="none" dirty="0">
                <a:solidFill>
                  <a:schemeClr val="dk1"/>
                </a:solidFill>
                <a:latin typeface="Verdana"/>
                <a:ea typeface="Verdana"/>
                <a:cs typeface="Verdana"/>
                <a:sym typeface="Verdana"/>
              </a:rPr>
              <a:t>	</a:t>
            </a:r>
            <a:r>
              <a:rPr lang="en" sz="1600" dirty="0"/>
              <a:t>M</a:t>
            </a:r>
            <a:r>
              <a:rPr lang="en" sz="1600" b="0" i="0" u="none" strike="noStrike" cap="none" dirty="0">
                <a:solidFill>
                  <a:schemeClr val="dk1"/>
                </a:solidFill>
                <a:latin typeface="Verdana"/>
                <a:ea typeface="Verdana"/>
                <a:cs typeface="Verdana"/>
                <a:sym typeface="Verdana"/>
              </a:rPr>
              <a:t>ale</a:t>
            </a:r>
            <a:r>
              <a:rPr lang="en" sz="1600" dirty="0"/>
              <a:t/>
            </a:r>
            <a:br>
              <a:rPr lang="en" sz="1600" dirty="0"/>
            </a:br>
            <a:r>
              <a:rPr lang="en" sz="1600" b="0" i="0" u="none" strike="noStrike" cap="none" dirty="0">
                <a:solidFill>
                  <a:schemeClr val="dk1"/>
                </a:solidFill>
                <a:latin typeface="Verdana"/>
                <a:ea typeface="Verdana"/>
                <a:cs typeface="Verdana"/>
                <a:sym typeface="Verdana"/>
              </a:rPr>
              <a:t>	not known</a:t>
            </a:r>
            <a:endParaRPr sz="1600" dirty="0"/>
          </a:p>
          <a:p>
            <a:pPr marL="0" marR="0" lvl="0" indent="0" algn="l" rtl="0">
              <a:lnSpc>
                <a:spcPct val="80000"/>
              </a:lnSpc>
              <a:spcBef>
                <a:spcPts val="800"/>
              </a:spcBef>
              <a:spcAft>
                <a:spcPts val="0"/>
              </a:spcAft>
              <a:buClr>
                <a:schemeClr val="dk1"/>
              </a:buClr>
              <a:buSzPts val="2100"/>
              <a:buFont typeface="Arial"/>
              <a:buNone/>
            </a:pPr>
            <a:r>
              <a:rPr lang="en" sz="1600" b="0" i="0" u="none" strike="noStrike" cap="none" dirty="0" smtClean="0">
                <a:solidFill>
                  <a:schemeClr val="dk1"/>
                </a:solidFill>
                <a:latin typeface="Verdana"/>
                <a:ea typeface="Verdana"/>
                <a:cs typeface="Verdana"/>
                <a:sym typeface="Verdana"/>
              </a:rPr>
              <a:t>If </a:t>
            </a:r>
            <a:r>
              <a:rPr lang="en" sz="1600" b="0" i="0" u="none" strike="noStrike" cap="none" dirty="0">
                <a:solidFill>
                  <a:schemeClr val="dk1"/>
                </a:solidFill>
                <a:latin typeface="Verdana"/>
                <a:ea typeface="Verdana"/>
                <a:cs typeface="Verdana"/>
                <a:sym typeface="Verdana"/>
              </a:rPr>
              <a:t>none of the terms listed is appropriately or sufficiently specific, record an appropriate term or phrase</a:t>
            </a:r>
            <a:br>
              <a:rPr lang="en" sz="1600" b="0" i="0" u="none" strike="noStrike" cap="none" dirty="0">
                <a:solidFill>
                  <a:schemeClr val="dk1"/>
                </a:solidFill>
                <a:latin typeface="Verdana"/>
                <a:ea typeface="Verdana"/>
                <a:cs typeface="Verdana"/>
                <a:sym typeface="Verdana"/>
              </a:rPr>
            </a:br>
            <a:endParaRPr sz="1600" b="0" i="0" u="none" strike="noStrike" cap="none" dirty="0">
              <a:solidFill>
                <a:schemeClr val="dk1"/>
              </a:solidFill>
              <a:latin typeface="Verdana"/>
              <a:ea typeface="Verdana"/>
              <a:cs typeface="Verdana"/>
              <a:sym typeface="Verdana"/>
            </a:endParaRPr>
          </a:p>
          <a:p>
            <a:pPr marL="0" marR="0" lvl="0" indent="0" algn="l" rtl="0">
              <a:lnSpc>
                <a:spcPct val="100000"/>
              </a:lnSpc>
              <a:spcBef>
                <a:spcPts val="800"/>
              </a:spcBef>
              <a:spcAft>
                <a:spcPts val="0"/>
              </a:spcAft>
              <a:buClr>
                <a:schemeClr val="dk1"/>
              </a:buClr>
              <a:buSzPts val="2100"/>
              <a:buFont typeface="Arial"/>
              <a:buNone/>
            </a:pPr>
            <a:r>
              <a:rPr lang="en" sz="1400" b="0" i="0" u="none" strike="noStrike" cap="none" dirty="0">
                <a:solidFill>
                  <a:schemeClr val="dk1"/>
                </a:solidFill>
                <a:latin typeface="Verdana"/>
                <a:ea typeface="Verdana"/>
                <a:cs typeface="Verdana"/>
                <a:sym typeface="Verdana"/>
              </a:rPr>
              <a:t>	</a:t>
            </a:r>
            <a:endParaRPr lang="en" sz="1400" b="0" i="0" u="none" strike="noStrike" cap="none" dirty="0" smtClean="0">
              <a:solidFill>
                <a:schemeClr val="dk1"/>
              </a:solidFill>
              <a:latin typeface="Verdana"/>
              <a:ea typeface="Verdana"/>
              <a:cs typeface="Verdana"/>
              <a:sym typeface="Verdana"/>
            </a:endParaRPr>
          </a:p>
          <a:p>
            <a:pPr marL="0" marR="0" lvl="0" indent="0" algn="l" rtl="0">
              <a:lnSpc>
                <a:spcPct val="100000"/>
              </a:lnSpc>
              <a:spcBef>
                <a:spcPts val="800"/>
              </a:spcBef>
              <a:spcAft>
                <a:spcPts val="0"/>
              </a:spcAft>
              <a:buClr>
                <a:schemeClr val="dk1"/>
              </a:buClr>
              <a:buSzPts val="2100"/>
              <a:buFont typeface="Arial"/>
              <a:buNone/>
            </a:pPr>
            <a:r>
              <a:rPr lang="en" sz="1400" dirty="0"/>
              <a:t>	</a:t>
            </a:r>
            <a:r>
              <a:rPr lang="en" sz="1600" b="0" i="0" u="none" strike="noStrike" cap="none" dirty="0" smtClean="0">
                <a:solidFill>
                  <a:schemeClr val="dk1"/>
                </a:solidFill>
                <a:latin typeface="Verdana"/>
                <a:ea typeface="Verdana"/>
                <a:cs typeface="Verdana"/>
                <a:sym typeface="Verdana"/>
              </a:rPr>
              <a:t>intersex</a:t>
            </a:r>
            <a:endParaRPr sz="1600" dirty="0"/>
          </a:p>
          <a:p>
            <a:pPr marL="0" marR="0" lvl="0" indent="0" algn="l" rtl="0">
              <a:lnSpc>
                <a:spcPct val="100000"/>
              </a:lnSpc>
              <a:spcBef>
                <a:spcPts val="800"/>
              </a:spcBef>
              <a:spcAft>
                <a:spcPts val="0"/>
              </a:spcAft>
              <a:buClr>
                <a:schemeClr val="dk1"/>
              </a:buClr>
              <a:buSzPts val="1800"/>
              <a:buFont typeface="Arial"/>
              <a:buNone/>
            </a:pPr>
            <a:r>
              <a:rPr lang="en" sz="1600" b="0" i="0" u="none" strike="noStrike" cap="none" dirty="0">
                <a:solidFill>
                  <a:schemeClr val="dk1"/>
                </a:solidFill>
                <a:latin typeface="Verdana"/>
                <a:ea typeface="Verdana"/>
                <a:cs typeface="Verdana"/>
                <a:sym typeface="Verdana"/>
              </a:rPr>
              <a:t>	transsexual woman</a:t>
            </a:r>
            <a:endParaRP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p:nvPr/>
        </p:nvSpPr>
        <p:spPr>
          <a:xfrm>
            <a:off x="0" y="138675"/>
            <a:ext cx="8519100" cy="966300"/>
          </a:xfrm>
          <a:prstGeom prst="rect">
            <a:avLst/>
          </a:prstGeom>
          <a:solidFill>
            <a:srgbClr val="00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 name="Shape 190"/>
          <p:cNvSpPr txBox="1">
            <a:spLocks noGrp="1"/>
          </p:cNvSpPr>
          <p:nvPr>
            <p:ph type="title"/>
          </p:nvPr>
        </p:nvSpPr>
        <p:spPr>
          <a:xfrm>
            <a:off x="628650" y="121444"/>
            <a:ext cx="7886700" cy="994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chemeClr val="dk1"/>
              </a:buClr>
              <a:buSzPts val="3300"/>
              <a:buFont typeface="Verdana"/>
              <a:buNone/>
            </a:pPr>
            <a:r>
              <a:rPr lang="en" sz="3300" b="0" i="0" u="none" strike="noStrike" cap="none">
                <a:solidFill>
                  <a:srgbClr val="FFFFFF"/>
                </a:solidFill>
                <a:latin typeface="Verdana"/>
                <a:ea typeface="Verdana"/>
                <a:cs typeface="Verdana"/>
                <a:sym typeface="Verdana"/>
              </a:rPr>
              <a:t>New RDA instruction 9.7.1.3  </a:t>
            </a:r>
            <a:endParaRPr sz="3300" b="0" i="0" u="none" strike="noStrike" cap="none">
              <a:solidFill>
                <a:srgbClr val="FFFFFF"/>
              </a:solidFill>
              <a:latin typeface="Verdana"/>
              <a:ea typeface="Verdana"/>
              <a:cs typeface="Verdana"/>
              <a:sym typeface="Verdana"/>
            </a:endParaRPr>
          </a:p>
        </p:txBody>
      </p:sp>
      <p:sp>
        <p:nvSpPr>
          <p:cNvPr id="191" name="Shape 191"/>
          <p:cNvSpPr txBox="1">
            <a:spLocks noGrp="1"/>
          </p:cNvSpPr>
          <p:nvPr>
            <p:ph type="body" idx="1"/>
          </p:nvPr>
        </p:nvSpPr>
        <p:spPr>
          <a:xfrm>
            <a:off x="628650" y="1929250"/>
            <a:ext cx="7886700" cy="2703600"/>
          </a:xfrm>
          <a:prstGeom prst="rect">
            <a:avLst/>
          </a:prstGeom>
          <a:noFill/>
          <a:ln>
            <a:noFill/>
          </a:ln>
        </p:spPr>
        <p:txBody>
          <a:bodyPr spcFirstLastPara="1" wrap="square" lIns="68575" tIns="34275" rIns="68575" bIns="34275" anchor="t" anchorCtr="0">
            <a:noAutofit/>
          </a:bodyPr>
          <a:lstStyle/>
          <a:p>
            <a:pPr marL="0" marR="0" lvl="0" indent="0" algn="l" rtl="0">
              <a:lnSpc>
                <a:spcPct val="150000"/>
              </a:lnSpc>
              <a:spcBef>
                <a:spcPts val="0"/>
              </a:spcBef>
              <a:spcAft>
                <a:spcPts val="0"/>
              </a:spcAft>
              <a:buClr>
                <a:schemeClr val="dk1"/>
              </a:buClr>
              <a:buSzPts val="2100"/>
              <a:buFont typeface="Arial"/>
              <a:buNone/>
            </a:pPr>
            <a:r>
              <a:rPr lang="en" sz="2000" b="0" i="0" u="none" strike="noStrike" cap="none">
                <a:solidFill>
                  <a:schemeClr val="dk1"/>
                </a:solidFill>
                <a:latin typeface="Verdana"/>
                <a:ea typeface="Verdana"/>
                <a:cs typeface="Verdana"/>
                <a:sym typeface="Verdana"/>
              </a:rPr>
              <a:t>Record a gender of the person, using an appropriate term in a language preferred by the agency creating the data. Select a term from a standard list, if available.</a:t>
            </a:r>
            <a:endParaRPr sz="2000"/>
          </a:p>
          <a:p>
            <a:pPr marL="0" marR="0" lvl="0" indent="0" algn="l" rtl="0">
              <a:lnSpc>
                <a:spcPct val="90000"/>
              </a:lnSpc>
              <a:spcBef>
                <a:spcPts val="800"/>
              </a:spcBef>
              <a:spcAft>
                <a:spcPts val="0"/>
              </a:spcAft>
              <a:buClr>
                <a:schemeClr val="dk1"/>
              </a:buClr>
              <a:buSzPts val="2100"/>
              <a:buFont typeface="Arial"/>
              <a:buNone/>
            </a:pPr>
            <a:r>
              <a:rPr lang="en" sz="2100" b="0" i="0" u="none" strike="noStrike" cap="none">
                <a:solidFill>
                  <a:schemeClr val="dk1"/>
                </a:solidFill>
                <a:latin typeface="Verdana"/>
                <a:ea typeface="Verdana"/>
                <a:cs typeface="Verdana"/>
                <a:sym typeface="Verdana"/>
              </a:rPr>
              <a:t> </a:t>
            </a:r>
            <a:endParaRPr sz="2100" b="0" i="0" u="none" strike="noStrike" cap="none">
              <a:solidFill>
                <a:schemeClr val="dk1"/>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p:nvPr/>
        </p:nvSpPr>
        <p:spPr>
          <a:xfrm>
            <a:off x="0" y="138675"/>
            <a:ext cx="8519100" cy="966300"/>
          </a:xfrm>
          <a:prstGeom prst="rect">
            <a:avLst/>
          </a:prstGeom>
          <a:solidFill>
            <a:srgbClr val="00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 name="Shape 198"/>
          <p:cNvSpPr txBox="1">
            <a:spLocks noGrp="1"/>
          </p:cNvSpPr>
          <p:nvPr>
            <p:ph type="title"/>
          </p:nvPr>
        </p:nvSpPr>
        <p:spPr>
          <a:xfrm>
            <a:off x="628650" y="121444"/>
            <a:ext cx="7886700" cy="994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chemeClr val="dk1"/>
              </a:buClr>
              <a:buSzPts val="3300"/>
              <a:buFont typeface="Verdana"/>
              <a:buNone/>
            </a:pPr>
            <a:r>
              <a:rPr lang="en" sz="3300" b="0" i="0" u="none" strike="noStrike" cap="none">
                <a:solidFill>
                  <a:srgbClr val="FFFFFF"/>
                </a:solidFill>
                <a:latin typeface="Verdana"/>
                <a:ea typeface="Verdana"/>
                <a:cs typeface="Verdana"/>
                <a:sym typeface="Verdana"/>
              </a:rPr>
              <a:t>Data in 375 field</a:t>
            </a:r>
            <a:endParaRPr sz="3300" b="0" i="0" u="none" strike="noStrike" cap="none">
              <a:solidFill>
                <a:srgbClr val="FFFFFF"/>
              </a:solidFill>
              <a:latin typeface="Verdana"/>
              <a:ea typeface="Verdana"/>
              <a:cs typeface="Verdana"/>
              <a:sym typeface="Verdana"/>
            </a:endParaRPr>
          </a:p>
        </p:txBody>
      </p:sp>
      <p:sp>
        <p:nvSpPr>
          <p:cNvPr id="199" name="Shape 199"/>
          <p:cNvSpPr txBox="1">
            <a:spLocks noGrp="1"/>
          </p:cNvSpPr>
          <p:nvPr>
            <p:ph type="body" idx="1"/>
          </p:nvPr>
        </p:nvSpPr>
        <p:spPr>
          <a:xfrm>
            <a:off x="628650" y="1487375"/>
            <a:ext cx="3318600" cy="3846900"/>
          </a:xfrm>
          <a:prstGeom prst="rect">
            <a:avLst/>
          </a:prstGeom>
          <a:noFill/>
          <a:ln>
            <a:noFill/>
          </a:ln>
        </p:spPr>
        <p:txBody>
          <a:bodyPr spcFirstLastPara="1" wrap="square" lIns="68575" tIns="34275" rIns="68575" bIns="34275" anchor="t" anchorCtr="0">
            <a:noAutofit/>
          </a:bodyPr>
          <a:lstStyle/>
          <a:p>
            <a:pPr marL="0" marR="0" lvl="0" indent="0" algn="l" rtl="0">
              <a:lnSpc>
                <a:spcPct val="80000"/>
              </a:lnSpc>
              <a:spcBef>
                <a:spcPts val="0"/>
              </a:spcBef>
              <a:spcAft>
                <a:spcPts val="0"/>
              </a:spcAft>
              <a:buNone/>
            </a:pPr>
            <a:r>
              <a:rPr lang="en" sz="1800" b="0" i="0" u="none" strike="noStrike" cap="none" dirty="0">
                <a:solidFill>
                  <a:schemeClr val="dk1"/>
                </a:solidFill>
                <a:latin typeface="Verdana"/>
                <a:ea typeface="Verdana"/>
                <a:cs typeface="Verdana"/>
                <a:sym typeface="Verdana"/>
              </a:rPr>
              <a:t>Female |2 aat</a:t>
            </a:r>
            <a:endParaRPr sz="1800" b="0" i="0" u="none" strike="noStrike" cap="none" dirty="0">
              <a:solidFill>
                <a:schemeClr val="dk1"/>
              </a:solidFill>
              <a:latin typeface="Verdana"/>
              <a:ea typeface="Verdana"/>
              <a:cs typeface="Verdana"/>
              <a:sym typeface="Verdana"/>
            </a:endParaRPr>
          </a:p>
          <a:p>
            <a:pPr marL="0" marR="0" lvl="0" indent="0" algn="l" rtl="0">
              <a:lnSpc>
                <a:spcPct val="80000"/>
              </a:lnSpc>
              <a:spcBef>
                <a:spcPts val="800"/>
              </a:spcBef>
              <a:spcAft>
                <a:spcPts val="0"/>
              </a:spcAft>
              <a:buNone/>
            </a:pPr>
            <a:r>
              <a:rPr lang="en" sz="1800" b="0" i="0" u="none" strike="noStrike" cap="none" dirty="0">
                <a:solidFill>
                  <a:schemeClr val="dk1"/>
                </a:solidFill>
                <a:latin typeface="Verdana"/>
                <a:ea typeface="Verdana"/>
                <a:cs typeface="Verdana"/>
                <a:sym typeface="Verdana"/>
              </a:rPr>
              <a:t>Males |2 lcsh</a:t>
            </a:r>
            <a:endParaRPr sz="1800" b="0" i="0" u="none" strike="noStrike" cap="none" dirty="0">
              <a:solidFill>
                <a:schemeClr val="dk1"/>
              </a:solidFill>
              <a:latin typeface="Verdana"/>
              <a:ea typeface="Verdana"/>
              <a:cs typeface="Verdana"/>
              <a:sym typeface="Verdana"/>
            </a:endParaRPr>
          </a:p>
          <a:p>
            <a:pPr marL="0" marR="0" lvl="0" indent="0" algn="l" rtl="0">
              <a:lnSpc>
                <a:spcPct val="80000"/>
              </a:lnSpc>
              <a:spcBef>
                <a:spcPts val="800"/>
              </a:spcBef>
              <a:spcAft>
                <a:spcPts val="0"/>
              </a:spcAft>
              <a:buNone/>
            </a:pPr>
            <a:r>
              <a:rPr lang="en" sz="1800" b="0" i="0" u="none" strike="noStrike" cap="none" dirty="0">
                <a:solidFill>
                  <a:schemeClr val="dk1"/>
                </a:solidFill>
                <a:latin typeface="Verdana"/>
                <a:ea typeface="Verdana"/>
                <a:cs typeface="Verdana"/>
                <a:sym typeface="Verdana"/>
              </a:rPr>
              <a:t>male |2 iso5218</a:t>
            </a:r>
            <a:endParaRPr sz="1800" dirty="0"/>
          </a:p>
          <a:p>
            <a:pPr marL="0" marR="0" lvl="0" indent="0" algn="l" rtl="0">
              <a:lnSpc>
                <a:spcPct val="80000"/>
              </a:lnSpc>
              <a:spcBef>
                <a:spcPts val="800"/>
              </a:spcBef>
              <a:spcAft>
                <a:spcPts val="0"/>
              </a:spcAft>
              <a:buNone/>
            </a:pPr>
            <a:r>
              <a:rPr lang="en" sz="1800" b="0" i="0" u="none" strike="noStrike" cap="none" dirty="0">
                <a:solidFill>
                  <a:schemeClr val="dk1"/>
                </a:solidFill>
                <a:latin typeface="Verdana"/>
                <a:ea typeface="Verdana"/>
                <a:cs typeface="Verdana"/>
                <a:sym typeface="Verdana"/>
              </a:rPr>
              <a:t>Boys |2 lcsh</a:t>
            </a:r>
            <a:endParaRPr sz="1800" b="0" i="0" u="none" strike="noStrike" cap="none" dirty="0">
              <a:solidFill>
                <a:schemeClr val="dk1"/>
              </a:solidFill>
              <a:latin typeface="Verdana"/>
              <a:ea typeface="Verdana"/>
              <a:cs typeface="Verdana"/>
              <a:sym typeface="Verdana"/>
            </a:endParaRPr>
          </a:p>
          <a:p>
            <a:pPr marL="0" marR="0" lvl="0" indent="0" algn="l" rtl="0">
              <a:lnSpc>
                <a:spcPct val="80000"/>
              </a:lnSpc>
              <a:spcBef>
                <a:spcPts val="800"/>
              </a:spcBef>
              <a:spcAft>
                <a:spcPts val="0"/>
              </a:spcAft>
              <a:buNone/>
            </a:pPr>
            <a:r>
              <a:rPr lang="en" sz="1800" b="0" i="0" u="none" strike="noStrike" cap="none" dirty="0">
                <a:solidFill>
                  <a:schemeClr val="dk1"/>
                </a:solidFill>
                <a:latin typeface="Verdana"/>
                <a:ea typeface="Verdana"/>
                <a:cs typeface="Verdana"/>
                <a:sym typeface="Verdana"/>
              </a:rPr>
              <a:t>Women |2 lcsh</a:t>
            </a:r>
            <a:endParaRPr sz="1800" b="0" i="0" u="none" strike="noStrike" cap="none" dirty="0">
              <a:solidFill>
                <a:schemeClr val="dk1"/>
              </a:solidFill>
              <a:latin typeface="Verdana"/>
              <a:ea typeface="Verdana"/>
              <a:cs typeface="Verdana"/>
              <a:sym typeface="Verdana"/>
            </a:endParaRPr>
          </a:p>
          <a:p>
            <a:pPr marL="0" marR="0" lvl="0" indent="0" algn="l" rtl="0">
              <a:lnSpc>
                <a:spcPct val="80000"/>
              </a:lnSpc>
              <a:spcBef>
                <a:spcPts val="800"/>
              </a:spcBef>
              <a:spcAft>
                <a:spcPts val="0"/>
              </a:spcAft>
              <a:buNone/>
            </a:pPr>
            <a:r>
              <a:rPr lang="en" sz="1800" b="0" i="0" u="none" strike="noStrike" cap="none" dirty="0">
                <a:solidFill>
                  <a:schemeClr val="dk1"/>
                </a:solidFill>
                <a:latin typeface="Verdana"/>
                <a:ea typeface="Verdana"/>
                <a:cs typeface="Verdana"/>
                <a:sym typeface="Verdana"/>
              </a:rPr>
              <a:t>Men |2 lcsh</a:t>
            </a:r>
            <a:endParaRPr sz="1800" b="0" i="0" u="none" strike="noStrike" cap="none" dirty="0">
              <a:solidFill>
                <a:schemeClr val="dk1"/>
              </a:solidFill>
              <a:latin typeface="Verdana"/>
              <a:ea typeface="Verdana"/>
              <a:cs typeface="Verdana"/>
              <a:sym typeface="Verdana"/>
            </a:endParaRPr>
          </a:p>
          <a:p>
            <a:pPr marL="177800" marR="0" lvl="0" indent="-50800" algn="l" rtl="0">
              <a:lnSpc>
                <a:spcPct val="80000"/>
              </a:lnSpc>
              <a:spcBef>
                <a:spcPts val="800"/>
              </a:spcBef>
              <a:spcAft>
                <a:spcPts val="0"/>
              </a:spcAft>
              <a:buClr>
                <a:schemeClr val="dk1"/>
              </a:buClr>
              <a:buSzPts val="1900"/>
              <a:buFont typeface="Arial"/>
              <a:buNone/>
            </a:pPr>
            <a:endParaRPr sz="1800" b="0" i="0" u="none" strike="noStrike" cap="none" dirty="0">
              <a:solidFill>
                <a:schemeClr val="dk1"/>
              </a:solidFill>
              <a:latin typeface="Verdana"/>
              <a:ea typeface="Verdana"/>
              <a:cs typeface="Verdana"/>
              <a:sym typeface="Verdana"/>
            </a:endParaRPr>
          </a:p>
          <a:p>
            <a:pPr marL="177800" marR="0" lvl="0" indent="-50800" algn="l" rtl="0">
              <a:lnSpc>
                <a:spcPct val="80000"/>
              </a:lnSpc>
              <a:spcBef>
                <a:spcPts val="800"/>
              </a:spcBef>
              <a:spcAft>
                <a:spcPts val="0"/>
              </a:spcAft>
              <a:buClr>
                <a:schemeClr val="dk1"/>
              </a:buClr>
              <a:buSzPts val="1900"/>
              <a:buFont typeface="Arial"/>
              <a:buNone/>
            </a:pPr>
            <a:endParaRPr sz="1800" b="0" i="0" u="none" strike="noStrike" cap="none" dirty="0">
              <a:solidFill>
                <a:schemeClr val="dk1"/>
              </a:solidFill>
              <a:latin typeface="Verdana"/>
              <a:ea typeface="Verdana"/>
              <a:cs typeface="Verdana"/>
              <a:sym typeface="Verdana"/>
            </a:endParaRPr>
          </a:p>
          <a:p>
            <a:pPr marL="177800" marR="0" lvl="0" indent="-50800" algn="l" rtl="0">
              <a:lnSpc>
                <a:spcPct val="80000"/>
              </a:lnSpc>
              <a:spcBef>
                <a:spcPts val="800"/>
              </a:spcBef>
              <a:spcAft>
                <a:spcPts val="0"/>
              </a:spcAft>
              <a:buClr>
                <a:schemeClr val="dk1"/>
              </a:buClr>
              <a:buSzPts val="1900"/>
              <a:buFont typeface="Arial"/>
              <a:buNone/>
            </a:pPr>
            <a:endParaRPr sz="1800" b="0" i="0" u="none" strike="noStrike" cap="none" dirty="0">
              <a:solidFill>
                <a:schemeClr val="dk1"/>
              </a:solidFill>
              <a:latin typeface="Verdana"/>
              <a:ea typeface="Verdana"/>
              <a:cs typeface="Verdana"/>
              <a:sym typeface="Verdana"/>
            </a:endParaRPr>
          </a:p>
        </p:txBody>
      </p:sp>
      <p:sp>
        <p:nvSpPr>
          <p:cNvPr id="200" name="Shape 200"/>
          <p:cNvSpPr txBox="1"/>
          <p:nvPr/>
        </p:nvSpPr>
        <p:spPr>
          <a:xfrm>
            <a:off x="3947325" y="1345400"/>
            <a:ext cx="2444100" cy="3836400"/>
          </a:xfrm>
          <a:prstGeom prst="rect">
            <a:avLst/>
          </a:prstGeom>
          <a:noFill/>
          <a:ln>
            <a:noFill/>
          </a:ln>
        </p:spPr>
        <p:txBody>
          <a:bodyPr spcFirstLastPara="1" wrap="square" lIns="91425" tIns="91425" rIns="91425" bIns="91425" anchor="t" anchorCtr="0">
            <a:noAutofit/>
          </a:bodyPr>
          <a:lstStyle/>
          <a:p>
            <a:pPr marL="0" lvl="0" indent="0" rtl="0">
              <a:lnSpc>
                <a:spcPct val="80000"/>
              </a:lnSpc>
              <a:spcBef>
                <a:spcPts val="800"/>
              </a:spcBef>
              <a:spcAft>
                <a:spcPts val="0"/>
              </a:spcAft>
              <a:buNone/>
            </a:pPr>
            <a:r>
              <a:rPr lang="en" sz="1800" dirty="0">
                <a:solidFill>
                  <a:schemeClr val="dk1"/>
                </a:solidFill>
                <a:latin typeface="Verdana"/>
                <a:ea typeface="Verdana"/>
                <a:cs typeface="Verdana"/>
                <a:sym typeface="Verdana"/>
              </a:rPr>
              <a:t>Male |2 mesh</a:t>
            </a:r>
            <a:endParaRPr sz="1800" dirty="0">
              <a:solidFill>
                <a:schemeClr val="dk1"/>
              </a:solidFill>
              <a:latin typeface="Verdana"/>
              <a:ea typeface="Verdana"/>
              <a:cs typeface="Verdana"/>
              <a:sym typeface="Verdana"/>
            </a:endParaRPr>
          </a:p>
          <a:p>
            <a:pPr marL="0" lvl="0" indent="0" rtl="0">
              <a:lnSpc>
                <a:spcPct val="80000"/>
              </a:lnSpc>
              <a:spcBef>
                <a:spcPts val="800"/>
              </a:spcBef>
              <a:spcAft>
                <a:spcPts val="0"/>
              </a:spcAft>
              <a:buNone/>
            </a:pPr>
            <a:r>
              <a:rPr lang="en" sz="1800" dirty="0">
                <a:solidFill>
                  <a:schemeClr val="dk1"/>
                </a:solidFill>
                <a:latin typeface="Verdana"/>
                <a:ea typeface="Verdana"/>
                <a:cs typeface="Verdana"/>
                <a:sym typeface="Verdana"/>
              </a:rPr>
              <a:t>male |2 lcgft</a:t>
            </a:r>
            <a:endParaRPr sz="1800" dirty="0">
              <a:solidFill>
                <a:schemeClr val="dk1"/>
              </a:solidFill>
              <a:latin typeface="Verdana"/>
              <a:ea typeface="Verdana"/>
              <a:cs typeface="Verdana"/>
              <a:sym typeface="Verdana"/>
            </a:endParaRPr>
          </a:p>
          <a:p>
            <a:pPr marL="0" lvl="0" indent="0" rtl="0">
              <a:lnSpc>
                <a:spcPct val="80000"/>
              </a:lnSpc>
              <a:spcBef>
                <a:spcPts val="800"/>
              </a:spcBef>
              <a:spcAft>
                <a:spcPts val="0"/>
              </a:spcAft>
              <a:buNone/>
            </a:pPr>
            <a:r>
              <a:rPr lang="en" sz="1800" dirty="0">
                <a:solidFill>
                  <a:schemeClr val="dk1"/>
                </a:solidFill>
                <a:latin typeface="Verdana"/>
                <a:ea typeface="Verdana"/>
                <a:cs typeface="Verdana"/>
                <a:sym typeface="Verdana"/>
              </a:rPr>
              <a:t>femlale </a:t>
            </a:r>
            <a:endParaRPr sz="1800" dirty="0">
              <a:solidFill>
                <a:schemeClr val="dk1"/>
              </a:solidFill>
              <a:latin typeface="Verdana"/>
              <a:ea typeface="Verdana"/>
              <a:cs typeface="Verdana"/>
              <a:sym typeface="Verdana"/>
            </a:endParaRPr>
          </a:p>
          <a:p>
            <a:pPr marL="0" lvl="0" indent="0" rtl="0">
              <a:lnSpc>
                <a:spcPct val="80000"/>
              </a:lnSpc>
              <a:spcBef>
                <a:spcPts val="800"/>
              </a:spcBef>
              <a:spcAft>
                <a:spcPts val="0"/>
              </a:spcAft>
              <a:buNone/>
            </a:pPr>
            <a:r>
              <a:rPr lang="en" sz="1800" dirty="0">
                <a:solidFill>
                  <a:schemeClr val="dk1"/>
                </a:solidFill>
                <a:latin typeface="Verdana"/>
                <a:ea typeface="Verdana"/>
                <a:cs typeface="Verdana"/>
                <a:sym typeface="Verdana"/>
              </a:rPr>
              <a:t>eng</a:t>
            </a:r>
            <a:endParaRPr sz="1800" dirty="0">
              <a:solidFill>
                <a:schemeClr val="dk1"/>
              </a:solidFill>
              <a:latin typeface="Verdana"/>
              <a:ea typeface="Verdana"/>
              <a:cs typeface="Verdana"/>
              <a:sym typeface="Verdana"/>
            </a:endParaRPr>
          </a:p>
          <a:p>
            <a:pPr marL="0" lvl="0" indent="0" rtl="0">
              <a:lnSpc>
                <a:spcPct val="80000"/>
              </a:lnSpc>
              <a:spcBef>
                <a:spcPts val="800"/>
              </a:spcBef>
              <a:spcAft>
                <a:spcPts val="0"/>
              </a:spcAft>
              <a:buNone/>
            </a:pPr>
            <a:r>
              <a:rPr lang="en" sz="1800" dirty="0">
                <a:solidFill>
                  <a:schemeClr val="dk1"/>
                </a:solidFill>
                <a:latin typeface="Verdana"/>
                <a:ea typeface="Verdana"/>
                <a:cs typeface="Verdana"/>
                <a:sym typeface="Verdana"/>
              </a:rPr>
              <a:t>sovietologists</a:t>
            </a:r>
            <a:endParaRPr sz="1800" dirty="0">
              <a:solidFill>
                <a:schemeClr val="dk1"/>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p:nvPr/>
        </p:nvSpPr>
        <p:spPr>
          <a:xfrm>
            <a:off x="0" y="138675"/>
            <a:ext cx="8519100" cy="966300"/>
          </a:xfrm>
          <a:prstGeom prst="rect">
            <a:avLst/>
          </a:prstGeom>
          <a:solidFill>
            <a:srgbClr val="000000"/>
          </a:solidFill>
          <a:ln w="9525" cap="flat" cmpd="sng">
            <a:solidFill>
              <a:schemeClr val="dk2"/>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 name="Shape 207"/>
          <p:cNvSpPr txBox="1">
            <a:spLocks noGrp="1"/>
          </p:cNvSpPr>
          <p:nvPr>
            <p:ph type="title"/>
          </p:nvPr>
        </p:nvSpPr>
        <p:spPr>
          <a:xfrm>
            <a:off x="628650" y="121444"/>
            <a:ext cx="7886700" cy="9942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chemeClr val="dk1"/>
              </a:buClr>
              <a:buSzPts val="3300"/>
              <a:buFont typeface="Verdana"/>
              <a:buNone/>
            </a:pPr>
            <a:r>
              <a:rPr lang="en" sz="3300" b="0" i="0" u="none" strike="noStrike" cap="none">
                <a:solidFill>
                  <a:srgbClr val="FFFFFF"/>
                </a:solidFill>
                <a:latin typeface="Verdana"/>
                <a:ea typeface="Verdana"/>
                <a:cs typeface="Verdana"/>
                <a:sym typeface="Verdana"/>
              </a:rPr>
              <a:t>Paul Frank to the rescue</a:t>
            </a:r>
            <a:endParaRPr sz="3300" b="0" i="0" u="none" strike="noStrike" cap="none">
              <a:solidFill>
                <a:srgbClr val="FFFFFF"/>
              </a:solidFill>
              <a:latin typeface="Verdana"/>
              <a:ea typeface="Verdana"/>
              <a:cs typeface="Verdana"/>
              <a:sym typeface="Verdana"/>
            </a:endParaRPr>
          </a:p>
        </p:txBody>
      </p:sp>
      <p:sp>
        <p:nvSpPr>
          <p:cNvPr id="208" name="Shape 208"/>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chemeClr val="dk1"/>
              </a:buClr>
              <a:buSzPts val="2100"/>
              <a:buFont typeface="Arial"/>
              <a:buNone/>
            </a:pPr>
            <a:r>
              <a:rPr lang="en" sz="2000" b="0" i="0" u="none" strike="noStrike" cap="none">
                <a:solidFill>
                  <a:schemeClr val="dk1"/>
                </a:solidFill>
                <a:latin typeface="Verdana"/>
                <a:ea typeface="Verdana"/>
                <a:cs typeface="Verdana"/>
                <a:sym typeface="Verdana"/>
              </a:rPr>
              <a:t>PCC ad hoc task group on</a:t>
            </a:r>
            <a:r>
              <a:rPr lang="en" sz="2000"/>
              <a:t> recording gender </a:t>
            </a:r>
            <a:endParaRPr sz="2000" b="0" i="0" u="none" strike="noStrike" cap="none">
              <a:solidFill>
                <a:schemeClr val="dk1"/>
              </a:solidFill>
              <a:latin typeface="Verdana"/>
              <a:ea typeface="Verdana"/>
              <a:cs typeface="Verdana"/>
              <a:sym typeface="Verdana"/>
            </a:endParaRPr>
          </a:p>
          <a:p>
            <a:pPr marL="0" marR="0" lvl="0" indent="0" algn="l" rtl="0">
              <a:lnSpc>
                <a:spcPct val="90000"/>
              </a:lnSpc>
              <a:spcBef>
                <a:spcPts val="800"/>
              </a:spcBef>
              <a:spcAft>
                <a:spcPts val="0"/>
              </a:spcAft>
              <a:buClr>
                <a:schemeClr val="dk1"/>
              </a:buClr>
              <a:buSzPts val="2100"/>
              <a:buFont typeface="Arial"/>
              <a:buNone/>
            </a:pPr>
            <a:r>
              <a:rPr lang="en" sz="2000" b="0" i="0" u="none" strike="noStrike" cap="none">
                <a:solidFill>
                  <a:schemeClr val="dk1"/>
                </a:solidFill>
                <a:latin typeface="Verdana"/>
                <a:ea typeface="Verdana"/>
                <a:cs typeface="Verdana"/>
                <a:sym typeface="Verdana"/>
              </a:rPr>
              <a:t>Model for a future NACO working group</a:t>
            </a:r>
            <a:endParaRPr sz="2000"/>
          </a:p>
          <a:p>
            <a:pPr marL="0" marR="0" lvl="0" indent="0" algn="l" rtl="0">
              <a:lnSpc>
                <a:spcPct val="90000"/>
              </a:lnSpc>
              <a:spcBef>
                <a:spcPts val="800"/>
              </a:spcBef>
              <a:spcAft>
                <a:spcPts val="0"/>
              </a:spcAft>
              <a:buClr>
                <a:schemeClr val="dk1"/>
              </a:buClr>
              <a:buSzPts val="2100"/>
              <a:buFont typeface="Arial"/>
              <a:buNone/>
            </a:pPr>
            <a:endParaRPr sz="2000"/>
          </a:p>
          <a:p>
            <a:pPr marL="0" marR="0" lvl="0" indent="0" algn="l" rtl="0">
              <a:lnSpc>
                <a:spcPct val="90000"/>
              </a:lnSpc>
              <a:spcBef>
                <a:spcPts val="800"/>
              </a:spcBef>
              <a:spcAft>
                <a:spcPts val="0"/>
              </a:spcAft>
              <a:buClr>
                <a:schemeClr val="dk1"/>
              </a:buClr>
              <a:buSzPts val="2100"/>
              <a:buFont typeface="Arial"/>
              <a:buNone/>
            </a:pPr>
            <a:r>
              <a:rPr lang="en" sz="2000"/>
              <a:t>Goals of authority work</a:t>
            </a:r>
            <a:endParaRPr sz="2000"/>
          </a:p>
          <a:p>
            <a:pPr marL="177800" marR="0" lvl="0" indent="-165100" algn="l" rtl="0">
              <a:lnSpc>
                <a:spcPct val="90000"/>
              </a:lnSpc>
              <a:spcBef>
                <a:spcPts val="800"/>
              </a:spcBef>
              <a:spcAft>
                <a:spcPts val="0"/>
              </a:spcAft>
              <a:buClr>
                <a:schemeClr val="dk1"/>
              </a:buClr>
              <a:buSzPts val="2000"/>
              <a:buFont typeface="Arial"/>
              <a:buChar char="•"/>
            </a:pPr>
            <a:r>
              <a:rPr lang="en" sz="2000" b="0" i="0" u="none" strike="noStrike" cap="none">
                <a:solidFill>
                  <a:schemeClr val="dk1"/>
                </a:solidFill>
                <a:latin typeface="Verdana"/>
                <a:ea typeface="Verdana"/>
                <a:cs typeface="Verdana"/>
                <a:sym typeface="Verdana"/>
              </a:rPr>
              <a:t>Consistency</a:t>
            </a:r>
            <a:endParaRPr sz="2000"/>
          </a:p>
          <a:p>
            <a:pPr marL="177800" marR="0" lvl="0" indent="-165100" algn="l" rtl="0">
              <a:lnSpc>
                <a:spcPct val="90000"/>
              </a:lnSpc>
              <a:spcBef>
                <a:spcPts val="800"/>
              </a:spcBef>
              <a:spcAft>
                <a:spcPts val="0"/>
              </a:spcAft>
              <a:buClr>
                <a:schemeClr val="dk1"/>
              </a:buClr>
              <a:buSzPts val="2000"/>
              <a:buFont typeface="Arial"/>
              <a:buChar char="•"/>
            </a:pPr>
            <a:r>
              <a:rPr lang="en" sz="2000" b="0" i="0" u="none" strike="noStrike" cap="none">
                <a:solidFill>
                  <a:schemeClr val="dk1"/>
                </a:solidFill>
                <a:latin typeface="Verdana"/>
                <a:ea typeface="Verdana"/>
                <a:cs typeface="Verdana"/>
                <a:sym typeface="Verdana"/>
              </a:rPr>
              <a:t>Accurate representation</a:t>
            </a:r>
            <a:endParaRPr sz="2000" b="0" i="0" u="none" strike="noStrike" cap="none">
              <a:solidFill>
                <a:schemeClr val="dk1"/>
              </a:solidFill>
              <a:latin typeface="Verdana"/>
              <a:ea typeface="Verdana"/>
              <a:cs typeface="Verdana"/>
              <a:sym typeface="Verdana"/>
            </a:endParaRPr>
          </a:p>
          <a:p>
            <a:pPr marL="0" marR="0" lvl="0" indent="0" algn="l" rtl="0">
              <a:lnSpc>
                <a:spcPct val="90000"/>
              </a:lnSpc>
              <a:spcBef>
                <a:spcPts val="800"/>
              </a:spcBef>
              <a:spcAft>
                <a:spcPts val="0"/>
              </a:spcAft>
              <a:buClr>
                <a:schemeClr val="dk1"/>
              </a:buClr>
              <a:buSzPts val="2100"/>
              <a:buFont typeface="Arial"/>
              <a:buNone/>
            </a:pPr>
            <a:endParaRPr sz="2100" b="0" i="0" u="none" strike="noStrike" cap="none">
              <a:solidFill>
                <a:schemeClr val="dk1"/>
              </a:solidFill>
              <a:latin typeface="Verdana"/>
              <a:ea typeface="Verdana"/>
              <a:cs typeface="Verdana"/>
              <a:sym typeface="Verdana"/>
            </a:endParaRPr>
          </a:p>
          <a:p>
            <a:pPr marL="0" marR="0" lvl="0" indent="0" algn="l" rtl="0">
              <a:lnSpc>
                <a:spcPct val="90000"/>
              </a:lnSpc>
              <a:spcBef>
                <a:spcPts val="800"/>
              </a:spcBef>
              <a:spcAft>
                <a:spcPts val="0"/>
              </a:spcAft>
              <a:buClr>
                <a:schemeClr val="dk1"/>
              </a:buClr>
              <a:buSzPts val="2100"/>
              <a:buFont typeface="Arial"/>
              <a:buNone/>
            </a:pPr>
            <a:endParaRPr sz="2100" b="0" i="0" u="none" strike="noStrike" cap="none">
              <a:solidFill>
                <a:schemeClr val="dk1"/>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Gender, RDA style</a:t>
            </a:r>
            <a:endParaRPr/>
          </a:p>
        </p:txBody>
      </p:sp>
      <p:sp>
        <p:nvSpPr>
          <p:cNvPr id="214" name="Shape 214"/>
          <p:cNvSpPr txBox="1">
            <a:spLocks noGrp="1"/>
          </p:cNvSpPr>
          <p:nvPr>
            <p:ph type="body" idx="1"/>
          </p:nvPr>
        </p:nvSpPr>
        <p:spPr>
          <a:xfrm>
            <a:off x="457200" y="1460499"/>
            <a:ext cx="8229600" cy="34653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literally embodied</a:t>
            </a:r>
            <a:endParaRPr/>
          </a:p>
          <a:p>
            <a:pPr marL="457200" lvl="0" indent="-419100" rtl="0">
              <a:spcBef>
                <a:spcPts val="0"/>
              </a:spcBef>
              <a:spcAft>
                <a:spcPts val="0"/>
              </a:spcAft>
              <a:buSzPts val="3000"/>
              <a:buChar char="○"/>
            </a:pPr>
            <a:r>
              <a:rPr lang="en"/>
              <a:t>easily defined</a:t>
            </a:r>
            <a:endParaRPr/>
          </a:p>
          <a:p>
            <a:pPr marL="457200" lvl="0" indent="-419100" rtl="0">
              <a:spcBef>
                <a:spcPts val="0"/>
              </a:spcBef>
              <a:spcAft>
                <a:spcPts val="0"/>
              </a:spcAft>
              <a:buSzPts val="3000"/>
              <a:buChar char="○"/>
            </a:pPr>
            <a:r>
              <a:rPr lang="en"/>
              <a:t>visually identified</a:t>
            </a:r>
            <a:endParaRPr/>
          </a:p>
          <a:p>
            <a:pPr marL="457200" lvl="0" indent="-419100" rtl="0">
              <a:spcBef>
                <a:spcPts val="0"/>
              </a:spcBef>
              <a:spcAft>
                <a:spcPts val="0"/>
              </a:spcAft>
              <a:buSzPts val="3000"/>
              <a:buChar char="○"/>
            </a:pPr>
            <a:r>
              <a:rPr lang="en"/>
              <a:t>female, male, or empty data</a:t>
            </a:r>
            <a:endParaRPr/>
          </a:p>
          <a:p>
            <a:pPr marL="457200" lvl="0" indent="-419100" rtl="0">
              <a:spcBef>
                <a:spcPts val="0"/>
              </a:spcBef>
              <a:spcAft>
                <a:spcPts val="0"/>
              </a:spcAft>
              <a:buSzPts val="3000"/>
              <a:buChar char="○"/>
            </a:pPr>
            <a:r>
              <a:rPr lang="en"/>
              <a:t>fixed, now and forever</a:t>
            </a:r>
            <a:endParaRPr/>
          </a:p>
          <a:p>
            <a:pPr marL="0" lvl="0" indent="0" rtl="0">
              <a:spcBef>
                <a:spcPts val="600"/>
              </a:spcBef>
              <a:spcAft>
                <a:spcPts val="0"/>
              </a:spcAft>
              <a:buNone/>
            </a:pPr>
            <a:endParaRPr/>
          </a:p>
          <a:p>
            <a:pPr marL="457200" lvl="0" indent="-419100" rtl="0">
              <a:spcBef>
                <a:spcPts val="600"/>
              </a:spcBef>
              <a:spcAft>
                <a:spcPts val="0"/>
              </a:spcAft>
              <a:buSzPts val="3000"/>
              <a:buChar char="●"/>
            </a:pPr>
            <a:r>
              <a:rPr lang="en" b="1"/>
              <a:t>But this has real-world ramifications</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05978"/>
            <a:ext cx="8229600" cy="1141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700"/>
              <a:t>Fixed and linear.</a:t>
            </a:r>
            <a:endParaRPr sz="3700"/>
          </a:p>
        </p:txBody>
      </p:sp>
      <p:sp>
        <p:nvSpPr>
          <p:cNvPr id="220" name="Shape 220"/>
          <p:cNvSpPr txBox="1">
            <a:spLocks noGrp="1"/>
          </p:cNvSpPr>
          <p:nvPr>
            <p:ph type="body" idx="1"/>
          </p:nvPr>
        </p:nvSpPr>
        <p:spPr>
          <a:xfrm>
            <a:off x="457200" y="1460500"/>
            <a:ext cx="4132200" cy="34653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t>Name heading: Bono, Chaz</a:t>
            </a:r>
            <a:endParaRPr sz="2400"/>
          </a:p>
          <a:p>
            <a:pPr marL="0" lvl="0" indent="0" rtl="0">
              <a:spcBef>
                <a:spcPts val="600"/>
              </a:spcBef>
              <a:spcAft>
                <a:spcPts val="0"/>
              </a:spcAft>
              <a:buNone/>
            </a:pPr>
            <a:r>
              <a:rPr lang="en" sz="2400"/>
              <a:t>Gender: female (1969-2008?)</a:t>
            </a:r>
            <a:br>
              <a:rPr lang="en" sz="2400"/>
            </a:br>
            <a:r>
              <a:rPr lang="en" sz="2400"/>
              <a:t>Gender: male (2008?-present)</a:t>
            </a:r>
            <a:endParaRPr sz="2400"/>
          </a:p>
          <a:p>
            <a:pPr marL="0" lvl="0" indent="0" rtl="0">
              <a:spcBef>
                <a:spcPts val="600"/>
              </a:spcBef>
              <a:spcAft>
                <a:spcPts val="0"/>
              </a:spcAft>
              <a:buNone/>
            </a:pPr>
            <a:r>
              <a:rPr lang="en" sz="2400"/>
              <a:t>Variant: Bono, Chastity</a:t>
            </a:r>
            <a:br>
              <a:rPr lang="en" sz="2400"/>
            </a:br>
            <a:endParaRPr sz="2400"/>
          </a:p>
          <a:p>
            <a:pPr marL="0" lvl="0" indent="0" rtl="0">
              <a:spcBef>
                <a:spcPts val="600"/>
              </a:spcBef>
              <a:spcAft>
                <a:spcPts val="0"/>
              </a:spcAft>
              <a:buNone/>
            </a:pPr>
            <a:endParaRPr sz="2400"/>
          </a:p>
        </p:txBody>
      </p:sp>
      <p:pic>
        <p:nvPicPr>
          <p:cNvPr id="221" name="Shape 221" descr="5lDCoQ8Z.jpeg"/>
          <p:cNvPicPr preferRelativeResize="0"/>
          <p:nvPr/>
        </p:nvPicPr>
        <p:blipFill>
          <a:blip r:embed="rId3">
            <a:alphaModFix/>
          </a:blip>
          <a:stretch>
            <a:fillRect/>
          </a:stretch>
        </p:blipFill>
        <p:spPr>
          <a:xfrm>
            <a:off x="4818000" y="1460500"/>
            <a:ext cx="3606801" cy="3606801"/>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2117</Words>
  <Application>Microsoft Office PowerPoint</Application>
  <PresentationFormat>On-screen Show (16:9)</PresentationFormat>
  <Paragraphs>206</Paragraphs>
  <Slides>27</Slides>
  <Notes>27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27</vt:i4>
      </vt:variant>
    </vt:vector>
  </HeadingPairs>
  <TitlesOfParts>
    <vt:vector size="34" baseType="lpstr">
      <vt:lpstr>Arial</vt:lpstr>
      <vt:lpstr>Calibri</vt:lpstr>
      <vt:lpstr>Times New Roman</vt:lpstr>
      <vt:lpstr>Verdana</vt:lpstr>
      <vt:lpstr>Simple Light</vt:lpstr>
      <vt:lpstr>Office Theme</vt:lpstr>
      <vt:lpstr>Modern</vt:lpstr>
      <vt:lpstr>Recording Gender in Name Authority Records</vt:lpstr>
      <vt:lpstr>First a little background</vt:lpstr>
      <vt:lpstr>What kinds of errors do I find?</vt:lpstr>
      <vt:lpstr>Original RDA instruction 9.7.1.3</vt:lpstr>
      <vt:lpstr>New RDA instruction 9.7.1.3  </vt:lpstr>
      <vt:lpstr>Data in 375 field</vt:lpstr>
      <vt:lpstr>Paul Frank to the rescue</vt:lpstr>
      <vt:lpstr>Gender, RDA style</vt:lpstr>
      <vt:lpstr>Fixed and linear.</vt:lpstr>
      <vt:lpstr>Miss-identification </vt:lpstr>
      <vt:lpstr>Rude.</vt:lpstr>
      <vt:lpstr>Outing. Forever.</vt:lpstr>
      <vt:lpstr>Looking at trans* NARs</vt:lpstr>
      <vt:lpstr>PowerPoint Presentation</vt:lpstr>
      <vt:lpstr>New Best Practices</vt:lpstr>
      <vt:lpstr>Task Group Recommendation #1</vt:lpstr>
      <vt:lpstr>Task Group Recommendation #2</vt:lpstr>
      <vt:lpstr>Task Group Recommendation #3</vt:lpstr>
      <vt:lpstr>Task Group Recommendation #4</vt:lpstr>
      <vt:lpstr>Task Group Recommendation #5</vt:lpstr>
      <vt:lpstr>Task Group Recommendation #6</vt:lpstr>
      <vt:lpstr>Task Group Recommendation #7</vt:lpstr>
      <vt:lpstr>Task Group Recommendation #8</vt:lpstr>
      <vt:lpstr>Choice of vocabulary</vt:lpstr>
      <vt:lpstr>Next Steps</vt:lpstr>
      <vt:lpstr>PowerPoint Presentation</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Recording Gender in Name Authority Records</dc:title>
  <dc:creator>sack</dc:creator>
  <cp:lastModifiedBy>Martha Sanders</cp:lastModifiedBy>
  <cp:revision>1</cp:revision>
  <dcterms:modified xsi:type="dcterms:W3CDTF">2018-08-21T16:59:45Z</dcterms:modified>
</cp:coreProperties>
</file>