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68" r:id="rId4"/>
    <p:sldId id="258" r:id="rId5"/>
    <p:sldId id="261" r:id="rId6"/>
    <p:sldId id="259" r:id="rId7"/>
    <p:sldId id="270" r:id="rId8"/>
    <p:sldId id="269" r:id="rId9"/>
    <p:sldId id="282" r:id="rId10"/>
    <p:sldId id="262" r:id="rId11"/>
    <p:sldId id="283" r:id="rId12"/>
    <p:sldId id="284" r:id="rId13"/>
    <p:sldId id="273" r:id="rId14"/>
    <p:sldId id="275" r:id="rId15"/>
    <p:sldId id="276" r:id="rId16"/>
    <p:sldId id="277" r:id="rId17"/>
    <p:sldId id="279" r:id="rId18"/>
    <p:sldId id="280" r:id="rId19"/>
    <p:sldId id="281" r:id="rId20"/>
    <p:sldId id="263" r:id="rId21"/>
    <p:sldId id="278" r:id="rId22"/>
    <p:sldId id="286" r:id="rId23"/>
    <p:sldId id="285" r:id="rId24"/>
    <p:sldId id="266" r:id="rId25"/>
    <p:sldId id="264" r:id="rId26"/>
    <p:sldId id="26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4624" autoAdjust="0"/>
  </p:normalViewPr>
  <p:slideViewPr>
    <p:cSldViewPr snapToGrid="0">
      <p:cViewPr varScale="1">
        <p:scale>
          <a:sx n="82" d="100"/>
          <a:sy n="82" d="100"/>
        </p:scale>
        <p:origin x="43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F96B7-75C8-4646-987D-8193B798A9D0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F7F67-F713-4F99-A150-8F08751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9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F7F67-F713-4F99-A150-8F0875166C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d.loc.gov/%5bauthorities|vocabulary%5d/%5bscheme%5d/suggest2" TargetMode="External"/><Relationship Id="rId2" Type="http://schemas.openxmlformats.org/officeDocument/2006/relationships/hyperlink" Target="https://id.loc.gov/authorities/names/suggest2/?q=Jefferson,%20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id.loc.gov/vocabulary/organizations/suggest2/?q=MnU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s://id.loc.gov/vocabulary/suggest2/?q=tr0006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d.loc.gov/resources/works/suggest2/?q=Shakespeare,%20William,%201564-1616.%20Hamlet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id.loc.gov/vocabulary/organizations/suggest2?q=bank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id.loc.gov/vocabulary/organizations/suggest2?q=bank&amp;searchtype=keyword" TargetMode="Externa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id.loc.gov/resources/works/suggest2/?q=Jos%C3%A9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id.loc.gov/authorities/subjects/sh86005959.displaylabel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d.loc.gov/authorities/subjects/sh85069833.html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s://id.loc.gov/authorities/names/n00906685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ndjson.org/" TargetMode="External"/><Relationship Id="rId2" Type="http://schemas.openxmlformats.org/officeDocument/2006/relationships/hyperlink" Target="http://id.loc.gov/download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id.loc.gov/techcenter/searching.html" TargetMode="External"/><Relationship Id="rId2" Type="http://schemas.openxmlformats.org/officeDocument/2006/relationships/hyperlink" Target="https://id.loc.gov/techcente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lcnetdev/bfe2" TargetMode="External"/><Relationship Id="rId4" Type="http://schemas.openxmlformats.org/officeDocument/2006/relationships/hyperlink" Target="https://github.com/lcnetdev/bfe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d.loc.gov/authorities/subjects/feed/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d.loc.gov/authorities/names/n79021164.html" TargetMode="External"/><Relationship Id="rId2" Type="http://schemas.openxmlformats.org/officeDocument/2006/relationships/hyperlink" Target="https://id.loc.gov/authorities/names/label/&#39340;&#20811;&#21520;&#28201;,%201835-1910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d.loc.gov/vocabulary/countries/label/Zimbabwe.n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d.loc.gov/authorities/names/label/Jos&#233;" TargetMode="External"/><Relationship Id="rId2" Type="http://schemas.openxmlformats.org/officeDocument/2006/relationships/hyperlink" Target="https://id.loc.gov/authorities/names/label/Jose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Library of </a:t>
            </a:r>
            <a:r>
              <a:rPr lang="en-US" b="1" dirty="0" smtClean="0"/>
              <a:t>Congress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Linked Data Service APIs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Why? Unknown labels, or too long to type out in a label search:</a:t>
            </a:r>
          </a:p>
          <a:p>
            <a:pPr lvl="1"/>
            <a:r>
              <a:rPr lang="en-US" dirty="0"/>
              <a:t>https://id.loc.gov/authorities/names/label/Jefferson, T. H. (Of the United States Army Mobility Equipment Research and Development Center</a:t>
            </a:r>
            <a:r>
              <a:rPr lang="en-US" dirty="0" smtClean="0"/>
              <a:t>)</a:t>
            </a:r>
          </a:p>
          <a:p>
            <a:pPr marL="228600" lvl="1" indent="0">
              <a:buNone/>
            </a:pPr>
            <a:r>
              <a:rPr lang="en-US" dirty="0" smtClean="0"/>
              <a:t>Or:</a:t>
            </a:r>
          </a:p>
          <a:p>
            <a:pPr lvl="1"/>
            <a:r>
              <a:rPr lang="en-US" dirty="0" smtClean="0"/>
              <a:t> </a:t>
            </a:r>
            <a:r>
              <a:rPr lang="en-US" dirty="0">
                <a:hlinkClick r:id="rId2"/>
              </a:rPr>
              <a:t>https://id.loc.gov/authorities/names/</a:t>
            </a:r>
            <a:r>
              <a:rPr lang="en-US" dirty="0">
                <a:solidFill>
                  <a:srgbClr val="C00000"/>
                </a:solidFill>
                <a:hlinkClick r:id="rId2"/>
              </a:rPr>
              <a:t>suggest2</a:t>
            </a:r>
            <a:r>
              <a:rPr lang="en-US" dirty="0">
                <a:hlinkClick r:id="rId2"/>
              </a:rPr>
              <a:t>/?q=Jefferson</a:t>
            </a:r>
            <a:r>
              <a:rPr lang="en-US" dirty="0" smtClean="0">
                <a:hlinkClick r:id="rId2"/>
              </a:rPr>
              <a:t>, T</a:t>
            </a:r>
            <a:r>
              <a:rPr lang="en-US" dirty="0" smtClean="0"/>
              <a:t>.</a:t>
            </a:r>
          </a:p>
          <a:p>
            <a:pPr marL="2286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err="1"/>
              <a:t>typeahead</a:t>
            </a:r>
            <a:r>
              <a:rPr lang="en-US" dirty="0"/>
              <a:t> applications; letter by letter search refinement.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Pattern: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https://id.loc.gov</a:t>
            </a:r>
            <a:r>
              <a:rPr lang="en-US" dirty="0" smtClean="0">
                <a:hlinkClick r:id="rId3"/>
              </a:rPr>
              <a:t>/[authorities|vocabulary]/[scheme]/</a:t>
            </a:r>
            <a:r>
              <a:rPr lang="en-US" dirty="0" smtClean="0">
                <a:solidFill>
                  <a:srgbClr val="C00000"/>
                </a:solidFill>
                <a:hlinkClick r:id="rId3"/>
              </a:rPr>
              <a:t>suggest2</a:t>
            </a:r>
            <a:r>
              <a:rPr lang="en-US" dirty="0" smtClean="0">
                <a:solidFill>
                  <a:srgbClr val="C00000"/>
                </a:solidFill>
              </a:rPr>
              <a:t>/?q=[term]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50535"/>
            <a:ext cx="7729728" cy="1188720"/>
          </a:xfrm>
        </p:spPr>
        <p:txBody>
          <a:bodyPr/>
          <a:lstStyle/>
          <a:p>
            <a:r>
              <a:rPr lang="en-US" dirty="0" smtClean="0"/>
              <a:t>Suggest2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5377141" cy="3101983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Parameters:</a:t>
            </a:r>
          </a:p>
          <a:p>
            <a:endParaRPr lang="en-US" dirty="0" smtClean="0"/>
          </a:p>
          <a:p>
            <a:r>
              <a:rPr lang="en-US" b="1" dirty="0" err="1" smtClean="0"/>
              <a:t>Rdftype</a:t>
            </a:r>
            <a:r>
              <a:rPr lang="en-US" dirty="0" smtClean="0"/>
              <a:t> (</a:t>
            </a:r>
            <a:r>
              <a:rPr lang="en-US" dirty="0" err="1" smtClean="0"/>
              <a:t>CorporateName</a:t>
            </a:r>
            <a:r>
              <a:rPr lang="en-US" dirty="0" smtClean="0"/>
              <a:t> etc. from MADSRDF authority ontology)</a:t>
            </a:r>
          </a:p>
          <a:p>
            <a:r>
              <a:rPr lang="en-US" b="1" dirty="0" err="1" smtClean="0"/>
              <a:t>Searchtype</a:t>
            </a:r>
            <a:r>
              <a:rPr lang="en-US" dirty="0" smtClean="0"/>
              <a:t> : Left-anchor search or keyword search </a:t>
            </a:r>
          </a:p>
          <a:p>
            <a:r>
              <a:rPr lang="en-US" b="1" dirty="0" err="1" smtClean="0"/>
              <a:t>MemberOf</a:t>
            </a:r>
            <a:r>
              <a:rPr lang="en-US" dirty="0" smtClean="0"/>
              <a:t>: some resources are in collections across vocabularies, like LCSH Pattern headings</a:t>
            </a:r>
          </a:p>
          <a:p>
            <a:r>
              <a:rPr lang="en-US" dirty="0" smtClean="0"/>
              <a:t>Also searches </a:t>
            </a:r>
            <a:r>
              <a:rPr lang="en-US" b="1" dirty="0" smtClean="0"/>
              <a:t>codes</a:t>
            </a:r>
            <a:r>
              <a:rPr lang="en-US" dirty="0" smtClean="0"/>
              <a:t> and </a:t>
            </a:r>
            <a:r>
              <a:rPr lang="en-US" b="1" dirty="0" smtClean="0"/>
              <a:t>tokens</a:t>
            </a:r>
            <a:r>
              <a:rPr lang="en-US" dirty="0" smtClean="0"/>
              <a:t>, not just labels.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986" y="4189035"/>
            <a:ext cx="4454707" cy="168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3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Suggest2 …</a:t>
            </a:r>
            <a:endParaRPr lang="en-US" dirty="0"/>
          </a:p>
        </p:txBody>
      </p:sp>
      <p:pic>
        <p:nvPicPr>
          <p:cNvPr id="8" name="Content Placeholder 7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469" y="34809"/>
            <a:ext cx="5990624" cy="442066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108" y="3549918"/>
            <a:ext cx="5122983" cy="2194036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Codes search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https://id.loc.gov/vocabulary/organizations/suggest2/?</a:t>
            </a:r>
            <a:r>
              <a:rPr lang="en-US" sz="1800" dirty="0" smtClean="0">
                <a:hlinkClick r:id="rId2"/>
              </a:rPr>
              <a:t>q=MnU</a:t>
            </a:r>
            <a:endParaRPr lang="en-US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Token Search, No scheme: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hlinkClick r:id="rId4"/>
              </a:rPr>
              <a:t>https://id.loc.gov/</a:t>
            </a:r>
            <a:r>
              <a:rPr lang="en-US" sz="1800" b="1" dirty="0">
                <a:hlinkClick r:id="rId4"/>
              </a:rPr>
              <a:t>vocabulary/suggest2</a:t>
            </a:r>
            <a:r>
              <a:rPr lang="en-US" sz="1800" dirty="0">
                <a:hlinkClick r:id="rId4"/>
              </a:rPr>
              <a:t>/?</a:t>
            </a:r>
            <a:r>
              <a:rPr lang="en-US" sz="1800" dirty="0" smtClean="0">
                <a:hlinkClick r:id="rId4"/>
              </a:rPr>
              <a:t>q=tr00060</a:t>
            </a:r>
            <a:endParaRPr lang="en-US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541" y="4455476"/>
            <a:ext cx="4752381" cy="2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0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Suggest2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4175760" cy="2194036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Handles multiple identical </a:t>
            </a:r>
            <a:r>
              <a:rPr lang="en-US" sz="1800" dirty="0" smtClean="0"/>
              <a:t>results:</a:t>
            </a:r>
            <a:endParaRPr lang="en-U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https://id.loc.gov/resources/works/suggest2/?q=Shakespeare, William, 1564-1616. Hamlet</a:t>
            </a:r>
            <a:r>
              <a:rPr lang="en-US" sz="1800" dirty="0"/>
              <a:t>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Editor </a:t>
            </a:r>
            <a:r>
              <a:rPr lang="en-US" sz="1800" dirty="0"/>
              <a:t>lookup disambiguates them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13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6666"/>
            <a:ext cx="5866546" cy="404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8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Suggest2 </a:t>
            </a:r>
            <a:r>
              <a:rPr lang="en-US" dirty="0" err="1"/>
              <a:t>typeahead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Last Name only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14</a:t>
            </a:fld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745" y="1431439"/>
            <a:ext cx="4816475" cy="4631226"/>
          </a:xfrm>
        </p:spPr>
      </p:pic>
    </p:spTree>
    <p:extLst>
      <p:ext uri="{BB962C8B-B14F-4D97-AF65-F5344CB8AC3E}">
        <p14:creationId xmlns:p14="http://schemas.microsoft.com/office/powerpoint/2010/main" val="2059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Suggest2 </a:t>
            </a:r>
            <a:r>
              <a:rPr lang="en-US" dirty="0" err="1"/>
              <a:t>typeahead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Last Name plus comma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15</a:t>
            </a:fld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763" y="1453740"/>
            <a:ext cx="4816475" cy="3950520"/>
          </a:xfrm>
        </p:spPr>
      </p:pic>
    </p:spTree>
    <p:extLst>
      <p:ext uri="{BB962C8B-B14F-4D97-AF65-F5344CB8AC3E}">
        <p14:creationId xmlns:p14="http://schemas.microsoft.com/office/powerpoint/2010/main" val="8240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Suggest2 </a:t>
            </a:r>
            <a:r>
              <a:rPr lang="en-US" dirty="0" err="1"/>
              <a:t>typeahead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Last Name, First Initial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259" y="2243828"/>
            <a:ext cx="6795749" cy="3157429"/>
          </a:xfrm>
        </p:spPr>
      </p:pic>
    </p:spTree>
    <p:extLst>
      <p:ext uri="{BB962C8B-B14F-4D97-AF65-F5344CB8AC3E}">
        <p14:creationId xmlns:p14="http://schemas.microsoft.com/office/powerpoint/2010/main" val="30928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Suggest2 </a:t>
            </a:r>
            <a:r>
              <a:rPr lang="en-US" dirty="0" err="1" smtClean="0"/>
              <a:t>searchtypes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Left-anchored</a:t>
            </a:r>
            <a:endParaRPr lang="en-U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u="sng" dirty="0" smtClean="0">
                <a:hlinkClick r:id="rId2"/>
              </a:rPr>
              <a:t>https</a:t>
            </a:r>
            <a:r>
              <a:rPr lang="en-US" sz="1800" u="sng" dirty="0">
                <a:hlinkClick r:id="rId2"/>
              </a:rPr>
              <a:t>://</a:t>
            </a:r>
            <a:r>
              <a:rPr lang="en-US" sz="1800" u="sng" dirty="0" smtClean="0">
                <a:hlinkClick r:id="rId2"/>
              </a:rPr>
              <a:t>id.loc.gov/vocabulary/organizations/suggest2?q=bank</a:t>
            </a:r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17</a:t>
            </a:fld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466" y="2042333"/>
            <a:ext cx="6389864" cy="3473141"/>
          </a:xfrm>
        </p:spPr>
      </p:pic>
    </p:spTree>
    <p:extLst>
      <p:ext uri="{BB962C8B-B14F-4D97-AF65-F5344CB8AC3E}">
        <p14:creationId xmlns:p14="http://schemas.microsoft.com/office/powerpoint/2010/main" val="8367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Suggest2 </a:t>
            </a:r>
            <a:r>
              <a:rPr lang="en-US" dirty="0" err="1" smtClean="0"/>
              <a:t>searchtypes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960524" cy="2194036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Keyword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u="sng" dirty="0" smtClean="0">
                <a:hlinkClick r:id="rId2"/>
              </a:rPr>
              <a:t>https://id.loc.gov/vocabulary/organizations/suggest2?q=bank&amp;</a:t>
            </a:r>
            <a:r>
              <a:rPr lang="en-US" sz="1800" b="1" u="sng" dirty="0" smtClean="0">
                <a:hlinkClick r:id="rId2"/>
              </a:rPr>
              <a:t>searchtype=keyword</a:t>
            </a:r>
            <a:endParaRPr lang="en-US" sz="1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18</a:t>
            </a:fld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892" y="1606396"/>
            <a:ext cx="6731622" cy="4569022"/>
          </a:xfrm>
        </p:spPr>
      </p:pic>
    </p:spTree>
    <p:extLst>
      <p:ext uri="{BB962C8B-B14F-4D97-AF65-F5344CB8AC3E}">
        <p14:creationId xmlns:p14="http://schemas.microsoft.com/office/powerpoint/2010/main" val="30232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Suggest2 </a:t>
            </a:r>
            <a:r>
              <a:rPr lang="en-US" dirty="0" smtClean="0"/>
              <a:t>Diacritics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Diacritic </a:t>
            </a:r>
            <a:r>
              <a:rPr lang="en-US" sz="1800" i="1" u="sng" dirty="0" smtClean="0"/>
              <a:t>In</a:t>
            </a:r>
            <a:r>
              <a:rPr lang="en-US" sz="1800" dirty="0" smtClean="0"/>
              <a:t>sensitive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u="sng" dirty="0" smtClean="0">
              <a:hlinkClick r:id="rId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u="sng" dirty="0"/>
              <a:t>https://id.loc.gov/resources/works/suggest2/?q=Jos%C3%A9</a:t>
            </a:r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19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469" y="1292114"/>
            <a:ext cx="5622769" cy="4989217"/>
          </a:xfrm>
        </p:spPr>
      </p:pic>
    </p:spTree>
    <p:extLst>
      <p:ext uri="{BB962C8B-B14F-4D97-AF65-F5344CB8AC3E}">
        <p14:creationId xmlns:p14="http://schemas.microsoft.com/office/powerpoint/2010/main" val="11027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ABOUT id.LOC.GOV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Authorities (Names, Subjects, Countries, Organizations…)</a:t>
            </a:r>
          </a:p>
          <a:p>
            <a:r>
              <a:rPr lang="en-US" dirty="0" smtClean="0"/>
              <a:t>Code lists to establish URIs for cataloging concepts</a:t>
            </a:r>
          </a:p>
          <a:p>
            <a:r>
              <a:rPr lang="en-US" dirty="0" smtClean="0"/>
              <a:t>Links to other controlled lists (Getty, </a:t>
            </a:r>
            <a:r>
              <a:rPr lang="en-US" dirty="0" err="1" smtClean="0"/>
              <a:t>Wikidata</a:t>
            </a:r>
            <a:r>
              <a:rPr lang="en-US" dirty="0" smtClean="0"/>
              <a:t>)</a:t>
            </a:r>
          </a:p>
          <a:p>
            <a:r>
              <a:rPr lang="en-US" dirty="0"/>
              <a:t>External Vocabularies (American </a:t>
            </a:r>
            <a:r>
              <a:rPr lang="en-US" dirty="0" err="1"/>
              <a:t>Folklife</a:t>
            </a:r>
            <a:r>
              <a:rPr lang="en-US" dirty="0"/>
              <a:t>, Rare Books </a:t>
            </a:r>
            <a:r>
              <a:rPr lang="en-US" dirty="0" smtClean="0"/>
              <a:t>&amp; Manuscripts </a:t>
            </a:r>
            <a:r>
              <a:rPr lang="en-US" dirty="0"/>
              <a:t>…)</a:t>
            </a:r>
          </a:p>
          <a:p>
            <a:r>
              <a:rPr lang="en-US" dirty="0" smtClean="0"/>
              <a:t>Contributor roles, publishing entities (derived from bibliographic data)</a:t>
            </a:r>
            <a:endParaRPr lang="en-US" dirty="0"/>
          </a:p>
          <a:p>
            <a:r>
              <a:rPr lang="en-US" dirty="0" smtClean="0"/>
              <a:t>BIBFRAME Works, Instances </a:t>
            </a:r>
          </a:p>
          <a:p>
            <a:pPr marL="685800" lvl="3" indent="0">
              <a:buNone/>
            </a:pPr>
            <a:r>
              <a:rPr lang="en-US" sz="1800" dirty="0" smtClean="0"/>
              <a:t>**Daily updates or as changed**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7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search codes or tokens; just Labels.   May not handle results with more than one hit gracefully.</a:t>
            </a:r>
          </a:p>
          <a:p>
            <a:r>
              <a:rPr lang="en-US" dirty="0"/>
              <a:t>No keyword searching.</a:t>
            </a:r>
          </a:p>
          <a:p>
            <a:r>
              <a:rPr lang="en-US" dirty="0" smtClean="0"/>
              <a:t>Left in place for any existing users; replaced by suggest2.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DisplayLabeL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7" y="2638044"/>
            <a:ext cx="5084064" cy="31019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Unadvertised label lookup for web displays of known URIS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id.loc.gov/authorities/subjects/sh86005959.displaylabel.html</a:t>
            </a:r>
            <a:endParaRPr lang="en-US" dirty="0" smtClean="0"/>
          </a:p>
          <a:p>
            <a:pPr marL="228600" lvl="1" indent="0">
              <a:buNone/>
            </a:pPr>
            <a:r>
              <a:rPr lang="fr-FR" dirty="0" smtClean="0"/>
              <a:t>&lt;div id="…/</a:t>
            </a:r>
            <a:r>
              <a:rPr lang="fr-FR" dirty="0" err="1" smtClean="0"/>
              <a:t>authorities</a:t>
            </a:r>
            <a:r>
              <a:rPr lang="fr-FR" dirty="0" smtClean="0"/>
              <a:t>/</a:t>
            </a:r>
            <a:r>
              <a:rPr lang="fr-FR" dirty="0" err="1" smtClean="0"/>
              <a:t>subjects</a:t>
            </a:r>
            <a:r>
              <a:rPr lang="fr-FR" dirty="0" smtClean="0"/>
              <a:t>/sh86005959"&gt;</a:t>
            </a:r>
          </a:p>
          <a:p>
            <a:pPr marL="457200" lvl="2" indent="0">
              <a:buNone/>
            </a:pPr>
            <a:r>
              <a:rPr lang="fr-FR" dirty="0" smtClean="0"/>
              <a:t>	Second </a:t>
            </a:r>
            <a:r>
              <a:rPr lang="fr-FR" dirty="0" err="1"/>
              <a:t>language</a:t>
            </a:r>
            <a:r>
              <a:rPr lang="fr-FR" dirty="0"/>
              <a:t> </a:t>
            </a:r>
            <a:r>
              <a:rPr lang="fr-FR" dirty="0" smtClean="0"/>
              <a:t>acquisition</a:t>
            </a:r>
          </a:p>
          <a:p>
            <a:pPr marL="457200" lvl="2" indent="0">
              <a:buNone/>
            </a:pPr>
            <a:r>
              <a:rPr lang="fr-FR" dirty="0" smtClean="0"/>
              <a:t>&lt;/div&gt;</a:t>
            </a:r>
          </a:p>
          <a:p>
            <a:r>
              <a:rPr lang="fr-FR" dirty="0" err="1" smtClean="0"/>
              <a:t>Javascript</a:t>
            </a:r>
            <a:r>
              <a:rPr lang="fr-FR" dirty="0" smtClean="0"/>
              <a:t> </a:t>
            </a:r>
            <a:r>
              <a:rPr lang="fr-FR" dirty="0" err="1" smtClean="0"/>
              <a:t>resolution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in the </a:t>
            </a:r>
            <a:r>
              <a:rPr lang="fr-FR" dirty="0" err="1" smtClean="0"/>
              <a:t>latest</a:t>
            </a:r>
            <a:r>
              <a:rPr lang="fr-FR" dirty="0" smtClean="0"/>
              <a:t> labels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showing</a:t>
            </a:r>
            <a:r>
              <a:rPr lang="fr-FR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429" y="2734263"/>
            <a:ext cx="3666667" cy="25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1001181"/>
            <a:ext cx="4486656" cy="1141497"/>
          </a:xfrm>
        </p:spPr>
        <p:txBody>
          <a:bodyPr/>
          <a:lstStyle/>
          <a:p>
            <a:r>
              <a:rPr lang="en-US" dirty="0"/>
              <a:t>Resource level services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7" y="2625969"/>
            <a:ext cx="4096772" cy="3117985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/>
              <a:t>Individual resources have many formats and serializations listed at the </a:t>
            </a:r>
            <a:r>
              <a:rPr lang="en-US" sz="1900" dirty="0" smtClean="0"/>
              <a:t>bottom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/>
              <a:t>External Links </a:t>
            </a:r>
            <a:r>
              <a:rPr lang="en-US" sz="1900" dirty="0"/>
              <a:t>available </a:t>
            </a:r>
            <a:endParaRPr lang="en-US" sz="19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/>
              <a:t>Subject Of / Contributor To</a:t>
            </a:r>
            <a:endParaRPr lang="en-US" sz="1900" dirty="0"/>
          </a:p>
          <a:p>
            <a:pPr lvl="1"/>
            <a:r>
              <a:rPr lang="en-US" sz="1800" u="sng" dirty="0" smtClean="0">
                <a:hlinkClick r:id="rId3"/>
              </a:rPr>
              <a:t>https</a:t>
            </a:r>
            <a:r>
              <a:rPr lang="en-US" sz="1800" u="sng" dirty="0">
                <a:hlinkClick r:id="rId3"/>
              </a:rPr>
              <a:t>://</a:t>
            </a:r>
            <a:r>
              <a:rPr lang="en-US" sz="1800" u="sng" dirty="0" smtClean="0">
                <a:hlinkClick r:id="rId3"/>
              </a:rPr>
              <a:t>id.loc.gov/authorities/subjects/sh85069833.html</a:t>
            </a:r>
            <a:endParaRPr lang="en-US" sz="1800" u="sng" dirty="0" smtClean="0"/>
          </a:p>
          <a:p>
            <a:pPr lvl="1"/>
            <a:r>
              <a:rPr lang="en-US" sz="1800" u="sng" dirty="0" smtClean="0">
                <a:hlinkClick r:id="rId4"/>
              </a:rPr>
              <a:t>https://id.loc.gov/authorities/names/n00906685.html</a:t>
            </a:r>
            <a:endParaRPr lang="en-US" sz="1800" u="sng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22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346" y="292166"/>
            <a:ext cx="2406985" cy="2743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593" y="2243828"/>
            <a:ext cx="4070430" cy="15707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313" y="3704480"/>
            <a:ext cx="4206736" cy="287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37589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Activity Streams are JSON formatted notices of activity in a system:</a:t>
            </a:r>
          </a:p>
          <a:p>
            <a:pPr marL="0" indent="0">
              <a:buNone/>
            </a:pPr>
            <a:r>
              <a:rPr lang="en-US" dirty="0" smtClean="0"/>
              <a:t>Two kinds of activities to start:</a:t>
            </a:r>
          </a:p>
          <a:p>
            <a:r>
              <a:rPr lang="en-US" dirty="0" smtClean="0"/>
              <a:t>Daily loads (deliver the Atom Feed as Activities)</a:t>
            </a:r>
          </a:p>
          <a:p>
            <a:r>
              <a:rPr lang="en-US" dirty="0" smtClean="0"/>
              <a:t>Label changes within those loads</a:t>
            </a:r>
          </a:p>
          <a:p>
            <a:pPr lvl="1"/>
            <a:r>
              <a:rPr lang="en-US" sz="1800" dirty="0" smtClean="0"/>
              <a:t>Systems may opt to only refresh their cache of main labels from ID, so they can take fewer updates</a:t>
            </a:r>
          </a:p>
          <a:p>
            <a:pPr marL="228600" lvl="1" indent="0">
              <a:buNone/>
            </a:pPr>
            <a:r>
              <a:rPr lang="en-US" dirty="0" smtClean="0"/>
              <a:t>	(this is coming soon).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://id.loc.gov/download/</a:t>
            </a:r>
            <a:endParaRPr lang="en-US" dirty="0"/>
          </a:p>
          <a:p>
            <a:pPr lvl="0"/>
            <a:r>
              <a:rPr lang="en-US" dirty="0"/>
              <a:t>New format: </a:t>
            </a:r>
            <a:r>
              <a:rPr lang="en-US" u="sng" dirty="0" err="1">
                <a:hlinkClick r:id="rId3"/>
              </a:rPr>
              <a:t>ndjson</a:t>
            </a:r>
            <a:r>
              <a:rPr lang="en-US" dirty="0"/>
              <a:t> is “newline delimited” </a:t>
            </a:r>
            <a:r>
              <a:rPr lang="en-US" dirty="0" smtClean="0"/>
              <a:t>JSON, </a:t>
            </a:r>
            <a:r>
              <a:rPr lang="en-US" dirty="0"/>
              <a:t>to allow streaming; each record is on a single line.</a:t>
            </a:r>
          </a:p>
          <a:p>
            <a:pPr lvl="0"/>
            <a:r>
              <a:rPr lang="en-US" dirty="0" smtClean="0"/>
              <a:t>All the external links</a:t>
            </a:r>
          </a:p>
          <a:p>
            <a:pPr lvl="0"/>
            <a:r>
              <a:rPr lang="en-US" dirty="0" smtClean="0"/>
              <a:t>Names file is very large.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Help:</a:t>
            </a:r>
          </a:p>
          <a:p>
            <a:pPr lvl="1"/>
            <a:r>
              <a:rPr lang="en-US" sz="1800" u="sng" dirty="0">
                <a:hlinkClick r:id="rId2"/>
              </a:rPr>
              <a:t>https://id.loc.gov/techcenter</a:t>
            </a:r>
            <a:r>
              <a:rPr lang="en-US" sz="1800" u="sng" dirty="0" smtClean="0">
                <a:hlinkClick r:id="rId2"/>
              </a:rPr>
              <a:t>/</a:t>
            </a:r>
            <a:endParaRPr lang="en-US" sz="1800" u="sng" dirty="0" smtClean="0"/>
          </a:p>
          <a:p>
            <a:pPr lvl="1"/>
            <a:r>
              <a:rPr lang="en-US" sz="1800" u="sng" dirty="0">
                <a:hlinkClick r:id="rId3"/>
              </a:rPr>
              <a:t>https://</a:t>
            </a:r>
            <a:r>
              <a:rPr lang="en-US" sz="1800" u="sng" dirty="0" smtClean="0">
                <a:hlinkClick r:id="rId3"/>
              </a:rPr>
              <a:t>id.loc.gov/techcenter/searching.html</a:t>
            </a:r>
            <a:endParaRPr lang="en-US" sz="1800" u="sng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Editor code with working suggest2 </a:t>
            </a:r>
            <a:r>
              <a:rPr lang="en-US" dirty="0" err="1" smtClean="0"/>
              <a:t>typeaheads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sz="1800" u="sng" dirty="0">
                <a:hlinkClick r:id="rId4"/>
              </a:rPr>
              <a:t>https://github.com/lcnetdev/bfe</a:t>
            </a:r>
            <a:endParaRPr lang="en-US" sz="1800" dirty="0"/>
          </a:p>
          <a:p>
            <a:pPr lvl="1"/>
            <a:r>
              <a:rPr lang="en-US" sz="1800" u="sng" dirty="0">
                <a:hlinkClick r:id="rId5"/>
              </a:rPr>
              <a:t>https://github.com/lcnetdev/bfe2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5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Nate Trail</a:t>
            </a:r>
          </a:p>
          <a:p>
            <a:r>
              <a:rPr lang="en-US" dirty="0" smtClean="0"/>
              <a:t>LS/ABA/NDMSO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tra</a:t>
            </a:r>
            <a:r>
              <a:rPr lang="en-US" dirty="0" smtClean="0"/>
              <a:t> @ </a:t>
            </a:r>
            <a:r>
              <a:rPr lang="en-US" dirty="0" err="1" smtClean="0"/>
              <a:t>loc</a:t>
            </a:r>
            <a:r>
              <a:rPr lang="en-US" dirty="0" smtClean="0"/>
              <a:t> . </a:t>
            </a:r>
            <a:r>
              <a:rPr lang="en-US" dirty="0" err="1" smtClean="0"/>
              <a:t>gov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Linked Data (Core IG Week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479" y="2814300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299" y="2814300"/>
            <a:ext cx="687998" cy="9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89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ID.loc.gov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ID?</a:t>
            </a:r>
          </a:p>
          <a:p>
            <a:pPr lvl="1"/>
            <a:r>
              <a:rPr lang="en-US" dirty="0" smtClean="0"/>
              <a:t>Assist in converting strings to </a:t>
            </a:r>
            <a:r>
              <a:rPr lang="en-US" dirty="0"/>
              <a:t>URIs</a:t>
            </a:r>
            <a:r>
              <a:rPr lang="en-US" dirty="0" smtClean="0"/>
              <a:t>, so we can better control metadata and improve metadata change management.</a:t>
            </a:r>
          </a:p>
          <a:p>
            <a:pPr lvl="1"/>
            <a:r>
              <a:rPr lang="en-US" dirty="0" smtClean="0"/>
              <a:t>Heavily used in BIBFRAME cataloging; lots of lookups instead of typing in literals</a:t>
            </a:r>
          </a:p>
          <a:p>
            <a:pPr lvl="1"/>
            <a:r>
              <a:rPr lang="en-US" dirty="0" smtClean="0"/>
              <a:t>Heavily used by some to add URIs to MARC records.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beyond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 Feeds</a:t>
            </a:r>
          </a:p>
          <a:p>
            <a:r>
              <a:rPr lang="en-US" dirty="0" smtClean="0"/>
              <a:t>Label</a:t>
            </a:r>
          </a:p>
          <a:p>
            <a:r>
              <a:rPr lang="en-US" dirty="0" smtClean="0"/>
              <a:t>Suggest2 / Suggest</a:t>
            </a:r>
          </a:p>
          <a:p>
            <a:r>
              <a:rPr lang="en-US" dirty="0" smtClean="0"/>
              <a:t>Downloads</a:t>
            </a:r>
          </a:p>
          <a:p>
            <a:r>
              <a:rPr lang="en-US" dirty="0" smtClean="0"/>
              <a:t>Activity Streams for label changes*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*coming soon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403231"/>
            <a:ext cx="9023018" cy="358726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Why</a:t>
            </a:r>
            <a:r>
              <a:rPr lang="en-US" dirty="0" smtClean="0"/>
              <a:t>?	 </a:t>
            </a:r>
            <a:r>
              <a:rPr lang="en-US" dirty="0"/>
              <a:t>Get the most recent uploads to the system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 </a:t>
            </a:r>
            <a:r>
              <a:rPr lang="en-US" u="sng" dirty="0" smtClean="0">
                <a:hlinkClick r:id="rId2"/>
              </a:rPr>
              <a:t>https://id.loc.gov/authorities/subjects/feed/</a:t>
            </a:r>
            <a:endParaRPr lang="en-US" u="sng" dirty="0"/>
          </a:p>
          <a:p>
            <a:r>
              <a:rPr lang="en-US" dirty="0" smtClean="0"/>
              <a:t>Results: newest first:</a:t>
            </a:r>
            <a:endParaRPr lang="en-US" dirty="0"/>
          </a:p>
          <a:p>
            <a:pPr marL="685800" lvl="3" indent="0">
              <a:buNone/>
            </a:pPr>
            <a:r>
              <a:rPr lang="en-US" sz="1800" dirty="0"/>
              <a:t>&lt;entry&gt; </a:t>
            </a:r>
            <a:r>
              <a:rPr lang="en-US" sz="1800" b="1" dirty="0" smtClean="0"/>
              <a:t>&lt;</a:t>
            </a:r>
            <a:r>
              <a:rPr lang="en-US" sz="1800" b="1" dirty="0"/>
              <a:t>title&gt;NFTs (Tokens)&lt;/title&gt;</a:t>
            </a:r>
          </a:p>
          <a:p>
            <a:pPr marL="685800" lvl="3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/>
              <a:t>&lt;link </a:t>
            </a:r>
            <a:r>
              <a:rPr lang="en-US" sz="1800" dirty="0" err="1" smtClean="0"/>
              <a:t>href</a:t>
            </a:r>
            <a:r>
              <a:rPr lang="en-US" sz="1800" dirty="0"/>
              <a:t>="http://id.loc.gov/authorities/subjects/sh2021003705"/&gt;</a:t>
            </a:r>
          </a:p>
          <a:p>
            <a:pPr marL="914400" lvl="4" indent="0">
              <a:buNone/>
            </a:pPr>
            <a:r>
              <a:rPr lang="en-US" sz="1800" dirty="0" smtClean="0"/>
              <a:t>&lt;</a:t>
            </a:r>
            <a:r>
              <a:rPr lang="en-US" sz="1800" dirty="0"/>
              <a:t>author&gt;&lt;name&gt;Library of Congress&lt;/name</a:t>
            </a:r>
            <a:r>
              <a:rPr lang="en-US" sz="1800" dirty="0" smtClean="0"/>
              <a:t>&gt;&lt;/</a:t>
            </a:r>
            <a:r>
              <a:rPr lang="en-US" sz="1800" dirty="0"/>
              <a:t>author&gt;</a:t>
            </a:r>
          </a:p>
          <a:p>
            <a:pPr marL="914400" lvl="4" indent="0">
              <a:buNone/>
            </a:pPr>
            <a:r>
              <a:rPr lang="en-US" sz="1800" dirty="0" smtClean="0"/>
              <a:t>&lt;</a:t>
            </a:r>
            <a:r>
              <a:rPr lang="en-US" sz="1800" dirty="0"/>
              <a:t>updated&gt;</a:t>
            </a:r>
            <a:r>
              <a:rPr lang="en-US" sz="1800" b="1" dirty="0"/>
              <a:t>2021-07-22T00:00:00-04:00</a:t>
            </a:r>
            <a:r>
              <a:rPr lang="en-US" sz="1800" dirty="0"/>
              <a:t>&lt;/updated&gt;</a:t>
            </a:r>
          </a:p>
          <a:p>
            <a:pPr marL="685800" lvl="3" indent="0">
              <a:buNone/>
            </a:pPr>
            <a:r>
              <a:rPr lang="en-US" sz="1800" dirty="0" smtClean="0"/>
              <a:t>&lt;/</a:t>
            </a:r>
            <a:r>
              <a:rPr lang="en-US" sz="1800" dirty="0"/>
              <a:t>entry&gt;</a:t>
            </a:r>
          </a:p>
          <a:p>
            <a:r>
              <a:rPr lang="en-US" sz="2000" dirty="0" smtClean="0"/>
              <a:t>Pattern:</a:t>
            </a:r>
            <a:r>
              <a:rPr lang="en-US" sz="2000" dirty="0"/>
              <a:t> </a:t>
            </a:r>
            <a:r>
              <a:rPr lang="en-US" sz="2000" u="sng" dirty="0" smtClean="0"/>
              <a:t>https://id.loc.gov/[authorities|vocabulary]/[scheme]/feed/[page]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92924" y="2473569"/>
            <a:ext cx="8765998" cy="35638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Why? Get URIs for your known, controlled terms</a:t>
            </a:r>
            <a:endParaRPr lang="en-US" dirty="0"/>
          </a:p>
          <a:p>
            <a:pPr lvl="1"/>
            <a:r>
              <a:rPr lang="en-US" sz="1900" dirty="0" smtClean="0"/>
              <a:t>Exact Match, including punctuation</a:t>
            </a:r>
          </a:p>
          <a:p>
            <a:pPr lvl="1"/>
            <a:r>
              <a:rPr lang="en-US" sz="1900" dirty="0" smtClean="0"/>
              <a:t>Searches the Main, Variant Labels</a:t>
            </a:r>
          </a:p>
          <a:p>
            <a:pPr lvl="1"/>
            <a:r>
              <a:rPr lang="en-US" sz="1900" dirty="0" smtClean="0"/>
              <a:t>Returns one result, or none</a:t>
            </a:r>
          </a:p>
          <a:p>
            <a:r>
              <a:rPr lang="en-US" dirty="0" smtClean="0"/>
              <a:t>Example: vernacular variant label:</a:t>
            </a:r>
          </a:p>
          <a:p>
            <a:pPr marL="2286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://id.loc.gov/authorities/names/label/</a:t>
            </a:r>
            <a:r>
              <a:rPr lang="zh-TW" altLang="en-US" dirty="0">
                <a:hlinkClick r:id="rId2"/>
              </a:rPr>
              <a:t>馬克吐温</a:t>
            </a:r>
            <a:r>
              <a:rPr lang="en-US" altLang="zh-TW" dirty="0">
                <a:hlinkClick r:id="rId2"/>
              </a:rPr>
              <a:t>, </a:t>
            </a:r>
            <a:r>
              <a:rPr lang="en-US" altLang="zh-TW" dirty="0" smtClean="0">
                <a:hlinkClick r:id="rId2"/>
              </a:rPr>
              <a:t>1835-1910</a:t>
            </a:r>
            <a:endParaRPr lang="en-US" altLang="zh-TW" dirty="0" smtClean="0"/>
          </a:p>
          <a:p>
            <a:pPr marL="228600" lvl="1" indent="0">
              <a:buNone/>
            </a:pPr>
            <a:r>
              <a:rPr lang="en-US" dirty="0" smtClean="0"/>
              <a:t>Results :</a:t>
            </a:r>
          </a:p>
          <a:p>
            <a:pPr marL="228600" lvl="1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id.loc.gov/authorities/names/n79021164.html</a:t>
            </a:r>
            <a:endParaRPr lang="en-US" dirty="0" smtClean="0"/>
          </a:p>
          <a:p>
            <a:r>
              <a:rPr lang="en-US" sz="1800" dirty="0" smtClean="0"/>
              <a:t>Pattern:</a:t>
            </a:r>
          </a:p>
          <a:p>
            <a:pPr marL="228600" lvl="1" indent="0">
              <a:buNone/>
            </a:pPr>
            <a:r>
              <a:rPr lang="en-US" sz="1800" dirty="0"/>
              <a:t> </a:t>
            </a:r>
            <a:r>
              <a:rPr lang="en-US" sz="1800" u="sng" dirty="0"/>
              <a:t>https://id.loc.gov/[authorities|vocabulary]/[scheme</a:t>
            </a:r>
            <a:r>
              <a:rPr lang="en-US" sz="1800" u="sng" dirty="0" smtClean="0"/>
              <a:t>]/label/[term]</a:t>
            </a:r>
            <a:endParaRPr lang="en-US" sz="1800" u="sng" dirty="0"/>
          </a:p>
          <a:p>
            <a:pPr marL="228600" lvl="1" indent="0">
              <a:buNone/>
            </a:pPr>
            <a:endParaRPr lang="en-US" sz="1800" dirty="0"/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service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Non-Browser usage:</a:t>
            </a:r>
          </a:p>
          <a:p>
            <a:r>
              <a:rPr lang="en-US" dirty="0" smtClean="0"/>
              <a:t>Get just the URI/label at the command line (use “</a:t>
            </a:r>
            <a:r>
              <a:rPr lang="en-US" b="1" dirty="0" smtClean="0"/>
              <a:t>curl</a:t>
            </a:r>
            <a:r>
              <a:rPr lang="en-US" dirty="0" smtClean="0"/>
              <a:t> -I” or “</a:t>
            </a:r>
            <a:r>
              <a:rPr lang="en-US" b="1" dirty="0" err="1" smtClean="0"/>
              <a:t>wget</a:t>
            </a:r>
            <a:r>
              <a:rPr lang="en-US" dirty="0" smtClean="0"/>
              <a:t> -S”)</a:t>
            </a:r>
          </a:p>
          <a:p>
            <a:endParaRPr lang="en-US" dirty="0" smtClean="0"/>
          </a:p>
          <a:p>
            <a:r>
              <a:rPr lang="en-US" dirty="0" smtClean="0"/>
              <a:t>$&gt; </a:t>
            </a:r>
            <a:r>
              <a:rPr lang="en-US" dirty="0"/>
              <a:t>curl -I https://id.loc.gov/authorities/names/label/Jos%C3%A9</a:t>
            </a:r>
          </a:p>
          <a:p>
            <a:pPr marL="914400" lvl="4" indent="0">
              <a:buNone/>
            </a:pPr>
            <a:r>
              <a:rPr lang="en-US" sz="1800" dirty="0"/>
              <a:t>HTTP/2 302</a:t>
            </a:r>
          </a:p>
          <a:p>
            <a:pPr marL="914400" lvl="4" indent="0">
              <a:buNone/>
            </a:pPr>
            <a:r>
              <a:rPr lang="en-US" sz="1800" dirty="0"/>
              <a:t>date: Wed, 28 Jul 2021 18:35:44 GMT</a:t>
            </a:r>
          </a:p>
          <a:p>
            <a:pPr marL="914400" lvl="4" indent="0">
              <a:buNone/>
            </a:pPr>
            <a:r>
              <a:rPr lang="en-US" sz="1800" dirty="0"/>
              <a:t>x-</a:t>
            </a:r>
            <a:r>
              <a:rPr lang="en-US" sz="1800" dirty="0" err="1"/>
              <a:t>uri</a:t>
            </a:r>
            <a:r>
              <a:rPr lang="en-US" sz="1800" dirty="0"/>
              <a:t>: http://id.loc.gov/authorities/names/n87897445</a:t>
            </a:r>
          </a:p>
          <a:p>
            <a:pPr marL="914400" lvl="4" indent="0">
              <a:buNone/>
            </a:pPr>
            <a:r>
              <a:rPr lang="en-US" sz="1800" dirty="0"/>
              <a:t>x-</a:t>
            </a:r>
            <a:r>
              <a:rPr lang="en-US" sz="1800" dirty="0" err="1"/>
              <a:t>preflabel</a:t>
            </a:r>
            <a:r>
              <a:rPr lang="en-US" sz="1800" dirty="0"/>
              <a:t>: José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5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service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Shortcut: add the extension you want for the format you want:</a:t>
            </a:r>
          </a:p>
          <a:p>
            <a:pPr lvl="1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id.loc.gov/vocabulary/countries/label/Zimbabwe.nt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5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1458381"/>
            <a:ext cx="4486656" cy="1141497"/>
          </a:xfrm>
        </p:spPr>
        <p:txBody>
          <a:bodyPr/>
          <a:lstStyle/>
          <a:p>
            <a:r>
              <a:rPr lang="en-US" dirty="0"/>
              <a:t>Label service …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7" y="2811363"/>
            <a:ext cx="4417725" cy="2932589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/>
              <a:t>Diacritic Sensitive: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hlinkClick r:id="rId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https://id.loc.gov/authorities/names/label/Jose</a:t>
            </a:r>
            <a:r>
              <a:rPr lang="en-US" sz="1600" dirty="0"/>
              <a:t> </a:t>
            </a:r>
            <a:r>
              <a:rPr lang="en-US" sz="1600" dirty="0" smtClean="0"/>
              <a:t>No </a:t>
            </a:r>
            <a:r>
              <a:rPr lang="en-US" sz="1600" dirty="0"/>
              <a:t>results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https://id.loc.gov/authorities/names/label/</a:t>
            </a:r>
            <a:r>
              <a:rPr lang="en-US" sz="1600" b="1" dirty="0">
                <a:hlinkClick r:id="rId3"/>
              </a:rPr>
              <a:t>José</a:t>
            </a:r>
            <a:r>
              <a:rPr lang="en-US" sz="1600" b="1" dirty="0"/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700" b="1" dirty="0" smtClean="0"/>
              <a:t>Finds: https</a:t>
            </a:r>
            <a:r>
              <a:rPr lang="en-US" sz="1700" b="1" dirty="0"/>
              <a:t>://id.loc.gov/authorities/names/n87897445.html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9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031" y="1122408"/>
            <a:ext cx="4825207" cy="462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1369</TotalTime>
  <Words>875</Words>
  <Application>Microsoft Office PowerPoint</Application>
  <PresentationFormat>Widescreen</PresentationFormat>
  <Paragraphs>199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微軟正黑體</vt:lpstr>
      <vt:lpstr>Arial</vt:lpstr>
      <vt:lpstr>Calibri</vt:lpstr>
      <vt:lpstr>Gill Sans MT</vt:lpstr>
      <vt:lpstr>Parcel</vt:lpstr>
      <vt:lpstr>Library of Congress</vt:lpstr>
      <vt:lpstr>A BIT ABOUT id.LOC.GOV</vt:lpstr>
      <vt:lpstr>More ID.loc.gov</vt:lpstr>
      <vt:lpstr>Services beyond search</vt:lpstr>
      <vt:lpstr>Atom feed</vt:lpstr>
      <vt:lpstr>Label Service</vt:lpstr>
      <vt:lpstr>Label service …</vt:lpstr>
      <vt:lpstr>Label service …</vt:lpstr>
      <vt:lpstr>Label service …</vt:lpstr>
      <vt:lpstr>Suggest2</vt:lpstr>
      <vt:lpstr>Suggest2 …</vt:lpstr>
      <vt:lpstr>Suggest2 …</vt:lpstr>
      <vt:lpstr>Suggest2 …</vt:lpstr>
      <vt:lpstr>Suggest2 typeahead</vt:lpstr>
      <vt:lpstr>Suggest2 typeahead</vt:lpstr>
      <vt:lpstr>Suggest2 typeahead</vt:lpstr>
      <vt:lpstr>Suggest2 searchtypes</vt:lpstr>
      <vt:lpstr>Suggest2 searchtypes</vt:lpstr>
      <vt:lpstr>Suggest2 Diacritics</vt:lpstr>
      <vt:lpstr>Suggest </vt:lpstr>
      <vt:lpstr>DisplayLabeL</vt:lpstr>
      <vt:lpstr>Resource level services</vt:lpstr>
      <vt:lpstr>Activity Streams</vt:lpstr>
      <vt:lpstr>Downloads</vt:lpstr>
      <vt:lpstr>Links</vt:lpstr>
      <vt:lpstr>Thanks!</vt:lpstr>
    </vt:vector>
  </TitlesOfParts>
  <Company>The Library of Congress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of Congress</dc:title>
  <dc:creator>Trail Nate</dc:creator>
  <cp:lastModifiedBy>Trail Nate</cp:lastModifiedBy>
  <cp:revision>107</cp:revision>
  <dcterms:created xsi:type="dcterms:W3CDTF">2021-07-28T16:33:50Z</dcterms:created>
  <dcterms:modified xsi:type="dcterms:W3CDTF">2021-07-29T15:50:13Z</dcterms:modified>
</cp:coreProperties>
</file>