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120" autoAdjust="0"/>
  </p:normalViewPr>
  <p:slideViewPr>
    <p:cSldViewPr snapToGrid="0">
      <p:cViewPr varScale="1">
        <p:scale>
          <a:sx n="55" d="100"/>
          <a:sy n="55" d="100"/>
        </p:scale>
        <p:origin x="262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BootCamps\ChancellorSeedGrant\Budget\ChancellorSeedGrant-Expenses.2018050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onnie\Documents\Work\Conferences-presentations\ALA%20Annual%202018\ALAposter-prep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pieChart>
        <c:varyColors val="1"/>
        <c:ser>
          <c:idx val="0"/>
          <c:order val="0"/>
          <c:tx>
            <c:strRef>
              <c:f>Sheet2!$B$16</c:f>
              <c:strCache>
                <c:ptCount val="1"/>
                <c:pt idx="0">
                  <c:v>Allocation</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Sheet2!$A$17:$A$20</c:f>
              <c:strCache>
                <c:ptCount val="4"/>
                <c:pt idx="0">
                  <c:v>Instructor-related costs</c:v>
                </c:pt>
                <c:pt idx="1">
                  <c:v>Food (i.e., lunch)</c:v>
                </c:pt>
                <c:pt idx="2">
                  <c:v>Office Supplies &amp; hardware/software</c:v>
                </c:pt>
                <c:pt idx="3">
                  <c:v>Conference Attendance costs</c:v>
                </c:pt>
              </c:strCache>
            </c:strRef>
          </c:cat>
          <c:val>
            <c:numRef>
              <c:f>Sheet2!$B$17:$B$20</c:f>
              <c:numCache>
                <c:formatCode>_([$$-409]* #,##0.00_);_([$$-409]* \(#,##0.00\);_([$$-409]* "-"??_);_(@_)</c:formatCode>
                <c:ptCount val="4"/>
                <c:pt idx="0">
                  <c:v>12125</c:v>
                </c:pt>
                <c:pt idx="1">
                  <c:v>11160</c:v>
                </c:pt>
                <c:pt idx="2">
                  <c:v>1315</c:v>
                </c:pt>
                <c:pt idx="3">
                  <c:v>400</c:v>
                </c:pt>
              </c:numCache>
            </c:numRef>
          </c:val>
          <c:extLst>
            <c:ext xmlns:c16="http://schemas.microsoft.com/office/drawing/2014/chart" uri="{C3380CC4-5D6E-409C-BE32-E72D297353CC}">
              <c16:uniqueId val="{00000000-063A-48DE-8B7A-171AA835EAF0}"/>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9973192346172055"/>
          <c:y val="0.17085346458506345"/>
          <c:w val="0.38750890588437242"/>
          <c:h val="0.6582927202893224"/>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b="1" i="0" u="sng" cap="small" baseline="0">
                <a:latin typeface="Arial" pitchFamily="34" charset="0"/>
                <a:cs typeface="Arial" pitchFamily="34" charset="0"/>
              </a:rPr>
              <a:t>Average Interest in the Boot Camp Themes</a:t>
            </a:r>
            <a:endParaRPr lang="en-US" sz="2400" b="1" i="0" baseline="0">
              <a:latin typeface="Arial" pitchFamily="34" charset="0"/>
              <a:cs typeface="Arial" pitchFamily="34" charset="0"/>
            </a:endParaRPr>
          </a:p>
        </c:rich>
      </c:tx>
      <c:layout/>
      <c:overlay val="0"/>
    </c:title>
    <c:autoTitleDeleted val="0"/>
    <c:plotArea>
      <c:layout/>
      <c:barChart>
        <c:barDir val="col"/>
        <c:grouping val="clustered"/>
        <c:varyColors val="0"/>
        <c:ser>
          <c:idx val="0"/>
          <c:order val="0"/>
          <c:tx>
            <c:strRef>
              <c:f>Graph!$B$1</c:f>
              <c:strCache>
                <c:ptCount val="1"/>
                <c:pt idx="0">
                  <c:v>Avg. # Registered</c:v>
                </c:pt>
              </c:strCache>
            </c:strRef>
          </c:tx>
          <c:invertIfNegative val="0"/>
          <c:dLbls>
            <c:spPr>
              <a:noFill/>
              <a:ln>
                <a:noFill/>
              </a:ln>
              <a:effectLst/>
            </c:spPr>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Graph!$A$2:$A$7</c:f>
              <c:strCache>
                <c:ptCount val="6"/>
                <c:pt idx="0">
                  <c:v>Data Skills</c:v>
                </c:pt>
                <c:pt idx="1">
                  <c:v>Grant Skills</c:v>
                </c:pt>
                <c:pt idx="2">
                  <c:v>Literature Research Skills</c:v>
                </c:pt>
                <c:pt idx="3">
                  <c:v>Presentation Skills</c:v>
                </c:pt>
                <c:pt idx="4">
                  <c:v>Research Impact &amp; Promotion</c:v>
                </c:pt>
                <c:pt idx="5">
                  <c:v>Writing &amp; Publishing Skills</c:v>
                </c:pt>
              </c:strCache>
            </c:strRef>
          </c:cat>
          <c:val>
            <c:numRef>
              <c:f>Graph!$B$2:$B$7</c:f>
              <c:numCache>
                <c:formatCode>0.0</c:formatCode>
                <c:ptCount val="6"/>
                <c:pt idx="0">
                  <c:v>66</c:v>
                </c:pt>
                <c:pt idx="1">
                  <c:v>47.666666666666593</c:v>
                </c:pt>
                <c:pt idx="2">
                  <c:v>27</c:v>
                </c:pt>
                <c:pt idx="3">
                  <c:v>83</c:v>
                </c:pt>
                <c:pt idx="4">
                  <c:v>25</c:v>
                </c:pt>
                <c:pt idx="5">
                  <c:v>26</c:v>
                </c:pt>
              </c:numCache>
            </c:numRef>
          </c:val>
          <c:extLst>
            <c:ext xmlns:c16="http://schemas.microsoft.com/office/drawing/2014/chart" uri="{C3380CC4-5D6E-409C-BE32-E72D297353CC}">
              <c16:uniqueId val="{00000000-C9CA-48B8-B708-9E73DDA3433F}"/>
            </c:ext>
          </c:extLst>
        </c:ser>
        <c:ser>
          <c:idx val="1"/>
          <c:order val="1"/>
          <c:tx>
            <c:strRef>
              <c:f>Graph!$C$1</c:f>
              <c:strCache>
                <c:ptCount val="1"/>
                <c:pt idx="0">
                  <c:v>Avg. # Attended</c:v>
                </c:pt>
              </c:strCache>
            </c:strRef>
          </c:tx>
          <c:invertIfNegative val="0"/>
          <c:dLbls>
            <c:spPr>
              <a:noFill/>
              <a:ln>
                <a:noFill/>
              </a:ln>
              <a:effectLst/>
            </c:spPr>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Graph!$A$2:$A$7</c:f>
              <c:strCache>
                <c:ptCount val="6"/>
                <c:pt idx="0">
                  <c:v>Data Skills</c:v>
                </c:pt>
                <c:pt idx="1">
                  <c:v>Grant Skills</c:v>
                </c:pt>
                <c:pt idx="2">
                  <c:v>Literature Research Skills</c:v>
                </c:pt>
                <c:pt idx="3">
                  <c:v>Presentation Skills</c:v>
                </c:pt>
                <c:pt idx="4">
                  <c:v>Research Impact &amp; Promotion</c:v>
                </c:pt>
                <c:pt idx="5">
                  <c:v>Writing &amp; Publishing Skills</c:v>
                </c:pt>
              </c:strCache>
            </c:strRef>
          </c:cat>
          <c:val>
            <c:numRef>
              <c:f>Graph!$C$2:$C$7</c:f>
              <c:numCache>
                <c:formatCode>0.0</c:formatCode>
                <c:ptCount val="6"/>
                <c:pt idx="0">
                  <c:v>18.5</c:v>
                </c:pt>
                <c:pt idx="1">
                  <c:v>17</c:v>
                </c:pt>
                <c:pt idx="2">
                  <c:v>14</c:v>
                </c:pt>
                <c:pt idx="3">
                  <c:v>5</c:v>
                </c:pt>
                <c:pt idx="4">
                  <c:v>7</c:v>
                </c:pt>
                <c:pt idx="5">
                  <c:v>7</c:v>
                </c:pt>
              </c:numCache>
            </c:numRef>
          </c:val>
          <c:extLst>
            <c:ext xmlns:c16="http://schemas.microsoft.com/office/drawing/2014/chart" uri="{C3380CC4-5D6E-409C-BE32-E72D297353CC}">
              <c16:uniqueId val="{00000001-C9CA-48B8-B708-9E73DDA3433F}"/>
            </c:ext>
          </c:extLst>
        </c:ser>
        <c:dLbls>
          <c:showLegendKey val="0"/>
          <c:showVal val="1"/>
          <c:showCatName val="0"/>
          <c:showSerName val="0"/>
          <c:showPercent val="0"/>
          <c:showBubbleSize val="0"/>
        </c:dLbls>
        <c:gapWidth val="150"/>
        <c:axId val="65960960"/>
        <c:axId val="65975040"/>
      </c:barChart>
      <c:catAx>
        <c:axId val="65960960"/>
        <c:scaling>
          <c:orientation val="minMax"/>
        </c:scaling>
        <c:delete val="0"/>
        <c:axPos val="b"/>
        <c:numFmt formatCode="General" sourceLinked="0"/>
        <c:majorTickMark val="none"/>
        <c:minorTickMark val="none"/>
        <c:tickLblPos val="nextTo"/>
        <c:txPr>
          <a:bodyPr/>
          <a:lstStyle/>
          <a:p>
            <a:pPr>
              <a:defRPr sz="1600" b="1">
                <a:latin typeface="Arial" pitchFamily="34" charset="0"/>
                <a:cs typeface="Arial" pitchFamily="34" charset="0"/>
              </a:defRPr>
            </a:pPr>
            <a:endParaRPr lang="en-US"/>
          </a:p>
        </c:txPr>
        <c:crossAx val="65975040"/>
        <c:crosses val="autoZero"/>
        <c:auto val="1"/>
        <c:lblAlgn val="ctr"/>
        <c:lblOffset val="100"/>
        <c:noMultiLvlLbl val="0"/>
      </c:catAx>
      <c:valAx>
        <c:axId val="65975040"/>
        <c:scaling>
          <c:orientation val="minMax"/>
        </c:scaling>
        <c:delete val="1"/>
        <c:axPos val="l"/>
        <c:numFmt formatCode="0.0" sourceLinked="1"/>
        <c:majorTickMark val="out"/>
        <c:minorTickMark val="none"/>
        <c:tickLblPos val="none"/>
        <c:crossAx val="65960960"/>
        <c:crosses val="autoZero"/>
        <c:crossBetween val="between"/>
      </c:valAx>
    </c:plotArea>
    <c:legend>
      <c:legendPos val="t"/>
      <c:layout/>
      <c:overlay val="0"/>
      <c:txPr>
        <a:bodyPr/>
        <a:lstStyle/>
        <a:p>
          <a:pPr>
            <a:defRPr sz="1800" i="1">
              <a:latin typeface="Arial" pitchFamily="34" charset="0"/>
              <a:cs typeface="Arial" pitchFamily="34" charset="0"/>
            </a:defRPr>
          </a:pPr>
          <a:endParaRPr lang="en-US"/>
        </a:p>
      </c:txPr>
    </c:legend>
    <c:plotVisOnly val="1"/>
    <c:dispBlanksAs val="gap"/>
    <c:showDLblsOverMax val="0"/>
  </c:chart>
  <c:spPr>
    <a:ln>
      <a:solidFill>
        <a:schemeClr val="tx1">
          <a:lumMod val="50000"/>
          <a:lumOff val="50000"/>
        </a:schemeClr>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A60FD-DFC4-4FC9-B0C4-78CCE6D9B359}" type="datetimeFigureOut">
              <a:rPr lang="en-US" smtClean="0"/>
              <a:pPr/>
              <a:t>7/9/2018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47F67-B67A-4F4B-8761-52DA4C16E13D}" type="slidenum">
              <a:rPr lang="en-US" smtClean="0"/>
              <a:pPr/>
              <a:t>‹#›</a:t>
            </a:fld>
            <a:endParaRPr lang="en-US"/>
          </a:p>
        </p:txBody>
      </p:sp>
    </p:spTree>
    <p:extLst>
      <p:ext uri="{BB962C8B-B14F-4D97-AF65-F5344CB8AC3E}">
        <p14:creationId xmlns:p14="http://schemas.microsoft.com/office/powerpoint/2010/main" val="283396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i.org/10.1016/j.acalib.2016.06.00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reativecommons.org/licenses/by/2.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a:t>
            </a:r>
          </a:p>
          <a:p>
            <a:r>
              <a:rPr lang="en-US" dirty="0" smtClean="0"/>
              <a:t>My name is Bonnie Fong. I’m the Physical Sciences Librarian, Head of Emerging</a:t>
            </a:r>
            <a:r>
              <a:rPr lang="en-US" baseline="0" dirty="0" smtClean="0"/>
              <a:t> Technologies, &amp; Interim Information Literacy Coordinator at the John Cotton Dana Library on Rutgers University’s Newark campus.</a:t>
            </a:r>
          </a:p>
          <a:p>
            <a:r>
              <a:rPr lang="en-US" baseline="0" dirty="0" smtClean="0"/>
              <a:t>Today, I will be talking about a collaborative initiative on that campus, titled, “Boot Camps for Graduate Student Success.”</a:t>
            </a:r>
            <a:endParaRPr lang="en-US" dirty="0"/>
          </a:p>
        </p:txBody>
      </p:sp>
      <p:sp>
        <p:nvSpPr>
          <p:cNvPr id="4" name="Slide Number Placeholder 3"/>
          <p:cNvSpPr>
            <a:spLocks noGrp="1"/>
          </p:cNvSpPr>
          <p:nvPr>
            <p:ph type="sldNum" sz="quarter" idx="10"/>
          </p:nvPr>
        </p:nvSpPr>
        <p:spPr/>
        <p:txBody>
          <a:bodyPr/>
          <a:lstStyle/>
          <a:p>
            <a:fld id="{F5847F67-B67A-4F4B-8761-52DA4C16E1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a:t>
            </a:r>
            <a:r>
              <a:rPr lang="en-US" sz="1200" dirty="0" smtClean="0">
                <a:latin typeface="Arial" pitchFamily="34" charset="0"/>
                <a:cs typeface="Arial" pitchFamily="34" charset="0"/>
              </a:rPr>
              <a:t>5 times: January 2017, May 2017, January 2018, (offered twice) May 2018*</a:t>
            </a:r>
          </a:p>
          <a:p>
            <a:pPr>
              <a:spcBef>
                <a:spcPts val="600"/>
              </a:spcBef>
              <a:spcAft>
                <a:spcPts val="600"/>
              </a:spcAft>
              <a:buFont typeface="Arial" pitchFamily="34" charset="0"/>
              <a:buChar char="•"/>
            </a:pPr>
            <a:r>
              <a:rPr lang="en-US" sz="1200" dirty="0" smtClean="0">
                <a:latin typeface="Arial" pitchFamily="34" charset="0"/>
                <a:cs typeface="Arial" pitchFamily="34" charset="0"/>
              </a:rPr>
              <a:t>2-days, 10am-4pm each day</a:t>
            </a:r>
          </a:p>
          <a:p>
            <a:pPr marL="0" marR="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Goal:  prepare students on writing their dissertations and provide them with tips on how to successfully publish while in graduate school or shortly thereafter</a:t>
            </a:r>
          </a:p>
          <a:p>
            <a:pPr marL="0" marR="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Agenda: critical reading strategies; the research notebook &amp; research process; critical writing &amp; evaluating sources (proposals, annotated bibliographies, abstracts); attribution &amp; citation; editing &amp; revision; the dissertation process; writing a proposal; getting your work published</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20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20-22 students to sign up were “accepted”</a:t>
            </a:r>
          </a:p>
          <a:p>
            <a:pPr>
              <a:spcBef>
                <a:spcPts val="600"/>
              </a:spcBef>
              <a:spcAft>
                <a:spcPts val="600"/>
              </a:spcAft>
              <a:buFont typeface="Arial" pitchFamily="34" charset="0"/>
              <a:buChar char="•"/>
            </a:pPr>
            <a:r>
              <a:rPr lang="en-US" sz="1200" dirty="0" smtClean="0">
                <a:latin typeface="Arial" pitchFamily="34" charset="0"/>
                <a:cs typeface="Arial" pitchFamily="34" charset="0"/>
              </a:rPr>
              <a:t>Instructors: 2 Writing Program instructors on-campus, with</a:t>
            </a:r>
            <a:r>
              <a:rPr lang="en-US" sz="1200" baseline="0" dirty="0" smtClean="0">
                <a:latin typeface="Arial" pitchFamily="34" charset="0"/>
                <a:cs typeface="Arial" pitchFamily="34" charset="0"/>
              </a:rPr>
              <a:t> whose work the Director of the Writing Center was already familiar with – in fact, the instructors taught similar content as workshops during the regular academic year</a:t>
            </a:r>
            <a:r>
              <a:rPr lang="en-US" sz="1200" dirty="0" smtClean="0">
                <a:latin typeface="Arial" pitchFamily="34" charset="0"/>
                <a:cs typeface="Arial" pitchFamily="34" charset="0"/>
              </a:rPr>
              <a:t> </a:t>
            </a:r>
            <a:r>
              <a:rPr lang="en-US" sz="1200" i="1" dirty="0" smtClean="0">
                <a:latin typeface="Arial" pitchFamily="34" charset="0"/>
                <a:cs typeface="Arial" pitchFamily="34" charset="0"/>
              </a:rPr>
              <a:t>($)</a:t>
            </a:r>
          </a:p>
          <a:p>
            <a:pPr>
              <a:spcBef>
                <a:spcPts val="600"/>
              </a:spcBef>
              <a:spcAft>
                <a:spcPts val="600"/>
              </a:spcAft>
            </a:pPr>
            <a:r>
              <a:rPr lang="en-US" sz="1200" i="1" dirty="0" smtClean="0">
                <a:latin typeface="Arial" pitchFamily="34" charset="0"/>
                <a:cs typeface="Arial" pitchFamily="34" charset="0"/>
              </a:rPr>
              <a:t>*Note: per student and instructor feedback, the (two) May 2018 sessions were separated out into (two) 1-day Critical Reading &amp; Writing Skills sessions and (two) 1-day Dissertation Completion &amp; Publishing sessions</a:t>
            </a:r>
          </a:p>
        </p:txBody>
      </p:sp>
      <p:sp>
        <p:nvSpPr>
          <p:cNvPr id="4" name="Slide Number Placeholder 3"/>
          <p:cNvSpPr>
            <a:spLocks noGrp="1"/>
          </p:cNvSpPr>
          <p:nvPr>
            <p:ph type="sldNum" sz="quarter" idx="10"/>
          </p:nvPr>
        </p:nvSpPr>
        <p:spPr/>
        <p:txBody>
          <a:bodyPr/>
          <a:lstStyle/>
          <a:p>
            <a:fld id="{F5847F67-B67A-4F4B-8761-52DA4C16E13D}" type="slidenum">
              <a:rPr lang="en-US" smtClean="0"/>
              <a:pPr/>
              <a:t>10</a:t>
            </a:fld>
            <a:endParaRPr lang="en-US"/>
          </a:p>
        </p:txBody>
      </p:sp>
    </p:spTree>
    <p:extLst>
      <p:ext uri="{BB962C8B-B14F-4D97-AF65-F5344CB8AC3E}">
        <p14:creationId xmlns:p14="http://schemas.microsoft.com/office/powerpoint/2010/main" val="263958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tell, there were many people who helped make this initiative a success – the Chancellor, my co-PIs, the instructors, helpers, support staff, and the students</a:t>
            </a:r>
            <a:r>
              <a:rPr lang="en-US" baseline="0" dirty="0" smtClean="0"/>
              <a:t> themselves. I want to take a moment here to acknowledge them.</a:t>
            </a:r>
          </a:p>
          <a:p>
            <a:endParaRPr lang="en-US" dirty="0" smtClean="0"/>
          </a:p>
          <a:p>
            <a:r>
              <a:rPr lang="en-US" dirty="0" smtClean="0"/>
              <a:t>I also</a:t>
            </a:r>
            <a:r>
              <a:rPr lang="en-US" baseline="0" dirty="0" smtClean="0"/>
              <a:t> want to t</a:t>
            </a:r>
            <a:r>
              <a:rPr lang="en-US" dirty="0" smtClean="0"/>
              <a:t>hank you for listening. Are there </a:t>
            </a:r>
            <a:r>
              <a:rPr lang="en-US" smtClean="0"/>
              <a:t>any questions?</a:t>
            </a:r>
            <a:endParaRPr lang="en-US" dirty="0"/>
          </a:p>
        </p:txBody>
      </p:sp>
      <p:sp>
        <p:nvSpPr>
          <p:cNvPr id="4" name="Slide Number Placeholder 3"/>
          <p:cNvSpPr>
            <a:spLocks noGrp="1"/>
          </p:cNvSpPr>
          <p:nvPr>
            <p:ph type="sldNum" sz="quarter" idx="10"/>
          </p:nvPr>
        </p:nvSpPr>
        <p:spPr/>
        <p:txBody>
          <a:bodyPr/>
          <a:lstStyle/>
          <a:p>
            <a:fld id="{F5847F67-B67A-4F4B-8761-52DA4C16E13D}"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library, graduate school, writing center, and learning center collaborated to apply for a (internal) Chancellor’s Seed Grant and received $25,000 for their "Boot Camps for Graduate Student Success" initiative. The purpose of this 2-year innovative program was to ensure doctoral and master's students learn many of the skills that might not be taught within their graduate program curriculum, but are quite valuable for timely degree completion and for gaining competitive career advantages. </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There were 6 boot camp themes identified based on a previous study by librarians from the John Cotton Dana Library looking at graduate student needs and interests as well as the graduate program directors’ </a:t>
            </a:r>
            <a:r>
              <a:rPr lang="en-US" sz="1200" dirty="0" err="1" smtClean="0">
                <a:latin typeface="Arial" pitchFamily="34" charset="0"/>
                <a:cs typeface="Arial" pitchFamily="34" charset="0"/>
              </a:rPr>
              <a:t>perspective.</a:t>
            </a:r>
            <a:r>
              <a:rPr lang="en-US" sz="1200" baseline="30000" dirty="0" err="1" smtClean="0">
                <a:latin typeface="Arial" pitchFamily="34" charset="0"/>
                <a:cs typeface="Arial" pitchFamily="34" charset="0"/>
              </a:rPr>
              <a:t>1</a:t>
            </a:r>
            <a:r>
              <a:rPr lang="en-US" sz="1200" b="0" i="0" kern="1200" dirty="0" smtClean="0">
                <a:solidFill>
                  <a:schemeClr val="tx1"/>
                </a:solidFill>
                <a:effectLst/>
                <a:latin typeface="+mn-lt"/>
                <a:ea typeface="+mn-ea"/>
                <a:cs typeface="+mn-cs"/>
              </a:rPr>
              <a:t> We provided intensive, rigorous training in the form of 1-day or 2-day boot camps - offered before a semester began or after one ended, in an attempt to avoid the scheduling conflicts that students said were the reasons for their not being able to attend workshops taught during the (regular) academic year. As you can see from this</a:t>
            </a:r>
            <a:r>
              <a:rPr lang="en-US" sz="1200" b="0" i="0" kern="1200" baseline="0" dirty="0" smtClean="0">
                <a:solidFill>
                  <a:schemeClr val="tx1"/>
                </a:solidFill>
                <a:effectLst/>
                <a:latin typeface="+mn-lt"/>
                <a:ea typeface="+mn-ea"/>
                <a:cs typeface="+mn-cs"/>
              </a:rPr>
              <a:t> slide, most themes – data </a:t>
            </a:r>
            <a:r>
              <a:rPr lang="en-US" sz="1200" b="0" i="0" kern="1200" dirty="0" smtClean="0">
                <a:solidFill>
                  <a:schemeClr val="tx1"/>
                </a:solidFill>
                <a:effectLst/>
                <a:latin typeface="+mn-lt"/>
                <a:ea typeface="+mn-ea"/>
                <a:cs typeface="+mn-cs"/>
              </a:rPr>
              <a:t>skills, grant skills, literature research skills, and writing and publishing skills</a:t>
            </a:r>
            <a:r>
              <a:rPr lang="en-US" sz="1200" b="0" i="0" kern="1200" baseline="0" dirty="0" smtClean="0">
                <a:solidFill>
                  <a:schemeClr val="tx1"/>
                </a:solidFill>
                <a:effectLst/>
                <a:latin typeface="+mn-lt"/>
                <a:ea typeface="+mn-ea"/>
                <a:cs typeface="+mn-cs"/>
              </a:rPr>
              <a:t> – were taught more than once, but </a:t>
            </a:r>
            <a:r>
              <a:rPr lang="en-US" sz="1200" b="0" i="0" kern="1200" dirty="0" smtClean="0">
                <a:solidFill>
                  <a:schemeClr val="tx1"/>
                </a:solidFill>
                <a:effectLst/>
                <a:latin typeface="+mn-lt"/>
                <a:ea typeface="+mn-ea"/>
                <a:cs typeface="+mn-cs"/>
              </a:rPr>
              <a:t>presentation skills and research impact &amp; promotion</a:t>
            </a:r>
            <a:r>
              <a:rPr lang="en-US" sz="1200" b="0" i="0" kern="1200" baseline="0" dirty="0" smtClean="0">
                <a:solidFill>
                  <a:schemeClr val="tx1"/>
                </a:solidFill>
                <a:effectLst/>
                <a:latin typeface="+mn-lt"/>
                <a:ea typeface="+mn-ea"/>
                <a:cs typeface="+mn-cs"/>
              </a:rPr>
              <a:t> were only taught once. The reasons for this had to do with a combination of factors, including perceived interest in the themes and the cost for instructors.</a:t>
            </a: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Given that each </a:t>
            </a:r>
            <a:r>
              <a:rPr lang="en-US" sz="1200" b="0" i="0" kern="1200" baseline="0" dirty="0" smtClean="0">
                <a:solidFill>
                  <a:schemeClr val="tx1"/>
                </a:solidFill>
                <a:effectLst/>
                <a:latin typeface="+mn-lt"/>
                <a:ea typeface="+mn-ea"/>
                <a:cs typeface="+mn-cs"/>
              </a:rPr>
              <a:t>boot camp session was limited to 30 students (or in the case of the Writing &amp; Publishing one, 20 students), we recorded each boot camp theme at least once, so that students who were not able to attend would still have access to the content. As the P.I., I put together a </a:t>
            </a:r>
            <a:r>
              <a:rPr lang="en-US" sz="1200" b="0" i="0" kern="1200" baseline="0" dirty="0" err="1" smtClean="0">
                <a:solidFill>
                  <a:schemeClr val="tx1"/>
                </a:solidFill>
                <a:effectLst/>
                <a:latin typeface="+mn-lt"/>
                <a:ea typeface="+mn-ea"/>
                <a:cs typeface="+mn-cs"/>
              </a:rPr>
              <a:t>LibGuide</a:t>
            </a:r>
            <a:r>
              <a:rPr lang="en-US" sz="1200" b="0" i="0" kern="1200" baseline="0" dirty="0" smtClean="0">
                <a:solidFill>
                  <a:schemeClr val="tx1"/>
                </a:solidFill>
                <a:effectLst/>
                <a:latin typeface="+mn-lt"/>
                <a:ea typeface="+mn-ea"/>
                <a:cs typeface="+mn-cs"/>
              </a:rPr>
              <a:t> (https://libguides.rutgers.edu/bootcamps) and posted links to the recordings and things like handouts and PowerPoint slide shows on there. That’s also where links to the registration forms and post-boot camp assessment forms were posted, for those of you who might be curious about those.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baseline="30000" dirty="0" smtClean="0">
                <a:latin typeface="Arial" pitchFamily="34" charset="0"/>
                <a:cs typeface="Arial" pitchFamily="34" charset="0"/>
              </a:rPr>
              <a:t>1</a:t>
            </a:r>
            <a:r>
              <a:rPr lang="en-US" sz="1200" i="1" dirty="0" smtClean="0">
                <a:latin typeface="Arial" pitchFamily="34" charset="0"/>
                <a:cs typeface="Arial" pitchFamily="34" charset="0"/>
              </a:rPr>
              <a:t>Bonnie L. Fong, </a:t>
            </a:r>
            <a:r>
              <a:rPr lang="en-US" sz="1200" i="1" dirty="0" err="1" smtClean="0">
                <a:latin typeface="Arial" pitchFamily="34" charset="0"/>
                <a:cs typeface="Arial" pitchFamily="34" charset="0"/>
              </a:rPr>
              <a:t>Minglu</a:t>
            </a:r>
            <a:r>
              <a:rPr lang="en-US" sz="1200" i="1" dirty="0" smtClean="0">
                <a:latin typeface="Arial" pitchFamily="34" charset="0"/>
                <a:cs typeface="Arial" pitchFamily="34" charset="0"/>
              </a:rPr>
              <a:t> Wang, Krista White, and Roberta Tipton, “Assessing and Serving the Workshop Needs of Graduate Students,” </a:t>
            </a:r>
            <a:r>
              <a:rPr lang="en-US" sz="1200" i="0" dirty="0" smtClean="0">
                <a:latin typeface="Arial" pitchFamily="34" charset="0"/>
                <a:cs typeface="Arial" pitchFamily="34" charset="0"/>
              </a:rPr>
              <a:t>Journal of Academic Librarianship, </a:t>
            </a:r>
            <a:r>
              <a:rPr lang="en-US" sz="1200" i="1" dirty="0" smtClean="0">
                <a:latin typeface="Arial" pitchFamily="34" charset="0"/>
                <a:cs typeface="Arial" pitchFamily="34" charset="0"/>
              </a:rPr>
              <a:t>42, 5 (September 2016): 569–80 </a:t>
            </a:r>
            <a:r>
              <a:rPr lang="en-US" sz="1200" i="1" u="sng" dirty="0" smtClean="0">
                <a:latin typeface="Arial" pitchFamily="34" charset="0"/>
                <a:cs typeface="Arial" pitchFamily="34" charset="0"/>
                <a:hlinkClick r:id="rId3" tooltip="Persistent link using digital object identifier"/>
              </a:rPr>
              <a:t>https://doi.org/10.1016/j.acalib.2016.06.003</a:t>
            </a:r>
            <a:endParaRPr lang="en-US" sz="1200" i="1" dirty="0" smtClean="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2</a:t>
            </a:fld>
            <a:endParaRPr lang="en-US"/>
          </a:p>
        </p:txBody>
      </p:sp>
    </p:spTree>
    <p:extLst>
      <p:ext uri="{BB962C8B-B14F-4D97-AF65-F5344CB8AC3E}">
        <p14:creationId xmlns:p14="http://schemas.microsoft.com/office/powerpoint/2010/main" val="295908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is a slide for those who like numbers…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Almost</a:t>
            </a:r>
            <a:r>
              <a:rPr lang="en-US" sz="1200" b="0" i="0" kern="1200" baseline="0" dirty="0" smtClean="0">
                <a:solidFill>
                  <a:schemeClr val="tx1"/>
                </a:solidFill>
                <a:effectLst/>
                <a:latin typeface="+mn-lt"/>
                <a:ea typeface="+mn-ea"/>
                <a:cs typeface="+mn-cs"/>
              </a:rPr>
              <a:t> half of o</a:t>
            </a:r>
            <a:r>
              <a:rPr lang="en-US" sz="1200" b="0" i="0" kern="1200" dirty="0" smtClean="0">
                <a:solidFill>
                  <a:schemeClr val="tx1"/>
                </a:solidFill>
                <a:effectLst/>
                <a:latin typeface="+mn-lt"/>
                <a:ea typeface="+mn-ea"/>
                <a:cs typeface="+mn-cs"/>
              </a:rPr>
              <a:t>ur proposed budget </a:t>
            </a:r>
            <a:r>
              <a:rPr lang="en-US" sz="1200" b="0" i="0" kern="1200" baseline="0" dirty="0" smtClean="0">
                <a:solidFill>
                  <a:schemeClr val="tx1"/>
                </a:solidFill>
                <a:effectLst/>
                <a:latin typeface="+mn-lt"/>
                <a:ea typeface="+mn-ea"/>
                <a:cs typeface="+mn-cs"/>
              </a:rPr>
              <a:t>was for instructor-related costs; another 45% went towards lunch; 5% was for office supplies – primarily certificates of completion (which were signed by the Graduate School-Newark) and software (i.e., </a:t>
            </a:r>
            <a:r>
              <a:rPr lang="en-US" sz="1200" b="0" i="0" kern="1200" baseline="0" dirty="0" err="1" smtClean="0">
                <a:solidFill>
                  <a:schemeClr val="tx1"/>
                </a:solidFill>
                <a:effectLst/>
                <a:latin typeface="+mn-lt"/>
                <a:ea typeface="+mn-ea"/>
                <a:cs typeface="+mn-cs"/>
              </a:rPr>
              <a:t>Camtasia</a:t>
            </a:r>
            <a:r>
              <a:rPr lang="en-US" sz="1200" b="0" i="0" kern="1200" baseline="0" dirty="0" smtClean="0">
                <a:solidFill>
                  <a:schemeClr val="tx1"/>
                </a:solidFill>
                <a:effectLst/>
                <a:latin typeface="+mn-lt"/>
                <a:ea typeface="+mn-ea"/>
                <a:cs typeface="+mn-cs"/>
              </a:rPr>
              <a:t>); and a little bit was allocated for conference attendance to disseminate the details of our initiative.</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We offered a total of 17* boot camp sessions during our 2-year grant period (2016-2018):</a:t>
            </a:r>
          </a:p>
          <a:p>
            <a:r>
              <a:rPr lang="en-US" sz="1200" b="0" i="1" kern="1200" dirty="0" smtClean="0">
                <a:solidFill>
                  <a:schemeClr val="tx1"/>
                </a:solidFill>
                <a:effectLst/>
                <a:latin typeface="+mn-lt"/>
                <a:ea typeface="+mn-ea"/>
                <a:cs typeface="+mn-cs"/>
              </a:rPr>
              <a:t>*The final 2 writing &amp; publishing skills boot camps were actually broken</a:t>
            </a:r>
            <a:r>
              <a:rPr lang="en-US" sz="1200" b="0" i="1" kern="1200" baseline="0" dirty="0" smtClean="0">
                <a:solidFill>
                  <a:schemeClr val="tx1"/>
                </a:solidFill>
                <a:effectLst/>
                <a:latin typeface="+mn-lt"/>
                <a:ea typeface="+mn-ea"/>
                <a:cs typeface="+mn-cs"/>
              </a:rPr>
              <a:t> into </a:t>
            </a:r>
            <a:r>
              <a:rPr lang="en-US" sz="1200" b="0" i="1" kern="1200" dirty="0" smtClean="0">
                <a:solidFill>
                  <a:schemeClr val="tx1"/>
                </a:solidFill>
                <a:effectLst/>
                <a:latin typeface="+mn-lt"/>
                <a:ea typeface="+mn-ea"/>
                <a:cs typeface="+mn-cs"/>
              </a:rPr>
              <a:t>2 critical reading &amp; writing skills and 2 dissertation completion &amp; publishing boot camps.</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total</a:t>
            </a:r>
            <a:r>
              <a:rPr lang="en-US" sz="1200" b="0" i="0" kern="1200" baseline="0" dirty="0" smtClean="0">
                <a:solidFill>
                  <a:schemeClr val="tx1"/>
                </a:solidFill>
                <a:effectLst/>
                <a:latin typeface="+mn-lt"/>
                <a:ea typeface="+mn-ea"/>
                <a:cs typeface="+mn-cs"/>
              </a:rPr>
              <a:t> of 646 graduate students registered for our boot camps, and 407 were accepted (meaning 239 were waitlisted, but a 63% acceptance rate); however, only 177 actually attended the boot camps (meaning 43.5% of those who were accepted).</a:t>
            </a:r>
          </a:p>
        </p:txBody>
      </p:sp>
      <p:sp>
        <p:nvSpPr>
          <p:cNvPr id="4" name="Slide Number Placeholder 3"/>
          <p:cNvSpPr>
            <a:spLocks noGrp="1"/>
          </p:cNvSpPr>
          <p:nvPr>
            <p:ph type="sldNum" sz="quarter" idx="10"/>
          </p:nvPr>
        </p:nvSpPr>
        <p:spPr/>
        <p:txBody>
          <a:bodyPr/>
          <a:lstStyle/>
          <a:p>
            <a:fld id="{F5847F67-B67A-4F4B-8761-52DA4C16E13D}" type="slidenum">
              <a:rPr lang="en-US" smtClean="0"/>
              <a:pPr/>
              <a:t>3</a:t>
            </a:fld>
            <a:endParaRPr lang="en-US"/>
          </a:p>
        </p:txBody>
      </p:sp>
    </p:spTree>
    <p:extLst>
      <p:ext uri="{BB962C8B-B14F-4D97-AF65-F5344CB8AC3E}">
        <p14:creationId xmlns:p14="http://schemas.microsoft.com/office/powerpoint/2010/main" val="915359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graph compares the average</a:t>
            </a:r>
            <a:r>
              <a:rPr lang="en-US" sz="1200" b="0" i="0" kern="1200" baseline="0" dirty="0" smtClean="0">
                <a:solidFill>
                  <a:schemeClr val="tx1"/>
                </a:solidFill>
                <a:effectLst/>
                <a:latin typeface="+mn-lt"/>
                <a:ea typeface="+mn-ea"/>
                <a:cs typeface="+mn-cs"/>
              </a:rPr>
              <a:t> number of registrants for each boot camp theme with the average </a:t>
            </a:r>
            <a:r>
              <a:rPr lang="en-US" sz="1200" b="0" i="0" kern="1200" dirty="0" smtClean="0">
                <a:solidFill>
                  <a:schemeClr val="tx1"/>
                </a:solidFill>
                <a:effectLst/>
                <a:latin typeface="+mn-lt"/>
                <a:ea typeface="+mn-ea"/>
                <a:cs typeface="+mn-cs"/>
              </a:rPr>
              <a:t>actual attendance for each.</a:t>
            </a:r>
            <a:r>
              <a:rPr lang="en-US" sz="1200" b="0" i="0" kern="1200" baseline="0" dirty="0" smtClean="0">
                <a:solidFill>
                  <a:schemeClr val="tx1"/>
                </a:solidFill>
                <a:effectLst/>
                <a:latin typeface="+mn-lt"/>
                <a:ea typeface="+mn-ea"/>
                <a:cs typeface="+mn-cs"/>
              </a:rPr>
              <a:t> </a:t>
            </a:r>
          </a:p>
          <a:p>
            <a:r>
              <a:rPr lang="en-US" sz="1200" b="0" i="0" kern="1200" baseline="0" dirty="0" smtClean="0">
                <a:solidFill>
                  <a:schemeClr val="tx1"/>
                </a:solidFill>
                <a:effectLst/>
                <a:latin typeface="+mn-lt"/>
                <a:ea typeface="+mn-ea"/>
                <a:cs typeface="+mn-cs"/>
              </a:rPr>
              <a:t>The range of registrants and actual attendance varied quite a bit depending on when a boot camp was offered.*  January seemed to be a much better time than May for the students.</a:t>
            </a:r>
          </a:p>
          <a:p>
            <a:r>
              <a:rPr lang="en-US" sz="1200" b="0" i="0" kern="1200" baseline="0" dirty="0" smtClean="0">
                <a:solidFill>
                  <a:schemeClr val="tx1"/>
                </a:solidFill>
                <a:effectLst/>
                <a:latin typeface="+mn-lt"/>
                <a:ea typeface="+mn-ea"/>
                <a:cs typeface="+mn-cs"/>
              </a:rPr>
              <a:t>Generally, the more students that registered for a boot camp (reflecting interest/demand), the more that attended. A big exception to this seems to be the Presentation Skills boot camp and it’s unclear why that was.</a:t>
            </a:r>
            <a:endParaRPr lang="en-US" sz="1200" b="0"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Ranges for registration &amp; attendance:</a:t>
            </a:r>
          </a:p>
          <a:p>
            <a:r>
              <a:rPr lang="en-US" sz="1200" b="0" i="0" kern="1200" dirty="0" smtClean="0">
                <a:solidFill>
                  <a:schemeClr val="tx1"/>
                </a:solidFill>
                <a:effectLst/>
                <a:latin typeface="+mn-lt"/>
                <a:ea typeface="+mn-ea"/>
                <a:cs typeface="+mn-cs"/>
              </a:rPr>
              <a:t>2 data skills (62-70 registered;</a:t>
            </a:r>
            <a:r>
              <a:rPr lang="en-US" sz="1200" b="0" i="0" kern="1200" baseline="0" dirty="0" smtClean="0">
                <a:solidFill>
                  <a:schemeClr val="tx1"/>
                </a:solidFill>
                <a:effectLst/>
                <a:latin typeface="+mn-lt"/>
                <a:ea typeface="+mn-ea"/>
                <a:cs typeface="+mn-cs"/>
              </a:rPr>
              <a:t> 15-22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grant skills (21-64 registered;</a:t>
            </a:r>
            <a:r>
              <a:rPr lang="en-US" sz="1200" b="0" i="0" kern="1200" baseline="0" dirty="0" smtClean="0">
                <a:solidFill>
                  <a:schemeClr val="tx1"/>
                </a:solidFill>
                <a:effectLst/>
                <a:latin typeface="+mn-lt"/>
                <a:ea typeface="+mn-ea"/>
                <a:cs typeface="+mn-cs"/>
              </a:rPr>
              <a:t> 11-22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literature research skills (18-33 registered;</a:t>
            </a:r>
            <a:r>
              <a:rPr lang="en-US" sz="1200" b="0" i="0" kern="1200" baseline="0" dirty="0" smtClean="0">
                <a:solidFill>
                  <a:schemeClr val="tx1"/>
                </a:solidFill>
                <a:effectLst/>
                <a:latin typeface="+mn-lt"/>
                <a:ea typeface="+mn-ea"/>
                <a:cs typeface="+mn-cs"/>
              </a:rPr>
              <a:t> 8-16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 presentation skills (83 registered;</a:t>
            </a:r>
            <a:r>
              <a:rPr lang="en-US" sz="1200" b="0" i="0" kern="1200" baseline="0" dirty="0" smtClean="0">
                <a:solidFill>
                  <a:schemeClr val="tx1"/>
                </a:solidFill>
                <a:effectLst/>
                <a:latin typeface="+mn-lt"/>
                <a:ea typeface="+mn-ea"/>
                <a:cs typeface="+mn-cs"/>
              </a:rPr>
              <a:t> 5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 research</a:t>
            </a:r>
            <a:r>
              <a:rPr lang="en-US" sz="1200" b="0" i="0" kern="1200" baseline="0" dirty="0" smtClean="0">
                <a:solidFill>
                  <a:schemeClr val="tx1"/>
                </a:solidFill>
                <a:effectLst/>
                <a:latin typeface="+mn-lt"/>
                <a:ea typeface="+mn-ea"/>
                <a:cs typeface="+mn-cs"/>
              </a:rPr>
              <a:t> impact &amp; promotion </a:t>
            </a:r>
            <a:r>
              <a:rPr lang="en-US" sz="1200" b="0" i="0" kern="1200" dirty="0" smtClean="0">
                <a:solidFill>
                  <a:schemeClr val="tx1"/>
                </a:solidFill>
                <a:effectLst/>
                <a:latin typeface="+mn-lt"/>
                <a:ea typeface="+mn-ea"/>
                <a:cs typeface="+mn-cs"/>
              </a:rPr>
              <a:t>(25 registered;</a:t>
            </a:r>
            <a:r>
              <a:rPr lang="en-US" sz="1200" b="0" i="0" kern="1200" baseline="0" dirty="0" smtClean="0">
                <a:solidFill>
                  <a:schemeClr val="tx1"/>
                </a:solidFill>
                <a:effectLst/>
                <a:latin typeface="+mn-lt"/>
                <a:ea typeface="+mn-ea"/>
                <a:cs typeface="+mn-cs"/>
              </a:rPr>
              <a:t> 7 attended)</a:t>
            </a:r>
          </a:p>
          <a:p>
            <a:r>
              <a:rPr lang="en-US" sz="1200" b="0" i="0" kern="1200" dirty="0" smtClean="0">
                <a:solidFill>
                  <a:schemeClr val="tx1"/>
                </a:solidFill>
                <a:effectLst/>
                <a:latin typeface="+mn-lt"/>
                <a:ea typeface="+mn-ea"/>
                <a:cs typeface="+mn-cs"/>
              </a:rPr>
              <a:t>3 writing &amp; publishing skills (12-60 registered;</a:t>
            </a:r>
            <a:r>
              <a:rPr lang="en-US" sz="1200" b="0" i="0" kern="1200" baseline="0" dirty="0" smtClean="0">
                <a:solidFill>
                  <a:schemeClr val="tx1"/>
                </a:solidFill>
                <a:effectLst/>
                <a:latin typeface="+mn-lt"/>
                <a:ea typeface="+mn-ea"/>
                <a:cs typeface="+mn-cs"/>
              </a:rPr>
              <a:t> 5-16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2 critical reading &amp; writing skills (8-20 registered;</a:t>
            </a:r>
            <a:r>
              <a:rPr lang="en-US" sz="1200" b="0" i="0" kern="1200" baseline="0" dirty="0" smtClean="0">
                <a:solidFill>
                  <a:schemeClr val="tx1"/>
                </a:solidFill>
                <a:effectLst/>
                <a:latin typeface="+mn-lt"/>
                <a:ea typeface="+mn-ea"/>
                <a:cs typeface="+mn-cs"/>
              </a:rPr>
              <a:t> 3-7 attended)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2 dissertation completion &amp; publishing (9-15 registered;</a:t>
            </a:r>
            <a:r>
              <a:rPr lang="en-US" sz="1200" b="0" i="0" kern="1200" baseline="0" dirty="0" smtClean="0">
                <a:solidFill>
                  <a:schemeClr val="tx1"/>
                </a:solidFill>
                <a:effectLst/>
                <a:latin typeface="+mn-lt"/>
                <a:ea typeface="+mn-ea"/>
                <a:cs typeface="+mn-cs"/>
              </a:rPr>
              <a:t> 3-4 attended)</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4</a:t>
            </a:fld>
            <a:endParaRPr lang="en-US"/>
          </a:p>
        </p:txBody>
      </p:sp>
    </p:spTree>
    <p:extLst>
      <p:ext uri="{BB962C8B-B14F-4D97-AF65-F5344CB8AC3E}">
        <p14:creationId xmlns:p14="http://schemas.microsoft.com/office/powerpoint/2010/main" val="351278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2 times: January 2018 [Python], May 2018 [R]</a:t>
            </a:r>
          </a:p>
          <a:p>
            <a:pPr>
              <a:spcBef>
                <a:spcPts val="600"/>
              </a:spcBef>
              <a:spcAft>
                <a:spcPts val="600"/>
              </a:spcAft>
              <a:buFont typeface="Arial" pitchFamily="34" charset="0"/>
              <a:buChar char="•"/>
            </a:pPr>
            <a:r>
              <a:rPr lang="en-US" sz="1200" dirty="0" smtClean="0">
                <a:latin typeface="Arial" pitchFamily="34" charset="0"/>
                <a:cs typeface="Arial" pitchFamily="34" charset="0"/>
              </a:rPr>
              <a:t>2-day sessions, 8:30am-4:30pm each day (with 1</a:t>
            </a:r>
            <a:r>
              <a:rPr lang="en-US" sz="1200" baseline="0" dirty="0" smtClean="0">
                <a:latin typeface="Arial" pitchFamily="34" charset="0"/>
                <a:cs typeface="Arial" pitchFamily="34" charset="0"/>
              </a:rPr>
              <a:t> hour for lunch)</a:t>
            </a:r>
            <a:endParaRPr lang="en-US" sz="1200" dirty="0" smtClean="0">
              <a:latin typeface="Arial" pitchFamily="34" charset="0"/>
              <a:cs typeface="Arial" pitchFamily="34" charset="0"/>
            </a:endParaRP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Goal: provide students with the introductory computational skills needed for data management and analysis in all domains of research, covering the full lifecycle of data-driven research; students learn how to do analyses and how to manage the process to make it as automated and reproducible as possible</a:t>
            </a:r>
          </a:p>
          <a:p>
            <a:pPr>
              <a:spcBef>
                <a:spcPts val="600"/>
              </a:spcBef>
              <a:spcAft>
                <a:spcPts val="600"/>
              </a:spcAft>
              <a:buFont typeface="Arial" pitchFamily="34" charset="0"/>
              <a:buChar char="•"/>
            </a:pPr>
            <a:r>
              <a:rPr lang="en-US" sz="1200" dirty="0" smtClean="0">
                <a:latin typeface="Arial" pitchFamily="34" charset="0"/>
                <a:cs typeface="Arial" pitchFamily="34" charset="0"/>
              </a:rPr>
              <a:t>Agenda: data organization with Excel &amp; </a:t>
            </a:r>
            <a:r>
              <a:rPr lang="en-US" sz="1200" dirty="0" err="1" smtClean="0">
                <a:latin typeface="Arial" pitchFamily="34" charset="0"/>
                <a:cs typeface="Arial" pitchFamily="34" charset="0"/>
              </a:rPr>
              <a:t>OpenRefine</a:t>
            </a:r>
            <a:r>
              <a:rPr lang="en-US" sz="1200" dirty="0" smtClean="0">
                <a:latin typeface="Arial" pitchFamily="34" charset="0"/>
                <a:cs typeface="Arial" pitchFamily="34" charset="0"/>
              </a:rPr>
              <a:t>; Python/R; data analysis, SQL</a:t>
            </a:r>
          </a:p>
          <a:p>
            <a:pPr>
              <a:spcBef>
                <a:spcPts val="600"/>
              </a:spcBef>
              <a:spcAft>
                <a:spcPts val="600"/>
              </a:spcAft>
              <a:buFont typeface="Arial" pitchFamily="34" charset="0"/>
              <a:buChar char="•"/>
            </a:pPr>
            <a:r>
              <a:rPr lang="en-US" sz="1200" dirty="0" smtClean="0">
                <a:latin typeface="Arial" pitchFamily="34" charset="0"/>
                <a:cs typeface="Arial" pitchFamily="34" charset="0"/>
              </a:rPr>
              <a:t>30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35 students to sign up were “accepted” each time</a:t>
            </a:r>
          </a:p>
          <a:p>
            <a:pPr>
              <a:spcBef>
                <a:spcPts val="600"/>
              </a:spcBef>
              <a:spcAft>
                <a:spcPts val="600"/>
              </a:spcAft>
              <a:buFont typeface="Arial" pitchFamily="34" charset="0"/>
              <a:buChar char="•"/>
            </a:pPr>
            <a:r>
              <a:rPr lang="en-US" sz="1200" i="1" dirty="0" smtClean="0">
                <a:latin typeface="Arial" pitchFamily="34" charset="0"/>
                <a:cs typeface="Arial" pitchFamily="34" charset="0"/>
              </a:rPr>
              <a:t>Note: students were expected to bring their own laptops pre-loaded with all requisite (free) software</a:t>
            </a:r>
          </a:p>
          <a:p>
            <a:pPr>
              <a:spcBef>
                <a:spcPts val="600"/>
              </a:spcBef>
              <a:spcAft>
                <a:spcPts val="600"/>
              </a:spcAft>
              <a:buFont typeface="Arial" pitchFamily="34" charset="0"/>
              <a:buChar char="•"/>
            </a:pPr>
            <a:r>
              <a:rPr lang="en-US" sz="1200" dirty="0" smtClean="0">
                <a:latin typeface="Arial" pitchFamily="34" charset="0"/>
                <a:cs typeface="Arial" pitchFamily="34" charset="0"/>
              </a:rPr>
              <a:t>We did not have expertise internally, so utilized Data Carpentry (“non-profit organization </a:t>
            </a:r>
            <a:r>
              <a:rPr lang="en-US" sz="1200" b="0" i="0" kern="1200" dirty="0" smtClean="0">
                <a:solidFill>
                  <a:schemeClr val="tx1"/>
                </a:solidFill>
                <a:effectLst/>
                <a:latin typeface="+mn-lt"/>
                <a:ea typeface="+mn-ea"/>
                <a:cs typeface="+mn-cs"/>
              </a:rPr>
              <a:t>that develops and provides data skills training to researchers”) to help us find instructors.</a:t>
            </a:r>
            <a:r>
              <a:rPr lang="en-US" sz="1200" b="0" i="0" kern="1200" baseline="0" dirty="0" smtClean="0">
                <a:solidFill>
                  <a:schemeClr val="tx1"/>
                </a:solidFill>
                <a:effectLst/>
                <a:latin typeface="+mn-lt"/>
                <a:ea typeface="+mn-ea"/>
                <a:cs typeface="+mn-cs"/>
              </a:rPr>
              <a:t> We paid Data Carpentry a $2,500  fee for</a:t>
            </a:r>
            <a:r>
              <a:rPr lang="en-US" sz="1200" b="0" i="0" kern="1200" dirty="0" smtClean="0">
                <a:solidFill>
                  <a:schemeClr val="tx1"/>
                </a:solidFill>
                <a:effectLst/>
                <a:latin typeface="+mn-lt"/>
                <a:ea typeface="+mn-ea"/>
                <a:cs typeface="+mn-cs"/>
              </a:rPr>
              <a:t> workshop coordination. We also paid for all instructors’ travel expenses, which ranged quite a bit depending on whether someone was located nearby</a:t>
            </a:r>
            <a:r>
              <a:rPr lang="en-US" sz="1200" b="0" i="0" kern="1200" baseline="0" dirty="0" smtClean="0">
                <a:solidFill>
                  <a:schemeClr val="tx1"/>
                </a:solidFill>
                <a:effectLst/>
                <a:latin typeface="+mn-lt"/>
                <a:ea typeface="+mn-ea"/>
                <a:cs typeface="+mn-cs"/>
              </a:rPr>
              <a:t> or across the country</a:t>
            </a:r>
            <a:r>
              <a:rPr lang="en-US" sz="1200" b="0" i="0" kern="1200" dirty="0" smtClean="0">
                <a:solidFill>
                  <a:schemeClr val="tx1"/>
                </a:solidFill>
                <a:effectLst/>
                <a:latin typeface="+mn-lt"/>
                <a:ea typeface="+mn-ea"/>
                <a:cs typeface="+mn-cs"/>
              </a:rPr>
              <a:t>. With a</a:t>
            </a:r>
            <a:r>
              <a:rPr lang="en-US" sz="1200" b="0" i="0" kern="1200" baseline="0" dirty="0" smtClean="0">
                <a:solidFill>
                  <a:schemeClr val="tx1"/>
                </a:solidFill>
                <a:effectLst/>
                <a:latin typeface="+mn-lt"/>
                <a:ea typeface="+mn-ea"/>
                <a:cs typeface="+mn-cs"/>
              </a:rPr>
              <a:t> 30-student capacity, we needed 2 </a:t>
            </a:r>
            <a:r>
              <a:rPr lang="en-US" sz="1200" dirty="0" smtClean="0">
                <a:latin typeface="Arial" pitchFamily="34" charset="0"/>
                <a:cs typeface="Arial" pitchFamily="34" charset="0"/>
              </a:rPr>
              <a:t>instructors and about 3 “helpers” each day. These helpers could be librarians,</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graduate students, or anyone</a:t>
            </a:r>
            <a:r>
              <a:rPr lang="en-US" sz="1200" baseline="0" dirty="0" smtClean="0">
                <a:latin typeface="Arial" pitchFamily="34" charset="0"/>
                <a:cs typeface="Arial" pitchFamily="34" charset="0"/>
              </a:rPr>
              <a:t> else really who was familiar with the software and willing to help others with it. Ideally, these would be volunteers, but if there’s money, you could reimburse them for their (local) travel expenses or pay them an honorarium.</a:t>
            </a:r>
            <a:endParaRPr lang="en-US" sz="1200" dirty="0" smtClean="0">
              <a:latin typeface="Arial" pitchFamily="34" charset="0"/>
              <a:cs typeface="Arial" pitchFamily="34" charset="0"/>
            </a:endParaRP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b="0" i="0" kern="1200" dirty="0" smtClean="0">
                <a:solidFill>
                  <a:schemeClr val="tx1"/>
                </a:solidFill>
                <a:effectLst/>
                <a:latin typeface="+mn-lt"/>
                <a:ea typeface="+mn-ea"/>
                <a:cs typeface="+mn-cs"/>
              </a:rPr>
              <a:t>If money is a concern, but you’re familiar with or are willing to learn the software,</a:t>
            </a:r>
            <a:r>
              <a:rPr lang="en-US" sz="1200" b="0" i="0" kern="1200" baseline="0" dirty="0" smtClean="0">
                <a:solidFill>
                  <a:schemeClr val="tx1"/>
                </a:solidFill>
                <a:effectLst/>
                <a:latin typeface="+mn-lt"/>
                <a:ea typeface="+mn-ea"/>
                <a:cs typeface="+mn-cs"/>
              </a:rPr>
              <a:t> Data Carpentry lessons are freely available on their Website. They’re distributed under </a:t>
            </a:r>
            <a:r>
              <a:rPr lang="en-US" sz="1200" b="0" i="0" kern="1200" dirty="0" smtClean="0">
                <a:solidFill>
                  <a:schemeClr val="tx1"/>
                </a:solidFill>
                <a:effectLst/>
                <a:latin typeface="+mn-lt"/>
                <a:ea typeface="+mn-ea"/>
                <a:cs typeface="+mn-cs"/>
              </a:rPr>
              <a:t>the </a:t>
            </a:r>
            <a:r>
              <a:rPr lang="en-US" sz="1200" b="1" i="0" u="none" strike="noStrike" kern="1200" dirty="0" smtClean="0">
                <a:solidFill>
                  <a:schemeClr val="tx1"/>
                </a:solidFill>
                <a:effectLst/>
                <a:latin typeface="+mn-lt"/>
                <a:ea typeface="+mn-ea"/>
                <a:cs typeface="+mn-cs"/>
                <a:hlinkClick r:id="rId3"/>
              </a:rPr>
              <a:t>CC-BY</a:t>
            </a:r>
            <a:r>
              <a:rPr lang="en-US" sz="1200" b="0" i="0" kern="1200" dirty="0" smtClean="0">
                <a:solidFill>
                  <a:schemeClr val="tx1"/>
                </a:solidFill>
                <a:effectLst/>
                <a:latin typeface="+mn-lt"/>
                <a:ea typeface="+mn-ea"/>
                <a:cs typeface="+mn-cs"/>
              </a:rPr>
              <a:t> license, so are free for re-use or adaptation, with attribution.</a:t>
            </a:r>
            <a:endParaRPr lang="en-US" sz="1200"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5</a:t>
            </a:fld>
            <a:endParaRPr lang="en-US"/>
          </a:p>
        </p:txBody>
      </p:sp>
    </p:spTree>
    <p:extLst>
      <p:ext uri="{BB962C8B-B14F-4D97-AF65-F5344CB8AC3E}">
        <p14:creationId xmlns:p14="http://schemas.microsoft.com/office/powerpoint/2010/main" val="416351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3 times: May 2017, January 2018, May 2018</a:t>
            </a:r>
          </a:p>
          <a:p>
            <a:pPr>
              <a:spcBef>
                <a:spcPts val="600"/>
              </a:spcBef>
              <a:spcAft>
                <a:spcPts val="600"/>
              </a:spcAft>
              <a:buFont typeface="Arial" pitchFamily="34" charset="0"/>
              <a:buChar char="•"/>
            </a:pPr>
            <a:r>
              <a:rPr lang="en-US" sz="1200" dirty="0" smtClean="0">
                <a:latin typeface="Arial" pitchFamily="34" charset="0"/>
                <a:cs typeface="Arial" pitchFamily="34" charset="0"/>
              </a:rPr>
              <a:t>1-day session, 10am-4pm </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30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30-35 students to sign up were “accepted”</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Goal: increase student confidence in applying for grants</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Agenda: the Research Office’s role, writing effective grant applications (NEH, NIH, NSF); grants searching (Foundation Directory Online; funding agency Websites)</a:t>
            </a:r>
          </a:p>
          <a:p>
            <a:pPr>
              <a:spcBef>
                <a:spcPts val="600"/>
              </a:spcBef>
              <a:spcAft>
                <a:spcPts val="600"/>
              </a:spcAft>
              <a:buFont typeface="Arial" pitchFamily="34" charset="0"/>
              <a:buChar char="•"/>
            </a:pPr>
            <a:r>
              <a:rPr lang="en-US" sz="1200" dirty="0" smtClean="0">
                <a:latin typeface="Arial" pitchFamily="34" charset="0"/>
                <a:cs typeface="Arial" pitchFamily="34" charset="0"/>
              </a:rPr>
              <a:t>Instructors: </a:t>
            </a:r>
          </a:p>
          <a:p>
            <a:pPr lvl="1">
              <a:spcBef>
                <a:spcPts val="600"/>
              </a:spcBef>
              <a:spcAft>
                <a:spcPts val="600"/>
              </a:spcAft>
              <a:buFont typeface="Arial" pitchFamily="34" charset="0"/>
              <a:buChar char="•"/>
            </a:pPr>
            <a:r>
              <a:rPr lang="en-US" sz="1200" dirty="0" smtClean="0">
                <a:latin typeface="Arial" pitchFamily="34" charset="0"/>
                <a:cs typeface="Arial" pitchFamily="34" charset="0"/>
              </a:rPr>
              <a:t>The Associate Dean</a:t>
            </a:r>
            <a:r>
              <a:rPr lang="en-US" sz="1200" baseline="0" dirty="0" smtClean="0">
                <a:latin typeface="Arial" pitchFamily="34" charset="0"/>
                <a:cs typeface="Arial" pitchFamily="34" charset="0"/>
              </a:rPr>
              <a:t> of the Graduate School-Newark reached out to </a:t>
            </a:r>
            <a:r>
              <a:rPr lang="en-US" sz="1200" dirty="0" smtClean="0">
                <a:latin typeface="Arial" pitchFamily="34" charset="0"/>
                <a:cs typeface="Arial" pitchFamily="34" charset="0"/>
              </a:rPr>
              <a:t>science faculty with outstanding records for winning (NSF/NIH) grants and asked them to participate</a:t>
            </a:r>
          </a:p>
          <a:p>
            <a:pPr lvl="1">
              <a:spcBef>
                <a:spcPts val="600"/>
              </a:spcBef>
              <a:spcAft>
                <a:spcPts val="600"/>
              </a:spcAft>
              <a:buFont typeface="Arial" pitchFamily="34" charset="0"/>
              <a:buChar char="•"/>
            </a:pPr>
            <a:r>
              <a:rPr lang="en-US" sz="1200" dirty="0" smtClean="0">
                <a:latin typeface="Arial" pitchFamily="34" charset="0"/>
                <a:cs typeface="Arial" pitchFamily="34" charset="0"/>
              </a:rPr>
              <a:t>Internally, </a:t>
            </a:r>
            <a:r>
              <a:rPr lang="en-US" sz="1200" baseline="0" dirty="0" smtClean="0">
                <a:latin typeface="Arial" pitchFamily="34" charset="0"/>
                <a:cs typeface="Arial" pitchFamily="34" charset="0"/>
              </a:rPr>
              <a:t>the Associate Director of the Institute of Jazz Studies was experienced with NEH grants, including being a reviewer, so I asked her to participate</a:t>
            </a:r>
          </a:p>
          <a:p>
            <a:pPr lvl="1">
              <a:spcBef>
                <a:spcPts val="600"/>
              </a:spcBef>
              <a:spcAft>
                <a:spcPts val="600"/>
              </a:spcAft>
              <a:buFont typeface="Arial" pitchFamily="34" charset="0"/>
              <a:buChar char="•"/>
            </a:pPr>
            <a:r>
              <a:rPr lang="en-US" sz="1200" dirty="0" smtClean="0">
                <a:latin typeface="Arial" pitchFamily="34" charset="0"/>
                <a:cs typeface="Arial" pitchFamily="34" charset="0"/>
              </a:rPr>
              <a:t>We worked in other capacities with a</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senior staff member in the Research Office, so invited him to participate</a:t>
            </a:r>
          </a:p>
          <a:p>
            <a:pPr lvl="1">
              <a:spcBef>
                <a:spcPts val="600"/>
              </a:spcBef>
              <a:spcAft>
                <a:spcPts val="600"/>
              </a:spcAft>
              <a:buFont typeface="Arial" pitchFamily="34" charset="0"/>
              <a:buChar char="•"/>
            </a:pPr>
            <a:r>
              <a:rPr lang="en-US" sz="1200" dirty="0" smtClean="0">
                <a:latin typeface="Arial" pitchFamily="34" charset="0"/>
                <a:cs typeface="Arial" pitchFamily="34" charset="0"/>
              </a:rPr>
              <a:t>And,</a:t>
            </a:r>
            <a:r>
              <a:rPr lang="en-US" sz="1200" baseline="0" dirty="0" smtClean="0">
                <a:latin typeface="Arial" pitchFamily="34" charset="0"/>
                <a:cs typeface="Arial" pitchFamily="34" charset="0"/>
              </a:rPr>
              <a:t> of course, took advantage of </a:t>
            </a:r>
            <a:r>
              <a:rPr lang="en-US" sz="1200" dirty="0" smtClean="0">
                <a:latin typeface="Arial" pitchFamily="34" charset="0"/>
                <a:cs typeface="Arial" pitchFamily="34" charset="0"/>
              </a:rPr>
              <a:t>library faculty with expertise in searching for grants</a:t>
            </a:r>
          </a:p>
          <a:p>
            <a:pPr lvl="0">
              <a:spcBef>
                <a:spcPts val="600"/>
              </a:spcBef>
              <a:spcAft>
                <a:spcPts val="600"/>
              </a:spcAft>
              <a:buFont typeface="Arial" pitchFamily="34" charset="0"/>
              <a:buChar char="•"/>
            </a:pPr>
            <a:r>
              <a:rPr lang="en-US" sz="1200" dirty="0" smtClean="0">
                <a:latin typeface="Arial" pitchFamily="34" charset="0"/>
                <a:cs typeface="Arial" pitchFamily="34" charset="0"/>
              </a:rPr>
              <a:t>Areas</a:t>
            </a:r>
            <a:r>
              <a:rPr lang="en-US" sz="1200" baseline="0" dirty="0" smtClean="0">
                <a:latin typeface="Arial" pitchFamily="34" charset="0"/>
                <a:cs typeface="Arial" pitchFamily="34" charset="0"/>
              </a:rPr>
              <a:t> that students expressed a lot of interest in were hands-on experience writing at least part of a grant, getting a better understanding of how to complete the budget portion of the grant, and hands-on experience searching for grants</a:t>
            </a:r>
            <a:endParaRPr lang="en-US" sz="1200" dirty="0" smtClean="0">
              <a:latin typeface="Arial" pitchFamily="34" charset="0"/>
              <a:cs typeface="Arial" pitchFamily="34" charset="0"/>
            </a:endParaRPr>
          </a:p>
          <a:p>
            <a:pPr lvl="1">
              <a:spcBef>
                <a:spcPts val="600"/>
              </a:spcBef>
              <a:spcAft>
                <a:spcPts val="600"/>
              </a:spcAft>
              <a:buFont typeface="Arial" pitchFamily="34" charset="0"/>
              <a:buChar char="•"/>
            </a:pPr>
            <a:endParaRPr lang="en-US" sz="1200" dirty="0" smtClean="0">
              <a:latin typeface="Arial" pitchFamily="34" charset="0"/>
              <a:cs typeface="Arial" pitchFamily="34" charset="0"/>
            </a:endParaRPr>
          </a:p>
          <a:p>
            <a:pPr>
              <a:spcBef>
                <a:spcPts val="600"/>
              </a:spcBef>
              <a:spcAft>
                <a:spcPts val="600"/>
              </a:spcAft>
              <a:buFont typeface="Arial" pitchFamily="34" charset="0"/>
              <a:buChar char="•"/>
            </a:pPr>
            <a:endParaRPr lang="en-US"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6</a:t>
            </a:fld>
            <a:endParaRPr lang="en-US"/>
          </a:p>
        </p:txBody>
      </p:sp>
    </p:spTree>
    <p:extLst>
      <p:ext uri="{BB962C8B-B14F-4D97-AF65-F5344CB8AC3E}">
        <p14:creationId xmlns:p14="http://schemas.microsoft.com/office/powerpoint/2010/main" val="66012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3 times: January 2017, August 2017, May 2018</a:t>
            </a:r>
          </a:p>
          <a:p>
            <a:pPr>
              <a:spcBef>
                <a:spcPts val="600"/>
              </a:spcBef>
              <a:spcAft>
                <a:spcPts val="600"/>
              </a:spcAft>
              <a:buFont typeface="Arial" pitchFamily="34" charset="0"/>
              <a:buChar char="•"/>
            </a:pPr>
            <a:r>
              <a:rPr lang="en-US" sz="1200" dirty="0" smtClean="0">
                <a:latin typeface="Arial" pitchFamily="34" charset="0"/>
                <a:cs typeface="Arial" pitchFamily="34" charset="0"/>
              </a:rPr>
              <a:t>2-day sessions, 10am-4pm each day</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Goal: prepare students in doing literature research at the graduate school level; teach skills such as using the library catalog, databases, and Internet search strategies, how to conduct literature reviews, current awareness tips, citation management tools, and how to cite sources (to avoid plagiarism)</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Agenda: research question formulation; overview of finding information; indexes &amp; databases; citation management tools (EndNote, </a:t>
            </a:r>
            <a:r>
              <a:rPr lang="en-US" sz="1200" dirty="0" err="1" smtClean="0">
                <a:latin typeface="Arial" pitchFamily="34" charset="0"/>
                <a:cs typeface="Arial" pitchFamily="34" charset="0"/>
              </a:rPr>
              <a:t>RefWorks</a:t>
            </a:r>
            <a:r>
              <a:rPr lang="en-US" sz="1200" dirty="0" smtClean="0">
                <a:latin typeface="Arial" pitchFamily="34" charset="0"/>
                <a:cs typeface="Arial" pitchFamily="34" charset="0"/>
              </a:rPr>
              <a:t>); books &amp; media; dissertations; internet searching &amp; evaluating sources; literature review; plagiarism </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30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30-35 students to sign up were “accepted”</a:t>
            </a:r>
          </a:p>
          <a:p>
            <a:pPr>
              <a:spcBef>
                <a:spcPts val="600"/>
              </a:spcBef>
              <a:spcAft>
                <a:spcPts val="600"/>
              </a:spcAft>
              <a:buFont typeface="Arial" pitchFamily="34" charset="0"/>
              <a:buChar char="•"/>
            </a:pPr>
            <a:r>
              <a:rPr lang="en-US" sz="1200" dirty="0" smtClean="0">
                <a:latin typeface="Arial" pitchFamily="34" charset="0"/>
                <a:cs typeface="Arial" pitchFamily="34" charset="0"/>
              </a:rPr>
              <a:t>Instructors: library faculty</a:t>
            </a:r>
          </a:p>
          <a:p>
            <a:pPr>
              <a:spcBef>
                <a:spcPts val="600"/>
              </a:spcBef>
              <a:spcAft>
                <a:spcPts val="600"/>
              </a:spcAft>
              <a:buFont typeface="Arial" pitchFamily="34" charset="0"/>
              <a:buChar char="•"/>
            </a:pPr>
            <a:endParaRPr lang="en-US" sz="120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7</a:t>
            </a:fld>
            <a:endParaRPr lang="en-US"/>
          </a:p>
        </p:txBody>
      </p:sp>
    </p:spTree>
    <p:extLst>
      <p:ext uri="{BB962C8B-B14F-4D97-AF65-F5344CB8AC3E}">
        <p14:creationId xmlns:p14="http://schemas.microsoft.com/office/powerpoint/2010/main" val="854600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1 time: May 2018 </a:t>
            </a:r>
          </a:p>
          <a:p>
            <a:pPr>
              <a:spcBef>
                <a:spcPts val="600"/>
              </a:spcBef>
              <a:spcAft>
                <a:spcPts val="600"/>
              </a:spcAft>
              <a:buFont typeface="Arial" pitchFamily="34" charset="0"/>
              <a:buChar char="•"/>
            </a:pPr>
            <a:r>
              <a:rPr lang="en-US" sz="1200" dirty="0" smtClean="0">
                <a:latin typeface="Arial" pitchFamily="34" charset="0"/>
                <a:cs typeface="Arial" pitchFamily="34" charset="0"/>
              </a:rPr>
              <a:t>1-day session, 9am-4pm</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30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30-35 students to sign up were “accepted”</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Goal: increase student confidence in giving oral presentations and presenting posters; learn how to give effective presentations, from design to speaking skills </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Agenda: poster presentations (very Photoshop-heavy); "Presenting Dense Information in Public Forum“</a:t>
            </a:r>
          </a:p>
          <a:p>
            <a:pPr>
              <a:spcBef>
                <a:spcPts val="600"/>
              </a:spcBef>
              <a:spcAft>
                <a:spcPts val="600"/>
              </a:spcAft>
              <a:buFont typeface="Arial" pitchFamily="34" charset="0"/>
              <a:buChar char="•"/>
            </a:pPr>
            <a:r>
              <a:rPr lang="en-US" sz="1200" dirty="0" smtClean="0">
                <a:latin typeface="Arial" pitchFamily="34" charset="0"/>
                <a:cs typeface="Arial" pitchFamily="34" charset="0"/>
              </a:rPr>
              <a:t>Although there was some expertise internally</a:t>
            </a:r>
            <a:r>
              <a:rPr lang="en-US" sz="1200" baseline="0" dirty="0" smtClean="0">
                <a:latin typeface="Arial" pitchFamily="34" charset="0"/>
                <a:cs typeface="Arial" pitchFamily="34" charset="0"/>
              </a:rPr>
              <a:t> with designing posters using </a:t>
            </a:r>
            <a:r>
              <a:rPr lang="en-US" sz="1200" baseline="0" dirty="0" err="1" smtClean="0">
                <a:latin typeface="Arial" pitchFamily="34" charset="0"/>
                <a:cs typeface="Arial" pitchFamily="34" charset="0"/>
              </a:rPr>
              <a:t>PhotoShop</a:t>
            </a:r>
            <a:r>
              <a:rPr lang="en-US" sz="1200" baseline="0" dirty="0" smtClean="0">
                <a:latin typeface="Arial" pitchFamily="34" charset="0"/>
                <a:cs typeface="Arial" pitchFamily="34" charset="0"/>
              </a:rPr>
              <a:t> (e.g., </a:t>
            </a:r>
            <a:r>
              <a:rPr lang="en-US" sz="1200" dirty="0" smtClean="0">
                <a:latin typeface="Arial" pitchFamily="34" charset="0"/>
                <a:cs typeface="Arial" pitchFamily="34" charset="0"/>
              </a:rPr>
              <a:t>part-time lecturer on campus),</a:t>
            </a:r>
            <a:r>
              <a:rPr lang="en-US" sz="1200" baseline="0" dirty="0" smtClean="0">
                <a:latin typeface="Arial" pitchFamily="34" charset="0"/>
                <a:cs typeface="Arial" pitchFamily="34" charset="0"/>
              </a:rPr>
              <a:t> we needed to pay for it.  We had also allocated funds in our grant to pay for a professional speaker, with whose work the Director of the Learning Center was familiar with.</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b="0" i="0" kern="1200" dirty="0" smtClean="0">
                <a:solidFill>
                  <a:schemeClr val="tx1"/>
                </a:solidFill>
                <a:effectLst/>
                <a:latin typeface="+mn-lt"/>
                <a:ea typeface="+mn-ea"/>
                <a:cs typeface="+mn-cs"/>
              </a:rPr>
              <a:t>If money is a concern, it may be possible to invite a (teaching or library) faculty member to discuss best practices for oral/poster</a:t>
            </a:r>
            <a:r>
              <a:rPr lang="en-US" sz="1200" b="0" i="0" kern="1200" baseline="0" dirty="0" smtClean="0">
                <a:solidFill>
                  <a:schemeClr val="tx1"/>
                </a:solidFill>
                <a:effectLst/>
                <a:latin typeface="+mn-lt"/>
                <a:ea typeface="+mn-ea"/>
                <a:cs typeface="+mn-cs"/>
              </a:rPr>
              <a:t> presentations. In terms of </a:t>
            </a:r>
            <a:r>
              <a:rPr lang="en-US" sz="1200" b="0" i="0" kern="1200" baseline="0" dirty="0" err="1" smtClean="0">
                <a:solidFill>
                  <a:schemeClr val="tx1"/>
                </a:solidFill>
                <a:effectLst/>
                <a:latin typeface="+mn-lt"/>
                <a:ea typeface="+mn-ea"/>
                <a:cs typeface="+mn-cs"/>
              </a:rPr>
              <a:t>PhotoShop</a:t>
            </a:r>
            <a:r>
              <a:rPr lang="en-US" sz="1200" b="0" i="0" kern="1200" baseline="0" dirty="0" smtClean="0">
                <a:solidFill>
                  <a:schemeClr val="tx1"/>
                </a:solidFill>
                <a:effectLst/>
                <a:latin typeface="+mn-lt"/>
                <a:ea typeface="+mn-ea"/>
                <a:cs typeface="+mn-cs"/>
              </a:rPr>
              <a:t>, there may be (free/low-cost) expertise available among library faculty/staff, in the IT department, or among the graduate student population.</a:t>
            </a:r>
          </a:p>
        </p:txBody>
      </p:sp>
      <p:sp>
        <p:nvSpPr>
          <p:cNvPr id="4" name="Slide Number Placeholder 3"/>
          <p:cNvSpPr>
            <a:spLocks noGrp="1"/>
          </p:cNvSpPr>
          <p:nvPr>
            <p:ph type="sldNum" sz="quarter" idx="10"/>
          </p:nvPr>
        </p:nvSpPr>
        <p:spPr/>
        <p:txBody>
          <a:bodyPr/>
          <a:lstStyle/>
          <a:p>
            <a:fld id="{F5847F67-B67A-4F4B-8761-52DA4C16E13D}" type="slidenum">
              <a:rPr lang="en-US" smtClean="0"/>
              <a:pPr/>
              <a:t>8</a:t>
            </a:fld>
            <a:endParaRPr lang="en-US"/>
          </a:p>
        </p:txBody>
      </p:sp>
    </p:spTree>
    <p:extLst>
      <p:ext uri="{BB962C8B-B14F-4D97-AF65-F5344CB8AC3E}">
        <p14:creationId xmlns:p14="http://schemas.microsoft.com/office/powerpoint/2010/main" val="1565680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buFont typeface="Arial" pitchFamily="34" charset="0"/>
              <a:buChar char="•"/>
            </a:pPr>
            <a:r>
              <a:rPr lang="en-US" sz="1200" dirty="0" smtClean="0">
                <a:latin typeface="Arial" pitchFamily="34" charset="0"/>
                <a:cs typeface="Arial" pitchFamily="34" charset="0"/>
              </a:rPr>
              <a:t>Offered 1 time: May 2018 </a:t>
            </a:r>
          </a:p>
          <a:p>
            <a:pPr>
              <a:spcBef>
                <a:spcPts val="600"/>
              </a:spcBef>
              <a:spcAft>
                <a:spcPts val="600"/>
              </a:spcAft>
              <a:buFont typeface="Arial" pitchFamily="34" charset="0"/>
              <a:buChar char="•"/>
            </a:pPr>
            <a:r>
              <a:rPr lang="en-US" sz="1200" dirty="0" smtClean="0">
                <a:latin typeface="Arial" pitchFamily="34" charset="0"/>
                <a:cs typeface="Arial" pitchFamily="34" charset="0"/>
              </a:rPr>
              <a:t>1-day session, 10am-4pm</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30 seat capacity – the 1</a:t>
            </a:r>
            <a:r>
              <a:rPr lang="en-US" sz="1200" baseline="30000" dirty="0" smtClean="0">
                <a:latin typeface="Arial" pitchFamily="34" charset="0"/>
                <a:cs typeface="Arial" pitchFamily="34" charset="0"/>
              </a:rPr>
              <a:t>st</a:t>
            </a:r>
            <a:r>
              <a:rPr lang="en-US" sz="1200" dirty="0" smtClean="0">
                <a:latin typeface="Arial" pitchFamily="34" charset="0"/>
                <a:cs typeface="Arial" pitchFamily="34" charset="0"/>
              </a:rPr>
              <a:t> 30-35 students to sign up were “accepted”</a:t>
            </a:r>
          </a:p>
          <a:p>
            <a:pPr>
              <a:spcBef>
                <a:spcPts val="600"/>
              </a:spcBef>
              <a:spcAft>
                <a:spcPts val="600"/>
              </a:spcAft>
              <a:buFont typeface="Arial" pitchFamily="34" charset="0"/>
              <a:buChar char="•"/>
            </a:pPr>
            <a:r>
              <a:rPr lang="en-US" sz="1200" dirty="0" smtClean="0">
                <a:latin typeface="Arial" pitchFamily="34" charset="0"/>
                <a:cs typeface="Arial" pitchFamily="34" charset="0"/>
              </a:rPr>
              <a:t>Goal: help students with increasing the visibility and impact of their research; teach them how to measure research impact and come up with strategies for increasing research impact and promoting research to increase its visibility, including using scholarly networking tools (e.g., Academia.edu, </a:t>
            </a:r>
            <a:r>
              <a:rPr lang="en-US" sz="1200" dirty="0" err="1" smtClean="0">
                <a:latin typeface="Arial" pitchFamily="34" charset="0"/>
                <a:cs typeface="Arial" pitchFamily="34" charset="0"/>
              </a:rPr>
              <a:t>ResearchGate</a:t>
            </a:r>
            <a:r>
              <a:rPr lang="en-US" sz="1200" dirty="0" smtClean="0">
                <a:latin typeface="Arial" pitchFamily="34" charset="0"/>
                <a:cs typeface="Arial" pitchFamily="34" charset="0"/>
              </a:rPr>
              <a:t>)  </a:t>
            </a:r>
          </a:p>
          <a:p>
            <a:pPr>
              <a:spcBef>
                <a:spcPts val="600"/>
              </a:spcBef>
              <a:spcAft>
                <a:spcPts val="600"/>
              </a:spcAft>
              <a:buFont typeface="Arial" pitchFamily="34" charset="0"/>
              <a:buChar char="•"/>
            </a:pPr>
            <a:r>
              <a:rPr lang="en-US" sz="1200" dirty="0" smtClean="0">
                <a:latin typeface="Arial" pitchFamily="34" charset="0"/>
                <a:cs typeface="Arial" pitchFamily="34" charset="0"/>
              </a:rPr>
              <a:t>Agenda: how to measure research impact; strategies for increasing research impact; strategies for promoting research to increase visibility</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Instructor: librarian (me!)</a:t>
            </a:r>
          </a:p>
          <a:p>
            <a:pPr marL="0" marR="0" lvl="0" indent="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1200" dirty="0" smtClean="0">
                <a:latin typeface="Arial" pitchFamily="34" charset="0"/>
                <a:cs typeface="Arial" pitchFamily="34" charset="0"/>
              </a:rPr>
              <a:t>Students were asked to </a:t>
            </a:r>
            <a:r>
              <a:rPr lang="en-US" dirty="0" smtClean="0">
                <a:solidFill>
                  <a:srgbClr val="009900"/>
                </a:solidFill>
                <a:latin typeface="Arial" pitchFamily="34" charset="0"/>
                <a:cs typeface="Arial" pitchFamily="34" charset="0"/>
              </a:rPr>
              <a:t>bring their CV so they could populate the different sites/platforms they</a:t>
            </a:r>
            <a:r>
              <a:rPr lang="en-US" baseline="0" dirty="0" smtClean="0">
                <a:solidFill>
                  <a:srgbClr val="009900"/>
                </a:solidFill>
                <a:latin typeface="Arial" pitchFamily="34" charset="0"/>
                <a:cs typeface="Arial" pitchFamily="34" charset="0"/>
              </a:rPr>
              <a:t> wer</a:t>
            </a:r>
            <a:r>
              <a:rPr lang="en-US" dirty="0" smtClean="0">
                <a:solidFill>
                  <a:srgbClr val="009900"/>
                </a:solidFill>
                <a:latin typeface="Arial" pitchFamily="34" charset="0"/>
                <a:cs typeface="Arial" pitchFamily="34" charset="0"/>
              </a:rPr>
              <a:t>e introduced to (e.g., ORCID, Academia.edu,</a:t>
            </a:r>
            <a:r>
              <a:rPr lang="en-US" baseline="0" dirty="0" smtClean="0">
                <a:solidFill>
                  <a:srgbClr val="009900"/>
                </a:solidFill>
                <a:latin typeface="Arial" pitchFamily="34" charset="0"/>
                <a:cs typeface="Arial" pitchFamily="34" charset="0"/>
              </a:rPr>
              <a:t> </a:t>
            </a:r>
            <a:r>
              <a:rPr lang="en-US" baseline="0" dirty="0" err="1" smtClean="0">
                <a:solidFill>
                  <a:srgbClr val="009900"/>
                </a:solidFill>
                <a:latin typeface="Arial" pitchFamily="34" charset="0"/>
                <a:cs typeface="Arial" pitchFamily="34" charset="0"/>
              </a:rPr>
              <a:t>ResearchGate</a:t>
            </a:r>
            <a:r>
              <a:rPr lang="en-US" baseline="0" dirty="0" smtClean="0">
                <a:solidFill>
                  <a:srgbClr val="009900"/>
                </a:solidFill>
                <a:latin typeface="Arial" pitchFamily="34" charset="0"/>
                <a:cs typeface="Arial" pitchFamily="34" charset="0"/>
              </a:rPr>
              <a:t>)</a:t>
            </a:r>
            <a:endParaRPr lang="en-US" sz="12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5847F67-B67A-4F4B-8761-52DA4C16E13D}" type="slidenum">
              <a:rPr lang="en-US" smtClean="0"/>
              <a:pPr/>
              <a:t>9</a:t>
            </a:fld>
            <a:endParaRPr lang="en-US"/>
          </a:p>
        </p:txBody>
      </p:sp>
    </p:spTree>
    <p:extLst>
      <p:ext uri="{BB962C8B-B14F-4D97-AF65-F5344CB8AC3E}">
        <p14:creationId xmlns:p14="http://schemas.microsoft.com/office/powerpoint/2010/main" val="852776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smtClean="0"/>
              <a:t>Click to edit Master subtitle style</a:t>
            </a:r>
            <a:endParaRPr lang="en-US" dirty="0"/>
          </a:p>
        </p:txBody>
      </p:sp>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tx1"/>
                </a:solidFill>
              </a:defRPr>
            </a:lvl1pPr>
          </a:lstStyle>
          <a:p>
            <a:r>
              <a:rPr lang="en-US" smtClean="0"/>
              <a:t>Click to edit Master title style</a:t>
            </a:r>
            <a:endParaRPr lang="en-US" dirty="0"/>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03759" y="298036"/>
            <a:ext cx="3862523" cy="1169228"/>
          </a:xfrm>
          <a:prstGeom prst="rect">
            <a:avLst/>
          </a:prstGeom>
        </p:spPr>
      </p:pic>
    </p:spTree>
    <p:extLst>
      <p:ext uri="{BB962C8B-B14F-4D97-AF65-F5344CB8AC3E}">
        <p14:creationId xmlns:p14="http://schemas.microsoft.com/office/powerpoint/2010/main" val="7258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3E23BF7-9F5A-9E42-B502-689AC6A1E537}" type="slidenum">
              <a:rPr lang="en-US"/>
              <a:pPr>
                <a:defRPr/>
              </a:pPr>
              <a:t>‹#›</a:t>
            </a:fld>
            <a:endParaRPr lang="en-US"/>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2FA2D79-D5B9-9E44-BC26-5C4012EF6E34}" type="slidenum">
              <a:rPr lang="en-US"/>
              <a:pPr>
                <a:defRPr/>
              </a:pPr>
              <a:t>‹#›</a:t>
            </a:fld>
            <a:endParaRPr lang="en-US"/>
          </a:p>
        </p:txBody>
      </p:sp>
    </p:spTree>
    <p:extLst>
      <p:ext uri="{BB962C8B-B14F-4D97-AF65-F5344CB8AC3E}">
        <p14:creationId xmlns:p14="http://schemas.microsoft.com/office/powerpoint/2010/main" val="247152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488343-B159-074D-B355-B61FD1A20D53}" type="slidenum">
              <a:rPr lang="en-US"/>
              <a:pPr>
                <a:defRPr/>
              </a:pPr>
              <a:t>‹#›</a:t>
            </a:fld>
            <a:endParaRPr lang="en-US"/>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5424AE8-78F8-144E-A4FE-553D35E590AD}" type="slidenum">
              <a:rPr lang="en-US"/>
              <a:pPr>
                <a:defRPr/>
              </a:pPr>
              <a:t>‹#›</a:t>
            </a:fld>
            <a:endParaRPr lang="en-US"/>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0EDA8B8-D04C-214E-83CE-5B60915F9360}" type="slidenum">
              <a:rPr lang="en-US"/>
              <a:pPr>
                <a:defRPr/>
              </a:pPr>
              <a:t>‹#›</a:t>
            </a:fld>
            <a:endParaRPr lang="en-US"/>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15261A5-F588-D34E-A84B-E514DA90C9A0}" type="slidenum">
              <a:rPr lang="en-US"/>
              <a:pPr>
                <a:defRPr/>
              </a:pPr>
              <a:t>‹#›</a:t>
            </a:fld>
            <a:endParaRPr lang="en-US"/>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7CC725B-9C86-6E43-AAF9-1A329DDB234C}" type="slidenum">
              <a:rPr lang="en-US"/>
              <a:pPr>
                <a:defRPr/>
              </a:pPr>
              <a:t>‹#›</a:t>
            </a:fld>
            <a:endParaRPr lang="en-US"/>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9A03EE-8AFD-D547-9E71-0BD0BE6F934E}" type="slidenum">
              <a:rPr lang="en-US"/>
              <a:pPr>
                <a:defRPr/>
              </a:pPr>
              <a:t>‹#›</a:t>
            </a:fld>
            <a:endParaRPr lang="en-US"/>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41F1C61-654F-EF4C-B7CF-635108DFC60F}" type="slidenum">
              <a:rPr lang="en-US"/>
              <a:pPr>
                <a:defRPr/>
              </a:pPr>
              <a:t>‹#›</a:t>
            </a:fld>
            <a:endParaRPr lang="en-US"/>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7A5825F-7512-8045-B403-CF218AA2013E}" type="slidenum">
              <a:rPr lang="en-US"/>
              <a:pPr>
                <a:defRPr/>
              </a:pPr>
              <a:t>‹#›</a:t>
            </a:fld>
            <a:endParaRPr lang="en-US"/>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9"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30" name="Rectangle 6"/>
          <p:cNvSpPr>
            <a:spLocks noGrp="1" noChangeArrowheads="1"/>
          </p:cNvSpPr>
          <p:nvPr>
            <p:ph type="sldNum" sz="quarter" idx="4"/>
          </p:nvPr>
        </p:nvSpPr>
        <p:spPr bwMode="auto">
          <a:xfrm>
            <a:off x="6553200" y="6481599"/>
            <a:ext cx="2133600" cy="23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5F5F5F"/>
                </a:solidFill>
                <a:cs typeface="Geneva" charset="0"/>
              </a:defRPr>
            </a:lvl1pPr>
          </a:lstStyle>
          <a:p>
            <a:pPr>
              <a:defRPr/>
            </a:pPr>
            <a:fld id="{94F06B10-230A-2842-997C-D8605B527737}" type="slidenum">
              <a:rPr lang="en-US" smtClean="0"/>
              <a:pPr>
                <a:defRPr/>
              </a:pPr>
              <a:t>‹#›</a:t>
            </a:fld>
            <a:endParaRPr lang="en-US" dirty="0"/>
          </a:p>
        </p:txBody>
      </p:sp>
      <p:sp>
        <p:nvSpPr>
          <p:cNvPr id="2" name="Text Box 9"/>
          <p:cNvSpPr txBox="1">
            <a:spLocks noChangeArrowheads="1"/>
          </p:cNvSpPr>
          <p:nvPr/>
        </p:nvSpPr>
        <p:spPr bwMode="auto">
          <a:xfrm>
            <a:off x="331431" y="6481599"/>
            <a:ext cx="137160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spcBef>
                <a:spcPct val="50000"/>
              </a:spcBef>
              <a:defRPr/>
            </a:pPr>
            <a:r>
              <a:rPr lang="en-US" sz="1200" dirty="0" smtClean="0">
                <a:solidFill>
                  <a:srgbClr val="5F5F5F"/>
                </a:solidFill>
              </a:rPr>
              <a:t>ACRL ALSGS-IG</a:t>
            </a:r>
          </a:p>
        </p:txBody>
      </p:sp>
      <p:sp>
        <p:nvSpPr>
          <p:cNvPr id="1031" name="Text Box 10"/>
          <p:cNvSpPr txBox="1">
            <a:spLocks noChangeArrowheads="1"/>
          </p:cNvSpPr>
          <p:nvPr/>
        </p:nvSpPr>
        <p:spPr bwMode="auto">
          <a:xfrm>
            <a:off x="4876800" y="98425"/>
            <a:ext cx="4191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smtClean="0">
              <a:solidFill>
                <a:schemeClr val="bg1"/>
              </a:solidFill>
            </a:endParaRPr>
          </a:p>
        </p:txBody>
      </p:sp>
      <p:sp>
        <p:nvSpPr>
          <p:cNvPr id="1033" name="Rectangle 7"/>
          <p:cNvSpPr>
            <a:spLocks noChangeArrowheads="1"/>
          </p:cNvSpPr>
          <p:nvPr/>
        </p:nvSpPr>
        <p:spPr bwMode="auto">
          <a:xfrm>
            <a:off x="3543818" y="125413"/>
            <a:ext cx="517949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r"/>
            <a:r>
              <a:rPr lang="en-US" sz="1600" dirty="0" smtClean="0">
                <a:solidFill>
                  <a:srgbClr val="009900"/>
                </a:solidFill>
              </a:rPr>
              <a:t>A Collaborative Initiative</a:t>
            </a:r>
            <a:r>
              <a:rPr lang="en-US" sz="1600" baseline="0" dirty="0" smtClean="0">
                <a:solidFill>
                  <a:srgbClr val="009900"/>
                </a:solidFill>
              </a:rPr>
              <a:t> for </a:t>
            </a:r>
            <a:r>
              <a:rPr lang="en-US" sz="1600" dirty="0" smtClean="0">
                <a:solidFill>
                  <a:srgbClr val="009900"/>
                </a:solidFill>
              </a:rPr>
              <a:t>Graduate Student Success</a:t>
            </a:r>
            <a:endParaRPr lang="en-US" sz="1600" dirty="0">
              <a:solidFill>
                <a:srgbClr val="009900"/>
              </a:solidFill>
            </a:endParaRPr>
          </a:p>
        </p:txBody>
      </p:sp>
      <p:cxnSp>
        <p:nvCxnSpPr>
          <p:cNvPr id="5" name="Straight Connector 4"/>
          <p:cNvCxnSpPr/>
          <p:nvPr/>
        </p:nvCxnSpPr>
        <p:spPr>
          <a:xfrm>
            <a:off x="0" y="558800"/>
            <a:ext cx="9144000" cy="635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6" name="Picture 5" descr="RU_SHIELD_LOGOTYPE_CMYK_K.eps"/>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13069" y="76200"/>
            <a:ext cx="1589962" cy="43180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iming>
    <p:tnLst>
      <p:par>
        <p:cTn id="1" dur="indefinite" restart="never" nodeType="tmRoot"/>
      </p:par>
    </p:tnLst>
  </p:timing>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nnie.fong@rutger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bguides.rutgers.edu/bootcamp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85800" y="2154115"/>
            <a:ext cx="7772400" cy="1732086"/>
          </a:xfrm>
        </p:spPr>
        <p:txBody>
          <a:bodyPr/>
          <a:lstStyle/>
          <a:p>
            <a:r>
              <a:rPr lang="en-US" sz="4500" b="1" dirty="0">
                <a:solidFill>
                  <a:srgbClr val="009900"/>
                </a:solidFill>
                <a:latin typeface="Arial" panose="020B0604020202020204" pitchFamily="34" charset="0"/>
                <a:cs typeface="Arial" panose="020B0604020202020204" pitchFamily="34" charset="0"/>
              </a:rPr>
              <a:t>A Collaborative Initiative for Graduate Student Success</a:t>
            </a:r>
          </a:p>
        </p:txBody>
      </p:sp>
      <p:sp>
        <p:nvSpPr>
          <p:cNvPr id="13314" name="Rectangle 3"/>
          <p:cNvSpPr>
            <a:spLocks noGrp="1" noChangeArrowheads="1"/>
          </p:cNvSpPr>
          <p:nvPr>
            <p:ph type="subTitle" idx="1"/>
          </p:nvPr>
        </p:nvSpPr>
        <p:spPr>
          <a:xfrm>
            <a:off x="1371600" y="4475284"/>
            <a:ext cx="6400800" cy="1163515"/>
          </a:xfrm>
        </p:spPr>
        <p:txBody>
          <a:bodyPr/>
          <a:lstStyle/>
          <a:p>
            <a:pPr eaLnBrk="1" hangingPunct="1"/>
            <a:r>
              <a:rPr lang="en-US" sz="1200" i="1" dirty="0" smtClean="0">
                <a:solidFill>
                  <a:schemeClr val="tx1">
                    <a:lumMod val="50000"/>
                    <a:lumOff val="50000"/>
                  </a:schemeClr>
                </a:solidFill>
                <a:latin typeface="Arial" panose="020B0604020202020204" pitchFamily="34" charset="0"/>
                <a:cs typeface="Arial" panose="020B0604020202020204" pitchFamily="34" charset="0"/>
              </a:rPr>
              <a:t>Presented by:</a:t>
            </a:r>
          </a:p>
          <a:p>
            <a:pPr eaLnBrk="1" hangingPunct="1"/>
            <a:r>
              <a:rPr lang="en-US" sz="2000" i="1" dirty="0" smtClean="0">
                <a:solidFill>
                  <a:srgbClr val="7030A0"/>
                </a:solidFill>
                <a:latin typeface="Arial" panose="020B0604020202020204" pitchFamily="34" charset="0"/>
                <a:cs typeface="Arial" panose="020B0604020202020204" pitchFamily="34" charset="0"/>
              </a:rPr>
              <a:t>Bonnie L. Fong</a:t>
            </a:r>
          </a:p>
          <a:p>
            <a:r>
              <a:rPr lang="en-US" sz="1200" i="1" dirty="0">
                <a:solidFill>
                  <a:schemeClr val="tx1">
                    <a:lumMod val="50000"/>
                    <a:lumOff val="50000"/>
                  </a:schemeClr>
                </a:solidFill>
                <a:latin typeface="Arial" panose="020B0604020202020204" pitchFamily="34" charset="0"/>
                <a:cs typeface="Arial" panose="020B0604020202020204" pitchFamily="34" charset="0"/>
              </a:rPr>
              <a:t>Physical Sciences Librarian; Head, Emerging Technologies; &amp; Interim Information Literacy </a:t>
            </a:r>
            <a:r>
              <a:rPr lang="en-US" sz="1200" i="1" dirty="0" smtClean="0">
                <a:solidFill>
                  <a:schemeClr val="tx1">
                    <a:lumMod val="50000"/>
                    <a:lumOff val="50000"/>
                  </a:schemeClr>
                </a:solidFill>
                <a:latin typeface="Arial" panose="020B0604020202020204" pitchFamily="34" charset="0"/>
                <a:cs typeface="Arial" panose="020B0604020202020204" pitchFamily="34" charset="0"/>
              </a:rPr>
              <a:t>Coordinator at Rutgers University-Newark • </a:t>
            </a:r>
            <a:r>
              <a:rPr lang="en-US" sz="1200" i="1" dirty="0" smtClean="0">
                <a:solidFill>
                  <a:schemeClr val="tx1">
                    <a:lumMod val="50000"/>
                    <a:lumOff val="50000"/>
                  </a:schemeClr>
                </a:solidFill>
                <a:latin typeface="Arial" panose="020B0604020202020204" pitchFamily="34" charset="0"/>
                <a:cs typeface="Arial" panose="020B0604020202020204" pitchFamily="34" charset="0"/>
                <a:hlinkClick r:id="rId3"/>
              </a:rPr>
              <a:t>bonnie.fong@rutgers.edu</a:t>
            </a:r>
            <a:r>
              <a:rPr lang="en-US" sz="1200" i="1" dirty="0" smtClean="0">
                <a:solidFill>
                  <a:schemeClr val="tx1">
                    <a:lumMod val="50000"/>
                    <a:lumOff val="50000"/>
                  </a:schemeClr>
                </a:solidFill>
                <a:latin typeface="Arial" panose="020B0604020202020204" pitchFamily="34" charset="0"/>
                <a:cs typeface="Arial" panose="020B0604020202020204" pitchFamily="34" charset="0"/>
              </a:rPr>
              <a:t> </a:t>
            </a:r>
            <a:endParaRPr lang="en-US" sz="1200" i="1" dirty="0">
              <a:solidFill>
                <a:schemeClr val="tx1">
                  <a:lumMod val="50000"/>
                  <a:lumOff val="50000"/>
                </a:schemeClr>
              </a:solidFill>
              <a:latin typeface="Arial" panose="020B0604020202020204" pitchFamily="34" charset="0"/>
              <a:cs typeface="Arial" panose="020B0604020202020204" pitchFamily="34" charset="0"/>
            </a:endParaRPr>
          </a:p>
          <a:p>
            <a:pPr eaLnBrk="1" hangingPunct="1"/>
            <a:endParaRPr lang="en-US" dirty="0">
              <a:latin typeface="Arial" charset="0"/>
            </a:endParaRPr>
          </a:p>
        </p:txBody>
      </p:sp>
      <p:sp>
        <p:nvSpPr>
          <p:cNvPr id="2" name="TextBox 1"/>
          <p:cNvSpPr txBox="1"/>
          <p:nvPr/>
        </p:nvSpPr>
        <p:spPr>
          <a:xfrm>
            <a:off x="237392" y="6435969"/>
            <a:ext cx="8669216" cy="276999"/>
          </a:xfrm>
          <a:prstGeom prst="rect">
            <a:avLst/>
          </a:prstGeom>
          <a:noFill/>
          <a:ln>
            <a:solidFill>
              <a:schemeClr val="bg1">
                <a:lumMod val="50000"/>
              </a:schemeClr>
            </a:solidFill>
          </a:ln>
        </p:spPr>
        <p:txBody>
          <a:bodyPr wrap="square" rtlCol="0">
            <a:spAutoFit/>
          </a:bodyPr>
          <a:lstStyle/>
          <a:p>
            <a:pPr algn="ctr"/>
            <a:r>
              <a:rPr lang="en-US" sz="1200" dirty="0"/>
              <a:t>ACRL Academic Library Services to Graduate Students Interest Group </a:t>
            </a:r>
            <a:r>
              <a:rPr lang="en-US" sz="1200" dirty="0" smtClean="0"/>
              <a:t>meeting • ALA </a:t>
            </a:r>
            <a:r>
              <a:rPr lang="en-US" sz="1200" dirty="0"/>
              <a:t>Annual </a:t>
            </a:r>
            <a:r>
              <a:rPr lang="en-US" sz="1200" dirty="0" smtClean="0"/>
              <a:t>Conference • June 23, 2018</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609600"/>
            <a:ext cx="8798009" cy="808038"/>
          </a:xfrm>
        </p:spPr>
        <p:txBody>
          <a:bodyPr/>
          <a:lstStyle/>
          <a:p>
            <a:pPr algn="ctr"/>
            <a:r>
              <a:rPr lang="en-US" sz="4500" b="1" u="sng" dirty="0" smtClean="0">
                <a:solidFill>
                  <a:srgbClr val="0070C0"/>
                </a:solidFill>
              </a:rPr>
              <a:t>Writing &amp; Publishing Skills </a:t>
            </a:r>
            <a:r>
              <a:rPr lang="en-US" sz="2400" b="1" u="sng" dirty="0" smtClean="0">
                <a:solidFill>
                  <a:srgbClr val="0070C0"/>
                </a:solidFill>
              </a:rPr>
              <a:t>(2-day)</a:t>
            </a:r>
            <a:endParaRPr lang="en-US" sz="2400" b="1" u="sng" dirty="0">
              <a:solidFill>
                <a:srgbClr val="0070C0"/>
              </a:solidFill>
            </a:endParaRPr>
          </a:p>
        </p:txBody>
      </p:sp>
      <p:sp>
        <p:nvSpPr>
          <p:cNvPr id="3" name="Content Placeholder 2"/>
          <p:cNvSpPr>
            <a:spLocks noGrp="1"/>
          </p:cNvSpPr>
          <p:nvPr>
            <p:ph idx="1"/>
          </p:nvPr>
        </p:nvSpPr>
        <p:spPr>
          <a:xfrm>
            <a:off x="457200" y="1408177"/>
            <a:ext cx="8229600" cy="4943196"/>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12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prepare students on writing their dissertations and provide them with tips on how to successfully publish while in graduate school or shortly thereafter</a:t>
            </a:r>
            <a:endParaRPr lang="en-US" dirty="0">
              <a:latin typeface="Arial" pitchFamily="34" charset="0"/>
              <a:cs typeface="Arial" pitchFamily="34" charset="0"/>
            </a:endParaRPr>
          </a:p>
          <a:p>
            <a:pPr>
              <a:spcBef>
                <a:spcPts val="0"/>
              </a:spcBef>
              <a:spcAft>
                <a:spcPts val="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lvl="1">
              <a:spcBef>
                <a:spcPts val="0"/>
              </a:spcBef>
              <a:spcAft>
                <a:spcPts val="0"/>
              </a:spcAft>
              <a:buNone/>
            </a:pPr>
            <a:endParaRPr lang="en-US" sz="2400" dirty="0" smtClean="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Writing Program instructors on-campus ($)</a:t>
            </a:r>
          </a:p>
          <a:p>
            <a:pPr>
              <a:spcBef>
                <a:spcPts val="0"/>
              </a:spcBef>
              <a:spcAft>
                <a:spcPts val="0"/>
              </a:spcAft>
              <a:buFont typeface="Arial" panose="020B0604020202020204" pitchFamily="34" charset="0"/>
              <a:buChar char="•"/>
            </a:pPr>
            <a:r>
              <a:rPr lang="en-US" sz="2400" dirty="0" smtClean="0">
                <a:solidFill>
                  <a:srgbClr val="009900"/>
                </a:solidFill>
                <a:latin typeface="Arial" pitchFamily="34" charset="0"/>
                <a:cs typeface="Arial" pitchFamily="34" charset="0"/>
              </a:rPr>
              <a:t>Student interest </a:t>
            </a:r>
            <a:r>
              <a:rPr lang="en-US" sz="2400" b="1" dirty="0" smtClean="0">
                <a:solidFill>
                  <a:srgbClr val="009900"/>
                </a:solidFill>
                <a:latin typeface="Arial" pitchFamily="34" charset="0"/>
                <a:cs typeface="Arial" pitchFamily="34" charset="0"/>
              </a:rPr>
              <a:t>tip</a:t>
            </a:r>
            <a:r>
              <a:rPr lang="en-US" sz="2400" dirty="0" smtClean="0">
                <a:solidFill>
                  <a:srgbClr val="009900"/>
                </a:solidFill>
                <a:latin typeface="Arial" pitchFamily="34" charset="0"/>
                <a:cs typeface="Arial" pitchFamily="34" charset="0"/>
              </a:rPr>
              <a:t>: </a:t>
            </a:r>
          </a:p>
          <a:p>
            <a:pPr lvl="1">
              <a:spcBef>
                <a:spcPts val="0"/>
              </a:spcBef>
              <a:spcAft>
                <a:spcPts val="0"/>
              </a:spcAft>
              <a:buFont typeface="Arial" panose="020B0604020202020204" pitchFamily="34" charset="0"/>
              <a:buChar char="•"/>
            </a:pPr>
            <a:r>
              <a:rPr lang="en-US" dirty="0" smtClean="0">
                <a:solidFill>
                  <a:srgbClr val="009900"/>
                </a:solidFill>
                <a:latin typeface="Arial" pitchFamily="34" charset="0"/>
                <a:cs typeface="Arial" pitchFamily="34" charset="0"/>
              </a:rPr>
              <a:t>separate into two 1-day boot camps: Critical Reading &amp; Writing Skills and Dissertation Completion &amp; Publishing</a:t>
            </a:r>
          </a:p>
          <a:p>
            <a:pPr>
              <a:spcBef>
                <a:spcPts val="0"/>
              </a:spcBef>
              <a:spcAft>
                <a:spcPts val="0"/>
              </a:spcAft>
              <a:buFont typeface="Wingdings" panose="05000000000000000000" pitchFamily="2" charset="2"/>
              <a:buChar char="q"/>
            </a:pPr>
            <a:endParaRPr lang="en-US" dirty="0" smtClean="0">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10</a:t>
            </a:fld>
            <a:endParaRPr lang="en-US" dirty="0"/>
          </a:p>
        </p:txBody>
      </p:sp>
      <p:graphicFrame>
        <p:nvGraphicFramePr>
          <p:cNvPr id="4" name="Table 3"/>
          <p:cNvGraphicFramePr>
            <a:graphicFrameLocks noGrp="1"/>
          </p:cNvGraphicFramePr>
          <p:nvPr>
            <p:extLst/>
          </p:nvPr>
        </p:nvGraphicFramePr>
        <p:xfrm>
          <a:off x="790832" y="3034330"/>
          <a:ext cx="7992180" cy="1854200"/>
        </p:xfrm>
        <a:graphic>
          <a:graphicData uri="http://schemas.openxmlformats.org/drawingml/2006/table">
            <a:tbl>
              <a:tblPr firstRow="1" bandRow="1">
                <a:tableStyleId>{69CF1AB2-1976-4502-BF36-3FF5EA218861}</a:tableStyleId>
              </a:tblPr>
              <a:tblGrid>
                <a:gridCol w="4837430">
                  <a:extLst>
                    <a:ext uri="{9D8B030D-6E8A-4147-A177-3AD203B41FA5}">
                      <a16:colId xmlns:a16="http://schemas.microsoft.com/office/drawing/2014/main" val="3922214271"/>
                    </a:ext>
                  </a:extLst>
                </a:gridCol>
                <a:gridCol w="3154750">
                  <a:extLst>
                    <a:ext uri="{9D8B030D-6E8A-4147-A177-3AD203B41FA5}">
                      <a16:colId xmlns:a16="http://schemas.microsoft.com/office/drawing/2014/main" val="1346331313"/>
                    </a:ext>
                  </a:extLst>
                </a:gridCol>
              </a:tblGrid>
              <a:tr h="370840">
                <a:tc>
                  <a:txBody>
                    <a:bodyPr/>
                    <a:lstStyle/>
                    <a:p>
                      <a:pPr marL="285750" indent="-285750">
                        <a:spcBef>
                          <a:spcPts val="600"/>
                        </a:spcBef>
                        <a:spcAft>
                          <a:spcPts val="600"/>
                        </a:spcAft>
                        <a:buFont typeface="Wingdings" panose="05000000000000000000" pitchFamily="2" charset="2"/>
                        <a:buChar char="q"/>
                      </a:pPr>
                      <a:r>
                        <a:rPr lang="en-US" sz="1800" b="0" dirty="0" smtClean="0">
                          <a:latin typeface="Arial" pitchFamily="34" charset="0"/>
                          <a:cs typeface="Arial" pitchFamily="34" charset="0"/>
                        </a:rPr>
                        <a:t>critical reading strategies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the dissertation process</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the research notebook &amp; research process</a:t>
                      </a:r>
                    </a:p>
                  </a:txBody>
                  <a:tcPr/>
                </a:tc>
                <a:tc>
                  <a:txBody>
                    <a:bodyPr/>
                    <a:lstStyle/>
                    <a:p>
                      <a:pPr marL="285750" indent="-285750">
                        <a:buFont typeface="Wingdings" panose="05000000000000000000" pitchFamily="2" charset="2"/>
                        <a:buChar char="q"/>
                      </a:pPr>
                      <a:r>
                        <a:rPr lang="en-US" sz="1800" dirty="0" smtClean="0">
                          <a:latin typeface="Arial" pitchFamily="34" charset="0"/>
                          <a:cs typeface="Arial" pitchFamily="34" charset="0"/>
                        </a:rPr>
                        <a:t>writing a proposal</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critical writing &amp; evaluating sources </a:t>
                      </a:r>
                      <a:endParaRPr lang="en-US" sz="1800" b="0" dirty="0" smtClean="0">
                        <a:latin typeface="Arial" pitchFamily="34" charset="0"/>
                        <a:cs typeface="Arial" pitchFamily="34" charset="0"/>
                      </a:endParaRPr>
                    </a:p>
                  </a:txBody>
                  <a:tcPr/>
                </a:tc>
                <a:tc rowSpan="3">
                  <a:txBody>
                    <a:bodyPr/>
                    <a:lstStyle/>
                    <a:p>
                      <a:pPr marL="285750" indent="-285750">
                        <a:buFont typeface="Wingdings" panose="05000000000000000000" pitchFamily="2" charset="2"/>
                        <a:buChar char="q"/>
                      </a:pPr>
                      <a:r>
                        <a:rPr lang="en-US" sz="1800" dirty="0" smtClean="0">
                          <a:latin typeface="Arial" pitchFamily="34" charset="0"/>
                          <a:cs typeface="Arial" pitchFamily="34" charset="0"/>
                        </a:rPr>
                        <a:t>getting your work published</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820633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attribution &amp; citation</a:t>
                      </a:r>
                      <a:endParaRPr lang="en-US" sz="1800" b="0" dirty="0" smtClean="0">
                        <a:latin typeface="Arial" pitchFamily="34" charset="0"/>
                        <a:cs typeface="Arial" pitchFamily="34" charset="0"/>
                      </a:endParaRPr>
                    </a:p>
                  </a:txBody>
                  <a:tcPr/>
                </a:tc>
                <a:tc vMerge="1">
                  <a:txBody>
                    <a:bodyPr/>
                    <a:lstStyle/>
                    <a:p>
                      <a:pPr marL="285750" indent="-285750">
                        <a:buFont typeface="Wingdings" panose="05000000000000000000" pitchFamily="2" charset="2"/>
                        <a:buNone/>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126487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editing &amp; revision</a:t>
                      </a:r>
                      <a:endParaRPr lang="en-US" sz="1800" b="0" dirty="0" smtClean="0">
                        <a:latin typeface="Arial" pitchFamily="34" charset="0"/>
                        <a:cs typeface="Arial" pitchFamily="34" charset="0"/>
                      </a:endParaRPr>
                    </a:p>
                  </a:txBody>
                  <a:tcPr/>
                </a:tc>
                <a:tc vMerge="1">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7592261"/>
                  </a:ext>
                </a:extLst>
              </a:tr>
            </a:tbl>
          </a:graphicData>
        </a:graphic>
      </p:graphicFrame>
    </p:spTree>
    <p:extLst>
      <p:ext uri="{BB962C8B-B14F-4D97-AF65-F5344CB8AC3E}">
        <p14:creationId xmlns:p14="http://schemas.microsoft.com/office/powerpoint/2010/main" val="464616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85800" y="2154115"/>
            <a:ext cx="7772400" cy="1732086"/>
          </a:xfrm>
        </p:spPr>
        <p:txBody>
          <a:bodyPr/>
          <a:lstStyle/>
          <a:p>
            <a:r>
              <a:rPr lang="en-US" sz="4500" b="1" dirty="0" smtClean="0">
                <a:solidFill>
                  <a:srgbClr val="009900"/>
                </a:solidFill>
                <a:latin typeface="Arial" panose="020B0604020202020204" pitchFamily="34" charset="0"/>
                <a:cs typeface="Arial" panose="020B0604020202020204" pitchFamily="34" charset="0"/>
              </a:rPr>
              <a:t>Questions?</a:t>
            </a:r>
            <a:br>
              <a:rPr lang="en-US" sz="4500" b="1" dirty="0" smtClean="0">
                <a:solidFill>
                  <a:srgbClr val="009900"/>
                </a:solidFill>
                <a:latin typeface="Arial" panose="020B0604020202020204" pitchFamily="34" charset="0"/>
                <a:cs typeface="Arial" panose="020B0604020202020204" pitchFamily="34" charset="0"/>
              </a:rPr>
            </a:br>
            <a:r>
              <a:rPr lang="en-US" sz="1800" b="1" dirty="0" smtClean="0">
                <a:solidFill>
                  <a:srgbClr val="009900"/>
                </a:solidFill>
                <a:latin typeface="Arial" panose="020B0604020202020204" pitchFamily="34" charset="0"/>
                <a:cs typeface="Arial" panose="020B0604020202020204" pitchFamily="34" charset="0"/>
              </a:rPr>
              <a:t/>
            </a:r>
            <a:br>
              <a:rPr lang="en-US" sz="1800" b="1" dirty="0" smtClean="0">
                <a:solidFill>
                  <a:srgbClr val="009900"/>
                </a:solidFill>
                <a:latin typeface="Arial" panose="020B0604020202020204" pitchFamily="34" charset="0"/>
                <a:cs typeface="Arial" panose="020B0604020202020204" pitchFamily="34" charset="0"/>
              </a:rPr>
            </a:br>
            <a:r>
              <a:rPr lang="en-US" sz="1800" b="1" i="1" dirty="0" smtClean="0">
                <a:solidFill>
                  <a:srgbClr val="7030A0"/>
                </a:solidFill>
                <a:latin typeface="Arial" panose="020B0604020202020204" pitchFamily="34" charset="0"/>
                <a:cs typeface="Arial" panose="020B0604020202020204" pitchFamily="34" charset="0"/>
              </a:rPr>
              <a:t>Contact: bonnie.fong@rutgers.edu</a:t>
            </a:r>
            <a:endParaRPr lang="en-US" sz="1800" b="1" i="1" dirty="0">
              <a:solidFill>
                <a:srgbClr val="7030A0"/>
              </a:solidFill>
              <a:latin typeface="Arial" panose="020B0604020202020204" pitchFamily="34" charset="0"/>
              <a:cs typeface="Arial" panose="020B0604020202020204" pitchFamily="34" charset="0"/>
            </a:endParaRPr>
          </a:p>
        </p:txBody>
      </p:sp>
      <p:sp>
        <p:nvSpPr>
          <p:cNvPr id="13314" name="Rectangle 3"/>
          <p:cNvSpPr>
            <a:spLocks noGrp="1" noChangeArrowheads="1"/>
          </p:cNvSpPr>
          <p:nvPr>
            <p:ph type="subTitle" idx="1"/>
          </p:nvPr>
        </p:nvSpPr>
        <p:spPr>
          <a:xfrm>
            <a:off x="728133" y="5317066"/>
            <a:ext cx="7619999" cy="1066801"/>
          </a:xfrm>
        </p:spPr>
        <p:txBody>
          <a:bodyPr/>
          <a:lstStyle/>
          <a:p>
            <a:r>
              <a:rPr lang="en-US" sz="1200" b="1" i="1" u="sng" dirty="0" smtClean="0">
                <a:solidFill>
                  <a:schemeClr val="tx1">
                    <a:lumMod val="50000"/>
                    <a:lumOff val="50000"/>
                  </a:schemeClr>
                </a:solidFill>
              </a:rPr>
              <a:t>ACKNOWLEDGEMENTS</a:t>
            </a:r>
          </a:p>
          <a:p>
            <a:r>
              <a:rPr lang="en-US" sz="1200" b="1" i="1" dirty="0" smtClean="0">
                <a:solidFill>
                  <a:schemeClr val="tx1">
                    <a:lumMod val="50000"/>
                    <a:lumOff val="50000"/>
                  </a:schemeClr>
                </a:solidFill>
              </a:rPr>
              <a:t>I would like to thank Rutgers University-Newark’s Chancellor Nancy Cantor for sponsoring this Chancellor’s Seed Grant project; my co-PIs, Marne Benson, Al Brown, </a:t>
            </a:r>
            <a:r>
              <a:rPr lang="en-US" sz="1200" b="1" i="1" dirty="0" err="1" smtClean="0">
                <a:solidFill>
                  <a:schemeClr val="tx1">
                    <a:lumMod val="50000"/>
                    <a:lumOff val="50000"/>
                  </a:schemeClr>
                </a:solidFill>
              </a:rPr>
              <a:t>Kinna</a:t>
            </a:r>
            <a:r>
              <a:rPr lang="en-US" sz="1200" b="1" i="1" dirty="0" smtClean="0">
                <a:solidFill>
                  <a:schemeClr val="tx1">
                    <a:lumMod val="50000"/>
                    <a:lumOff val="50000"/>
                  </a:schemeClr>
                </a:solidFill>
              </a:rPr>
              <a:t> Perry, </a:t>
            </a:r>
            <a:r>
              <a:rPr lang="en-US" sz="1200" b="1" i="1" dirty="0" err="1" smtClean="0">
                <a:solidFill>
                  <a:schemeClr val="tx1">
                    <a:lumMod val="50000"/>
                    <a:lumOff val="50000"/>
                  </a:schemeClr>
                </a:solidFill>
              </a:rPr>
              <a:t>Minglu</a:t>
            </a:r>
            <a:r>
              <a:rPr lang="en-US" sz="1200" b="1" i="1" dirty="0" smtClean="0">
                <a:solidFill>
                  <a:schemeClr val="tx1">
                    <a:lumMod val="50000"/>
                    <a:lumOff val="50000"/>
                  </a:schemeClr>
                </a:solidFill>
              </a:rPr>
              <a:t> Wang, and Ann Watkins, for their efforts in making this a successful initiative; and all instructors, helpers, students, and support staff for the various ways in which they contributed to this success.</a:t>
            </a:r>
            <a:endParaRPr lang="en-US" i="1" dirty="0">
              <a:solidFill>
                <a:schemeClr val="tx1">
                  <a:lumMod val="50000"/>
                  <a:lumOff val="50000"/>
                </a:schemeClr>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smtClean="0">
                <a:solidFill>
                  <a:srgbClr val="0070C0"/>
                </a:solidFill>
              </a:rPr>
              <a:t>The Facts</a:t>
            </a:r>
            <a:endParaRPr lang="en-US" sz="45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a:t>2-year Chancellor’s Seed Grant: $</a:t>
            </a:r>
            <a:r>
              <a:rPr lang="en-US" sz="2400" dirty="0" smtClean="0"/>
              <a:t>25,000</a:t>
            </a:r>
          </a:p>
          <a:p>
            <a:pPr>
              <a:spcBef>
                <a:spcPts val="600"/>
              </a:spcBef>
              <a:spcAft>
                <a:spcPts val="600"/>
              </a:spcAft>
            </a:pPr>
            <a:r>
              <a:rPr lang="en-US" sz="2400" dirty="0" smtClean="0">
                <a:latin typeface="Arial" pitchFamily="34" charset="0"/>
                <a:cs typeface="Arial" pitchFamily="34" charset="0"/>
              </a:rPr>
              <a:t>Co-PIs were faculty/staff from:</a:t>
            </a:r>
          </a:p>
          <a:p>
            <a:pPr marL="0" indent="0">
              <a:spcBef>
                <a:spcPts val="600"/>
              </a:spcBef>
              <a:spcAft>
                <a:spcPts val="600"/>
              </a:spcAft>
              <a:buNone/>
            </a:pPr>
            <a:endParaRPr lang="en-US" sz="1600" dirty="0">
              <a:latin typeface="Arial" pitchFamily="34" charset="0"/>
              <a:cs typeface="Arial" pitchFamily="34" charset="0"/>
            </a:endParaRPr>
          </a:p>
          <a:p>
            <a:pPr marL="0" indent="0">
              <a:spcBef>
                <a:spcPts val="600"/>
              </a:spcBef>
              <a:spcAft>
                <a:spcPts val="600"/>
              </a:spcAft>
              <a:buNone/>
            </a:pPr>
            <a:endParaRPr lang="en-US" sz="1600" dirty="0">
              <a:latin typeface="Arial" pitchFamily="34" charset="0"/>
              <a:cs typeface="Arial" pitchFamily="34" charset="0"/>
            </a:endParaRPr>
          </a:p>
          <a:p>
            <a:pPr>
              <a:spcBef>
                <a:spcPts val="600"/>
              </a:spcBef>
              <a:spcAft>
                <a:spcPts val="600"/>
              </a:spcAft>
            </a:pPr>
            <a:r>
              <a:rPr lang="en-US" sz="2400" dirty="0" smtClean="0">
                <a:latin typeface="Arial" pitchFamily="34" charset="0"/>
                <a:cs typeface="Arial" pitchFamily="34" charset="0"/>
              </a:rPr>
              <a:t>6 boot camp themes:</a:t>
            </a:r>
          </a:p>
          <a:p>
            <a:pPr>
              <a:spcBef>
                <a:spcPts val="600"/>
              </a:spcBef>
              <a:spcAft>
                <a:spcPts val="600"/>
              </a:spcAft>
            </a:pPr>
            <a:endParaRPr lang="en-US" sz="1600" dirty="0" smtClean="0">
              <a:latin typeface="Arial" pitchFamily="34" charset="0"/>
              <a:cs typeface="Arial" pitchFamily="34" charset="0"/>
            </a:endParaRPr>
          </a:p>
          <a:p>
            <a:pPr>
              <a:spcBef>
                <a:spcPts val="600"/>
              </a:spcBef>
              <a:spcAft>
                <a:spcPts val="600"/>
              </a:spcAft>
            </a:pPr>
            <a:endParaRPr lang="en-US" sz="1600" dirty="0">
              <a:latin typeface="Arial" pitchFamily="34" charset="0"/>
              <a:cs typeface="Arial" pitchFamily="34" charset="0"/>
            </a:endParaRPr>
          </a:p>
          <a:p>
            <a:pPr>
              <a:spcBef>
                <a:spcPts val="600"/>
              </a:spcBef>
              <a:spcAft>
                <a:spcPts val="600"/>
              </a:spcAft>
            </a:pPr>
            <a:endParaRPr lang="en-US" sz="1600" dirty="0" smtClean="0">
              <a:latin typeface="Arial" pitchFamily="34" charset="0"/>
              <a:cs typeface="Arial" pitchFamily="34" charset="0"/>
            </a:endParaRPr>
          </a:p>
          <a:p>
            <a:pPr>
              <a:spcBef>
                <a:spcPts val="600"/>
              </a:spcBef>
              <a:spcAft>
                <a:spcPts val="0"/>
              </a:spcAft>
            </a:pPr>
            <a:r>
              <a:rPr lang="en-US" sz="2400" dirty="0" smtClean="0">
                <a:latin typeface="Arial" pitchFamily="34" charset="0"/>
                <a:cs typeface="Arial" pitchFamily="34" charset="0"/>
              </a:rPr>
              <a:t>1/more sessions of each theme were taught &amp; recorded</a:t>
            </a:r>
          </a:p>
          <a:p>
            <a:pPr lvl="1">
              <a:spcBef>
                <a:spcPts val="0"/>
              </a:spcBef>
              <a:spcAft>
                <a:spcPts val="600"/>
              </a:spcAft>
            </a:pPr>
            <a:r>
              <a:rPr lang="en-US" dirty="0" smtClean="0"/>
              <a:t>sessions were scheduled for before/after Fall/Spring semesters</a:t>
            </a:r>
          </a:p>
          <a:p>
            <a:pPr>
              <a:spcBef>
                <a:spcPts val="600"/>
              </a:spcBef>
              <a:spcAft>
                <a:spcPts val="600"/>
              </a:spcAft>
            </a:pPr>
            <a:r>
              <a:rPr lang="en-US" dirty="0" smtClean="0"/>
              <a:t>Project “site:” </a:t>
            </a:r>
            <a:r>
              <a:rPr lang="en-US" dirty="0" smtClean="0">
                <a:hlinkClick r:id="rId3"/>
              </a:rPr>
              <a:t>https</a:t>
            </a:r>
            <a:r>
              <a:rPr lang="en-US" dirty="0">
                <a:hlinkClick r:id="rId3"/>
              </a:rPr>
              <a:t>://</a:t>
            </a:r>
            <a:r>
              <a:rPr lang="en-US" dirty="0" smtClean="0">
                <a:hlinkClick r:id="rId3"/>
              </a:rPr>
              <a:t>libguides.rutgers.edu/bootcamps</a:t>
            </a:r>
            <a:r>
              <a:rPr lang="en-US" dirty="0"/>
              <a:t> </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096360380"/>
              </p:ext>
            </p:extLst>
          </p:nvPr>
        </p:nvGraphicFramePr>
        <p:xfrm>
          <a:off x="1186434" y="3790950"/>
          <a:ext cx="6891973" cy="1204467"/>
        </p:xfrm>
        <a:graphic>
          <a:graphicData uri="http://schemas.openxmlformats.org/drawingml/2006/table">
            <a:tbl>
              <a:tblPr firstRow="1" bandRow="1">
                <a:tableStyleId>{22838BEF-8BB2-4498-84A7-C5851F593DF1}</a:tableStyleId>
              </a:tblPr>
              <a:tblGrid>
                <a:gridCol w="3246755">
                  <a:extLst>
                    <a:ext uri="{9D8B030D-6E8A-4147-A177-3AD203B41FA5}">
                      <a16:colId xmlns:a16="http://schemas.microsoft.com/office/drawing/2014/main" val="760675391"/>
                    </a:ext>
                  </a:extLst>
                </a:gridCol>
                <a:gridCol w="3645218">
                  <a:extLst>
                    <a:ext uri="{9D8B030D-6E8A-4147-A177-3AD203B41FA5}">
                      <a16:colId xmlns:a16="http://schemas.microsoft.com/office/drawing/2014/main" val="2540212438"/>
                    </a:ext>
                  </a:extLst>
                </a:gridCol>
              </a:tblGrid>
              <a:tr h="401489">
                <a:tc>
                  <a:txBody>
                    <a:bodyPr/>
                    <a:lstStyle/>
                    <a:p>
                      <a:pPr marL="285750" indent="-285750">
                        <a:buFont typeface="Wingdings" panose="05000000000000000000" pitchFamily="2" charset="2"/>
                        <a:buChar char="§"/>
                      </a:pPr>
                      <a:r>
                        <a:rPr lang="en-US" sz="1600" b="0" dirty="0" smtClean="0">
                          <a:solidFill>
                            <a:schemeClr val="tx1">
                              <a:lumMod val="50000"/>
                              <a:lumOff val="50000"/>
                            </a:schemeClr>
                          </a:solidFill>
                        </a:rPr>
                        <a:t>Data Skills (</a:t>
                      </a:r>
                      <a:r>
                        <a:rPr lang="en-US" sz="1600" b="0" dirty="0" err="1" smtClean="0">
                          <a:solidFill>
                            <a:schemeClr val="tx1">
                              <a:lumMod val="50000"/>
                              <a:lumOff val="50000"/>
                            </a:schemeClr>
                          </a:solidFill>
                        </a:rPr>
                        <a:t>2x</a:t>
                      </a:r>
                      <a:r>
                        <a:rPr lang="en-US" sz="1600" b="0" dirty="0" smtClean="0">
                          <a:solidFill>
                            <a:schemeClr val="tx1">
                              <a:lumMod val="50000"/>
                              <a:lumOff val="50000"/>
                            </a:schemeClr>
                          </a:solidFill>
                        </a:rPr>
                        <a:t>)</a:t>
                      </a:r>
                      <a:endParaRPr lang="en-US" sz="1600" b="0" dirty="0">
                        <a:solidFill>
                          <a:schemeClr val="tx1">
                            <a:lumMod val="50000"/>
                            <a:lumOff val="50000"/>
                          </a:schemeClr>
                        </a:solidFill>
                      </a:endParaRPr>
                    </a:p>
                  </a:txBody>
                  <a:tcPr/>
                </a:tc>
                <a:tc>
                  <a:txBody>
                    <a:bodyPr/>
                    <a:lstStyle/>
                    <a:p>
                      <a:pPr marL="285750" indent="-285750">
                        <a:buFont typeface="Wingdings" panose="05000000000000000000" pitchFamily="2" charset="2"/>
                        <a:buChar char="§"/>
                      </a:pPr>
                      <a:r>
                        <a:rPr lang="en-US" sz="1600" b="0" dirty="0" smtClean="0">
                          <a:solidFill>
                            <a:schemeClr val="tx1">
                              <a:lumMod val="50000"/>
                              <a:lumOff val="50000"/>
                            </a:schemeClr>
                          </a:solidFill>
                        </a:rPr>
                        <a:t>Presentation Skills (</a:t>
                      </a:r>
                      <a:r>
                        <a:rPr lang="en-US" sz="1600" b="0" dirty="0" err="1" smtClean="0">
                          <a:solidFill>
                            <a:schemeClr val="tx1">
                              <a:lumMod val="50000"/>
                              <a:lumOff val="50000"/>
                            </a:schemeClr>
                          </a:solidFill>
                        </a:rPr>
                        <a:t>1x</a:t>
                      </a:r>
                      <a:r>
                        <a:rPr lang="en-US" sz="1600" b="0" dirty="0" smtClean="0">
                          <a:solidFill>
                            <a:schemeClr val="tx1">
                              <a:lumMod val="50000"/>
                              <a:lumOff val="50000"/>
                            </a:schemeClr>
                          </a:solidFill>
                        </a:rPr>
                        <a:t>)</a:t>
                      </a:r>
                      <a:endParaRPr lang="en-US" sz="1600" b="0" dirty="0">
                        <a:solidFill>
                          <a:schemeClr val="tx1">
                            <a:lumMod val="50000"/>
                            <a:lumOff val="50000"/>
                          </a:schemeClr>
                        </a:solidFill>
                      </a:endParaRPr>
                    </a:p>
                  </a:txBody>
                  <a:tcPr/>
                </a:tc>
                <a:extLst>
                  <a:ext uri="{0D108BD9-81ED-4DB2-BD59-A6C34878D82A}">
                    <a16:rowId xmlns:a16="http://schemas.microsoft.com/office/drawing/2014/main" val="1136571164"/>
                  </a:ext>
                </a:extLst>
              </a:tr>
              <a:tr h="40148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solidFill>
                            <a:schemeClr val="tx1">
                              <a:lumMod val="50000"/>
                              <a:lumOff val="50000"/>
                            </a:schemeClr>
                          </a:solidFill>
                        </a:rPr>
                        <a:t>Grant Skills (</a:t>
                      </a:r>
                      <a:r>
                        <a:rPr lang="en-US" sz="1600" dirty="0" err="1" smtClean="0">
                          <a:solidFill>
                            <a:schemeClr val="tx1">
                              <a:lumMod val="50000"/>
                              <a:lumOff val="50000"/>
                            </a:schemeClr>
                          </a:solidFill>
                        </a:rPr>
                        <a:t>3x</a:t>
                      </a:r>
                      <a:r>
                        <a:rPr lang="en-US" sz="1600" dirty="0" smtClean="0">
                          <a:solidFill>
                            <a:schemeClr val="tx1">
                              <a:lumMod val="50000"/>
                              <a:lumOff val="50000"/>
                            </a:schemeClr>
                          </a:solidFill>
                        </a:rPr>
                        <a:t>)</a:t>
                      </a:r>
                      <a:endParaRPr lang="en-US" sz="1600" dirty="0">
                        <a:solidFill>
                          <a:schemeClr val="tx1">
                            <a:lumMod val="50000"/>
                            <a:lumOff val="50000"/>
                          </a:schemeClr>
                        </a:solidFill>
                      </a:endParaRPr>
                    </a:p>
                  </a:txBody>
                  <a:tcPr/>
                </a:tc>
                <a:tc>
                  <a:txBody>
                    <a:bodyPr/>
                    <a:lstStyle/>
                    <a:p>
                      <a:pPr marL="285750" indent="-285750">
                        <a:buFont typeface="Wingdings" panose="05000000000000000000" pitchFamily="2" charset="2"/>
                        <a:buChar char="§"/>
                      </a:pPr>
                      <a:r>
                        <a:rPr lang="en-US" sz="1600" dirty="0" smtClean="0">
                          <a:solidFill>
                            <a:schemeClr val="tx1">
                              <a:lumMod val="50000"/>
                              <a:lumOff val="50000"/>
                            </a:schemeClr>
                          </a:solidFill>
                        </a:rPr>
                        <a:t>Research Impact</a:t>
                      </a:r>
                      <a:r>
                        <a:rPr lang="en-US" sz="1600" baseline="0" dirty="0" smtClean="0">
                          <a:solidFill>
                            <a:schemeClr val="tx1">
                              <a:lumMod val="50000"/>
                              <a:lumOff val="50000"/>
                            </a:schemeClr>
                          </a:solidFill>
                        </a:rPr>
                        <a:t> &amp; Promotion (</a:t>
                      </a:r>
                      <a:r>
                        <a:rPr lang="en-US" sz="1600" baseline="0" dirty="0" err="1" smtClean="0">
                          <a:solidFill>
                            <a:schemeClr val="tx1">
                              <a:lumMod val="50000"/>
                              <a:lumOff val="50000"/>
                            </a:schemeClr>
                          </a:solidFill>
                        </a:rPr>
                        <a:t>1x</a:t>
                      </a:r>
                      <a:r>
                        <a:rPr lang="en-US" sz="1600" baseline="0" dirty="0" smtClean="0">
                          <a:solidFill>
                            <a:schemeClr val="tx1">
                              <a:lumMod val="50000"/>
                              <a:lumOff val="50000"/>
                            </a:schemeClr>
                          </a:solidFill>
                        </a:rPr>
                        <a:t>)</a:t>
                      </a:r>
                      <a:endParaRPr lang="en-US" sz="1600" dirty="0">
                        <a:solidFill>
                          <a:schemeClr val="tx1">
                            <a:lumMod val="50000"/>
                            <a:lumOff val="50000"/>
                          </a:schemeClr>
                        </a:solidFill>
                      </a:endParaRPr>
                    </a:p>
                  </a:txBody>
                  <a:tcPr/>
                </a:tc>
                <a:extLst>
                  <a:ext uri="{0D108BD9-81ED-4DB2-BD59-A6C34878D82A}">
                    <a16:rowId xmlns:a16="http://schemas.microsoft.com/office/drawing/2014/main" val="1480181350"/>
                  </a:ext>
                </a:extLst>
              </a:tr>
              <a:tr h="401489">
                <a:tc>
                  <a:txBody>
                    <a:bodyPr/>
                    <a:lstStyle/>
                    <a:p>
                      <a:pPr marL="285750" indent="-285750">
                        <a:buFont typeface="Wingdings" panose="05000000000000000000" pitchFamily="2" charset="2"/>
                        <a:buChar char="§"/>
                      </a:pPr>
                      <a:r>
                        <a:rPr lang="en-US" sz="1600" dirty="0" smtClean="0">
                          <a:solidFill>
                            <a:schemeClr val="tx1">
                              <a:lumMod val="50000"/>
                              <a:lumOff val="50000"/>
                            </a:schemeClr>
                          </a:solidFill>
                        </a:rPr>
                        <a:t>Literature Research Skills (</a:t>
                      </a:r>
                      <a:r>
                        <a:rPr lang="en-US" sz="1600" dirty="0" err="1" smtClean="0">
                          <a:solidFill>
                            <a:schemeClr val="tx1">
                              <a:lumMod val="50000"/>
                              <a:lumOff val="50000"/>
                            </a:schemeClr>
                          </a:solidFill>
                        </a:rPr>
                        <a:t>3x</a:t>
                      </a:r>
                      <a:r>
                        <a:rPr lang="en-US" sz="1600" dirty="0" smtClean="0">
                          <a:solidFill>
                            <a:schemeClr val="tx1">
                              <a:lumMod val="50000"/>
                              <a:lumOff val="50000"/>
                            </a:schemeClr>
                          </a:solidFill>
                        </a:rPr>
                        <a:t>)</a:t>
                      </a:r>
                      <a:endParaRPr lang="en-US" sz="1600" dirty="0">
                        <a:solidFill>
                          <a:schemeClr val="tx1">
                            <a:lumMod val="50000"/>
                            <a:lumOff val="50000"/>
                          </a:schemeClr>
                        </a:solidFill>
                      </a:endParaRPr>
                    </a:p>
                  </a:txBody>
                  <a:tcPr/>
                </a:tc>
                <a:tc>
                  <a:txBody>
                    <a:bodyPr/>
                    <a:lstStyle/>
                    <a:p>
                      <a:pPr marL="285750" indent="-285750">
                        <a:buFont typeface="Wingdings" panose="05000000000000000000" pitchFamily="2" charset="2"/>
                        <a:buChar char="§"/>
                      </a:pPr>
                      <a:r>
                        <a:rPr lang="en-US" sz="1600" dirty="0" smtClean="0">
                          <a:solidFill>
                            <a:schemeClr val="tx1">
                              <a:lumMod val="50000"/>
                              <a:lumOff val="50000"/>
                            </a:schemeClr>
                          </a:solidFill>
                        </a:rPr>
                        <a:t>Writing &amp; Publishing Skills (</a:t>
                      </a:r>
                      <a:r>
                        <a:rPr lang="en-US" sz="1600" dirty="0" err="1" smtClean="0">
                          <a:solidFill>
                            <a:schemeClr val="tx1">
                              <a:lumMod val="50000"/>
                              <a:lumOff val="50000"/>
                            </a:schemeClr>
                          </a:solidFill>
                        </a:rPr>
                        <a:t>5x</a:t>
                      </a:r>
                      <a:r>
                        <a:rPr lang="en-US" sz="1600" dirty="0" smtClean="0">
                          <a:solidFill>
                            <a:schemeClr val="tx1">
                              <a:lumMod val="50000"/>
                              <a:lumOff val="50000"/>
                            </a:schemeClr>
                          </a:solidFill>
                        </a:rPr>
                        <a:t>)</a:t>
                      </a:r>
                      <a:endParaRPr lang="en-US" sz="1600" i="1" dirty="0">
                        <a:solidFill>
                          <a:srgbClr val="C00000"/>
                        </a:solidFill>
                      </a:endParaRPr>
                    </a:p>
                  </a:txBody>
                  <a:tcPr/>
                </a:tc>
                <a:extLst>
                  <a:ext uri="{0D108BD9-81ED-4DB2-BD59-A6C34878D82A}">
                    <a16:rowId xmlns:a16="http://schemas.microsoft.com/office/drawing/2014/main" val="1686448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5260286"/>
              </p:ext>
            </p:extLst>
          </p:nvPr>
        </p:nvGraphicFramePr>
        <p:xfrm>
          <a:off x="1834135" y="2570477"/>
          <a:ext cx="5457054" cy="741680"/>
        </p:xfrm>
        <a:graphic>
          <a:graphicData uri="http://schemas.openxmlformats.org/drawingml/2006/table">
            <a:tbl>
              <a:tblPr firstRow="1" bandRow="1">
                <a:tableStyleId>{8A107856-5554-42FB-B03E-39F5DBC370BA}</a:tableStyleId>
              </a:tblPr>
              <a:tblGrid>
                <a:gridCol w="2840355">
                  <a:extLst>
                    <a:ext uri="{9D8B030D-6E8A-4147-A177-3AD203B41FA5}">
                      <a16:colId xmlns:a16="http://schemas.microsoft.com/office/drawing/2014/main" val="4266870582"/>
                    </a:ext>
                  </a:extLst>
                </a:gridCol>
                <a:gridCol w="2616699">
                  <a:extLst>
                    <a:ext uri="{9D8B030D-6E8A-4147-A177-3AD203B41FA5}">
                      <a16:colId xmlns:a16="http://schemas.microsoft.com/office/drawing/2014/main" val="2976416875"/>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solidFill>
                            <a:schemeClr val="tx1">
                              <a:lumMod val="50000"/>
                              <a:lumOff val="50000"/>
                            </a:schemeClr>
                          </a:solidFill>
                          <a:latin typeface="Arial" pitchFamily="34" charset="0"/>
                          <a:cs typeface="Arial" pitchFamily="34" charset="0"/>
                        </a:rPr>
                        <a:t>John Cotton Dana Library</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solidFill>
                            <a:schemeClr val="tx1">
                              <a:lumMod val="50000"/>
                              <a:lumOff val="50000"/>
                            </a:schemeClr>
                          </a:solidFill>
                          <a:latin typeface="Arial" pitchFamily="34" charset="0"/>
                          <a:cs typeface="Arial" pitchFamily="34" charset="0"/>
                        </a:rPr>
                        <a:t>Learning Center</a:t>
                      </a:r>
                    </a:p>
                  </a:txBody>
                  <a:tcPr/>
                </a:tc>
                <a:extLst>
                  <a:ext uri="{0D108BD9-81ED-4DB2-BD59-A6C34878D82A}">
                    <a16:rowId xmlns:a16="http://schemas.microsoft.com/office/drawing/2014/main" val="207306915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solidFill>
                            <a:schemeClr val="tx1">
                              <a:lumMod val="50000"/>
                              <a:lumOff val="50000"/>
                            </a:schemeClr>
                          </a:solidFill>
                          <a:latin typeface="Arial" pitchFamily="34" charset="0"/>
                          <a:cs typeface="Arial" pitchFamily="34" charset="0"/>
                        </a:rPr>
                        <a:t>Graduate School-Newark</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solidFill>
                            <a:schemeClr val="tx1">
                              <a:lumMod val="50000"/>
                              <a:lumOff val="50000"/>
                            </a:schemeClr>
                          </a:solidFill>
                          <a:latin typeface="Arial" pitchFamily="34" charset="0"/>
                          <a:cs typeface="Arial" pitchFamily="34" charset="0"/>
                        </a:rPr>
                        <a:t>Writing Center</a:t>
                      </a:r>
                    </a:p>
                  </a:txBody>
                  <a:tcPr/>
                </a:tc>
                <a:extLst>
                  <a:ext uri="{0D108BD9-81ED-4DB2-BD59-A6C34878D82A}">
                    <a16:rowId xmlns:a16="http://schemas.microsoft.com/office/drawing/2014/main" val="1580829549"/>
                  </a:ext>
                </a:extLst>
              </a:tr>
            </a:tbl>
          </a:graphicData>
        </a:graphic>
      </p:graphicFrame>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2</a:t>
            </a:fld>
            <a:endParaRPr lang="en-US" dirty="0"/>
          </a:p>
        </p:txBody>
      </p:sp>
    </p:spTree>
    <p:extLst>
      <p:ext uri="{BB962C8B-B14F-4D97-AF65-F5344CB8AC3E}">
        <p14:creationId xmlns:p14="http://schemas.microsoft.com/office/powerpoint/2010/main" val="1341346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smtClean="0">
                <a:solidFill>
                  <a:srgbClr val="0070C0"/>
                </a:solidFill>
              </a:rPr>
              <a:t>The Figures</a:t>
            </a:r>
            <a:endParaRPr lang="en-US" sz="45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600"/>
              </a:spcBef>
              <a:spcAft>
                <a:spcPts val="600"/>
              </a:spcAft>
            </a:pPr>
            <a:r>
              <a:rPr lang="en-US" sz="2400" dirty="0" smtClean="0"/>
              <a:t>Budget allocation:</a:t>
            </a:r>
          </a:p>
          <a:p>
            <a:pPr>
              <a:spcBef>
                <a:spcPts val="600"/>
              </a:spcBef>
              <a:spcAft>
                <a:spcPts val="600"/>
              </a:spcAft>
            </a:pPr>
            <a:endParaRPr lang="en-US" sz="2400" dirty="0" smtClean="0"/>
          </a:p>
          <a:p>
            <a:pPr>
              <a:spcBef>
                <a:spcPts val="600"/>
              </a:spcBef>
              <a:spcAft>
                <a:spcPts val="600"/>
              </a:spcAft>
            </a:pPr>
            <a:endParaRPr lang="en-US" sz="2400" dirty="0" smtClean="0"/>
          </a:p>
          <a:p>
            <a:pPr>
              <a:spcBef>
                <a:spcPts val="600"/>
              </a:spcBef>
              <a:spcAft>
                <a:spcPts val="600"/>
              </a:spcAft>
            </a:pPr>
            <a:endParaRPr lang="en-US" sz="2400" dirty="0" smtClean="0"/>
          </a:p>
          <a:p>
            <a:pPr>
              <a:spcBef>
                <a:spcPts val="600"/>
              </a:spcBef>
              <a:spcAft>
                <a:spcPts val="600"/>
              </a:spcAft>
              <a:buNone/>
            </a:pPr>
            <a:endParaRPr lang="en-US" sz="2400" dirty="0" smtClean="0"/>
          </a:p>
          <a:p>
            <a:pPr>
              <a:spcBef>
                <a:spcPts val="600"/>
              </a:spcBef>
              <a:spcAft>
                <a:spcPts val="600"/>
              </a:spcAft>
            </a:pPr>
            <a:r>
              <a:rPr lang="en-US" sz="2400" dirty="0" smtClean="0">
                <a:latin typeface="Arial" pitchFamily="34" charset="0"/>
                <a:cs typeface="Arial" pitchFamily="34" charset="0"/>
              </a:rPr>
              <a:t>Total # of boot camp sessions offered: 17</a:t>
            </a:r>
          </a:p>
          <a:p>
            <a:pPr>
              <a:spcBef>
                <a:spcPts val="600"/>
              </a:spcBef>
              <a:spcAft>
                <a:spcPts val="600"/>
              </a:spcAft>
            </a:pPr>
            <a:r>
              <a:rPr lang="en-US" sz="2400" dirty="0" smtClean="0"/>
              <a:t>Total # of registrants: 646</a:t>
            </a:r>
          </a:p>
          <a:p>
            <a:pPr>
              <a:spcBef>
                <a:spcPts val="600"/>
              </a:spcBef>
              <a:spcAft>
                <a:spcPts val="600"/>
              </a:spcAft>
            </a:pPr>
            <a:r>
              <a:rPr lang="en-US" sz="2400" dirty="0" smtClean="0"/>
              <a:t>Total # accepted to boot camps: 407</a:t>
            </a:r>
          </a:p>
          <a:p>
            <a:pPr>
              <a:spcBef>
                <a:spcPts val="600"/>
              </a:spcBef>
              <a:spcAft>
                <a:spcPts val="600"/>
              </a:spcAft>
            </a:pPr>
            <a:r>
              <a:rPr lang="en-US" sz="2400" dirty="0" smtClean="0"/>
              <a:t>Total # of attendees: 177</a:t>
            </a:r>
          </a:p>
          <a:p>
            <a:pPr>
              <a:spcBef>
                <a:spcPts val="600"/>
              </a:spcBef>
              <a:spcAft>
                <a:spcPts val="600"/>
              </a:spcAft>
            </a:pPr>
            <a:endParaRPr lang="en-US" sz="2400" dirty="0" smtClean="0"/>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3</a:t>
            </a:fld>
            <a:endParaRPr lang="en-US" dirty="0"/>
          </a:p>
        </p:txBody>
      </p:sp>
      <p:graphicFrame>
        <p:nvGraphicFramePr>
          <p:cNvPr id="5" name="Chart 4"/>
          <p:cNvGraphicFramePr/>
          <p:nvPr/>
        </p:nvGraphicFramePr>
        <p:xfrm>
          <a:off x="2647950" y="1562100"/>
          <a:ext cx="5972175" cy="28527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489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4</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95736780"/>
              </p:ext>
            </p:extLst>
          </p:nvPr>
        </p:nvGraphicFramePr>
        <p:xfrm>
          <a:off x="457200" y="1099750"/>
          <a:ext cx="8229600" cy="49581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1275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smtClean="0">
                <a:solidFill>
                  <a:srgbClr val="0070C0"/>
                </a:solidFill>
              </a:rPr>
              <a:t>Data Skills </a:t>
            </a:r>
            <a:r>
              <a:rPr lang="en-US" sz="2400" b="1" u="sng" dirty="0" smtClean="0">
                <a:solidFill>
                  <a:srgbClr val="0070C0"/>
                </a:solidFill>
              </a:rPr>
              <a:t>(2-day)</a:t>
            </a:r>
            <a:endParaRPr lang="en-US" sz="24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provide </a:t>
            </a:r>
            <a:r>
              <a:rPr lang="en-US" dirty="0">
                <a:latin typeface="Arial" pitchFamily="34" charset="0"/>
                <a:cs typeface="Arial" pitchFamily="34" charset="0"/>
              </a:rPr>
              <a:t>students with the introductory computational skills needed for data management and analysis in all domains of research, covering the full lifecycle of data-driven research; students learn how to do analyses and how to manage the process to make it as automated and reproducible as possible</a:t>
            </a:r>
          </a:p>
          <a:p>
            <a:pPr>
              <a:spcBef>
                <a:spcPts val="0"/>
              </a:spcBef>
              <a:spcAft>
                <a:spcPts val="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400" dirty="0" smtClean="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volunteer instructors </a:t>
            </a:r>
            <a:r>
              <a:rPr lang="en-US" dirty="0">
                <a:latin typeface="Arial" pitchFamily="34" charset="0"/>
                <a:cs typeface="Arial" pitchFamily="34" charset="0"/>
              </a:rPr>
              <a:t>via Data </a:t>
            </a:r>
            <a:r>
              <a:rPr lang="en-US" dirty="0" smtClean="0">
                <a:latin typeface="Arial" pitchFamily="34" charset="0"/>
                <a:cs typeface="Arial" pitchFamily="34" charset="0"/>
              </a:rPr>
              <a:t>Carpentry</a:t>
            </a:r>
            <a:r>
              <a:rPr lang="en-US" dirty="0">
                <a:latin typeface="Arial" pitchFamily="34" charset="0"/>
                <a:cs typeface="Arial" pitchFamily="34" charset="0"/>
              </a:rPr>
              <a:t> </a:t>
            </a:r>
            <a:endParaRPr lang="en-US" dirty="0" smtClean="0">
              <a:latin typeface="Arial" pitchFamily="34" charset="0"/>
              <a:cs typeface="Arial" pitchFamily="34" charset="0"/>
            </a:endParaRPr>
          </a:p>
          <a:p>
            <a:pPr lvl="2">
              <a:spcBef>
                <a:spcPts val="0"/>
              </a:spcBef>
              <a:spcAft>
                <a:spcPts val="0"/>
              </a:spcAft>
              <a:buFont typeface="Wingdings" panose="05000000000000000000" pitchFamily="2" charset="2"/>
              <a:buChar char="Ø"/>
            </a:pPr>
            <a:r>
              <a:rPr lang="en-US" sz="1800" dirty="0" smtClean="0">
                <a:latin typeface="Arial" pitchFamily="34" charset="0"/>
                <a:cs typeface="Arial" pitchFamily="34" charset="0"/>
              </a:rPr>
              <a:t>($2,500 workshop coordination fee + travel expenses for instructors)</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3-4 helpers – librarians and/or graduate students</a:t>
            </a:r>
          </a:p>
          <a:p>
            <a:pPr>
              <a:spcBef>
                <a:spcPts val="0"/>
              </a:spcBef>
              <a:spcAft>
                <a:spcPts val="0"/>
              </a:spcAft>
              <a:buFont typeface="Arial" panose="020B0604020202020204" pitchFamily="34" charset="0"/>
              <a:buChar char="•"/>
            </a:pPr>
            <a:r>
              <a:rPr lang="en-US" sz="2400" dirty="0" smtClean="0">
                <a:solidFill>
                  <a:srgbClr val="009900"/>
                </a:solidFill>
                <a:latin typeface="Arial" pitchFamily="34" charset="0"/>
                <a:cs typeface="Arial" pitchFamily="34" charset="0"/>
              </a:rPr>
              <a:t>$-savings </a:t>
            </a:r>
            <a:r>
              <a:rPr lang="en-US" sz="2400" b="1" dirty="0" smtClean="0">
                <a:solidFill>
                  <a:srgbClr val="009900"/>
                </a:solidFill>
                <a:latin typeface="Arial" pitchFamily="34" charset="0"/>
                <a:cs typeface="Arial" pitchFamily="34" charset="0"/>
              </a:rPr>
              <a:t>tip</a:t>
            </a:r>
            <a:r>
              <a:rPr lang="en-US" sz="2400" dirty="0" smtClean="0">
                <a:solidFill>
                  <a:srgbClr val="009900"/>
                </a:solidFill>
                <a:latin typeface="Arial" pitchFamily="34" charset="0"/>
                <a:cs typeface="Arial" pitchFamily="34" charset="0"/>
              </a:rPr>
              <a:t>: c</a:t>
            </a:r>
            <a:r>
              <a:rPr lang="en-US" dirty="0" smtClean="0">
                <a:solidFill>
                  <a:srgbClr val="009900"/>
                </a:solidFill>
                <a:latin typeface="Arial" pitchFamily="34" charset="0"/>
                <a:cs typeface="Arial" pitchFamily="34" charset="0"/>
              </a:rPr>
              <a:t>onsider teaching  the freely available CC-BY Data Carpentry lessons yourself</a:t>
            </a:r>
            <a:endParaRPr lang="en-US" dirty="0">
              <a:solidFill>
                <a:srgbClr val="009900"/>
              </a:solidFill>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426716"/>
              </p:ext>
            </p:extLst>
          </p:nvPr>
        </p:nvGraphicFramePr>
        <p:xfrm>
          <a:off x="1346884" y="3678193"/>
          <a:ext cx="7006283" cy="741680"/>
        </p:xfrm>
        <a:graphic>
          <a:graphicData uri="http://schemas.openxmlformats.org/drawingml/2006/table">
            <a:tbl>
              <a:tblPr firstRow="1" bandRow="1">
                <a:tableStyleId>{69CF1AB2-1976-4502-BF36-3FF5EA218861}</a:tableStyleId>
              </a:tblPr>
              <a:tblGrid>
                <a:gridCol w="4986995">
                  <a:extLst>
                    <a:ext uri="{9D8B030D-6E8A-4147-A177-3AD203B41FA5}">
                      <a16:colId xmlns:a16="http://schemas.microsoft.com/office/drawing/2014/main" val="3922214271"/>
                    </a:ext>
                  </a:extLst>
                </a:gridCol>
                <a:gridCol w="2019288">
                  <a:extLst>
                    <a:ext uri="{9D8B030D-6E8A-4147-A177-3AD203B41FA5}">
                      <a16:colId xmlns:a16="http://schemas.microsoft.com/office/drawing/2014/main" val="1346331313"/>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anose="020B0604020202020204" pitchFamily="34" charset="0"/>
                          <a:cs typeface="Arial" panose="020B0604020202020204" pitchFamily="34" charset="0"/>
                        </a:rPr>
                        <a:t>data organization with Excel &amp; </a:t>
                      </a:r>
                      <a:r>
                        <a:rPr lang="en-US" sz="1800" b="0" dirty="0" err="1" smtClean="0">
                          <a:latin typeface="Arial" panose="020B0604020202020204" pitchFamily="34" charset="0"/>
                          <a:cs typeface="Arial" panose="020B0604020202020204" pitchFamily="34" charset="0"/>
                        </a:rPr>
                        <a:t>OpenRefine</a:t>
                      </a:r>
                      <a:endParaRPr lang="en-US" sz="1800" b="0" dirty="0" smtClean="0">
                        <a:latin typeface="Arial" pitchFamily="34" charset="0"/>
                        <a:cs typeface="Arial"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data analysis</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Python [Jan. 2018] or R [May 2018] </a:t>
                      </a:r>
                    </a:p>
                  </a:txBody>
                  <a:tcPr/>
                </a:tc>
                <a:tc>
                  <a:txBody>
                    <a:bodyPr/>
                    <a:lstStyle/>
                    <a:p>
                      <a:pPr marL="285750" indent="-285750">
                        <a:buFont typeface="Wingdings" panose="05000000000000000000" pitchFamily="2" charset="2"/>
                        <a:buChar char="q"/>
                      </a:pPr>
                      <a:r>
                        <a:rPr lang="en-US" sz="1800" b="0" dirty="0" smtClean="0">
                          <a:latin typeface="Arial" panose="020B0604020202020204" pitchFamily="34" charset="0"/>
                          <a:cs typeface="Arial" panose="020B0604020202020204" pitchFamily="34" charset="0"/>
                        </a:rPr>
                        <a:t>SQL</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482195"/>
                  </a:ext>
                </a:extLst>
              </a:tr>
            </a:tbl>
          </a:graphicData>
        </a:graphic>
      </p:graphicFrame>
    </p:spTree>
    <p:extLst>
      <p:ext uri="{BB962C8B-B14F-4D97-AF65-F5344CB8AC3E}">
        <p14:creationId xmlns:p14="http://schemas.microsoft.com/office/powerpoint/2010/main" val="11992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smtClean="0">
                <a:solidFill>
                  <a:srgbClr val="0070C0"/>
                </a:solidFill>
              </a:rPr>
              <a:t>Grant Skills </a:t>
            </a:r>
            <a:r>
              <a:rPr lang="en-US" sz="2400" b="1" u="sng" dirty="0" smtClean="0">
                <a:solidFill>
                  <a:srgbClr val="0070C0"/>
                </a:solidFill>
              </a:rPr>
              <a:t>(1-day)</a:t>
            </a:r>
            <a:endParaRPr lang="en-US" sz="24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increase student confidence in applying for grants</a:t>
            </a:r>
          </a:p>
          <a:p>
            <a:pPr>
              <a:spcBef>
                <a:spcPts val="0"/>
              </a:spcBef>
              <a:spcAft>
                <a:spcPts val="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800" dirty="0" smtClean="0">
              <a:latin typeface="Arial" pitchFamily="34" charset="0"/>
              <a:cs typeface="Arial" pitchFamily="34" charset="0"/>
            </a:endParaRPr>
          </a:p>
          <a:p>
            <a:pPr>
              <a:spcBef>
                <a:spcPts val="0"/>
              </a:spcBef>
              <a:spcAft>
                <a:spcPts val="0"/>
              </a:spcAft>
              <a:buFont typeface="Arial" pitchFamily="34" charset="0"/>
              <a:buChar char="•"/>
            </a:pPr>
            <a:endParaRPr lang="en-US" sz="28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800" dirty="0" smtClean="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senior staff member in the Research Office</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science </a:t>
            </a:r>
            <a:r>
              <a:rPr lang="en-US" dirty="0">
                <a:latin typeface="Arial" pitchFamily="34" charset="0"/>
                <a:cs typeface="Arial" pitchFamily="34" charset="0"/>
              </a:rPr>
              <a:t>faculty with outstanding records for winning </a:t>
            </a:r>
            <a:r>
              <a:rPr lang="en-US" dirty="0" smtClean="0">
                <a:latin typeface="Arial" pitchFamily="34" charset="0"/>
                <a:cs typeface="Arial" pitchFamily="34" charset="0"/>
              </a:rPr>
              <a:t>grants</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library </a:t>
            </a:r>
            <a:r>
              <a:rPr lang="en-US" dirty="0">
                <a:latin typeface="Arial" pitchFamily="34" charset="0"/>
                <a:cs typeface="Arial" pitchFamily="34" charset="0"/>
              </a:rPr>
              <a:t>faculty with experience writing </a:t>
            </a:r>
            <a:r>
              <a:rPr lang="en-US" dirty="0" smtClean="0">
                <a:latin typeface="Arial" pitchFamily="34" charset="0"/>
                <a:cs typeface="Arial" pitchFamily="34" charset="0"/>
              </a:rPr>
              <a:t>&amp; searching </a:t>
            </a:r>
            <a:r>
              <a:rPr lang="en-US" dirty="0">
                <a:latin typeface="Arial" pitchFamily="34" charset="0"/>
                <a:cs typeface="Arial" pitchFamily="34" charset="0"/>
              </a:rPr>
              <a:t>for grants</a:t>
            </a:r>
          </a:p>
          <a:p>
            <a:pPr>
              <a:spcBef>
                <a:spcPts val="0"/>
              </a:spcBef>
              <a:spcAft>
                <a:spcPts val="0"/>
              </a:spcAft>
              <a:buFont typeface="Arial" panose="020B0604020202020204" pitchFamily="34" charset="0"/>
              <a:buChar char="•"/>
            </a:pPr>
            <a:r>
              <a:rPr lang="en-US" sz="2400" dirty="0" smtClean="0">
                <a:solidFill>
                  <a:srgbClr val="009900"/>
                </a:solidFill>
                <a:latin typeface="Arial" pitchFamily="34" charset="0"/>
                <a:cs typeface="Arial" pitchFamily="34" charset="0"/>
              </a:rPr>
              <a:t>Student interest </a:t>
            </a:r>
            <a:r>
              <a:rPr lang="en-US" sz="2400" b="1" dirty="0" smtClean="0">
                <a:solidFill>
                  <a:srgbClr val="009900"/>
                </a:solidFill>
                <a:latin typeface="Arial" pitchFamily="34" charset="0"/>
                <a:cs typeface="Arial" pitchFamily="34" charset="0"/>
              </a:rPr>
              <a:t>tip</a:t>
            </a:r>
            <a:r>
              <a:rPr lang="en-US" sz="2400" dirty="0" smtClean="0">
                <a:solidFill>
                  <a:srgbClr val="009900"/>
                </a:solidFill>
                <a:latin typeface="Arial" pitchFamily="34" charset="0"/>
                <a:cs typeface="Arial" pitchFamily="34" charset="0"/>
              </a:rPr>
              <a:t>: </a:t>
            </a:r>
          </a:p>
          <a:p>
            <a:pPr lvl="1">
              <a:spcBef>
                <a:spcPts val="0"/>
              </a:spcBef>
              <a:spcAft>
                <a:spcPts val="0"/>
              </a:spcAft>
              <a:buFont typeface="Wingdings" pitchFamily="2" charset="2"/>
              <a:buChar char="q"/>
            </a:pPr>
            <a:r>
              <a:rPr lang="en-US" dirty="0" smtClean="0">
                <a:solidFill>
                  <a:srgbClr val="009900"/>
                </a:solidFill>
                <a:latin typeface="Arial" pitchFamily="34" charset="0"/>
                <a:cs typeface="Arial" pitchFamily="34" charset="0"/>
              </a:rPr>
              <a:t>hands-on experience writing at least part of a grant</a:t>
            </a:r>
          </a:p>
          <a:p>
            <a:pPr lvl="1">
              <a:spcBef>
                <a:spcPts val="0"/>
              </a:spcBef>
              <a:spcAft>
                <a:spcPts val="0"/>
              </a:spcAft>
              <a:buFont typeface="Wingdings" pitchFamily="2" charset="2"/>
              <a:buChar char="q"/>
            </a:pPr>
            <a:r>
              <a:rPr lang="en-US" dirty="0">
                <a:solidFill>
                  <a:srgbClr val="009900"/>
                </a:solidFill>
                <a:latin typeface="Arial" pitchFamily="34" charset="0"/>
                <a:cs typeface="Arial" pitchFamily="34" charset="0"/>
              </a:rPr>
              <a:t>h</a:t>
            </a:r>
            <a:r>
              <a:rPr lang="en-US" dirty="0" smtClean="0">
                <a:solidFill>
                  <a:srgbClr val="009900"/>
                </a:solidFill>
                <a:latin typeface="Arial" pitchFamily="34" charset="0"/>
                <a:cs typeface="Arial" pitchFamily="34" charset="0"/>
              </a:rPr>
              <a:t>ow to handle the budget portion</a:t>
            </a:r>
          </a:p>
          <a:p>
            <a:pPr lvl="1">
              <a:spcBef>
                <a:spcPts val="0"/>
              </a:spcBef>
              <a:spcAft>
                <a:spcPts val="0"/>
              </a:spcAft>
              <a:buFont typeface="Wingdings" pitchFamily="2" charset="2"/>
              <a:buChar char="q"/>
            </a:pPr>
            <a:r>
              <a:rPr lang="en-US" dirty="0">
                <a:solidFill>
                  <a:srgbClr val="009900"/>
                </a:solidFill>
                <a:latin typeface="Arial" pitchFamily="34" charset="0"/>
                <a:cs typeface="Arial" pitchFamily="34" charset="0"/>
              </a:rPr>
              <a:t>h</a:t>
            </a:r>
            <a:r>
              <a:rPr lang="en-US" dirty="0" smtClean="0">
                <a:solidFill>
                  <a:srgbClr val="009900"/>
                </a:solidFill>
                <a:latin typeface="Arial" pitchFamily="34" charset="0"/>
                <a:cs typeface="Arial" pitchFamily="34" charset="0"/>
              </a:rPr>
              <a:t>ands-on experience searching for grants</a:t>
            </a:r>
            <a:endParaRPr lang="en-US" dirty="0">
              <a:solidFill>
                <a:srgbClr val="009900"/>
              </a:solidFill>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97321051"/>
              </p:ext>
            </p:extLst>
          </p:nvPr>
        </p:nvGraphicFramePr>
        <p:xfrm>
          <a:off x="1075038" y="2702009"/>
          <a:ext cx="7426411" cy="1112520"/>
        </p:xfrm>
        <a:graphic>
          <a:graphicData uri="http://schemas.openxmlformats.org/drawingml/2006/table">
            <a:tbl>
              <a:tblPr firstRow="1" bandRow="1">
                <a:tableStyleId>{69CF1AB2-1976-4502-BF36-3FF5EA218861}</a:tableStyleId>
              </a:tblPr>
              <a:tblGrid>
                <a:gridCol w="7426411">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the Research Office’s role</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writing effective grant applications (NEH, NIH, NSF); </a:t>
                      </a: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grants searching (Foundation Directory Online; funding agency site)</a:t>
                      </a:r>
                    </a:p>
                  </a:txBody>
                  <a:tcPr/>
                </a:tc>
                <a:extLst>
                  <a:ext uri="{0D108BD9-81ED-4DB2-BD59-A6C34878D82A}">
                    <a16:rowId xmlns:a16="http://schemas.microsoft.com/office/drawing/2014/main" val="3090472332"/>
                  </a:ext>
                </a:extLst>
              </a:tr>
            </a:tbl>
          </a:graphicData>
        </a:graphic>
      </p:graphicFrame>
    </p:spTree>
    <p:extLst>
      <p:ext uri="{BB962C8B-B14F-4D97-AF65-F5344CB8AC3E}">
        <p14:creationId xmlns:p14="http://schemas.microsoft.com/office/powerpoint/2010/main" val="2226534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609600"/>
            <a:ext cx="8798009" cy="808038"/>
          </a:xfrm>
        </p:spPr>
        <p:txBody>
          <a:bodyPr/>
          <a:lstStyle/>
          <a:p>
            <a:pPr algn="ctr"/>
            <a:r>
              <a:rPr lang="en-US" sz="4500" b="1" u="sng" dirty="0" smtClean="0">
                <a:solidFill>
                  <a:srgbClr val="0070C0"/>
                </a:solidFill>
              </a:rPr>
              <a:t>Literature Research Skills </a:t>
            </a:r>
            <a:r>
              <a:rPr lang="en-US" sz="2400" b="1" u="sng" dirty="0" smtClean="0">
                <a:solidFill>
                  <a:srgbClr val="0070C0"/>
                </a:solidFill>
              </a:rPr>
              <a:t>(2-day)</a:t>
            </a:r>
            <a:endParaRPr lang="en-US" sz="24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12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prepare </a:t>
            </a:r>
            <a:r>
              <a:rPr lang="en-US" dirty="0">
                <a:latin typeface="Arial" pitchFamily="34" charset="0"/>
                <a:cs typeface="Arial" pitchFamily="34" charset="0"/>
              </a:rPr>
              <a:t>students in doing literature research at the graduate school level; teach skills such as using the library catalog, databases, and Internet search strategies, how to conduct literature reviews, current awareness tips, citation management tools, and how to cite sources (to avoid plagiarism)</a:t>
            </a:r>
          </a:p>
          <a:p>
            <a:pPr>
              <a:spcBef>
                <a:spcPts val="0"/>
              </a:spcBef>
              <a:spcAft>
                <a:spcPts val="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endParaRPr lang="en-US" sz="2400" dirty="0" smtClean="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latin typeface="Arial" pitchFamily="34" charset="0"/>
                <a:cs typeface="Arial" pitchFamily="34" charset="0"/>
              </a:rPr>
              <a:t>Instructors: </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l</a:t>
            </a:r>
            <a:r>
              <a:rPr lang="en-US" dirty="0" smtClean="0">
                <a:latin typeface="Arial" pitchFamily="34" charset="0"/>
                <a:cs typeface="Arial" pitchFamily="34" charset="0"/>
              </a:rPr>
              <a:t>ibrary faculty</a:t>
            </a: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43241235"/>
              </p:ext>
            </p:extLst>
          </p:nvPr>
        </p:nvGraphicFramePr>
        <p:xfrm>
          <a:off x="2150073" y="3635186"/>
          <a:ext cx="6089581" cy="1854200"/>
        </p:xfrm>
        <a:graphic>
          <a:graphicData uri="http://schemas.openxmlformats.org/drawingml/2006/table">
            <a:tbl>
              <a:tblPr firstRow="1" bandRow="1">
                <a:tableStyleId>{69CF1AB2-1976-4502-BF36-3FF5EA218861}</a:tableStyleId>
              </a:tblPr>
              <a:tblGrid>
                <a:gridCol w="3618230">
                  <a:extLst>
                    <a:ext uri="{9D8B030D-6E8A-4147-A177-3AD203B41FA5}">
                      <a16:colId xmlns:a16="http://schemas.microsoft.com/office/drawing/2014/main" val="3922214271"/>
                    </a:ext>
                  </a:extLst>
                </a:gridCol>
                <a:gridCol w="2471351">
                  <a:extLst>
                    <a:ext uri="{9D8B030D-6E8A-4147-A177-3AD203B41FA5}">
                      <a16:colId xmlns:a16="http://schemas.microsoft.com/office/drawing/2014/main" val="1346331313"/>
                    </a:ext>
                  </a:extLst>
                </a:gridCol>
              </a:tblGrid>
              <a:tr h="370840">
                <a:tc>
                  <a:txBody>
                    <a:bodyPr/>
                    <a:lstStyle/>
                    <a:p>
                      <a:pPr marL="285750" indent="-285750">
                        <a:spcBef>
                          <a:spcPts val="600"/>
                        </a:spcBef>
                        <a:spcAft>
                          <a:spcPts val="600"/>
                        </a:spcAft>
                        <a:buFont typeface="Wingdings" panose="05000000000000000000" pitchFamily="2" charset="2"/>
                        <a:buChar char="q"/>
                      </a:pPr>
                      <a:r>
                        <a:rPr lang="en-US" sz="1800" b="0" dirty="0" smtClean="0">
                          <a:latin typeface="Arial" pitchFamily="34" charset="0"/>
                          <a:cs typeface="Arial" pitchFamily="34" charset="0"/>
                        </a:rPr>
                        <a:t>research question formulation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books &amp; media</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overview of finding information</a:t>
                      </a:r>
                    </a:p>
                  </a:txBody>
                  <a:tcPr/>
                </a:tc>
                <a:tc>
                  <a:txBody>
                    <a:bodyPr/>
                    <a:lstStyle/>
                    <a:p>
                      <a:pPr marL="285750" indent="-285750">
                        <a:buFont typeface="Wingdings" panose="05000000000000000000" pitchFamily="2" charset="2"/>
                        <a:buChar char="q"/>
                      </a:pPr>
                      <a:r>
                        <a:rPr lang="en-US" sz="1800" dirty="0" smtClean="0">
                          <a:latin typeface="Arial" pitchFamily="34" charset="0"/>
                          <a:cs typeface="Arial" pitchFamily="34" charset="0"/>
                        </a:rPr>
                        <a:t>dissertations</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indexes &amp; databases</a:t>
                      </a:r>
                      <a:endParaRPr lang="en-US" sz="1800" b="0" dirty="0" smtClean="0">
                        <a:latin typeface="Arial" pitchFamily="34" charset="0"/>
                        <a:cs typeface="Arial" pitchFamily="34" charset="0"/>
                      </a:endParaRPr>
                    </a:p>
                  </a:txBody>
                  <a:tcPr/>
                </a:tc>
                <a:tc>
                  <a:txBody>
                    <a:bodyPr/>
                    <a:lstStyle/>
                    <a:p>
                      <a:pPr marL="285750" indent="-285750">
                        <a:buFont typeface="Wingdings" panose="05000000000000000000" pitchFamily="2" charset="2"/>
                        <a:buChar char="q"/>
                      </a:pPr>
                      <a:r>
                        <a:rPr lang="en-US" sz="1800" dirty="0" smtClean="0">
                          <a:latin typeface="Arial" pitchFamily="34" charset="0"/>
                          <a:cs typeface="Arial" pitchFamily="34" charset="0"/>
                        </a:rPr>
                        <a:t>internet searching</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820633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citation management tools</a:t>
                      </a:r>
                      <a:endParaRPr lang="en-US" sz="1800" b="0" dirty="0" smtClean="0">
                        <a:latin typeface="Arial" pitchFamily="34" charset="0"/>
                        <a:cs typeface="Arial" pitchFamily="34" charset="0"/>
                      </a:endParaRPr>
                    </a:p>
                  </a:txBody>
                  <a:tcPr/>
                </a:tc>
                <a:tc>
                  <a:txBody>
                    <a:bodyPr/>
                    <a:lstStyle/>
                    <a:p>
                      <a:pPr marL="285750" indent="-285750">
                        <a:buFont typeface="Wingdings" panose="05000000000000000000" pitchFamily="2" charset="2"/>
                        <a:buChar char="q"/>
                      </a:pPr>
                      <a:r>
                        <a:rPr lang="en-US" sz="1800" dirty="0" smtClean="0">
                          <a:latin typeface="Arial" pitchFamily="34" charset="0"/>
                          <a:cs typeface="Arial" pitchFamily="34" charset="0"/>
                        </a:rPr>
                        <a:t>evaluating sources</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126487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plagiarism</a:t>
                      </a:r>
                      <a:endParaRPr lang="en-US" sz="1800" b="0" dirty="0" smtClean="0">
                        <a:latin typeface="Arial" pitchFamily="34" charset="0"/>
                        <a:cs typeface="Arial"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literature review</a:t>
                      </a:r>
                      <a:endParaRPr lang="en-US" sz="18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7592261"/>
                  </a:ext>
                </a:extLst>
              </a:tr>
            </a:tbl>
          </a:graphicData>
        </a:graphic>
      </p:graphicFrame>
    </p:spTree>
    <p:extLst>
      <p:ext uri="{BB962C8B-B14F-4D97-AF65-F5344CB8AC3E}">
        <p14:creationId xmlns:p14="http://schemas.microsoft.com/office/powerpoint/2010/main" val="2903757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500" b="1" u="sng" dirty="0" smtClean="0">
                <a:solidFill>
                  <a:srgbClr val="0070C0"/>
                </a:solidFill>
              </a:rPr>
              <a:t>Presentation Skills </a:t>
            </a:r>
            <a:r>
              <a:rPr lang="en-US" sz="2400" b="1" u="sng" dirty="0" smtClean="0">
                <a:solidFill>
                  <a:srgbClr val="0070C0"/>
                </a:solidFill>
              </a:rPr>
              <a:t>(1-day)</a:t>
            </a:r>
            <a:endParaRPr lang="en-US" sz="2400" b="1" u="sng" dirty="0">
              <a:solidFill>
                <a:srgbClr val="0070C0"/>
              </a:solidFill>
            </a:endParaRPr>
          </a:p>
        </p:txBody>
      </p:sp>
      <p:sp>
        <p:nvSpPr>
          <p:cNvPr id="3" name="Content Placeholder 2"/>
          <p:cNvSpPr>
            <a:spLocks noGrp="1"/>
          </p:cNvSpPr>
          <p:nvPr>
            <p:ph idx="1"/>
          </p:nvPr>
        </p:nvSpPr>
        <p:spPr>
          <a:xfrm>
            <a:off x="457200" y="1523999"/>
            <a:ext cx="8229600" cy="4827373"/>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2400" dirty="0" smtClean="0">
              <a:latin typeface="Arial" pitchFamily="34" charset="0"/>
              <a:cs typeface="Arial" pitchFamily="34" charset="0"/>
            </a:endParaRPr>
          </a:p>
          <a:p>
            <a:pPr lvl="1">
              <a:spcBef>
                <a:spcPts val="600"/>
              </a:spcBef>
              <a:spcAft>
                <a:spcPts val="600"/>
              </a:spcAft>
              <a:buFont typeface="Wingdings" panose="05000000000000000000" pitchFamily="2" charset="2"/>
              <a:buChar char="q"/>
            </a:pPr>
            <a:r>
              <a:rPr lang="en-US" dirty="0">
                <a:latin typeface="Arial" pitchFamily="34" charset="0"/>
                <a:cs typeface="Arial" pitchFamily="34" charset="0"/>
              </a:rPr>
              <a:t>increase student confidence in giving oral presentations and presenting posters; learn how to give effective presentations, from design to speaking skills </a:t>
            </a:r>
          </a:p>
          <a:p>
            <a:pPr>
              <a:spcBef>
                <a:spcPts val="0"/>
              </a:spcBef>
              <a:spcAft>
                <a:spcPts val="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800" dirty="0" smtClean="0">
              <a:latin typeface="Arial" pitchFamily="34" charset="0"/>
              <a:cs typeface="Arial" pitchFamily="34" charset="0"/>
            </a:endParaRPr>
          </a:p>
          <a:p>
            <a:pPr>
              <a:spcBef>
                <a:spcPts val="0"/>
              </a:spcBef>
              <a:spcAft>
                <a:spcPts val="0"/>
              </a:spcAft>
              <a:buFont typeface="Arial" pitchFamily="34" charset="0"/>
              <a:buChar char="•"/>
            </a:pPr>
            <a:endParaRPr lang="en-US" sz="2800" dirty="0" smtClean="0">
              <a:latin typeface="Arial" pitchFamily="34" charset="0"/>
              <a:cs typeface="Arial" pitchFamily="34" charset="0"/>
            </a:endParaRPr>
          </a:p>
          <a:p>
            <a:pPr>
              <a:spcBef>
                <a:spcPts val="0"/>
              </a:spcBef>
              <a:spcAft>
                <a:spcPts val="0"/>
              </a:spcAft>
              <a:buFont typeface="Arial" pitchFamily="34" charset="0"/>
              <a:buChar char="•"/>
            </a:pPr>
            <a:r>
              <a:rPr lang="en-US" sz="2400" dirty="0" smtClean="0">
                <a:latin typeface="Arial" pitchFamily="34" charset="0"/>
                <a:cs typeface="Arial" pitchFamily="34" charset="0"/>
              </a:rPr>
              <a:t>Instructors</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part-time lecturer on campus </a:t>
            </a:r>
            <a:r>
              <a:rPr lang="en-US" dirty="0" smtClean="0">
                <a:latin typeface="Arial" pitchFamily="34" charset="0"/>
                <a:cs typeface="Arial" pitchFamily="34" charset="0"/>
              </a:rPr>
              <a:t>($)</a:t>
            </a:r>
          </a:p>
          <a:p>
            <a:pPr lvl="1">
              <a:spcBef>
                <a:spcPts val="0"/>
              </a:spcBef>
              <a:spcAft>
                <a:spcPts val="0"/>
              </a:spcAft>
              <a:buFont typeface="Wingdings" panose="05000000000000000000" pitchFamily="2" charset="2"/>
              <a:buChar char="q"/>
            </a:pPr>
            <a:r>
              <a:rPr lang="en-US" dirty="0">
                <a:latin typeface="Arial" pitchFamily="34" charset="0"/>
                <a:cs typeface="Arial" pitchFamily="34" charset="0"/>
              </a:rPr>
              <a:t>professional speaker </a:t>
            </a:r>
            <a:r>
              <a:rPr lang="en-US" dirty="0" smtClean="0">
                <a:latin typeface="Arial" pitchFamily="34" charset="0"/>
                <a:cs typeface="Arial" pitchFamily="34" charset="0"/>
              </a:rPr>
              <a:t>($)</a:t>
            </a:r>
            <a:endParaRPr lang="en-US"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a:solidFill>
                  <a:srgbClr val="009900"/>
                </a:solidFill>
                <a:latin typeface="Arial" pitchFamily="34" charset="0"/>
                <a:cs typeface="Arial" pitchFamily="34" charset="0"/>
              </a:rPr>
              <a:t>$-savings </a:t>
            </a:r>
            <a:r>
              <a:rPr lang="en-US" sz="2400" b="1" dirty="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endParaRPr lang="en-US" sz="2400" dirty="0" smtClean="0">
              <a:solidFill>
                <a:srgbClr val="009900"/>
              </a:solidFill>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smtClean="0">
                <a:solidFill>
                  <a:srgbClr val="009900"/>
                </a:solidFill>
                <a:latin typeface="Arial" pitchFamily="34" charset="0"/>
                <a:cs typeface="Arial" pitchFamily="34" charset="0"/>
              </a:rPr>
              <a:t>consider faculty, staff, or students – these could be free or low-cost</a:t>
            </a:r>
            <a:endParaRPr lang="en-US" dirty="0">
              <a:solidFill>
                <a:srgbClr val="009900"/>
              </a:solidFill>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64882615"/>
              </p:ext>
            </p:extLst>
          </p:nvPr>
        </p:nvGraphicFramePr>
        <p:xfrm>
          <a:off x="1210959" y="3369274"/>
          <a:ext cx="7364630" cy="741680"/>
        </p:xfrm>
        <a:graphic>
          <a:graphicData uri="http://schemas.openxmlformats.org/drawingml/2006/table">
            <a:tbl>
              <a:tblPr firstRow="1" bandRow="1">
                <a:tableStyleId>{69CF1AB2-1976-4502-BF36-3FF5EA218861}</a:tableStyleId>
              </a:tblPr>
              <a:tblGrid>
                <a:gridCol w="7364630">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poster presentations (including </a:t>
                      </a:r>
                      <a:r>
                        <a:rPr lang="en-US" sz="1800" b="0" dirty="0" err="1" smtClean="0">
                          <a:latin typeface="Arial" pitchFamily="34" charset="0"/>
                          <a:cs typeface="Arial" pitchFamily="34" charset="0"/>
                        </a:rPr>
                        <a:t>PhotoShop</a:t>
                      </a:r>
                      <a:r>
                        <a:rPr lang="en-US" sz="1800" b="0" dirty="0" smtClean="0">
                          <a:latin typeface="Arial" pitchFamily="34" charset="0"/>
                          <a:cs typeface="Arial" pitchFamily="34" charset="0"/>
                        </a:rPr>
                        <a:t>)</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dirty="0" smtClean="0">
                          <a:latin typeface="Arial" pitchFamily="34" charset="0"/>
                          <a:cs typeface="Arial" pitchFamily="34" charset="0"/>
                        </a:rPr>
                        <a:t>oral presentations: “Presenting Dense Information in Public Forum”</a:t>
                      </a:r>
                      <a:endParaRPr lang="en-US" sz="1800" b="0" dirty="0" smtClean="0">
                        <a:latin typeface="Arial" pitchFamily="34" charset="0"/>
                        <a:cs typeface="Arial" pitchFamily="34" charset="0"/>
                      </a:endParaRPr>
                    </a:p>
                  </a:txBody>
                  <a:tcPr/>
                </a:tc>
                <a:extLst>
                  <a:ext uri="{0D108BD9-81ED-4DB2-BD59-A6C34878D82A}">
                    <a16:rowId xmlns:a16="http://schemas.microsoft.com/office/drawing/2014/main" val="3643482195"/>
                  </a:ext>
                </a:extLst>
              </a:tr>
            </a:tbl>
          </a:graphicData>
        </a:graphic>
      </p:graphicFrame>
    </p:spTree>
    <p:extLst>
      <p:ext uri="{BB962C8B-B14F-4D97-AF65-F5344CB8AC3E}">
        <p14:creationId xmlns:p14="http://schemas.microsoft.com/office/powerpoint/2010/main" val="906103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1" y="609600"/>
            <a:ext cx="8810367" cy="808038"/>
          </a:xfrm>
        </p:spPr>
        <p:txBody>
          <a:bodyPr/>
          <a:lstStyle/>
          <a:p>
            <a:pPr algn="ctr"/>
            <a:r>
              <a:rPr lang="en-US" sz="4500" b="1" u="sng" dirty="0" smtClean="0">
                <a:solidFill>
                  <a:srgbClr val="0070C0"/>
                </a:solidFill>
              </a:rPr>
              <a:t>Research Impact &amp; Promotion </a:t>
            </a:r>
            <a:r>
              <a:rPr lang="en-US" sz="2400" b="1" u="sng" dirty="0" smtClean="0">
                <a:solidFill>
                  <a:srgbClr val="0070C0"/>
                </a:solidFill>
              </a:rPr>
              <a:t>(1-day)</a:t>
            </a:r>
            <a:endParaRPr lang="en-US" sz="2400" b="1" u="sng" dirty="0">
              <a:solidFill>
                <a:srgbClr val="0070C0"/>
              </a:solidFill>
            </a:endParaRPr>
          </a:p>
        </p:txBody>
      </p:sp>
      <p:sp>
        <p:nvSpPr>
          <p:cNvPr id="3" name="Content Placeholder 2"/>
          <p:cNvSpPr>
            <a:spLocks noGrp="1"/>
          </p:cNvSpPr>
          <p:nvPr>
            <p:ph idx="1"/>
          </p:nvPr>
        </p:nvSpPr>
        <p:spPr>
          <a:xfrm>
            <a:off x="457200" y="1645920"/>
            <a:ext cx="8229600" cy="4705452"/>
          </a:xfrm>
        </p:spPr>
        <p:txBody>
          <a:bodyPr/>
          <a:lstStyle/>
          <a:p>
            <a:pPr>
              <a:spcBef>
                <a:spcPts val="0"/>
              </a:spcBef>
              <a:spcAft>
                <a:spcPts val="0"/>
              </a:spcAft>
              <a:buFont typeface="Arial" pitchFamily="34" charset="0"/>
              <a:buChar char="•"/>
            </a:pPr>
            <a:r>
              <a:rPr lang="en-US" sz="2400" dirty="0">
                <a:latin typeface="Arial" pitchFamily="34" charset="0"/>
                <a:cs typeface="Arial" pitchFamily="34" charset="0"/>
              </a:rPr>
              <a:t>Goal: </a:t>
            </a:r>
            <a:endParaRPr lang="en-US" sz="2400" dirty="0" smtClean="0">
              <a:latin typeface="Arial" pitchFamily="34" charset="0"/>
              <a:cs typeface="Arial" pitchFamily="34" charset="0"/>
            </a:endParaRPr>
          </a:p>
          <a:p>
            <a:pPr lvl="1">
              <a:spcBef>
                <a:spcPts val="600"/>
              </a:spcBef>
              <a:spcAft>
                <a:spcPts val="600"/>
              </a:spcAft>
              <a:buFont typeface="Wingdings" panose="05000000000000000000" pitchFamily="2" charset="2"/>
              <a:buChar char="q"/>
            </a:pPr>
            <a:r>
              <a:rPr lang="en-US" dirty="0">
                <a:latin typeface="Arial" pitchFamily="34" charset="0"/>
                <a:cs typeface="Arial" pitchFamily="34" charset="0"/>
              </a:rPr>
              <a:t>help students </a:t>
            </a:r>
            <a:r>
              <a:rPr lang="en-US" dirty="0" smtClean="0">
                <a:latin typeface="Arial" pitchFamily="34" charset="0"/>
                <a:cs typeface="Arial" pitchFamily="34" charset="0"/>
              </a:rPr>
              <a:t>identify strategies for increasing </a:t>
            </a:r>
            <a:r>
              <a:rPr lang="en-US" dirty="0">
                <a:latin typeface="Arial" pitchFamily="34" charset="0"/>
                <a:cs typeface="Arial" pitchFamily="34" charset="0"/>
              </a:rPr>
              <a:t>the visibility and impact of their </a:t>
            </a:r>
            <a:r>
              <a:rPr lang="en-US" dirty="0" smtClean="0">
                <a:latin typeface="Arial" pitchFamily="34" charset="0"/>
                <a:cs typeface="Arial" pitchFamily="34" charset="0"/>
              </a:rPr>
              <a:t>research</a:t>
            </a:r>
          </a:p>
          <a:p>
            <a:pPr>
              <a:spcBef>
                <a:spcPts val="600"/>
              </a:spcBef>
              <a:spcAft>
                <a:spcPts val="600"/>
              </a:spcAft>
              <a:buFont typeface="Arial" pitchFamily="34" charset="0"/>
              <a:buChar char="•"/>
            </a:pPr>
            <a:r>
              <a:rPr lang="en-US" sz="2400" dirty="0" smtClean="0">
                <a:latin typeface="Arial" pitchFamily="34" charset="0"/>
                <a:cs typeface="Arial" pitchFamily="34" charset="0"/>
              </a:rPr>
              <a:t>Agenda</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endParaRPr lang="en-US" sz="2400" dirty="0" smtClean="0">
              <a:latin typeface="Arial" pitchFamily="34" charset="0"/>
              <a:cs typeface="Arial" pitchFamily="34" charset="0"/>
            </a:endParaRPr>
          </a:p>
          <a:p>
            <a:pPr>
              <a:spcBef>
                <a:spcPts val="0"/>
              </a:spcBef>
              <a:spcAft>
                <a:spcPts val="0"/>
              </a:spcAft>
              <a:buFont typeface="Arial" pitchFamily="34" charset="0"/>
              <a:buChar char="•"/>
            </a:pPr>
            <a:r>
              <a:rPr lang="en-US" sz="2400" dirty="0" smtClean="0">
                <a:latin typeface="Arial" pitchFamily="34" charset="0"/>
                <a:cs typeface="Arial" pitchFamily="34" charset="0"/>
              </a:rPr>
              <a:t>Instructor: </a:t>
            </a:r>
          </a:p>
          <a:p>
            <a:pPr lvl="1">
              <a:spcBef>
                <a:spcPts val="0"/>
              </a:spcBef>
              <a:spcAft>
                <a:spcPts val="0"/>
              </a:spcAft>
              <a:buFont typeface="Wingdings" panose="05000000000000000000" pitchFamily="2" charset="2"/>
              <a:buChar char="q"/>
            </a:pPr>
            <a:r>
              <a:rPr lang="en-US" dirty="0" smtClean="0">
                <a:latin typeface="Arial" pitchFamily="34" charset="0"/>
                <a:cs typeface="Arial" pitchFamily="34" charset="0"/>
              </a:rPr>
              <a:t>librarian</a:t>
            </a:r>
            <a:endParaRPr lang="en-US" dirty="0">
              <a:latin typeface="Arial" pitchFamily="34" charset="0"/>
              <a:cs typeface="Arial" pitchFamily="34" charset="0"/>
            </a:endParaRPr>
          </a:p>
          <a:p>
            <a:pPr>
              <a:spcBef>
                <a:spcPts val="0"/>
              </a:spcBef>
              <a:spcAft>
                <a:spcPts val="0"/>
              </a:spcAft>
              <a:buFont typeface="Arial" panose="020B0604020202020204" pitchFamily="34" charset="0"/>
              <a:buChar char="•"/>
            </a:pPr>
            <a:r>
              <a:rPr lang="en-US" sz="2400" dirty="0" smtClean="0">
                <a:solidFill>
                  <a:srgbClr val="009900"/>
                </a:solidFill>
                <a:latin typeface="Arial" pitchFamily="34" charset="0"/>
                <a:cs typeface="Arial" pitchFamily="34" charset="0"/>
              </a:rPr>
              <a:t>Hands-on </a:t>
            </a:r>
            <a:r>
              <a:rPr lang="en-US" sz="2400" b="1" dirty="0" smtClean="0">
                <a:solidFill>
                  <a:srgbClr val="009900"/>
                </a:solidFill>
                <a:latin typeface="Arial" pitchFamily="34" charset="0"/>
                <a:cs typeface="Arial" pitchFamily="34" charset="0"/>
              </a:rPr>
              <a:t>tip</a:t>
            </a:r>
            <a:r>
              <a:rPr lang="en-US" sz="2400" dirty="0">
                <a:solidFill>
                  <a:srgbClr val="009900"/>
                </a:solidFill>
                <a:latin typeface="Arial" pitchFamily="34" charset="0"/>
                <a:cs typeface="Arial" pitchFamily="34" charset="0"/>
              </a:rPr>
              <a:t>: </a:t>
            </a:r>
            <a:endParaRPr lang="en-US" sz="2400" dirty="0" smtClean="0">
              <a:solidFill>
                <a:srgbClr val="009900"/>
              </a:solidFill>
              <a:latin typeface="Arial" pitchFamily="34" charset="0"/>
              <a:cs typeface="Arial" pitchFamily="34" charset="0"/>
            </a:endParaRPr>
          </a:p>
          <a:p>
            <a:pPr lvl="1">
              <a:spcBef>
                <a:spcPts val="0"/>
              </a:spcBef>
              <a:spcAft>
                <a:spcPts val="0"/>
              </a:spcAft>
              <a:buFont typeface="Wingdings" panose="05000000000000000000" pitchFamily="2" charset="2"/>
              <a:buChar char="q"/>
            </a:pPr>
            <a:r>
              <a:rPr lang="en-US" dirty="0" smtClean="0">
                <a:solidFill>
                  <a:srgbClr val="009900"/>
                </a:solidFill>
                <a:latin typeface="Arial" pitchFamily="34" charset="0"/>
                <a:cs typeface="Arial" pitchFamily="34" charset="0"/>
              </a:rPr>
              <a:t>ask students to bring their CV so they can populate the different sites/platforms they’re introduced to (e.g., </a:t>
            </a:r>
            <a:r>
              <a:rPr lang="en-US" dirty="0" err="1" smtClean="0">
                <a:solidFill>
                  <a:srgbClr val="009900"/>
                </a:solidFill>
                <a:latin typeface="Arial" pitchFamily="34" charset="0"/>
                <a:cs typeface="Arial" pitchFamily="34" charset="0"/>
              </a:rPr>
              <a:t>ORCID</a:t>
            </a:r>
            <a:r>
              <a:rPr lang="en-US" dirty="0" smtClean="0">
                <a:solidFill>
                  <a:srgbClr val="009900"/>
                </a:solidFill>
                <a:latin typeface="Arial" pitchFamily="34" charset="0"/>
                <a:cs typeface="Arial" pitchFamily="34" charset="0"/>
              </a:rPr>
              <a:t>, Academia.edu, </a:t>
            </a:r>
            <a:r>
              <a:rPr lang="en-US" dirty="0" err="1" smtClean="0">
                <a:solidFill>
                  <a:srgbClr val="009900"/>
                </a:solidFill>
                <a:latin typeface="Arial" pitchFamily="34" charset="0"/>
                <a:cs typeface="Arial" pitchFamily="34" charset="0"/>
              </a:rPr>
              <a:t>ResearchGate</a:t>
            </a:r>
            <a:r>
              <a:rPr lang="en-US" dirty="0" smtClean="0">
                <a:solidFill>
                  <a:srgbClr val="009900"/>
                </a:solidFill>
                <a:latin typeface="Arial" pitchFamily="34" charset="0"/>
                <a:cs typeface="Arial" pitchFamily="34" charset="0"/>
              </a:rPr>
              <a:t>)</a:t>
            </a:r>
            <a:endParaRPr lang="en-US" dirty="0">
              <a:solidFill>
                <a:srgbClr val="009900"/>
              </a:solidFill>
              <a:latin typeface="Arial" pitchFamily="34" charset="0"/>
              <a:cs typeface="Arial" pitchFamily="34" charset="0"/>
            </a:endParaRPr>
          </a:p>
        </p:txBody>
      </p:sp>
      <p:sp>
        <p:nvSpPr>
          <p:cNvPr id="6" name="Slide Number Placeholder 5"/>
          <p:cNvSpPr>
            <a:spLocks noGrp="1"/>
          </p:cNvSpPr>
          <p:nvPr>
            <p:ph type="sldNum" sz="quarter" idx="10"/>
          </p:nvPr>
        </p:nvSpPr>
        <p:spPr/>
        <p:txBody>
          <a:bodyPr/>
          <a:lstStyle/>
          <a:p>
            <a:pPr>
              <a:defRPr/>
            </a:pPr>
            <a:fld id="{45488343-B159-074D-B355-B61FD1A20D53}" type="slidenum">
              <a:rPr lang="en-US" smtClean="0"/>
              <a:pPr>
                <a:defRPr/>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37094448"/>
              </p:ext>
            </p:extLst>
          </p:nvPr>
        </p:nvGraphicFramePr>
        <p:xfrm>
          <a:off x="1623285" y="3207335"/>
          <a:ext cx="5943604" cy="1112520"/>
        </p:xfrm>
        <a:graphic>
          <a:graphicData uri="http://schemas.openxmlformats.org/drawingml/2006/table">
            <a:tbl>
              <a:tblPr firstRow="1" bandRow="1">
                <a:tableStyleId>{69CF1AB2-1976-4502-BF36-3FF5EA218861}</a:tableStyleId>
              </a:tblPr>
              <a:tblGrid>
                <a:gridCol w="5943604">
                  <a:extLst>
                    <a:ext uri="{9D8B030D-6E8A-4147-A177-3AD203B41FA5}">
                      <a16:colId xmlns:a16="http://schemas.microsoft.com/office/drawing/2014/main" val="392221427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how to measure research impact</a:t>
                      </a:r>
                    </a:p>
                  </a:txBody>
                  <a:tcPr/>
                </a:tc>
                <a:extLst>
                  <a:ext uri="{0D108BD9-81ED-4DB2-BD59-A6C34878D82A}">
                    <a16:rowId xmlns:a16="http://schemas.microsoft.com/office/drawing/2014/main" val="394385127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strategies for increasing research impact</a:t>
                      </a:r>
                    </a:p>
                  </a:txBody>
                  <a:tcPr/>
                </a:tc>
                <a:extLst>
                  <a:ext uri="{0D108BD9-81ED-4DB2-BD59-A6C34878D82A}">
                    <a16:rowId xmlns:a16="http://schemas.microsoft.com/office/drawing/2014/main" val="364348219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dirty="0" smtClean="0">
                          <a:latin typeface="Arial" pitchFamily="34" charset="0"/>
                          <a:cs typeface="Arial" pitchFamily="34" charset="0"/>
                        </a:rPr>
                        <a:t>strategies for promoting research to increase visibility</a:t>
                      </a:r>
                    </a:p>
                  </a:txBody>
                  <a:tcPr/>
                </a:tc>
                <a:extLst>
                  <a:ext uri="{0D108BD9-81ED-4DB2-BD59-A6C34878D82A}">
                    <a16:rowId xmlns:a16="http://schemas.microsoft.com/office/drawing/2014/main" val="2588962810"/>
                  </a:ext>
                </a:extLst>
              </a:tr>
            </a:tbl>
          </a:graphicData>
        </a:graphic>
      </p:graphicFrame>
    </p:spTree>
    <p:extLst>
      <p:ext uri="{BB962C8B-B14F-4D97-AF65-F5344CB8AC3E}">
        <p14:creationId xmlns:p14="http://schemas.microsoft.com/office/powerpoint/2010/main" val="2602765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RU_template_ST">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RU_template_SHIELD</Template>
  <TotalTime>7455</TotalTime>
  <Words>2389</Words>
  <Application>Microsoft Office PowerPoint</Application>
  <PresentationFormat>On-screen Show (4:3)</PresentationFormat>
  <Paragraphs>243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Geneva</vt:lpstr>
      <vt:lpstr>Wingdings</vt:lpstr>
      <vt:lpstr>ヒラギノ角ゴ Pro W3</vt:lpstr>
      <vt:lpstr>RU_template_ST</vt:lpstr>
      <vt:lpstr>A Collaborative Initiative for Graduate Student Success</vt:lpstr>
      <vt:lpstr>The Facts</vt:lpstr>
      <vt:lpstr>The Figures</vt:lpstr>
      <vt:lpstr>PowerPoint Presentation</vt:lpstr>
      <vt:lpstr>Data Skills (2-day)</vt:lpstr>
      <vt:lpstr>Grant Skills (1-day)</vt:lpstr>
      <vt:lpstr>Literature Research Skills (2-day)</vt:lpstr>
      <vt:lpstr>Presentation Skills (1-day)</vt:lpstr>
      <vt:lpstr>Research Impact &amp; Promotion (1-day)</vt:lpstr>
      <vt:lpstr>Writing &amp; Publishing Skills (2-day)</vt:lpstr>
      <vt:lpstr>Questions?  Contact: bonnie.fong@rutgers.edu</vt:lpstr>
    </vt:vector>
  </TitlesOfParts>
  <Company>Rutgers University Libraries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Pellien</dc:creator>
  <cp:lastModifiedBy>Krista White</cp:lastModifiedBy>
  <cp:revision>39</cp:revision>
  <dcterms:created xsi:type="dcterms:W3CDTF">2017-08-04T20:17:20Z</dcterms:created>
  <dcterms:modified xsi:type="dcterms:W3CDTF">2018-07-09T15:26:11Z</dcterms:modified>
</cp:coreProperties>
</file>