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3" r:id="rId2"/>
    <p:sldId id="256" r:id="rId3"/>
    <p:sldId id="257" r:id="rId4"/>
    <p:sldId id="258" r:id="rId5"/>
    <p:sldId id="261" r:id="rId6"/>
    <p:sldId id="259" r:id="rId7"/>
    <p:sldId id="264" r:id="rId8"/>
    <p:sldId id="260" r:id="rId9"/>
    <p:sldId id="263" r:id="rId10"/>
    <p:sldId id="262" r:id="rId11"/>
    <p:sldId id="270" r:id="rId12"/>
    <p:sldId id="265" r:id="rId13"/>
    <p:sldId id="266" r:id="rId14"/>
    <p:sldId id="276" r:id="rId15"/>
    <p:sldId id="267" r:id="rId16"/>
    <p:sldId id="268" r:id="rId17"/>
    <p:sldId id="271" r:id="rId18"/>
    <p:sldId id="269" r:id="rId19"/>
    <p:sldId id="272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DD837-2761-4D10-8E33-73B33D6A6C62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54399-C60D-4932-93B8-76371BB25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0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E5042-B1C5-4A7F-B88E-CDE2AB0A9A1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1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72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8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1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55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4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9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529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9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99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AFB77-2499-4487-BC11-B80E68EC6026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582A8-5E29-4926-9171-9A04275D1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9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d.loc.gov/download/" TargetMode="External"/><Relationship Id="rId2" Type="http://schemas.openxmlformats.org/officeDocument/2006/relationships/hyperlink" Target="http://id.loc.gov/vocabulary/geographicArea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5621"/>
          </a:xfrm>
        </p:spPr>
        <p:txBody>
          <a:bodyPr/>
          <a:lstStyle/>
          <a:p>
            <a:r>
              <a:rPr lang="en-US" dirty="0" smtClean="0"/>
              <a:t>Where is the 043?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62272"/>
            <a:ext cx="9144000" cy="795528"/>
          </a:xfrm>
        </p:spPr>
        <p:txBody>
          <a:bodyPr/>
          <a:lstStyle/>
          <a:p>
            <a:r>
              <a:rPr lang="en-US" dirty="0" smtClean="0"/>
              <a:t>Lucas Mak</a:t>
            </a:r>
            <a:br>
              <a:rPr lang="en-US" dirty="0" smtClean="0"/>
            </a:br>
            <a:r>
              <a:rPr lang="en-US" dirty="0" smtClean="0"/>
              <a:t>Michigan State University Libraries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94104" y="2157984"/>
            <a:ext cx="9144000" cy="1444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/>
              <a:t>Retrospective </a:t>
            </a:r>
            <a:r>
              <a:rPr lang="en-US" sz="4400" dirty="0" smtClean="0"/>
              <a:t>Assignment </a:t>
            </a:r>
            <a:r>
              <a:rPr lang="en-US" sz="4400" dirty="0"/>
              <a:t>of MARC </a:t>
            </a:r>
            <a:r>
              <a:rPr lang="en-US" sz="4400" dirty="0" smtClean="0"/>
              <a:t>Geographic Area Codes </a:t>
            </a:r>
            <a:r>
              <a:rPr lang="en-US" sz="4400" dirty="0"/>
              <a:t>in </a:t>
            </a:r>
            <a:r>
              <a:rPr lang="en-US" sz="4400" dirty="0" smtClean="0"/>
              <a:t>Batch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577840" y="6336792"/>
            <a:ext cx="6327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ALCTS </a:t>
            </a:r>
            <a:r>
              <a:rPr lang="en-US" sz="1400" dirty="0" err="1" smtClean="0"/>
              <a:t>CaMMS</a:t>
            </a:r>
            <a:r>
              <a:rPr lang="en-US" sz="1400" dirty="0" smtClean="0"/>
              <a:t> Catalog Management Interest Group, ALA Annual 2018, June 23,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78180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Obsolete code conversion table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109" r="43767" b="54383"/>
          <a:stretch/>
        </p:blipFill>
        <p:spPr>
          <a:xfrm>
            <a:off x="1106424" y="2313432"/>
            <a:ext cx="9261768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90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Name-Code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Default Processing Logic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geographic subdivisions ($z) matches as is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$z Ohio $z Cleveland  Matches “Ohio” to the conversion table</a:t>
            </a:r>
          </a:p>
          <a:p>
            <a:pPr lvl="1"/>
            <a:r>
              <a:rPr lang="en-US" dirty="0" smtClean="0"/>
              <a:t>MARC 651$a, 610 10$a, 610$c, and 611$c</a:t>
            </a:r>
          </a:p>
          <a:p>
            <a:pPr lvl="2"/>
            <a:r>
              <a:rPr lang="en-US" dirty="0" smtClean="0"/>
              <a:t>Does not have qualifier (e.g. Ohio), matches as is</a:t>
            </a:r>
          </a:p>
          <a:p>
            <a:pPr lvl="2"/>
            <a:r>
              <a:rPr lang="en-US" dirty="0" smtClean="0"/>
              <a:t>Has qualifier (e.g. Cleveland (Ohio) or Cleveland, Ohio), extract qualifier for matching</a:t>
            </a:r>
          </a:p>
          <a:p>
            <a:pPr lvl="1"/>
            <a:r>
              <a:rPr lang="en-US" dirty="0" smtClean="0"/>
              <a:t>MARC 610 20 (Corporate body names not entered under jurisdictional name</a:t>
            </a:r>
          </a:p>
          <a:p>
            <a:pPr lvl="2"/>
            <a:r>
              <a:rPr lang="en-US" dirty="0" smtClean="0"/>
              <a:t>If $0 available, trace it to LC Linked Data Service</a:t>
            </a:r>
          </a:p>
          <a:p>
            <a:pPr lvl="2"/>
            <a:r>
              <a:rPr lang="en-US" dirty="0" smtClean="0"/>
              <a:t>Matches MARC 370 $c (affiliated country) or $e (headquarters) to conversion table</a:t>
            </a:r>
          </a:p>
          <a:p>
            <a:pPr lvl="1"/>
            <a:r>
              <a:rPr lang="en-US" dirty="0" smtClean="0"/>
              <a:t>Output</a:t>
            </a:r>
          </a:p>
          <a:p>
            <a:pPr lvl="2"/>
            <a:r>
              <a:rPr lang="en-US" dirty="0" smtClean="0"/>
              <a:t>Converts </a:t>
            </a:r>
            <a:r>
              <a:rPr lang="en-US" dirty="0"/>
              <a:t>deprecated GACs into current GACs (e.g. a-</a:t>
            </a:r>
            <a:r>
              <a:rPr lang="en-US" dirty="0" err="1"/>
              <a:t>hk</a:t>
            </a:r>
            <a:r>
              <a:rPr lang="en-US" dirty="0"/>
              <a:t>-</a:t>
            </a:r>
            <a:r>
              <a:rPr lang="en-US" dirty="0" smtClean="0"/>
              <a:t>-- </a:t>
            </a:r>
            <a:r>
              <a:rPr lang="en-US" dirty="0" smtClean="0">
                <a:sym typeface="Wingdings" panose="05000000000000000000" pitchFamily="2" charset="2"/>
              </a:rPr>
              <a:t> a-cc-</a:t>
            </a:r>
            <a:r>
              <a:rPr lang="en-US" dirty="0" err="1" smtClean="0">
                <a:sym typeface="Wingdings" panose="05000000000000000000" pitchFamily="2" charset="2"/>
              </a:rPr>
              <a:t>hk</a:t>
            </a:r>
            <a:r>
              <a:rPr lang="en-US" dirty="0" smtClean="0">
                <a:sym typeface="Wingdings" panose="05000000000000000000" pitchFamily="2" charset="2"/>
              </a:rPr>
              <a:t>)</a:t>
            </a:r>
            <a:endParaRPr lang="en-US" dirty="0" smtClean="0"/>
          </a:p>
          <a:p>
            <a:pPr lvl="2"/>
            <a:r>
              <a:rPr lang="en-US" dirty="0"/>
              <a:t>Keeps </a:t>
            </a:r>
            <a:r>
              <a:rPr lang="en-US" dirty="0" smtClean="0"/>
              <a:t>existing GACs </a:t>
            </a:r>
            <a:r>
              <a:rPr lang="en-US" dirty="0"/>
              <a:t>in </a:t>
            </a:r>
            <a:r>
              <a:rPr lang="en-US" dirty="0" smtClean="0"/>
              <a:t>043 if current</a:t>
            </a:r>
            <a:endParaRPr lang="en-US" dirty="0"/>
          </a:p>
          <a:p>
            <a:pPr lvl="2"/>
            <a:r>
              <a:rPr lang="en-US" dirty="0" err="1" smtClean="0"/>
              <a:t>Dedups</a:t>
            </a:r>
            <a:r>
              <a:rPr lang="en-US" dirty="0" smtClean="0"/>
              <a:t> newly generated GACs against the existing 043</a:t>
            </a:r>
          </a:p>
          <a:p>
            <a:pPr lvl="2"/>
            <a:r>
              <a:rPr lang="en-US" dirty="0" smtClean="0"/>
              <a:t>Only outputs unique GACs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59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handling in Name-Code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Patterns in Geographic qualifiers</a:t>
            </a:r>
          </a:p>
          <a:p>
            <a:pPr lvl="1"/>
            <a:r>
              <a:rPr lang="en-US" dirty="0" smtClean="0"/>
              <a:t>Abbreviated state/provincial names (RDA Appendix B.11)</a:t>
            </a:r>
          </a:p>
          <a:p>
            <a:pPr lvl="2"/>
            <a:r>
              <a:rPr lang="en-US" dirty="0" smtClean="0"/>
              <a:t>Vancouver (B.C.) in 651$a, “Portland, Me.” in 611$c</a:t>
            </a:r>
          </a:p>
          <a:p>
            <a:pPr lvl="1"/>
            <a:r>
              <a:rPr lang="en-US" dirty="0" smtClean="0"/>
              <a:t>Multiple country/state/provincial names</a:t>
            </a:r>
          </a:p>
          <a:p>
            <a:pPr lvl="2"/>
            <a:r>
              <a:rPr lang="en-US" dirty="0" smtClean="0"/>
              <a:t>Cumberland River (Ky. and Tenn.)</a:t>
            </a:r>
          </a:p>
          <a:p>
            <a:pPr lvl="1"/>
            <a:r>
              <a:rPr lang="en-US" dirty="0" smtClean="0"/>
              <a:t>Type of place/jurisdiction</a:t>
            </a:r>
          </a:p>
          <a:p>
            <a:pPr lvl="2"/>
            <a:r>
              <a:rPr lang="en-US" dirty="0" err="1" smtClean="0"/>
              <a:t>Chignik</a:t>
            </a:r>
            <a:r>
              <a:rPr lang="en-US" dirty="0" smtClean="0"/>
              <a:t> Lagoon (Alaska : Bay), Addison (Ohio : Township)</a:t>
            </a:r>
          </a:p>
          <a:p>
            <a:pPr lvl="1"/>
            <a:r>
              <a:rPr lang="en-US" dirty="0" smtClean="0"/>
              <a:t>Intermediate place name</a:t>
            </a:r>
          </a:p>
          <a:p>
            <a:pPr lvl="2"/>
            <a:r>
              <a:rPr lang="en-US" dirty="0" smtClean="0"/>
              <a:t>Albany (Berks County, Pa.)</a:t>
            </a:r>
          </a:p>
        </p:txBody>
      </p:sp>
    </p:spTree>
    <p:extLst>
      <p:ext uri="{BB962C8B-B14F-4D97-AF65-F5344CB8AC3E}">
        <p14:creationId xmlns:p14="http://schemas.microsoft.com/office/powerpoint/2010/main" val="3725512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-1" r="50391" b="41966"/>
          <a:stretch/>
        </p:blipFill>
        <p:spPr>
          <a:xfrm>
            <a:off x="822960" y="572261"/>
            <a:ext cx="8046720" cy="5883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1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handling </a:t>
            </a:r>
            <a:r>
              <a:rPr lang="en-US" dirty="0" smtClean="0"/>
              <a:t>in Name-Code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Non-jurisdiction geo names</a:t>
            </a:r>
          </a:p>
          <a:p>
            <a:pPr lvl="1"/>
            <a:r>
              <a:rPr lang="en-US" dirty="0" smtClean="0"/>
              <a:t>May have their own special codes</a:t>
            </a:r>
          </a:p>
          <a:p>
            <a:pPr lvl="1"/>
            <a:r>
              <a:rPr lang="en-US" dirty="0" smtClean="0"/>
              <a:t>River</a:t>
            </a:r>
          </a:p>
          <a:p>
            <a:pPr lvl="2"/>
            <a:r>
              <a:rPr lang="en-US" dirty="0"/>
              <a:t>$z China $z Yangtze </a:t>
            </a:r>
            <a:r>
              <a:rPr lang="en-US" dirty="0" smtClean="0"/>
              <a:t>River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Will output </a:t>
            </a:r>
            <a:r>
              <a:rPr lang="en-US" dirty="0">
                <a:sym typeface="Wingdings" panose="05000000000000000000" pitchFamily="2" charset="2"/>
              </a:rPr>
              <a:t>a-cc--- </a:t>
            </a:r>
            <a:r>
              <a:rPr lang="en-US" dirty="0" smtClean="0">
                <a:sym typeface="Wingdings" panose="05000000000000000000" pitchFamily="2" charset="2"/>
              </a:rPr>
              <a:t>if only the first $z is considered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Its code should be </a:t>
            </a:r>
            <a:r>
              <a:rPr lang="en-US" dirty="0">
                <a:sym typeface="Wingdings" panose="05000000000000000000" pitchFamily="2" charset="2"/>
              </a:rPr>
              <a:t>a-</a:t>
            </a:r>
            <a:r>
              <a:rPr lang="en-US" dirty="0" err="1">
                <a:sym typeface="Wingdings" panose="05000000000000000000" pitchFamily="2" charset="2"/>
              </a:rPr>
              <a:t>ccg</a:t>
            </a:r>
            <a:r>
              <a:rPr lang="en-US" dirty="0">
                <a:sym typeface="Wingdings" panose="05000000000000000000" pitchFamily="2" charset="2"/>
              </a:rPr>
              <a:t>--</a:t>
            </a:r>
            <a:endParaRPr lang="en-US" dirty="0"/>
          </a:p>
          <a:p>
            <a:pPr lvl="2"/>
            <a:r>
              <a:rPr lang="en-US" dirty="0" smtClean="0"/>
              <a:t>Reconstruct direct form from 65X$z and matching against conversion table</a:t>
            </a:r>
          </a:p>
          <a:p>
            <a:pPr lvl="2"/>
            <a:r>
              <a:rPr lang="en-US" dirty="0" smtClean="0"/>
              <a:t>$z </a:t>
            </a:r>
            <a:r>
              <a:rPr lang="en-US" dirty="0"/>
              <a:t>China $z Yangtze </a:t>
            </a:r>
            <a:r>
              <a:rPr lang="en-US" dirty="0" smtClean="0"/>
              <a:t>River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Yangtze </a:t>
            </a:r>
            <a:r>
              <a:rPr lang="en-US" dirty="0" smtClean="0"/>
              <a:t>River (China)</a:t>
            </a:r>
          </a:p>
          <a:p>
            <a:pPr lvl="1"/>
            <a:r>
              <a:rPr lang="en-US" dirty="0" smtClean="0"/>
              <a:t>Regions</a:t>
            </a:r>
            <a:r>
              <a:rPr lang="en-US" dirty="0"/>
              <a:t>, watersheds, metropolitan area, etc.</a:t>
            </a:r>
            <a:endParaRPr lang="en-US" dirty="0" smtClean="0"/>
          </a:p>
          <a:p>
            <a:pPr lvl="2"/>
            <a:r>
              <a:rPr lang="en-US" dirty="0" smtClean="0"/>
              <a:t>Most of the time, authority record is available for the base geo name only</a:t>
            </a:r>
          </a:p>
          <a:p>
            <a:pPr lvl="3"/>
            <a:r>
              <a:rPr lang="en-US" dirty="0"/>
              <a:t>Detroit Metropolitan Area (Mich</a:t>
            </a:r>
            <a:r>
              <a:rPr lang="en-US" dirty="0" smtClean="0"/>
              <a:t>.) </a:t>
            </a:r>
            <a:r>
              <a:rPr lang="en-US" dirty="0" smtClean="0">
                <a:sym typeface="Wingdings" panose="05000000000000000000" pitchFamily="2" charset="2"/>
              </a:rPr>
              <a:t> No authority record</a:t>
            </a:r>
          </a:p>
          <a:p>
            <a:pPr lvl="3"/>
            <a:r>
              <a:rPr lang="en-US" dirty="0"/>
              <a:t>Detroit </a:t>
            </a:r>
            <a:r>
              <a:rPr lang="en-US" dirty="0" smtClean="0"/>
              <a:t>(Mich.) </a:t>
            </a:r>
            <a:r>
              <a:rPr lang="en-US" dirty="0" smtClean="0">
                <a:sym typeface="Wingdings" panose="05000000000000000000" pitchFamily="2" charset="2"/>
              </a:rPr>
              <a:t> LCCN </a:t>
            </a:r>
            <a:r>
              <a:rPr lang="en-US" dirty="0" smtClean="0"/>
              <a:t>n </a:t>
            </a:r>
            <a:r>
              <a:rPr lang="en-US" dirty="0"/>
              <a:t>79045539</a:t>
            </a:r>
            <a:endParaRPr lang="en-US" dirty="0" smtClean="0"/>
          </a:p>
          <a:p>
            <a:pPr lvl="2"/>
            <a:r>
              <a:rPr lang="en-US" dirty="0" smtClean="0"/>
              <a:t>Remove geographic feature type from geo names and process it using logic for 651$a and/or match against conversion table</a:t>
            </a:r>
          </a:p>
        </p:txBody>
      </p:sp>
    </p:spTree>
    <p:extLst>
      <p:ext uri="{BB962C8B-B14F-4D97-AF65-F5344CB8AC3E}">
        <p14:creationId xmlns:p14="http://schemas.microsoft.com/office/powerpoint/2010/main" val="2667843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handling </a:t>
            </a:r>
            <a:r>
              <a:rPr lang="en-US" dirty="0" smtClean="0"/>
              <a:t>in Name-Code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757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Inconsistent Practices</a:t>
            </a:r>
          </a:p>
          <a:p>
            <a:pPr lvl="1"/>
            <a:r>
              <a:rPr lang="en-US" dirty="0" smtClean="0"/>
              <a:t>Australia</a:t>
            </a:r>
          </a:p>
          <a:p>
            <a:pPr lvl="2"/>
            <a:r>
              <a:rPr lang="en-US" dirty="0" smtClean="0"/>
              <a:t>Has 3</a:t>
            </a:r>
            <a:r>
              <a:rPr lang="en-US" baseline="30000" dirty="0" smtClean="0"/>
              <a:t>rd</a:t>
            </a:r>
            <a:r>
              <a:rPr lang="en-US" dirty="0" smtClean="0"/>
              <a:t> level codes, e.g. Victoria </a:t>
            </a:r>
            <a:r>
              <a:rPr lang="en-US" dirty="0"/>
              <a:t>(</a:t>
            </a:r>
            <a:r>
              <a:rPr lang="en-US" dirty="0" smtClean="0"/>
              <a:t>u-at-vi)</a:t>
            </a:r>
          </a:p>
          <a:p>
            <a:pPr lvl="2"/>
            <a:r>
              <a:rPr lang="en-US" dirty="0" smtClean="0"/>
              <a:t>MARC 651 has states as geographic qualifier</a:t>
            </a:r>
            <a:r>
              <a:rPr lang="en-US" dirty="0"/>
              <a:t>, e.g. Sydney (N.S.W</a:t>
            </a:r>
            <a:r>
              <a:rPr lang="en-US" dirty="0" smtClean="0"/>
              <a:t>.)</a:t>
            </a:r>
          </a:p>
          <a:p>
            <a:pPr lvl="2"/>
            <a:r>
              <a:rPr lang="en-US" dirty="0" smtClean="0"/>
              <a:t>Geographic subdivision ($z) has Australia as the 1</a:t>
            </a:r>
            <a:r>
              <a:rPr lang="en-US" baseline="30000" dirty="0" smtClean="0"/>
              <a:t>st</a:t>
            </a:r>
            <a:r>
              <a:rPr lang="en-US" dirty="0" smtClean="0"/>
              <a:t> $z and followed by local place name with state name as geographic qualifier in the 2</a:t>
            </a:r>
            <a:r>
              <a:rPr lang="en-US" baseline="30000" dirty="0" smtClean="0"/>
              <a:t>nd</a:t>
            </a:r>
            <a:r>
              <a:rPr lang="en-US" dirty="0" smtClean="0"/>
              <a:t> $z</a:t>
            </a:r>
          </a:p>
          <a:p>
            <a:pPr lvl="3"/>
            <a:r>
              <a:rPr lang="en-US" dirty="0"/>
              <a:t>$z Australia $</a:t>
            </a:r>
            <a:r>
              <a:rPr lang="en-US" dirty="0" smtClean="0"/>
              <a:t>z </a:t>
            </a:r>
            <a:r>
              <a:rPr lang="en-US" dirty="0"/>
              <a:t>Sydney (N.S.W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PRC China</a:t>
            </a:r>
          </a:p>
          <a:p>
            <a:pPr lvl="2"/>
            <a:r>
              <a:rPr lang="en-US" dirty="0" smtClean="0"/>
              <a:t>Has 3</a:t>
            </a:r>
            <a:r>
              <a:rPr lang="en-US" baseline="30000" dirty="0" smtClean="0"/>
              <a:t>rd</a:t>
            </a:r>
            <a:r>
              <a:rPr lang="en-US" dirty="0" smtClean="0"/>
              <a:t> level codes for:</a:t>
            </a:r>
          </a:p>
          <a:p>
            <a:pPr lvl="3"/>
            <a:r>
              <a:rPr lang="en-US" dirty="0" smtClean="0"/>
              <a:t>Provinces, e.g</a:t>
            </a:r>
            <a:r>
              <a:rPr lang="en-US" dirty="0"/>
              <a:t>. Shanxi Sheng (a-cc-</a:t>
            </a:r>
            <a:r>
              <a:rPr lang="en-US" dirty="0" err="1"/>
              <a:t>sh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Special cities, e.g. Beijing (a-cc-</a:t>
            </a:r>
            <a:r>
              <a:rPr lang="en-US" dirty="0" err="1" smtClean="0"/>
              <a:t>pk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MARC 651 has </a:t>
            </a:r>
          </a:p>
          <a:p>
            <a:pPr lvl="3"/>
            <a:r>
              <a:rPr lang="en-US" dirty="0" smtClean="0"/>
              <a:t>Provinces &amp; country as qualifier</a:t>
            </a:r>
            <a:r>
              <a:rPr lang="en-US" dirty="0"/>
              <a:t>, e.g. Taiyuan (Shanxi Sheng, China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Country as qualifier, e.g. Beijing (China)</a:t>
            </a:r>
          </a:p>
          <a:p>
            <a:pPr lvl="2"/>
            <a:r>
              <a:rPr lang="en-US" dirty="0" smtClean="0"/>
              <a:t>Geographic subdivision ($z)</a:t>
            </a:r>
          </a:p>
          <a:p>
            <a:pPr lvl="3"/>
            <a:r>
              <a:rPr lang="en-US" dirty="0" smtClean="0"/>
              <a:t>$z China $z Taiyuan (Shanxi Sheng)</a:t>
            </a:r>
          </a:p>
          <a:p>
            <a:pPr lvl="3"/>
            <a:r>
              <a:rPr lang="en-US" dirty="0" smtClean="0"/>
              <a:t>$z China $z Beijing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430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handling </a:t>
            </a:r>
            <a:r>
              <a:rPr lang="en-US" dirty="0" smtClean="0"/>
              <a:t>in Name-Code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Malaysia (SHM H810)</a:t>
            </a:r>
          </a:p>
          <a:p>
            <a:pPr lvl="2"/>
            <a:r>
              <a:rPr lang="en-US" dirty="0" smtClean="0"/>
              <a:t>Has only 2</a:t>
            </a:r>
            <a:r>
              <a:rPr lang="en-US" baseline="30000" dirty="0" smtClean="0"/>
              <a:t>nd</a:t>
            </a:r>
            <a:r>
              <a:rPr lang="en-US" dirty="0" smtClean="0"/>
              <a:t> level code (a-my---)</a:t>
            </a:r>
          </a:p>
          <a:p>
            <a:pPr lvl="2"/>
            <a:r>
              <a:rPr lang="en-US" dirty="0"/>
              <a:t>MARC 651 has </a:t>
            </a:r>
          </a:p>
          <a:p>
            <a:pPr lvl="3"/>
            <a:r>
              <a:rPr lang="en-US" dirty="0" smtClean="0"/>
              <a:t>Province </a:t>
            </a:r>
            <a:r>
              <a:rPr lang="en-US" dirty="0"/>
              <a:t>&amp; country as </a:t>
            </a:r>
            <a:r>
              <a:rPr lang="en-US" dirty="0" smtClean="0"/>
              <a:t>qualifier</a:t>
            </a:r>
            <a:r>
              <a:rPr lang="en-US" dirty="0"/>
              <a:t>, e.g. Kuching (Sarawak, Malaysia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Geographic subdivision ($z)</a:t>
            </a:r>
          </a:p>
          <a:p>
            <a:pPr lvl="3"/>
            <a:r>
              <a:rPr lang="en-US" dirty="0" smtClean="0"/>
              <a:t>$</a:t>
            </a:r>
            <a:r>
              <a:rPr lang="en-US" dirty="0"/>
              <a:t>z Malaysia $z Kuching (Sarawak</a:t>
            </a:r>
            <a:r>
              <a:rPr lang="en-US" dirty="0" smtClean="0"/>
              <a:t>)</a:t>
            </a:r>
          </a:p>
          <a:p>
            <a:r>
              <a:rPr lang="en-US" dirty="0" smtClean="0"/>
              <a:t>Korea (South) vs Korea (North)</a:t>
            </a:r>
          </a:p>
          <a:p>
            <a:pPr lvl="1"/>
            <a:r>
              <a:rPr lang="en-US" dirty="0" smtClean="0"/>
              <a:t>Qualifier is dropped when qualifying a local place </a:t>
            </a:r>
            <a:r>
              <a:rPr lang="en-US" dirty="0"/>
              <a:t>name (LC-PCC </a:t>
            </a:r>
            <a:r>
              <a:rPr lang="en-US" dirty="0" smtClean="0"/>
              <a:t>PS 16.2.2.4)</a:t>
            </a:r>
          </a:p>
          <a:p>
            <a:pPr lvl="2"/>
            <a:r>
              <a:rPr lang="en-US" dirty="0" smtClean="0"/>
              <a:t>Seoul </a:t>
            </a:r>
            <a:r>
              <a:rPr lang="en-US" dirty="0"/>
              <a:t>(</a:t>
            </a:r>
            <a:r>
              <a:rPr lang="en-US" dirty="0" smtClean="0"/>
              <a:t>Korea) -- $z Korea (South) $z Seoul</a:t>
            </a:r>
          </a:p>
          <a:p>
            <a:pPr lvl="2"/>
            <a:r>
              <a:rPr lang="en-US" dirty="0" err="1" smtClean="0"/>
              <a:t>P'yo</a:t>
            </a:r>
            <a:r>
              <a:rPr lang="en-US" dirty="0" err="1"/>
              <a:t>̆ngyang</a:t>
            </a:r>
            <a:r>
              <a:rPr lang="en-US" dirty="0"/>
              <a:t> (Korea) -- $z Korea (North) </a:t>
            </a:r>
            <a:r>
              <a:rPr lang="en-US" dirty="0" smtClean="0"/>
              <a:t>$z </a:t>
            </a:r>
            <a:r>
              <a:rPr lang="en-US" dirty="0" err="1"/>
              <a:t>P'yŏ</a:t>
            </a:r>
            <a:r>
              <a:rPr lang="en-US" dirty="0" err="1" smtClean="0"/>
              <a:t>ngyang</a:t>
            </a:r>
            <a:endParaRPr lang="en-US" dirty="0" smtClean="0"/>
          </a:p>
          <a:p>
            <a:pPr lvl="1"/>
            <a:r>
              <a:rPr lang="en-US" dirty="0" smtClean="0"/>
              <a:t>Needs an exhaustive list of Korean place names for matching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rom LCNAF &amp; LCSH files</a:t>
            </a:r>
          </a:p>
        </p:txBody>
      </p:sp>
    </p:spTree>
    <p:extLst>
      <p:ext uri="{BB962C8B-B14F-4D97-AF65-F5344CB8AC3E}">
        <p14:creationId xmlns:p14="http://schemas.microsoft.com/office/powerpoint/2010/main" val="373702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46381" b="54114"/>
          <a:stretch/>
        </p:blipFill>
        <p:spPr>
          <a:xfrm>
            <a:off x="1313687" y="952119"/>
            <a:ext cx="9708465" cy="519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827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lowchart: Process 11"/>
          <p:cNvSpPr/>
          <p:nvPr/>
        </p:nvSpPr>
        <p:spPr>
          <a:xfrm>
            <a:off x="3130296" y="1605915"/>
            <a:ext cx="5329428" cy="36576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Document 5"/>
          <p:cNvSpPr/>
          <p:nvPr/>
        </p:nvSpPr>
        <p:spPr>
          <a:xfrm>
            <a:off x="3464814" y="2534412"/>
            <a:ext cx="1344168" cy="76809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Abbrev. -&gt; Full</a:t>
            </a:r>
            <a:endParaRPr lang="en-US" dirty="0"/>
          </a:p>
        </p:txBody>
      </p:sp>
      <p:sp>
        <p:nvSpPr>
          <p:cNvPr id="7" name="Flowchart: Document 6"/>
          <p:cNvSpPr/>
          <p:nvPr/>
        </p:nvSpPr>
        <p:spPr>
          <a:xfrm>
            <a:off x="5122926" y="3162300"/>
            <a:ext cx="1344168" cy="768096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 -&gt; Code</a:t>
            </a: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>
            <a:off x="3458718" y="3730371"/>
            <a:ext cx="1344168" cy="109118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Korean Place Names</a:t>
            </a:r>
            <a:endParaRPr lang="en-US" dirty="0"/>
          </a:p>
        </p:txBody>
      </p:sp>
      <p:sp>
        <p:nvSpPr>
          <p:cNvPr id="9" name="Flowchart: Document 8"/>
          <p:cNvSpPr/>
          <p:nvPr/>
        </p:nvSpPr>
        <p:spPr>
          <a:xfrm>
            <a:off x="6864858" y="3034284"/>
            <a:ext cx="1350264" cy="102412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Deprecated -&gt; Current Code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25974" y="1772150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XSLT Process</a:t>
            </a:r>
            <a:endParaRPr lang="en-US" dirty="0"/>
          </a:p>
        </p:txBody>
      </p:sp>
      <p:sp>
        <p:nvSpPr>
          <p:cNvPr id="14" name="Flowchart: Multidocument 13"/>
          <p:cNvSpPr/>
          <p:nvPr/>
        </p:nvSpPr>
        <p:spPr>
          <a:xfrm>
            <a:off x="9141714" y="2835783"/>
            <a:ext cx="1700784" cy="119786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MARC Records with GACs</a:t>
            </a:r>
            <a:endParaRPr lang="en-US" dirty="0"/>
          </a:p>
        </p:txBody>
      </p:sp>
      <p:sp>
        <p:nvSpPr>
          <p:cNvPr id="15" name="Flowchart: Multidocument 14"/>
          <p:cNvSpPr/>
          <p:nvPr/>
        </p:nvSpPr>
        <p:spPr>
          <a:xfrm>
            <a:off x="747522" y="2835783"/>
            <a:ext cx="1700784" cy="1197864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MARC Records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15" idx="3"/>
            <a:endCxn id="12" idx="1"/>
          </p:cNvCxnSpPr>
          <p:nvPr/>
        </p:nvCxnSpPr>
        <p:spPr>
          <a:xfrm>
            <a:off x="2448306" y="3434715"/>
            <a:ext cx="681990" cy="0"/>
          </a:xfrm>
          <a:prstGeom prst="straightConnector1">
            <a:avLst/>
          </a:prstGeom>
          <a:ln w="63500">
            <a:solidFill>
              <a:schemeClr val="tx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3"/>
            <a:endCxn id="14" idx="1"/>
          </p:cNvCxnSpPr>
          <p:nvPr/>
        </p:nvCxnSpPr>
        <p:spPr>
          <a:xfrm>
            <a:off x="8459724" y="3434715"/>
            <a:ext cx="681990" cy="0"/>
          </a:xfrm>
          <a:prstGeom prst="straightConnector1">
            <a:avLst/>
          </a:prstGeom>
          <a:ln w="6350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0947" y="5759291"/>
            <a:ext cx="3463551" cy="790765"/>
          </a:xfrm>
          <a:prstGeom prst="rect">
            <a:avLst/>
          </a:prstGeom>
        </p:spPr>
      </p:pic>
      <p:sp>
        <p:nvSpPr>
          <p:cNvPr id="3" name="Up-Down Arrow 2"/>
          <p:cNvSpPr/>
          <p:nvPr/>
        </p:nvSpPr>
        <p:spPr>
          <a:xfrm>
            <a:off x="5559550" y="4972359"/>
            <a:ext cx="466344" cy="67094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75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&amp; Future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Nine million bibliographic records processed</a:t>
            </a:r>
          </a:p>
          <a:p>
            <a:pPr lvl="1"/>
            <a:r>
              <a:rPr lang="en-US" dirty="0" smtClean="0"/>
              <a:t>1.4 million records have their 043 updated/added</a:t>
            </a:r>
          </a:p>
          <a:p>
            <a:r>
              <a:rPr lang="en-US" dirty="0" smtClean="0"/>
              <a:t>Maintenance of conversion tables is required</a:t>
            </a:r>
          </a:p>
          <a:p>
            <a:pPr lvl="1"/>
            <a:r>
              <a:rPr lang="en-US" dirty="0" smtClean="0"/>
              <a:t>New/changed/deprecated codes</a:t>
            </a:r>
          </a:p>
          <a:p>
            <a:pPr lvl="1"/>
            <a:r>
              <a:rPr lang="en-US" dirty="0" smtClean="0"/>
              <a:t>New Korean place names in LCNAF &amp; LCSH</a:t>
            </a:r>
          </a:p>
          <a:p>
            <a:r>
              <a:rPr lang="en-US" dirty="0" smtClean="0"/>
              <a:t>Future development</a:t>
            </a:r>
          </a:p>
          <a:p>
            <a:pPr lvl="1"/>
            <a:r>
              <a:rPr lang="en-US" dirty="0" smtClean="0"/>
              <a:t>Add 043 based on ethnic groups/nationalities in assigned LCSH</a:t>
            </a:r>
            <a:endParaRPr lang="en-US" dirty="0"/>
          </a:p>
          <a:p>
            <a:pPr lvl="2"/>
            <a:r>
              <a:rPr lang="en-US" dirty="0" smtClean="0"/>
              <a:t>Technical assistance</a:t>
            </a:r>
            <a:r>
              <a:rPr lang="en-US" dirty="0"/>
              <a:t>, </a:t>
            </a:r>
            <a:r>
              <a:rPr lang="en-US" dirty="0" smtClean="0"/>
              <a:t>American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United </a:t>
            </a:r>
            <a:r>
              <a:rPr lang="en-US" dirty="0"/>
              <a:t>States</a:t>
            </a:r>
          </a:p>
          <a:p>
            <a:pPr lvl="2"/>
            <a:r>
              <a:rPr lang="en-US" dirty="0" smtClean="0"/>
              <a:t>Pottery, Chinese—United States </a:t>
            </a:r>
            <a:r>
              <a:rPr lang="en-US" dirty="0" smtClean="0">
                <a:sym typeface="Wingdings" panose="05000000000000000000" pitchFamily="2" charset="2"/>
              </a:rPr>
              <a:t> China, United States</a:t>
            </a:r>
            <a:r>
              <a:rPr lang="en-US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30787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Help area studies </a:t>
            </a:r>
            <a:r>
              <a:rPr lang="en-US" smtClean="0"/>
              <a:t>librarians analyze </a:t>
            </a:r>
            <a:r>
              <a:rPr lang="en-US" dirty="0" smtClean="0"/>
              <a:t>collections in their respective areas by Geographic Area Codes (GAC) in catalog records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Catalog records lacking GAC</a:t>
            </a:r>
          </a:p>
          <a:p>
            <a:pPr lvl="2"/>
            <a:r>
              <a:rPr lang="en-US" dirty="0" smtClean="0"/>
              <a:t>MARC 043 not yet created at time of cataloging</a:t>
            </a:r>
          </a:p>
          <a:p>
            <a:pPr lvl="2"/>
            <a:r>
              <a:rPr lang="en-US" dirty="0" smtClean="0"/>
              <a:t>Minimal level cataloging</a:t>
            </a:r>
          </a:p>
          <a:p>
            <a:pPr lvl="2"/>
            <a:r>
              <a:rPr lang="en-US" dirty="0" smtClean="0"/>
              <a:t>Catalogers not familiar with the practice of assigning GAC</a:t>
            </a:r>
          </a:p>
          <a:p>
            <a:pPr lvl="1"/>
            <a:r>
              <a:rPr lang="en-US" dirty="0" smtClean="0"/>
              <a:t>GACs contained in catalog record may not be comprehensive</a:t>
            </a:r>
          </a:p>
          <a:p>
            <a:pPr lvl="2"/>
            <a:r>
              <a:rPr lang="en-US" dirty="0" smtClean="0"/>
              <a:t>Until 2010, the Library of Congress (LC) assigned a maximum of three GACs to any one bibliographic record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18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Dao Gong (System Librarian and ILS Administrator)</a:t>
            </a:r>
          </a:p>
          <a:p>
            <a:pPr lvl="1"/>
            <a:r>
              <a:rPr lang="en-US" dirty="0" smtClean="0"/>
              <a:t>Created and tested an overlay procedure to update those 1.4 million bibliographic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345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5246" y="2511706"/>
            <a:ext cx="634292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Questions?</a:t>
            </a:r>
          </a:p>
          <a:p>
            <a:pPr algn="ctr"/>
            <a:endParaRPr lang="en-US" dirty="0"/>
          </a:p>
          <a:p>
            <a:pPr algn="ctr"/>
            <a:r>
              <a:rPr lang="en-US" sz="2000" dirty="0" smtClean="0"/>
              <a:t>Lucas Mak</a:t>
            </a:r>
          </a:p>
          <a:p>
            <a:pPr algn="ctr"/>
            <a:r>
              <a:rPr lang="en-US" sz="2000" dirty="0" smtClean="0"/>
              <a:t>Michigan State University Libraries</a:t>
            </a:r>
          </a:p>
          <a:p>
            <a:pPr algn="ctr"/>
            <a:r>
              <a:rPr lang="en-US" sz="2000" dirty="0" smtClean="0"/>
              <a:t>makw@msu.edu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362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Library of Congress Subject Heading Manual</a:t>
            </a:r>
          </a:p>
          <a:p>
            <a:pPr lvl="1"/>
            <a:r>
              <a:rPr lang="en-US" dirty="0" smtClean="0"/>
              <a:t>Appendix E governs the assignment of GAC</a:t>
            </a:r>
          </a:p>
          <a:p>
            <a:pPr lvl="2"/>
            <a:r>
              <a:rPr lang="en-US" dirty="0" smtClean="0"/>
              <a:t>Heading is tagged 651 or contains a geographic subdivision ($z)</a:t>
            </a:r>
          </a:p>
          <a:p>
            <a:pPr lvl="2"/>
            <a:r>
              <a:rPr lang="en-US" dirty="0" smtClean="0"/>
              <a:t>Location of individual named entities</a:t>
            </a:r>
          </a:p>
          <a:p>
            <a:pPr lvl="2"/>
            <a:r>
              <a:rPr lang="en-US" dirty="0" smtClean="0">
                <a:effectLst/>
              </a:rPr>
              <a:t>Events, exhibitions, movements, etc.</a:t>
            </a:r>
          </a:p>
          <a:p>
            <a:pPr lvl="2"/>
            <a:r>
              <a:rPr lang="en-US" dirty="0" smtClean="0"/>
              <a:t>And many more 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18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4625" b="21564"/>
          <a:stretch/>
        </p:blipFill>
        <p:spPr>
          <a:xfrm>
            <a:off x="1197864" y="235077"/>
            <a:ext cx="9198864" cy="598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76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GAC Code Structure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7 continents, regions larger than national level political entity, and oceans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 Asia (a------</a:t>
            </a:r>
            <a:r>
              <a:rPr lang="en-US" dirty="0" smtClean="0">
                <a:sym typeface="Wingdings" panose="05000000000000000000" pitchFamily="2" charset="2"/>
              </a:rPr>
              <a:t>), Pacific Ocean (p------)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</a:t>
            </a:r>
            <a:r>
              <a:rPr lang="en-US" baseline="30000" dirty="0" smtClean="0">
                <a:sym typeface="Wingdings" panose="05000000000000000000" pitchFamily="2" charset="2"/>
              </a:rPr>
              <a:t>nd</a:t>
            </a:r>
            <a:r>
              <a:rPr lang="en-US" dirty="0" smtClean="0">
                <a:sym typeface="Wingdings" panose="05000000000000000000" pitchFamily="2" charset="2"/>
              </a:rPr>
              <a:t> level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Regions or national level political entities located in 1</a:t>
            </a:r>
            <a:r>
              <a:rPr lang="en-US" baseline="30000" dirty="0" smtClean="0">
                <a:sym typeface="Wingdings" panose="05000000000000000000" pitchFamily="2" charset="2"/>
              </a:rPr>
              <a:t>st</a:t>
            </a:r>
            <a:r>
              <a:rPr lang="en-US" dirty="0" smtClean="0">
                <a:sym typeface="Wingdings" panose="05000000000000000000" pitchFamily="2" charset="2"/>
              </a:rPr>
              <a:t> level areas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e</a:t>
            </a:r>
            <a:r>
              <a:rPr lang="en-US" dirty="0" smtClean="0">
                <a:sym typeface="Wingdings" panose="05000000000000000000" pitchFamily="2" charset="2"/>
              </a:rPr>
              <a:t>.g. United States (n-us---), Great Britain (e-</a:t>
            </a:r>
            <a:r>
              <a:rPr lang="en-US" dirty="0" err="1" smtClean="0">
                <a:sym typeface="Wingdings" panose="05000000000000000000" pitchFamily="2" charset="2"/>
              </a:rPr>
              <a:t>uk</a:t>
            </a:r>
            <a:r>
              <a:rPr lang="en-US" dirty="0" smtClean="0">
                <a:sym typeface="Wingdings" panose="05000000000000000000" pitchFamily="2" charset="2"/>
              </a:rPr>
              <a:t>---)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3</a:t>
            </a:r>
            <a:r>
              <a:rPr lang="en-US" baseline="30000" dirty="0" smtClean="0">
                <a:sym typeface="Wingdings" panose="05000000000000000000" pitchFamily="2" charset="2"/>
              </a:rPr>
              <a:t>rd</a:t>
            </a:r>
            <a:r>
              <a:rPr lang="en-US" dirty="0" smtClean="0">
                <a:sym typeface="Wingdings" panose="05000000000000000000" pitchFamily="2" charset="2"/>
              </a:rPr>
              <a:t> level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Frist order political subdivisions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Only available for Australia, Canada, China, Great Britain, and United States</a:t>
            </a:r>
          </a:p>
        </p:txBody>
      </p:sp>
    </p:spTree>
    <p:extLst>
      <p:ext uri="{BB962C8B-B14F-4D97-AF65-F5344CB8AC3E}">
        <p14:creationId xmlns:p14="http://schemas.microsoft.com/office/powerpoint/2010/main" val="424716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Name-Code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</a:p>
          <a:p>
            <a:pPr lvl="1"/>
            <a:r>
              <a:rPr lang="en-US" smtClean="0"/>
              <a:t>Inserting </a:t>
            </a:r>
            <a:r>
              <a:rPr lang="en-US" dirty="0" smtClean="0"/>
              <a:t>GAC based on subject headings</a:t>
            </a:r>
          </a:p>
          <a:p>
            <a:pPr lvl="2"/>
            <a:r>
              <a:rPr lang="en-US" dirty="0" smtClean="0"/>
              <a:t>MARC 651$a</a:t>
            </a:r>
          </a:p>
          <a:p>
            <a:pPr lvl="2"/>
            <a:r>
              <a:rPr lang="en-US" dirty="0" smtClean="0"/>
              <a:t>Geographic subdivisions ($z)</a:t>
            </a:r>
          </a:p>
          <a:p>
            <a:pPr lvl="2"/>
            <a:r>
              <a:rPr lang="en-US" dirty="0" smtClean="0"/>
              <a:t>Government bodies subordinate to a jurisdictional heading (610 10$a)</a:t>
            </a:r>
          </a:p>
          <a:p>
            <a:pPr lvl="2"/>
            <a:r>
              <a:rPr lang="en-US" dirty="0"/>
              <a:t>Non-jurisdictional corporate bodies (610 </a:t>
            </a:r>
            <a:r>
              <a:rPr lang="en-US" dirty="0" smtClean="0"/>
              <a:t>20)</a:t>
            </a:r>
          </a:p>
          <a:p>
            <a:pPr lvl="2"/>
            <a:r>
              <a:rPr lang="en-US" dirty="0" smtClean="0"/>
              <a:t>Geographic qualifier of conference headings (610$c &amp; 611$c )</a:t>
            </a:r>
          </a:p>
          <a:p>
            <a:pPr lvl="1"/>
            <a:r>
              <a:rPr lang="en-US" dirty="0" smtClean="0"/>
              <a:t>Exclusions</a:t>
            </a:r>
          </a:p>
          <a:p>
            <a:pPr lvl="2"/>
            <a:r>
              <a:rPr lang="en-US" dirty="0" smtClean="0"/>
              <a:t>Ethnic groups, nationalities, civilizations, etc.</a:t>
            </a:r>
          </a:p>
          <a:p>
            <a:pPr lvl="3"/>
            <a:r>
              <a:rPr lang="en-US" dirty="0" smtClean="0"/>
              <a:t>False match possibility &amp; matching efficiency</a:t>
            </a:r>
          </a:p>
        </p:txBody>
      </p:sp>
    </p:spTree>
    <p:extLst>
      <p:ext uri="{BB962C8B-B14F-4D97-AF65-F5344CB8AC3E}">
        <p14:creationId xmlns:p14="http://schemas.microsoft.com/office/powerpoint/2010/main" val="1322323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Name-Code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Countries with only 2</a:t>
            </a:r>
            <a:r>
              <a:rPr lang="en-US" baseline="30000" dirty="0" smtClean="0"/>
              <a:t>nd</a:t>
            </a:r>
            <a:r>
              <a:rPr lang="en-US" dirty="0" smtClean="0"/>
              <a:t> level codes</a:t>
            </a:r>
          </a:p>
          <a:p>
            <a:pPr lvl="1"/>
            <a:r>
              <a:rPr lang="en-US" dirty="0" smtClean="0"/>
              <a:t>Provincial/state and local level names in $z can be ignored</a:t>
            </a:r>
          </a:p>
          <a:p>
            <a:pPr lvl="2"/>
            <a:r>
              <a:rPr lang="en-US" dirty="0" smtClean="0"/>
              <a:t>“Tokyo” (city) in $z Japan $z Tokyo</a:t>
            </a:r>
          </a:p>
          <a:p>
            <a:pPr lvl="2"/>
            <a:r>
              <a:rPr lang="en-US" dirty="0" smtClean="0"/>
              <a:t>“Sabah” (state) in $z Malaysia $z Sabah</a:t>
            </a:r>
          </a:p>
          <a:p>
            <a:r>
              <a:rPr lang="en-US" dirty="0" smtClean="0"/>
              <a:t>Countries with 3</a:t>
            </a:r>
            <a:r>
              <a:rPr lang="en-US" baseline="30000" dirty="0" smtClean="0"/>
              <a:t>rd</a:t>
            </a:r>
            <a:r>
              <a:rPr lang="en-US" dirty="0" smtClean="0"/>
              <a:t> level codes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ocal level places in $z can be ignored</a:t>
            </a:r>
          </a:p>
          <a:p>
            <a:pPr lvl="1"/>
            <a:r>
              <a:rPr lang="en-US" dirty="0" smtClean="0"/>
              <a:t>Provincial/state level names will need to be converted</a:t>
            </a:r>
          </a:p>
          <a:p>
            <a:pPr lvl="2"/>
            <a:r>
              <a:rPr lang="en-US" dirty="0" smtClean="0"/>
              <a:t>“Michigan” in $z Michigan $z Detroit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89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Name-Code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Conversion Table</a:t>
            </a:r>
          </a:p>
          <a:p>
            <a:pPr lvl="1"/>
            <a:r>
              <a:rPr lang="en-US" dirty="0" smtClean="0"/>
              <a:t>Source of data</a:t>
            </a:r>
          </a:p>
          <a:p>
            <a:pPr lvl="2"/>
            <a:r>
              <a:rPr lang="en-US" dirty="0" smtClean="0"/>
              <a:t>Name/code lists available on the LC GAC website</a:t>
            </a:r>
          </a:p>
          <a:p>
            <a:pPr lvl="3"/>
            <a:r>
              <a:rPr lang="en-US" dirty="0" smtClean="0"/>
              <a:t>Tedious copy and pasting, time-consuming</a:t>
            </a:r>
          </a:p>
          <a:p>
            <a:pPr lvl="2"/>
            <a:r>
              <a:rPr lang="en-US" dirty="0" smtClean="0"/>
              <a:t>id.loc.gov</a:t>
            </a:r>
          </a:p>
          <a:p>
            <a:pPr lvl="3"/>
            <a:r>
              <a:rPr lang="en-US" dirty="0" smtClean="0"/>
              <a:t>LC has published the GAC data as linked data (</a:t>
            </a:r>
            <a:r>
              <a:rPr lang="en-US" dirty="0" smtClean="0">
                <a:hlinkClick r:id="rId2"/>
              </a:rPr>
              <a:t>http://id.loc.gov/vocabulary/geographicAreas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Bulk download available (</a:t>
            </a:r>
            <a:r>
              <a:rPr lang="en-US" dirty="0" smtClean="0">
                <a:hlinkClick r:id="rId3"/>
              </a:rPr>
              <a:t>http://id.loc.gov/download/</a:t>
            </a:r>
            <a:r>
              <a:rPr lang="en-US" dirty="0" smtClean="0"/>
              <a:t>)</a:t>
            </a:r>
          </a:p>
          <a:p>
            <a:pPr lvl="4"/>
            <a:r>
              <a:rPr lang="en-US" dirty="0" smtClean="0"/>
              <a:t>RDFXML, n-triple, and Turtle</a:t>
            </a:r>
          </a:p>
          <a:p>
            <a:pPr lvl="1"/>
            <a:r>
              <a:rPr lang="en-US" dirty="0" smtClean="0"/>
              <a:t>Data conversion</a:t>
            </a:r>
          </a:p>
          <a:p>
            <a:pPr lvl="2"/>
            <a:r>
              <a:rPr lang="en-US" dirty="0" smtClean="0"/>
              <a:t>RDFXML file into XML tables</a:t>
            </a:r>
          </a:p>
          <a:p>
            <a:pPr lvl="3"/>
            <a:r>
              <a:rPr lang="en-US" dirty="0" smtClean="0"/>
              <a:t>Name-Code conversion table</a:t>
            </a:r>
          </a:p>
          <a:p>
            <a:pPr lvl="4"/>
            <a:r>
              <a:rPr lang="en-US" dirty="0" smtClean="0"/>
              <a:t>United States </a:t>
            </a:r>
            <a:r>
              <a:rPr lang="en-US" dirty="0" smtClean="0">
                <a:sym typeface="Wingdings" panose="05000000000000000000" pitchFamily="2" charset="2"/>
              </a:rPr>
              <a:t> n-us--</a:t>
            </a:r>
            <a:endParaRPr lang="en-US" dirty="0" smtClean="0"/>
          </a:p>
          <a:p>
            <a:pPr lvl="3"/>
            <a:r>
              <a:rPr lang="en-US" dirty="0" smtClean="0"/>
              <a:t>Deprecated-C</a:t>
            </a:r>
            <a:r>
              <a:rPr lang="en-US" dirty="0" smtClean="0">
                <a:sym typeface="Wingdings" panose="05000000000000000000" pitchFamily="2" charset="2"/>
              </a:rPr>
              <a:t>urrent Code conversion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table</a:t>
            </a:r>
          </a:p>
          <a:p>
            <a:pPr lvl="4"/>
            <a:r>
              <a:rPr lang="en-US" dirty="0">
                <a:sym typeface="Wingdings" panose="05000000000000000000" pitchFamily="2" charset="2"/>
              </a:rPr>
              <a:t>e</a:t>
            </a:r>
            <a:r>
              <a:rPr lang="en-US" dirty="0" smtClean="0">
                <a:sym typeface="Wingdings" panose="05000000000000000000" pitchFamily="2" charset="2"/>
              </a:rPr>
              <a:t>.g. a-</a:t>
            </a:r>
            <a:r>
              <a:rPr lang="en-US" dirty="0" err="1" smtClean="0">
                <a:sym typeface="Wingdings" panose="05000000000000000000" pitchFamily="2" charset="2"/>
              </a:rPr>
              <a:t>hk</a:t>
            </a:r>
            <a:r>
              <a:rPr lang="en-US" dirty="0" smtClean="0">
                <a:sym typeface="Wingdings" panose="05000000000000000000" pitchFamily="2" charset="2"/>
              </a:rPr>
              <a:t>--  a-cc-</a:t>
            </a:r>
            <a:r>
              <a:rPr lang="en-US" dirty="0" err="1" smtClean="0">
                <a:sym typeface="Wingdings" panose="05000000000000000000" pitchFamily="2" charset="2"/>
              </a:rPr>
              <a:t>hk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8806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Name-Code conversion table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166" r="42663" b="54034"/>
          <a:stretch/>
        </p:blipFill>
        <p:spPr>
          <a:xfrm>
            <a:off x="975360" y="2231136"/>
            <a:ext cx="9327060" cy="445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800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1164</Words>
  <Application>Microsoft Office PowerPoint</Application>
  <PresentationFormat>Widescreen</PresentationFormat>
  <Paragraphs>166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Where is the 043?</vt:lpstr>
      <vt:lpstr>Background</vt:lpstr>
      <vt:lpstr>Background</vt:lpstr>
      <vt:lpstr>PowerPoint Presentation</vt:lpstr>
      <vt:lpstr>Background</vt:lpstr>
      <vt:lpstr>Name-Code Conversion</vt:lpstr>
      <vt:lpstr>Name-Code Conversion</vt:lpstr>
      <vt:lpstr>Name-Code Conversion</vt:lpstr>
      <vt:lpstr>PowerPoint Presentation</vt:lpstr>
      <vt:lpstr>PowerPoint Presentation</vt:lpstr>
      <vt:lpstr>Name-Code Conversion</vt:lpstr>
      <vt:lpstr>Special handling in Name-Code Conversion</vt:lpstr>
      <vt:lpstr>PowerPoint Presentation</vt:lpstr>
      <vt:lpstr>Special handling in Name-Code Conversion</vt:lpstr>
      <vt:lpstr>Special handling in Name-Code Conversion</vt:lpstr>
      <vt:lpstr>Special handling in Name-Code Conversion</vt:lpstr>
      <vt:lpstr>PowerPoint Presentation</vt:lpstr>
      <vt:lpstr>PowerPoint Presentation</vt:lpstr>
      <vt:lpstr>Outcome &amp; Future Development</vt:lpstr>
      <vt:lpstr>Acknowledgement</vt:lpstr>
      <vt:lpstr>PowerPoint Presentation</vt:lpstr>
    </vt:vector>
  </TitlesOfParts>
  <Company>Libraries, MSU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Data and Geo Code Insertion</dc:title>
  <dc:creator>Lucas Mak</dc:creator>
  <cp:lastModifiedBy>Stoytcheva, Vesselina</cp:lastModifiedBy>
  <cp:revision>77</cp:revision>
  <dcterms:created xsi:type="dcterms:W3CDTF">2016-08-19T13:49:31Z</dcterms:created>
  <dcterms:modified xsi:type="dcterms:W3CDTF">2018-07-05T02:52:38Z</dcterms:modified>
</cp:coreProperties>
</file>