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9" r:id="rId4"/>
    <p:sldId id="257" r:id="rId5"/>
    <p:sldId id="258" r:id="rId6"/>
    <p:sldId id="260" r:id="rId7"/>
    <p:sldId id="261" r:id="rId8"/>
    <p:sldId id="262" r:id="rId9"/>
    <p:sldId id="273" r:id="rId10"/>
    <p:sldId id="270" r:id="rId11"/>
    <p:sldId id="267" r:id="rId12"/>
    <p:sldId id="268" r:id="rId13"/>
    <p:sldId id="269" r:id="rId14"/>
    <p:sldId id="263" r:id="rId15"/>
    <p:sldId id="264" r:id="rId16"/>
    <p:sldId id="265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AF4C77-FFA2-A723-2E77-07DCDEDE557C}" v="6" dt="2023-02-03T15:06:29.970"/>
    <p1510:client id="{EF4B9457-27A3-9CB4-4C0D-553457A47068}" v="2" dt="2023-02-03T20:03:59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53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A9D35-C79E-429A-8ADB-1D4CD4EDE917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4AB0B-3680-4358-BC24-A7299E79E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cnnursing.org/Portals/42/AcademicNursing/pdf/Essentials-2021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am10.safelinks.protection.outlook.com/?url=https%3A%2F%2Fwww.aacnnursing.org%2Fportals%2F42%2Fpublications%2Fbaccessentials08.pdf&amp;data=05%7C01%7CAnna.Ferri%40colostate.edu%7C795ed0847cfb48193d5908daf4d4479a%7Cafb58802ff7a4bb1ab21367ff2ecfc8b%7C0%7C0%7C638091490271262783%7CUnknown%7CTWFpbGZsb3d8eyJWIjoiMC4wLjAwMDAiLCJQIjoiV2luMzIiLCJBTiI6Ik1haWwiLCJXVCI6Mn0%3D%7C3000%7C%7C%7C&amp;sdata=vTQxk49APcIfPB1wTSDGcvOyrCJbs8EyA6%2FqxRppFyw%3D&amp;reserved=0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coda.ada.org%2Fstandards&amp;data=05%7C01%7CAnna.Ferri%40colostate.edu%7C795ed0847cfb48193d5908daf4d4479a%7Cafb58802ff7a4bb1ab21367ff2ecfc8b%7C0%7C0%7C638091490271262783%7CUnknown%7CTWFpbGZsb3d8eyJWIjoiMC4wLjAwMDAiLCJQIjoiV2luMzIiLCJBTiI6Ik1haWwiLCJXVCI6Mn0%3D%7C3000%7C%7C%7C&amp;sdata=tdAoGAej5nlhmOZMgaV8BKafkySuBR1%2FU%2Fio0FQg4ak%3D&amp;reserved=0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0.safelinks.protection.outlook.com/?url=https%3A%2F%2Fwww.aamc.org%2Fmedia%2F20161%2Fdownload%3Fattachment&amp;data=05%7C01%7CAnna.Ferri%40colostate.edu%7C795ed0847cfb48193d5908daf4d4479a%7Cafb58802ff7a4bb1ab21367ff2ecfc8b%7C0%7C0%7C638091490271106570%7CUnknown%7CTWFpbGZsb3d8eyJWIjoiMC4wLjAwMDAiLCJQIjoiV2luMzIiLCJBTiI6Ik1haWwiLCJXVCI6Mn0%3D%7C3000%7C%7C%7C&amp;sdata=7RuVlf9Eo77%2F%2F27Fj2uBDX89XHoN%2BXMTMeyqTp8X%2Bec%3D&amp;reserved=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2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Acknowledge that sometimes you won’t be able to easily find this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95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24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53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</a:t>
            </a:r>
            <a:r>
              <a:rPr lang="en-US" baseline="0" dirty="0"/>
              <a:t> in chat – what health sciences fields do you work with?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6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have you experienced any of these challenges when trying to teach EBP?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good starting place for finding accrediting standards in different health professions education fields. EBP</a:t>
            </a:r>
            <a:r>
              <a:rPr lang="en-US" baseline="0" dirty="0"/>
              <a:t>, info lit, library skills will turn up in different ways.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9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were shared with</a:t>
            </a:r>
            <a:r>
              <a:rPr lang="en-US" baseline="0" dirty="0"/>
              <a:t> the announcement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11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Acknowledge</a:t>
            </a:r>
            <a:r>
              <a:rPr lang="en-US" baseline="0" dirty="0"/>
              <a:t> work in this area, and that it is better/more in depth than what I’m talking about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4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American Association</a:t>
            </a:r>
            <a:r>
              <a:rPr lang="en-US" baseline="0" dirty="0"/>
              <a:t> of Colleges of Nursing</a:t>
            </a:r>
            <a:endParaRPr lang="en-US" dirty="0"/>
          </a:p>
          <a:p>
            <a:r>
              <a:rPr lang="en-US" dirty="0"/>
              <a:t>*I should</a:t>
            </a:r>
            <a:r>
              <a:rPr lang="en-US" baseline="0" dirty="0"/>
              <a:t> have used AACN Essentials: </a:t>
            </a:r>
            <a:r>
              <a:rPr lang="en-US" baseline="0" dirty="0">
                <a:hlinkClick r:id="rId3"/>
              </a:rPr>
              <a:t>Core Competencies for Professional Nursing Education (2021)</a:t>
            </a:r>
            <a:r>
              <a:rPr lang="en-US" dirty="0"/>
              <a:t> </a:t>
            </a:r>
            <a:r>
              <a:rPr lang="en-US" baseline="0" dirty="0"/>
              <a:t>– these are easier to show on a slide though</a:t>
            </a:r>
            <a:r>
              <a:rPr lang="en-US" dirty="0"/>
              <a:t> :-/</a:t>
            </a:r>
            <a:endParaRPr lang="en-US" baseline="0" dirty="0">
              <a:cs typeface="Calibri"/>
            </a:endParaRP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nam10.safelinks.protection.outlook.com/?url=https%3A%2F%2Fwww.aacnnursing.org%2Fportals%2F42%2Fpublications%2Fbaccessentials08.pdf&amp;data=05%7C01%7CAnna.Ferri%40colostate.edu%7C795ed0847cfb48193d5908daf4d4479a%7Cafb58802ff7a4bb1ab21367ff2ecfc8b%7C0%"/>
              </a:rPr>
              <a:t>www.aacnnursing.org/portals/42/publications/...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4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Council</a:t>
            </a:r>
            <a:r>
              <a:rPr lang="en-US" baseline="0" dirty="0"/>
              <a:t> of Dental Education -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nam10.safelinks.protection.outlook.com/?url=https%3A%2F%2Fcoda.ada.org%2Fstandards&amp;data=05%7C01%7CAnna.Ferri%40colostate.edu%7C795ed0847cfb48193d5908daf4d4479a%7Cafb58802ff7a4bb1ab21367ff2ecfc8b%7C0%7C0%7C638091490271262783%7CUnknown%7CTWFpbGZsb3d"/>
              </a:rPr>
              <a:t>coda.ada.org/standards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18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Association of American Medical Colleges</a:t>
            </a:r>
            <a:r>
              <a:rPr lang="en-US" baseline="0" dirty="0"/>
              <a:t> – </a:t>
            </a:r>
            <a:r>
              <a:rPr lang="en-US" baseline="0" dirty="0" err="1"/>
              <a:t>Entrustable</a:t>
            </a:r>
            <a:r>
              <a:rPr lang="en-US" baseline="0" dirty="0"/>
              <a:t> Professional Activities for Entering Residency - #7: form clinical questions and retrieve evidence to advance patient care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nam10.safelinks.protection.outlook.com/?url=https%3A%2F%2Fwww.aamc.org%2Fmedia%2F20161%2Fdownload%3Fattachment&amp;data=05%7C01%7CAnna.Ferri%40colostate.edu%7C795ed0847cfb48193d5908daf4d4479a%7Cafb58802ff7a4bb1ab21367ff2ecfc8b%7C0%7C0%7C63809149027110"/>
              </a:rPr>
              <a:t>www.aamc.org/media/20161/download?attachment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4AB0B-3680-4358-BC24-A7299E79EF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08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9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9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62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8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0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7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140DA-CE23-4457-A803-61C3DDC041FC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7B39-3FE9-4638-AD40-8F00BFF6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8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a.org/acrl/standards/nurs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rl.libguides.com/health/framewor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professionsaccreditors.org/membe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Communicating </a:t>
            </a:r>
            <a:br>
              <a:rPr lang="en-US" dirty="0"/>
            </a:br>
            <a:r>
              <a:rPr lang="en-US" dirty="0"/>
              <a:t>Evidence-Based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standards to find common ground</a:t>
            </a:r>
          </a:p>
        </p:txBody>
      </p:sp>
    </p:spTree>
    <p:extLst>
      <p:ext uri="{BB962C8B-B14F-4D97-AF65-F5344CB8AC3E}">
        <p14:creationId xmlns:p14="http://schemas.microsoft.com/office/powerpoint/2010/main" val="2367900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Nursing Standards and Information 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https://www.ala.org/acrl/standards/nursing</a:t>
            </a:r>
            <a:endParaRPr lang="en-US" dirty="0"/>
          </a:p>
          <a:p>
            <a:r>
              <a:rPr lang="en-US" dirty="0">
                <a:hlinkClick r:id="rId4"/>
              </a:rPr>
              <a:t>https://acrl.libguides.com/health/framework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2045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396182" y="4798142"/>
            <a:ext cx="7747818" cy="37362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96182" y="3765757"/>
            <a:ext cx="9586451" cy="560437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35510" y="3274144"/>
            <a:ext cx="9468464" cy="49161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317523" y="2448233"/>
            <a:ext cx="9006348" cy="442451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Essentials of Baccalaureate Education for Professional Nursing Practice: III - Scholarship for Evidence-Based Practice (2008)*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The baccalaureate program prepares the graduate to: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 interrelationships among theory, practice, and research.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900" i="1" dirty="0"/>
              <a:t>Demonstrate an understanding of the basic elements of the research process and models for applying evidence to clinical practice.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Advocate for the protection of human subjects in the conduct of research.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Evaluate the credibility of sources of information, including but not limited to  databases and Internet resources.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Participate in the process of retrieval, appraisal, and synthesis of evidence in  collaboration with other members of the healthcare team to improve patient outcomes.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Integrate evidence, clinical judgment, interprofessional perspectives, and patient preferences in planning, implementing, and evaluating outcomes of care. 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/>
              <a:t>Collaborate in the collection, documentation, and dissemination of evidence.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Acquire an understanding of the process for how nursing and related healthcare quality and safety measures are developed, validated, and endorsed.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 mechanisms to resolve identified practice discrepancies between identified standards and practice that may adversely impact patient outcomes.</a:t>
            </a:r>
          </a:p>
        </p:txBody>
      </p:sp>
    </p:spTree>
    <p:extLst>
      <p:ext uri="{BB962C8B-B14F-4D97-AF65-F5344CB8AC3E}">
        <p14:creationId xmlns:p14="http://schemas.microsoft.com/office/powerpoint/2010/main" val="344949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CODA Standards For Dental Education Programs (2022)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2-22: Graduates </a:t>
            </a:r>
            <a:r>
              <a:rPr lang="en-US" b="1" dirty="0"/>
              <a:t>must</a:t>
            </a:r>
            <a:r>
              <a:rPr lang="en-US" dirty="0"/>
              <a:t> be competent to access, critically appraise, apply, and communicate scientific and lay literature as it relates to providing evidence-based patient care. </a:t>
            </a:r>
          </a:p>
          <a:p>
            <a:pPr marL="0" indent="0">
              <a:buNone/>
            </a:pPr>
            <a:r>
              <a:rPr lang="en-US" dirty="0"/>
              <a:t>Intent: </a:t>
            </a:r>
          </a:p>
          <a:p>
            <a:pPr marL="0" indent="0">
              <a:buNone/>
            </a:pPr>
            <a:r>
              <a:rPr lang="en-US" i="1" dirty="0"/>
              <a:t>The education program should introduce students to the basic principles of clinical and translational research, including how such research is conducted, evaluated, applied, and explained to patients.</a:t>
            </a:r>
          </a:p>
        </p:txBody>
      </p:sp>
    </p:spTree>
    <p:extLst>
      <p:ext uri="{BB962C8B-B14F-4D97-AF65-F5344CB8AC3E}">
        <p14:creationId xmlns:p14="http://schemas.microsoft.com/office/powerpoint/2010/main" val="83875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AAMC EPA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curiosity, objectivity, and scientific reasoning to develop a well-formed, focused, pertinent clinical question (ASK)</a:t>
            </a:r>
          </a:p>
          <a:p>
            <a:r>
              <a:rPr lang="en-US" dirty="0"/>
              <a:t>Demonstrate awareness and skill in using information technology to access accurate and reliable medical information (ACQUIRE)</a:t>
            </a:r>
          </a:p>
          <a:p>
            <a:r>
              <a:rPr lang="en-US" dirty="0"/>
              <a:t>Demonstrate skill in appraising sources, content, and applicability of evidence (APPRAISE)</a:t>
            </a:r>
          </a:p>
          <a:p>
            <a:r>
              <a:rPr lang="en-US" dirty="0"/>
              <a:t>Apply findings to individuals and/or patient panels; communicate findings to the patient and team, reflecting on process and outcomes (ADVISE)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your program meet them? </a:t>
            </a:r>
          </a:p>
          <a:p>
            <a:r>
              <a:rPr lang="en-US" dirty="0"/>
              <a:t>Which outcomes lend themselves to library support?</a:t>
            </a:r>
          </a:p>
          <a:p>
            <a:r>
              <a:rPr lang="en-US" dirty="0"/>
              <a:t>Where in the curriculum are these outcomes introduced, reinforced, and assessed? </a:t>
            </a:r>
          </a:p>
        </p:txBody>
      </p:sp>
    </p:spTree>
    <p:extLst>
      <p:ext uri="{BB962C8B-B14F-4D97-AF65-F5344CB8AC3E}">
        <p14:creationId xmlns:p14="http://schemas.microsoft.com/office/powerpoint/2010/main" val="2720685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those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instruction – </a:t>
            </a:r>
            <a:r>
              <a:rPr lang="en-US" i="1" dirty="0"/>
              <a:t>“here’s how the library can support [outcome] in [class]”</a:t>
            </a:r>
            <a:endParaRPr lang="en-US" dirty="0"/>
          </a:p>
          <a:p>
            <a:r>
              <a:rPr lang="en-US" dirty="0"/>
              <a:t>Too much instruction – </a:t>
            </a:r>
            <a:r>
              <a:rPr lang="en-US" i="1" dirty="0"/>
              <a:t>“here’s how we are already supporting [outcome] in [other class]”</a:t>
            </a:r>
            <a:endParaRPr lang="en-US" dirty="0"/>
          </a:p>
          <a:p>
            <a:r>
              <a:rPr lang="en-US" dirty="0"/>
              <a:t>Instruction at the wrong time – </a:t>
            </a:r>
            <a:r>
              <a:rPr lang="en-US" i="1" dirty="0"/>
              <a:t>“this will be more meaningful if it aligns with [outcomes] when they are introduced, reinforced or assessed”</a:t>
            </a:r>
            <a:endParaRPr lang="en-US" dirty="0"/>
          </a:p>
          <a:p>
            <a:r>
              <a:rPr lang="en-US" dirty="0"/>
              <a:t>Irrelevant Instruction – </a:t>
            </a:r>
            <a:r>
              <a:rPr lang="en-US" i="1" dirty="0"/>
              <a:t>“this does not align with [outcomes]”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00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this just basic curriculum mapping/instructional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Yes</a:t>
            </a:r>
          </a:p>
          <a:p>
            <a:r>
              <a:rPr lang="en-US" dirty="0"/>
              <a:t>But we are often working on a request-by-request basis, and understanding the big picture can really help to manage expectations</a:t>
            </a:r>
          </a:p>
          <a:p>
            <a:r>
              <a:rPr lang="en-US" dirty="0"/>
              <a:t>(Also sometimes library curriculum mapping is prescriptive in a way that doesn’t neatly align with changing program standards)</a:t>
            </a:r>
          </a:p>
          <a:p>
            <a:r>
              <a:rPr lang="en-US" dirty="0"/>
              <a:t>(Also </a:t>
            </a:r>
            <a:r>
              <a:rPr lang="en-US" dirty="0" err="1"/>
              <a:t>also</a:t>
            </a:r>
            <a:r>
              <a:rPr lang="en-US" dirty="0"/>
              <a:t> accreditation standards for libraries don’t always overlap with standards for EBP)</a:t>
            </a:r>
          </a:p>
        </p:txBody>
      </p:sp>
    </p:spTree>
    <p:extLst>
      <p:ext uri="{BB962C8B-B14F-4D97-AF65-F5344CB8AC3E}">
        <p14:creationId xmlns:p14="http://schemas.microsoft.com/office/powerpoint/2010/main" val="375042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strategies for keeping current with program objectives? 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Describe relevant experience with curriculum committees and/or accreditation</a:t>
            </a:r>
          </a:p>
          <a:p>
            <a:pPr lvl="1"/>
            <a:r>
              <a:rPr lang="en-US" dirty="0"/>
              <a:t>What opportunities exist to get involved?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What communication strategies have worked best for you in managing expectations for teaching EBP?</a:t>
            </a:r>
          </a:p>
        </p:txBody>
      </p:sp>
    </p:spTree>
    <p:extLst>
      <p:ext uri="{BB962C8B-B14F-4D97-AF65-F5344CB8AC3E}">
        <p14:creationId xmlns:p14="http://schemas.microsoft.com/office/powerpoint/2010/main" val="381305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teach EBP as part of your library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How do you familiarize yourself with EBP in your program?</a:t>
            </a:r>
          </a:p>
          <a:p>
            <a:r>
              <a:rPr lang="en-US" dirty="0"/>
              <a:t>How does EBP in your program align with library expectations?</a:t>
            </a:r>
          </a:p>
          <a:p>
            <a:r>
              <a:rPr lang="en-US" dirty="0"/>
              <a:t>Do you work with multiple programs with different EBP standards?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2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 in different fields and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Nursing</a:t>
            </a:r>
          </a:p>
          <a:p>
            <a:r>
              <a:rPr lang="en-US" dirty="0"/>
              <a:t>Medicine</a:t>
            </a:r>
          </a:p>
          <a:p>
            <a:r>
              <a:rPr lang="en-US" dirty="0"/>
              <a:t>Pharmacy</a:t>
            </a:r>
          </a:p>
          <a:p>
            <a:r>
              <a:rPr lang="en-US" dirty="0"/>
              <a:t>Dental</a:t>
            </a:r>
          </a:p>
          <a:p>
            <a:r>
              <a:rPr lang="en-US" dirty="0"/>
              <a:t>Pre-Med programs</a:t>
            </a:r>
          </a:p>
          <a:p>
            <a:r>
              <a:rPr lang="en-US" dirty="0"/>
              <a:t>Health-focused Gen Ed</a:t>
            </a:r>
          </a:p>
          <a:p>
            <a:r>
              <a:rPr lang="en-US" dirty="0"/>
              <a:t>Etc.!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66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EBP/library teaching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instruction</a:t>
            </a:r>
          </a:p>
          <a:p>
            <a:r>
              <a:rPr lang="en-US" dirty="0"/>
              <a:t>Too much instruction</a:t>
            </a:r>
          </a:p>
          <a:p>
            <a:r>
              <a:rPr lang="en-US" dirty="0"/>
              <a:t>Instruction at the wrong time</a:t>
            </a:r>
          </a:p>
          <a:p>
            <a:r>
              <a:rPr lang="en-US" dirty="0"/>
              <a:t>Irrelevant Instruction</a:t>
            </a:r>
          </a:p>
        </p:txBody>
      </p:sp>
    </p:spTree>
    <p:extLst>
      <p:ext uri="{BB962C8B-B14F-4D97-AF65-F5344CB8AC3E}">
        <p14:creationId xmlns:p14="http://schemas.microsoft.com/office/powerpoint/2010/main" val="338751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needs to understand EBP + Library connection?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</a:t>
            </a:r>
          </a:p>
          <a:p>
            <a:r>
              <a:rPr lang="en-US" dirty="0"/>
              <a:t>Health Sciences department(s)</a:t>
            </a:r>
          </a:p>
          <a:p>
            <a:r>
              <a:rPr lang="en-US" dirty="0"/>
              <a:t>Library</a:t>
            </a:r>
          </a:p>
        </p:txBody>
      </p:sp>
    </p:spTree>
    <p:extLst>
      <p:ext uri="{BB962C8B-B14F-4D97-AF65-F5344CB8AC3E}">
        <p14:creationId xmlns:p14="http://schemas.microsoft.com/office/powerpoint/2010/main" val="166050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 and other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 program requirements</a:t>
            </a:r>
          </a:p>
          <a:p>
            <a:r>
              <a:rPr lang="en-US" dirty="0"/>
              <a:t>Inform curriculum design (provide a big picture view)</a:t>
            </a:r>
          </a:p>
          <a:p>
            <a:r>
              <a:rPr lang="en-US" dirty="0"/>
              <a:t>Tend to be taken seriously at some point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53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not about quality of standards</a:t>
            </a:r>
          </a:p>
          <a:p>
            <a:r>
              <a:rPr lang="en-US" dirty="0"/>
              <a:t>This is not suggesting that only what is standardized/measurable is important</a:t>
            </a:r>
          </a:p>
          <a:p>
            <a:r>
              <a:rPr lang="en-US" dirty="0"/>
              <a:t>Standards change all the time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0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Accrediting standards for health professions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Professions Accreditors Collaborative (HPAC) </a:t>
            </a:r>
          </a:p>
          <a:p>
            <a:r>
              <a:rPr lang="en-US" dirty="0">
                <a:hlinkClick r:id="rId3"/>
              </a:rPr>
              <a:t>https://healthprofessionsaccreditors.org/members/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0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Essentials of Baccalaureate Education for Professional Nursing Practice*</a:t>
            </a:r>
          </a:p>
          <a:p>
            <a:r>
              <a:rPr lang="en-US" dirty="0"/>
              <a:t>CODA Standards For Dental Education Programs</a:t>
            </a:r>
          </a:p>
          <a:p>
            <a:r>
              <a:rPr lang="en-US" dirty="0"/>
              <a:t>AAMC </a:t>
            </a:r>
            <a:r>
              <a:rPr lang="en-US" dirty="0" err="1"/>
              <a:t>Entrustable</a:t>
            </a:r>
            <a:r>
              <a:rPr lang="en-US" dirty="0"/>
              <a:t> Professional Activities for Entering Residency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03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1005</Words>
  <Application>Microsoft Office PowerPoint</Application>
  <PresentationFormat>Widescreen</PresentationFormat>
  <Paragraphs>110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Communicating  Evidence-Based Practice</vt:lpstr>
      <vt:lpstr>Do you teach EBP as part of your library work?</vt:lpstr>
      <vt:lpstr>EBP in different fields and institutions</vt:lpstr>
      <vt:lpstr>EBP/library teaching challenges</vt:lpstr>
      <vt:lpstr>Who needs to understand EBP + Library connection?</vt:lpstr>
      <vt:lpstr>Accreditation and other standards</vt:lpstr>
      <vt:lpstr>Caveats</vt:lpstr>
      <vt:lpstr>Accrediting standards for health professions education</vt:lpstr>
      <vt:lpstr>Some examples</vt:lpstr>
      <vt:lpstr>Nursing Standards and Information Literacy</vt:lpstr>
      <vt:lpstr>Essentials of Baccalaureate Education for Professional Nursing Practice: III - Scholarship for Evidence-Based Practice (2008)* </vt:lpstr>
      <vt:lpstr>CODA Standards For Dental Education Programs (2022)</vt:lpstr>
      <vt:lpstr>AAMC EPA 7</vt:lpstr>
      <vt:lpstr>EBP standards</vt:lpstr>
      <vt:lpstr>Back to those challenges</vt:lpstr>
      <vt:lpstr>Isn’t this just basic curriculum mapping/instructional design?</vt:lpstr>
      <vt:lpstr>Discussion</vt:lpstr>
    </vt:vector>
  </TitlesOfParts>
  <Company>NYU Langone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EBP</dc:title>
  <dc:creator>Plovnick, Caitlin</dc:creator>
  <cp:lastModifiedBy>Plovnick, Caitlin</cp:lastModifiedBy>
  <cp:revision>47</cp:revision>
  <dcterms:created xsi:type="dcterms:W3CDTF">2023-01-27T16:34:24Z</dcterms:created>
  <dcterms:modified xsi:type="dcterms:W3CDTF">2023-02-03T20:05:37Z</dcterms:modified>
</cp:coreProperties>
</file>