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5" r:id="rId4"/>
    <p:sldId id="310" r:id="rId5"/>
    <p:sldId id="309" r:id="rId6"/>
    <p:sldId id="260" r:id="rId7"/>
    <p:sldId id="317" r:id="rId8"/>
    <p:sldId id="274" r:id="rId9"/>
    <p:sldId id="289" r:id="rId10"/>
    <p:sldId id="305" r:id="rId11"/>
    <p:sldId id="314" r:id="rId12"/>
    <p:sldId id="278" r:id="rId13"/>
    <p:sldId id="295" r:id="rId14"/>
    <p:sldId id="319" r:id="rId15"/>
    <p:sldId id="318" r:id="rId16"/>
    <p:sldId id="306" r:id="rId17"/>
    <p:sldId id="308" r:id="rId18"/>
    <p:sldId id="312" r:id="rId19"/>
    <p:sldId id="262" r:id="rId20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728"/>
    <a:srgbClr val="492F24"/>
    <a:srgbClr val="FFFFFF"/>
    <a:srgbClr val="0000FF"/>
    <a:srgbClr val="994A22"/>
    <a:srgbClr val="8B181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77" autoAdjust="0"/>
  </p:normalViewPr>
  <p:slideViewPr>
    <p:cSldViewPr snapToGrid="0" snapToObjects="1">
      <p:cViewPr varScale="1">
        <p:scale>
          <a:sx n="67" d="100"/>
          <a:sy n="67" d="100"/>
        </p:scale>
        <p:origin x="142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F73E-4540-4A0B-A870-C8A0C32A8DD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C72C-E815-497C-9201-2699913F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3EB2FB1-C02C-4235-B594-AF9EBE16010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7C2160F-70FB-4077-8C4B-784D7F8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i.state.nc.us/docs/textbook/adopted/tech-ed-7-12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csp.ent.sirsi.net/client/hppl/search/detailnonmodal/ent:$002f$002fSD_ILS$002f0$002fSD_ILS:2440595/nonmodal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9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addition to the 300 and 505 fields listing contents, we also add a message that pops up when item is circulated so that the circulation staff knows how many pieces should be in the item.  </a:t>
            </a:r>
            <a:r>
              <a:rPr lang="en-US" b="1" baseline="0" dirty="0" smtClean="0"/>
              <a:t>Redundancy</a:t>
            </a:r>
            <a:r>
              <a:rPr lang="en-US" baseline="0" dirty="0" smtClean="0"/>
              <a:t> provides one more reminder for circulation staff.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Item type also different in our ILS for kits than for books.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5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6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8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it makes more sense to create your own classification system.  You might want to use a simplified Accession Number System (e.g. tools, kitchen equipment, recreational gear, etc.).     </a:t>
            </a:r>
            <a:r>
              <a:rPr lang="en-US" b="1" dirty="0" smtClean="0"/>
              <a:t>USE 099 MARC</a:t>
            </a:r>
            <a:r>
              <a:rPr lang="en-US" b="1" baseline="0" dirty="0" smtClean="0"/>
              <a:t> FIELD.    </a:t>
            </a:r>
            <a:r>
              <a:rPr lang="en-US" b="1" i="1" u="sng" baseline="0" dirty="0" smtClean="0"/>
              <a:t>Our </a:t>
            </a:r>
            <a:r>
              <a:rPr lang="en-US" b="1" i="1" u="sng" baseline="0" smtClean="0"/>
              <a:t>homegrown system: </a:t>
            </a:r>
            <a:r>
              <a:rPr lang="en-US" b="1" i="1" u="sng" baseline="0" dirty="0" smtClean="0"/>
              <a:t>a 2-tiered subject heading system</a:t>
            </a:r>
            <a:endParaRPr lang="en-US" b="1" i="1" u="sng" dirty="0" smtClean="0"/>
          </a:p>
          <a:p>
            <a:r>
              <a:rPr lang="en-US" dirty="0" smtClean="0"/>
              <a:t>DPI Example: </a:t>
            </a:r>
            <a:r>
              <a:rPr lang="en-US" u="sng" dirty="0" smtClean="0">
                <a:hlinkClick r:id="rId3"/>
              </a:rPr>
              <a:t>http://www.dpi.state.nc.us/docs/textbook/adopted/tech-ed-7-12.pdf</a:t>
            </a:r>
            <a:r>
              <a:rPr lang="en-US" dirty="0" smtClean="0"/>
              <a:t> Probably not best for KITS but I include in case your curriculum materials are comprised of a lot of textbooks for homeschoolers, etc.  If you had both Teacher’s Ed. And Student Ed. it would be helpful to distinguish between them in the Call Number.</a:t>
            </a:r>
          </a:p>
          <a:p>
            <a:r>
              <a:rPr lang="en-US" dirty="0" smtClean="0"/>
              <a:t>Public Library Catalog Example for Kit for</a:t>
            </a:r>
            <a:r>
              <a:rPr lang="en-US" baseline="0" dirty="0" smtClean="0"/>
              <a:t> </a:t>
            </a:r>
            <a:r>
              <a:rPr lang="en-US" dirty="0" smtClean="0"/>
              <a:t>Fractions: </a:t>
            </a:r>
            <a:r>
              <a:rPr lang="en-US" u="sng" dirty="0" smtClean="0">
                <a:hlinkClick r:id="rId4"/>
              </a:rPr>
              <a:t>http://ccsp.ent.sirsi.net/client/hppl/search/detailnonmodal/ent:$002f$002fSD_ILS$002f0$002fSD_ILS:2440595/nonmodal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5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baseline="0" dirty="0" smtClean="0"/>
              <a:t>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5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dirty="0"/>
              <a:t>Patrons lose parts, staff counts parts—replaces parts, hard to describe in catalog record…Of course, you can describe them but a picture is a lot easier to immediately recognize. </a:t>
            </a:r>
            <a:r>
              <a:rPr lang="en-US" b="1" dirty="0"/>
              <a:t>INCORPORATING IMAGES SOLVES PROBLEMS</a:t>
            </a:r>
            <a:r>
              <a:rPr lang="en-US" sz="1400" b="1" dirty="0"/>
              <a:t>:  identifies missing parts at point of circulation; identifies correct </a:t>
            </a:r>
            <a:r>
              <a:rPr lang="en-US" sz="1400" b="1" dirty="0" smtClean="0"/>
              <a:t>content. SOMETIME</a:t>
            </a:r>
            <a:r>
              <a:rPr lang="en-US" sz="1400" b="1" baseline="0" dirty="0" smtClean="0"/>
              <a:t>S PARTS HARD TO DESCRIBE IN CATALOG RECORD but easier to visualize with an image</a:t>
            </a:r>
            <a:r>
              <a:rPr lang="en-US" dirty="0" smtClean="0"/>
              <a:t>.</a:t>
            </a:r>
            <a:r>
              <a:rPr lang="en-US" baseline="0" dirty="0" smtClean="0"/>
              <a:t>   </a:t>
            </a:r>
            <a:r>
              <a:rPr lang="en-US" b="1" baseline="0" dirty="0" smtClean="0">
                <a:solidFill>
                  <a:srgbClr val="FF0000"/>
                </a:solidFill>
              </a:rPr>
              <a:t>CAN BE HELPFUL WITH REALIA, BOARD GAMES, the LIBRARY OF THINGS—tools, </a:t>
            </a:r>
            <a:r>
              <a:rPr lang="en-US" b="1" baseline="0" smtClean="0">
                <a:solidFill>
                  <a:srgbClr val="FF0000"/>
                </a:solidFill>
              </a:rPr>
              <a:t>cake pans, ETC</a:t>
            </a:r>
            <a:r>
              <a:rPr lang="en-US" b="1" baseline="0" dirty="0" smtClean="0">
                <a:solidFill>
                  <a:srgbClr val="FF0000"/>
                </a:solidFill>
              </a:rPr>
              <a:t>.  </a:t>
            </a:r>
            <a:r>
              <a:rPr lang="en-US" b="1" u="sng" baseline="0" dirty="0" smtClean="0">
                <a:solidFill>
                  <a:srgbClr val="FF0000"/>
                </a:solidFill>
              </a:rPr>
              <a:t>Lots of our curriculum materials are used by educators throughout the state.   </a:t>
            </a:r>
            <a:r>
              <a:rPr lang="en-US" b="0" u="none" baseline="0" dirty="0" smtClean="0">
                <a:solidFill>
                  <a:srgbClr val="FF0000"/>
                </a:solidFill>
              </a:rPr>
              <a:t>GAME BOARDS of similar size—how to distinguish which in which set?</a:t>
            </a:r>
            <a:r>
              <a:rPr lang="en-US" b="1" u="none" baseline="0" dirty="0" smtClean="0">
                <a:solidFill>
                  <a:srgbClr val="FF0000"/>
                </a:solidFill>
              </a:rPr>
              <a:t>  </a:t>
            </a:r>
            <a:r>
              <a:rPr lang="en-US" b="1" i="1" u="none" baseline="0" dirty="0" smtClean="0">
                <a:solidFill>
                  <a:srgbClr val="FF0000"/>
                </a:solidFill>
              </a:rPr>
              <a:t>Some libraries WEIGH sets when returned to make sure all pieces included.</a:t>
            </a:r>
          </a:p>
          <a:p>
            <a:pPr defTabSz="934974">
              <a:defRPr/>
            </a:pPr>
            <a:r>
              <a:rPr lang="en-US" dirty="0" smtClean="0"/>
              <a:t>Easy </a:t>
            </a:r>
            <a:r>
              <a:rPr lang="en-US" dirty="0"/>
              <a:t>to see which one belongs with which set if you have more than one kit with green </a:t>
            </a:r>
            <a:r>
              <a:rPr lang="en-US" dirty="0" smtClean="0"/>
              <a:t>monsters (which is improbable,</a:t>
            </a:r>
            <a:r>
              <a:rPr lang="en-US" baseline="0" dirty="0" smtClean="0"/>
              <a:t> I know)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I started, I often had 10 images or more but over time I have tried to reduced this as only 5 images display in the catalog record in our ILS.                                                             I have tried to simplify the images whenever possible.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 we have to replace the original box because it is not sturdy enough to survive the use the item will get in the Lab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Size of images determined by our 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Importance</a:t>
            </a:r>
            <a:r>
              <a:rPr lang="en-US" b="1" u="sng" baseline="0" dirty="0" smtClean="0"/>
              <a:t> of consistency of naming </a:t>
            </a:r>
            <a:r>
              <a:rPr lang="en-US" baseline="0" dirty="0" smtClean="0"/>
              <a:t>parts of whole…make sure each part is labeled consistently in both 856 and 962 (or whatever local field you use) fields.  We use the barcode to label each kit uniquely; and use 001-00X for each part within that 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8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962</a:t>
            </a:r>
            <a:r>
              <a:rPr lang="en-US" baseline="0" dirty="0" smtClean="0"/>
              <a:t> Field added when attaching the barcode to the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856</a:t>
            </a:r>
            <a:r>
              <a:rPr lang="en-US" baseline="0" dirty="0" smtClean="0"/>
              <a:t> Field inserted in OCLC after record created but before exported;    962 Field inserted in 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found it a bit tricky to imbed images with our ILS (we use Sierra) with its Media Manager function.  </a:t>
            </a:r>
            <a:r>
              <a:rPr lang="en-US" b="1" i="1" baseline="0" dirty="0" smtClean="0"/>
              <a:t>Essential:</a:t>
            </a:r>
            <a:r>
              <a:rPr lang="en-US" b="1" baseline="0" dirty="0" smtClean="0"/>
              <a:t> “Use Image Viewer</a:t>
            </a:r>
            <a:r>
              <a:rPr lang="en-US" baseline="0" dirty="0" smtClean="0"/>
              <a:t>” should not be used it is ties up the computer for a REALLY long time as it processes data.  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="1" dirty="0" smtClean="0"/>
              <a:t>Important</a:t>
            </a:r>
            <a:r>
              <a:rPr lang="en-US" b="1" baseline="0" dirty="0" smtClean="0"/>
              <a:t> that Image Titles consistent on Excel Spreadsheet and image title used in record.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Copy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from the Excel file.  Need to do this for each separate image connected to the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160F-70FB-4077-8C4B-784D7F8DA9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65" y="5666007"/>
            <a:ext cx="9960737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KsrqqmrLMAhXluoMKHcNGASwQjRwIBw&amp;url=http://clipartion.com/free-clipart-3351/&amp;bvm=bv.120853415,d.amc&amp;psig=AFQjCNFXcwU5CW624bqywUl8Itx_9i_xGw&amp;ust=1461962882169344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url?sa=i&amp;rct=j&amp;q=&amp;esrc=s&amp;source=images&amp;cd=&amp;cad=rja&amp;uact=8&amp;ved=0ahUKEwiHs6K0mrLMAhUlmoMKHRoVCuMQjRwIBw&amp;url=https://www.pinterest.com/pin/230105862183898352/&amp;bvm=bv.120853415,d.amc&amp;psig=AFQjCNFXcwU5CW624bqywUl8Itx_9i_xGw&amp;ust=1461962882169344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88670"/>
            <a:ext cx="9144000" cy="3738312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                                                            </a:t>
            </a:r>
            <a:r>
              <a:rPr lang="en-US" sz="4550" b="1" dirty="0" smtClean="0">
                <a:solidFill>
                  <a:srgbClr val="492F24"/>
                </a:solidFill>
              </a:rPr>
              <a:t>Using Images and Local Call Numbers when Cataloging STEM Materials, Kits and Curriculum Materials</a:t>
            </a:r>
            <a:endParaRPr lang="en-US" sz="455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008" y="4506415"/>
            <a:ext cx="6400800" cy="9114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                                                                     </a:t>
            </a:r>
            <a:r>
              <a:rPr lang="en-US" sz="3800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Hughes</a:t>
            </a:r>
            <a:endParaRPr lang="en-US" sz="3800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digital.uwyo.edu/kits/thumbnail/U181020216582/001_200pi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0" y="2858202"/>
            <a:ext cx="1910715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digital.uwyo.edu/kits/thumbnail/U181019498618/001_200pi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28" y="2858202"/>
            <a:ext cx="1910715" cy="142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digital.uwyo.edu/kits/thumbnail/U181019853892/001_200pix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48" y="2858202"/>
            <a:ext cx="1905000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31" y="2858202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4" y="1"/>
            <a:ext cx="9031266" cy="651352"/>
          </a:xfrm>
        </p:spPr>
        <p:txBody>
          <a:bodyPr/>
          <a:lstStyle/>
          <a:p>
            <a:r>
              <a:rPr lang="en-US" sz="31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Noting number of pieces in a kit</a:t>
            </a:r>
            <a:endParaRPr lang="en-US" sz="31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96866"/>
            <a:ext cx="9144000" cy="55914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198047" y="3632492"/>
            <a:ext cx="777240" cy="3291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6651"/>
            <a:ext cx="8332470" cy="543838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7200" y="4646515"/>
            <a:ext cx="1328532" cy="11256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 of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094"/>
            <a:ext cx="8229600" cy="758757"/>
          </a:xfrm>
        </p:spPr>
        <p:txBody>
          <a:bodyPr/>
          <a:lstStyle/>
          <a:p>
            <a:r>
              <a:rPr lang="en-US" sz="43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Scientific Equipment</a:t>
            </a:r>
            <a:endParaRPr lang="en-US" sz="43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732" y="826850"/>
            <a:ext cx="8803532" cy="51653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Sensor</a:t>
            </a:r>
            <a:endParaRPr lang="en-US" sz="34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0056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68" t="13151" r="26662" b="16875"/>
          <a:stretch/>
        </p:blipFill>
        <p:spPr>
          <a:xfrm>
            <a:off x="205740" y="1554480"/>
            <a:ext cx="8714524" cy="4491990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1954530" y="2571750"/>
            <a:ext cx="2388870" cy="106299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Thumbnail                      (200 dpi)  image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114550" y="4160520"/>
            <a:ext cx="3257550" cy="83439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to View  (1000 dpi)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6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" y="504493"/>
            <a:ext cx="9589770" cy="309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00" b="1" dirty="0">
              <a:solidFill>
                <a:srgbClr val="AB67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245 00 </a:t>
            </a: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pH 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 /|</a:t>
            </a:r>
            <a:r>
              <a:rPr lang="en-US" b="1" dirty="0" err="1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cVernier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b="1" dirty="0" smtClean="0">
              <a:solidFill>
                <a:srgbClr val="AB672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500    	User's manual available at: http://www.vernier.com/files/ manuals</a:t>
            </a: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                     	         ph-bta.pdf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b="1" dirty="0">
              <a:solidFill>
                <a:srgbClr val="AB67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700" b="1" dirty="0">
              <a:solidFill>
                <a:srgbClr val="AB67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856"/>
            </a:pP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|u 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</a:t>
            </a: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digital.uwyo.edu/kits/view/U181019495563/001_1000pix.jpg            	    		  |</a:t>
            </a:r>
            <a:r>
              <a:rPr lang="en-US" b="1" dirty="0" err="1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zView</a:t>
            </a: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pH Sensor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AB67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962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000:000:URL:b6228997:007650:0:0:0:0:0:0|tpH 			  				  	    	   </a:t>
            </a:r>
            <a:r>
              <a:rPr lang="en-US" b="1" dirty="0" err="1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Sensor|vn|uhttp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</a:t>
            </a:r>
            <a:r>
              <a:rPr lang="en-US" b="1" dirty="0" smtClean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digital.uwyo.edu/kits/view/U181019495563/001_1000pix.jpg	      	   |</a:t>
            </a:r>
            <a:r>
              <a:rPr lang="en-US" b="1" dirty="0">
                <a:solidFill>
                  <a:srgbClr val="AB67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ehttp://digital.uwyo.edu/kits/thumbnail/U181019495563/001_200pix.jpg</a:t>
            </a:r>
            <a:endParaRPr lang="en-US" b="1" dirty="0">
              <a:solidFill>
                <a:srgbClr val="AB672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digital.uwyo.edu/kits/thumbnail/U181019495563/001_200pi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16617" b="20764"/>
          <a:stretch/>
        </p:blipFill>
        <p:spPr bwMode="auto">
          <a:xfrm>
            <a:off x="2708910" y="3729935"/>
            <a:ext cx="3566160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80011" y="1699076"/>
            <a:ext cx="1183576" cy="883240"/>
          </a:xfrm>
          <a:prstGeom prst="rightArrow">
            <a:avLst>
              <a:gd name="adj1" fmla="val 50000"/>
              <a:gd name="adj2" fmla="val 523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856 field</a:t>
            </a:r>
            <a:endParaRPr lang="en-US" dirty="0"/>
          </a:p>
        </p:txBody>
      </p:sp>
      <p:sp>
        <p:nvSpPr>
          <p:cNvPr id="8" name="Bent-Up Arrow 7"/>
          <p:cNvSpPr/>
          <p:nvPr/>
        </p:nvSpPr>
        <p:spPr>
          <a:xfrm>
            <a:off x="373761" y="3478475"/>
            <a:ext cx="1237869" cy="1463040"/>
          </a:xfrm>
          <a:prstGeom prst="bentUpArrow">
            <a:avLst>
              <a:gd name="adj1" fmla="val 25000"/>
              <a:gd name="adj2" fmla="val 1753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962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4" y="-121387"/>
            <a:ext cx="8973185" cy="1531938"/>
          </a:xfrm>
        </p:spPr>
        <p:txBody>
          <a:bodyPr/>
          <a:lstStyle/>
          <a:p>
            <a:r>
              <a:rPr lang="en-US" sz="35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35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Game</a:t>
            </a:r>
            <a:r>
              <a:rPr lang="en-US" sz="37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Monkey Island</a:t>
            </a:r>
            <a:endParaRPr lang="en-US" sz="3000" dirty="0"/>
          </a:p>
        </p:txBody>
      </p:sp>
      <p:sp>
        <p:nvSpPr>
          <p:cNvPr id="5" name="Up Arrow 4"/>
          <p:cNvSpPr/>
          <p:nvPr/>
        </p:nvSpPr>
        <p:spPr>
          <a:xfrm>
            <a:off x="8444484" y="3637026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890388">
            <a:off x="5826914" y="2254473"/>
            <a:ext cx="2428769" cy="9944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Thumbnail                      (200 dpi) images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5289804" y="5246370"/>
            <a:ext cx="2779776" cy="693642"/>
          </a:xfrm>
          <a:prstGeom prst="leftArrow">
            <a:avLst>
              <a:gd name="adj1" fmla="val 7358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(1000 dpi) images</a:t>
            </a:r>
            <a:endParaRPr lang="en-US" dirty="0"/>
          </a:p>
        </p:txBody>
      </p:sp>
      <p:pic>
        <p:nvPicPr>
          <p:cNvPr id="8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8506" t="34337" r="23520" b="60197"/>
          <a:stretch/>
        </p:blipFill>
        <p:spPr bwMode="auto">
          <a:xfrm>
            <a:off x="22224" y="937190"/>
            <a:ext cx="8950325" cy="755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5641" t="29931" r="23846" b="66057"/>
          <a:stretch/>
        </p:blipFill>
        <p:spPr bwMode="auto">
          <a:xfrm>
            <a:off x="0" y="1759686"/>
            <a:ext cx="9121776" cy="43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5830" t="45479" r="23657" b="48628"/>
          <a:stretch/>
        </p:blipFill>
        <p:spPr bwMode="auto">
          <a:xfrm>
            <a:off x="11430" y="2194561"/>
            <a:ext cx="913257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3"/>
          <p:cNvPicPr/>
          <p:nvPr/>
        </p:nvPicPr>
        <p:blipFill rotWithShape="1">
          <a:blip r:embed="rId3"/>
          <a:srcRect l="18201" t="53274" r="22299" b="15920"/>
          <a:stretch/>
        </p:blipFill>
        <p:spPr bwMode="auto">
          <a:xfrm>
            <a:off x="11430" y="3051811"/>
            <a:ext cx="9144000" cy="3074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Up Arrow 11"/>
          <p:cNvSpPr/>
          <p:nvPr/>
        </p:nvSpPr>
        <p:spPr>
          <a:xfrm>
            <a:off x="8444484" y="3486685"/>
            <a:ext cx="589788" cy="63024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289804" y="5246370"/>
            <a:ext cx="2779776" cy="7772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(1000 dpi) images</a:t>
            </a:r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>
            <a:off x="1451610" y="4116927"/>
            <a:ext cx="1920240" cy="1874520"/>
          </a:xfrm>
          <a:prstGeom prst="bentUpArrow">
            <a:avLst>
              <a:gd name="adj1" fmla="val 31250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Thumbnail                  (200 dpi) images</a:t>
            </a:r>
            <a:endParaRPr lang="en-US" dirty="0"/>
          </a:p>
        </p:txBody>
      </p:sp>
      <p:sp>
        <p:nvSpPr>
          <p:cNvPr id="18" name="Down Arrow Callout 17"/>
          <p:cNvSpPr/>
          <p:nvPr/>
        </p:nvSpPr>
        <p:spPr>
          <a:xfrm>
            <a:off x="6835140" y="1852513"/>
            <a:ext cx="1062990" cy="511212"/>
          </a:xfrm>
          <a:prstGeom prst="downArrowCallout">
            <a:avLst>
              <a:gd name="adj1" fmla="val 13571"/>
              <a:gd name="adj2" fmla="val 25000"/>
              <a:gd name="adj3" fmla="val 48019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0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-102870"/>
            <a:ext cx="9052560" cy="800100"/>
          </a:xfrm>
        </p:spPr>
        <p:txBody>
          <a:bodyPr/>
          <a:lstStyle/>
          <a:p>
            <a:r>
              <a:rPr lang="en-US" sz="3700" b="1" dirty="0">
                <a:solidFill>
                  <a:srgbClr val="492F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MULTIPLE IMAGES FOR ONE RECORD</a:t>
            </a:r>
            <a:br>
              <a:rPr lang="en-US" sz="3700" b="1" dirty="0">
                <a:solidFill>
                  <a:srgbClr val="492F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"/>
            <a:ext cx="9052560" cy="5463540"/>
          </a:xfrm>
        </p:spPr>
        <p:txBody>
          <a:bodyPr/>
          <a:lstStyle/>
          <a:p>
            <a:pPr marL="0" indent="0">
              <a:buNone/>
            </a:pPr>
            <a:r>
              <a:rPr lang="en-US" sz="2150" b="1" dirty="0">
                <a:solidFill>
                  <a:srgbClr val="AB6728"/>
                </a:solidFill>
              </a:rPr>
              <a:t>099	 	 </a:t>
            </a:r>
            <a:r>
              <a:rPr lang="en-US" sz="2150" b="1" dirty="0" smtClean="0">
                <a:solidFill>
                  <a:srgbClr val="AB6728"/>
                </a:solidFill>
              </a:rPr>
              <a:t>CURR-E|aTE-Pro|aCOD|a2-6|a2014|aKIT</a:t>
            </a:r>
            <a:endParaRPr lang="en-US" sz="2150" b="1" dirty="0">
              <a:solidFill>
                <a:srgbClr val="AB6728"/>
              </a:solidFill>
            </a:endParaRPr>
          </a:p>
          <a:p>
            <a:pPr marL="457200" indent="-457200">
              <a:buAutoNum type="arabicPlain" startAt="245"/>
            </a:pPr>
            <a:r>
              <a:rPr lang="en-US" sz="2150" b="1" dirty="0" smtClean="0">
                <a:solidFill>
                  <a:srgbClr val="AB6728"/>
                </a:solidFill>
              </a:rPr>
              <a:t>00</a:t>
            </a:r>
            <a:r>
              <a:rPr lang="en-US" sz="2150" b="1" dirty="0">
                <a:solidFill>
                  <a:srgbClr val="AB6728"/>
                </a:solidFill>
              </a:rPr>
              <a:t>	</a:t>
            </a:r>
            <a:r>
              <a:rPr lang="en-US" sz="2150" b="1" dirty="0" smtClean="0">
                <a:solidFill>
                  <a:srgbClr val="AB6728"/>
                </a:solidFill>
              </a:rPr>
              <a:t> Code </a:t>
            </a:r>
            <a:r>
              <a:rPr lang="en-US" sz="2150" b="1" dirty="0">
                <a:solidFill>
                  <a:srgbClr val="AB6728"/>
                </a:solidFill>
              </a:rPr>
              <a:t>Monkey Island :|</a:t>
            </a:r>
            <a:r>
              <a:rPr lang="en-US" sz="2150" b="1" dirty="0" smtClean="0">
                <a:solidFill>
                  <a:srgbClr val="AB6728"/>
                </a:solidFill>
              </a:rPr>
              <a:t>b the </a:t>
            </a:r>
            <a:r>
              <a:rPr lang="en-US" sz="2150" b="1" dirty="0">
                <a:solidFill>
                  <a:srgbClr val="AB6728"/>
                </a:solidFill>
              </a:rPr>
              <a:t>game of programming, </a:t>
            </a:r>
            <a:r>
              <a:rPr lang="en-US" sz="2150" b="1" dirty="0" smtClean="0">
                <a:solidFill>
                  <a:srgbClr val="AB6728"/>
                </a:solidFill>
              </a:rPr>
              <a:t>monkeys</a:t>
            </a:r>
            <a:r>
              <a:rPr lang="en-US" sz="2150" b="1" dirty="0">
                <a:solidFill>
                  <a:srgbClr val="AB6728"/>
                </a:solidFill>
              </a:rPr>
              <a:t>, &amp; fun </a:t>
            </a:r>
            <a:r>
              <a:rPr lang="en-US" sz="2150" b="1" dirty="0" smtClean="0">
                <a:solidFill>
                  <a:srgbClr val="AB6728"/>
                </a:solidFill>
              </a:rPr>
              <a:t>	  	 /|</a:t>
            </a:r>
            <a:r>
              <a:rPr lang="en-US" sz="2150" b="1" dirty="0" err="1">
                <a:solidFill>
                  <a:srgbClr val="AB6728"/>
                </a:solidFill>
              </a:rPr>
              <a:t>cauthored</a:t>
            </a:r>
            <a:r>
              <a:rPr lang="en-US" sz="2150" b="1" dirty="0">
                <a:solidFill>
                  <a:srgbClr val="AB6728"/>
                </a:solidFill>
              </a:rPr>
              <a:t> and designed by Raj Sidhu</a:t>
            </a:r>
            <a:r>
              <a:rPr lang="en-US" sz="2150" b="1" dirty="0" smtClean="0">
                <a:solidFill>
                  <a:srgbClr val="AB6728"/>
                </a:solidFill>
              </a:rPr>
              <a:t>.</a:t>
            </a:r>
          </a:p>
          <a:p>
            <a:pPr marL="0" indent="0">
              <a:buNone/>
            </a:pPr>
            <a:endParaRPr lang="en-US" sz="100" b="1" dirty="0">
              <a:solidFill>
                <a:srgbClr val="AB6728"/>
              </a:solidFill>
            </a:endParaRPr>
          </a:p>
          <a:p>
            <a:pPr marL="0" indent="0">
              <a:buNone/>
            </a:pPr>
            <a:r>
              <a:rPr lang="en-US" sz="2150" b="1" dirty="0" smtClean="0">
                <a:solidFill>
                  <a:srgbClr val="AB6728"/>
                </a:solidFill>
              </a:rPr>
              <a:t>505	0   	 1 </a:t>
            </a:r>
            <a:r>
              <a:rPr lang="en-US" sz="2150" b="1" dirty="0">
                <a:solidFill>
                  <a:srgbClr val="AB6728"/>
                </a:solidFill>
              </a:rPr>
              <a:t>game board -- 10 boost in the bottle cards -- 16 fruit </a:t>
            </a:r>
            <a:r>
              <a:rPr lang="en-US" sz="2150" b="1" dirty="0" smtClean="0">
                <a:solidFill>
                  <a:srgbClr val="AB6728"/>
                </a:solidFill>
              </a:rPr>
              <a:t>cards </a:t>
            </a:r>
            <a:r>
              <a:rPr lang="en-US" sz="2150" b="1" dirty="0">
                <a:solidFill>
                  <a:srgbClr val="AB6728"/>
                </a:solidFill>
              </a:rPr>
              <a:t>-- 54 </a:t>
            </a:r>
            <a:r>
              <a:rPr lang="en-US" sz="2150" b="1" dirty="0" smtClean="0">
                <a:solidFill>
                  <a:srgbClr val="AB6728"/>
                </a:solidFill>
              </a:rPr>
              <a:t>	  	        guide cards </a:t>
            </a:r>
            <a:r>
              <a:rPr lang="en-US" sz="2150" b="1" dirty="0">
                <a:solidFill>
                  <a:srgbClr val="AB6728"/>
                </a:solidFill>
              </a:rPr>
              <a:t>-- Game guide -- 12 monkey  </a:t>
            </a:r>
            <a:r>
              <a:rPr lang="en-US" sz="2150" b="1" dirty="0" smtClean="0">
                <a:solidFill>
                  <a:srgbClr val="AB6728"/>
                </a:solidFill>
              </a:rPr>
              <a:t>figurines.</a:t>
            </a:r>
          </a:p>
          <a:p>
            <a:pPr marL="457200" indent="-457200">
              <a:buAutoNum type="arabicPlain" startAt="856"/>
            </a:pPr>
            <a:r>
              <a:rPr lang="en-US" sz="2150" b="1" dirty="0" smtClean="0">
                <a:solidFill>
                  <a:srgbClr val="AB6728"/>
                </a:solidFill>
              </a:rPr>
              <a:t>4 	|</a:t>
            </a:r>
            <a:r>
              <a:rPr lang="en-US" sz="2150" b="1" dirty="0" err="1">
                <a:solidFill>
                  <a:srgbClr val="AB6728"/>
                </a:solidFill>
              </a:rPr>
              <a:t>uhttp</a:t>
            </a:r>
            <a:r>
              <a:rPr lang="en-US" sz="2150" b="1" dirty="0">
                <a:solidFill>
                  <a:srgbClr val="AB6728"/>
                </a:solidFill>
              </a:rPr>
              <a:t>://digital.uwyo.edu/kits/view/U181019843994</a:t>
            </a:r>
            <a:r>
              <a:rPr lang="en-US" sz="2150" b="1" dirty="0" smtClean="0">
                <a:solidFill>
                  <a:srgbClr val="AB6728"/>
                </a:solidFill>
              </a:rPr>
              <a:t>/ 		  	   	     	001_1000pix.jpg |</a:t>
            </a:r>
            <a:r>
              <a:rPr lang="en-US" sz="2150" b="1" dirty="0" err="1">
                <a:solidFill>
                  <a:srgbClr val="AB6728"/>
                </a:solidFill>
              </a:rPr>
              <a:t>zView</a:t>
            </a:r>
            <a:r>
              <a:rPr lang="en-US" sz="2150" b="1" dirty="0">
                <a:solidFill>
                  <a:srgbClr val="AB6728"/>
                </a:solidFill>
              </a:rPr>
              <a:t> Game </a:t>
            </a:r>
            <a:r>
              <a:rPr lang="en-US" sz="2150" b="1" dirty="0" smtClean="0">
                <a:solidFill>
                  <a:srgbClr val="AB6728"/>
                </a:solidFill>
              </a:rPr>
              <a:t>Box</a:t>
            </a:r>
          </a:p>
          <a:p>
            <a:pPr marL="0" indent="0">
              <a:buNone/>
            </a:pPr>
            <a:r>
              <a:rPr lang="en-US" sz="2150" b="1" dirty="0">
                <a:solidFill>
                  <a:srgbClr val="AB6728"/>
                </a:solidFill>
              </a:rPr>
              <a:t>856	</a:t>
            </a:r>
            <a:r>
              <a:rPr lang="en-US" sz="2150" b="1" dirty="0" smtClean="0">
                <a:solidFill>
                  <a:srgbClr val="AB6728"/>
                </a:solidFill>
              </a:rPr>
              <a:t>4	|</a:t>
            </a:r>
            <a:r>
              <a:rPr lang="en-US" sz="2150" b="1" dirty="0" err="1" smtClean="0">
                <a:solidFill>
                  <a:srgbClr val="AB6728"/>
                </a:solidFill>
              </a:rPr>
              <a:t>uhttp</a:t>
            </a:r>
            <a:r>
              <a:rPr lang="en-US" sz="2150" b="1" dirty="0">
                <a:solidFill>
                  <a:srgbClr val="AB6728"/>
                </a:solidFill>
              </a:rPr>
              <a:t>://digital.uwyo.edu/kits/view/U181019843994</a:t>
            </a:r>
            <a:r>
              <a:rPr lang="en-US" sz="2150" b="1" dirty="0" smtClean="0">
                <a:solidFill>
                  <a:srgbClr val="AB6728"/>
                </a:solidFill>
              </a:rPr>
              <a:t>/ 		 	  	        		002_1000pix.jpg|zView </a:t>
            </a:r>
            <a:r>
              <a:rPr lang="en-US" sz="2150" b="1" dirty="0">
                <a:solidFill>
                  <a:srgbClr val="AB6728"/>
                </a:solidFill>
              </a:rPr>
              <a:t>Game Board</a:t>
            </a:r>
          </a:p>
          <a:p>
            <a:pPr marL="457200" indent="-457200">
              <a:buAutoNum type="arabicPlain" startAt="856"/>
            </a:pPr>
            <a:r>
              <a:rPr lang="en-US" sz="2150" b="1" dirty="0" smtClean="0">
                <a:solidFill>
                  <a:srgbClr val="AB6728"/>
                </a:solidFill>
              </a:rPr>
              <a:t>4     |</a:t>
            </a:r>
            <a:r>
              <a:rPr lang="en-US" sz="2150" b="1" dirty="0" err="1" smtClean="0">
                <a:solidFill>
                  <a:srgbClr val="AB6728"/>
                </a:solidFill>
              </a:rPr>
              <a:t>uhttp</a:t>
            </a:r>
            <a:r>
              <a:rPr lang="en-US" sz="2150" b="1" dirty="0">
                <a:solidFill>
                  <a:srgbClr val="AB6728"/>
                </a:solidFill>
              </a:rPr>
              <a:t>://digital.uwyo.edu/kits/view/U181019843994</a:t>
            </a:r>
            <a:r>
              <a:rPr lang="en-US" sz="2150" b="1" dirty="0" smtClean="0">
                <a:solidFill>
                  <a:srgbClr val="AB6728"/>
                </a:solidFill>
              </a:rPr>
              <a:t>/</a:t>
            </a:r>
          </a:p>
          <a:p>
            <a:pPr marL="0" indent="0">
              <a:buNone/>
            </a:pPr>
            <a:r>
              <a:rPr lang="en-US" sz="2150" b="1" dirty="0" smtClean="0">
                <a:solidFill>
                  <a:srgbClr val="AB6728"/>
                </a:solidFill>
              </a:rPr>
              <a:t>               003_1000pix.jpg |</a:t>
            </a:r>
            <a:r>
              <a:rPr lang="en-US" sz="2150" b="1" dirty="0" err="1" smtClean="0">
                <a:solidFill>
                  <a:srgbClr val="AB6728"/>
                </a:solidFill>
              </a:rPr>
              <a:t>zView</a:t>
            </a:r>
            <a:r>
              <a:rPr lang="en-US" sz="2150" b="1" dirty="0" smtClean="0">
                <a:solidFill>
                  <a:srgbClr val="AB6728"/>
                </a:solidFill>
              </a:rPr>
              <a:t> </a:t>
            </a:r>
            <a:r>
              <a:rPr lang="en-US" sz="2150" b="1" dirty="0">
                <a:solidFill>
                  <a:srgbClr val="AB6728"/>
                </a:solidFill>
              </a:rPr>
              <a:t>Boost in a Bottle </a:t>
            </a:r>
            <a:r>
              <a:rPr lang="en-US" sz="2150" b="1" dirty="0" smtClean="0">
                <a:solidFill>
                  <a:srgbClr val="AB6728"/>
                </a:solidFill>
              </a:rPr>
              <a:t>Cards   </a:t>
            </a:r>
            <a:r>
              <a:rPr lang="en-US" sz="2400" b="1" i="1" u="sng" dirty="0" smtClean="0">
                <a:solidFill>
                  <a:srgbClr val="AB6728"/>
                </a:solidFill>
              </a:rPr>
              <a:t>+ </a:t>
            </a:r>
            <a:r>
              <a:rPr lang="en-US" sz="2400" b="1" i="1" u="sng" dirty="0">
                <a:solidFill>
                  <a:srgbClr val="AB6728"/>
                </a:solidFill>
              </a:rPr>
              <a:t>4</a:t>
            </a:r>
            <a:r>
              <a:rPr lang="en-US" sz="2400" b="1" i="1" u="sng" dirty="0" smtClean="0">
                <a:solidFill>
                  <a:srgbClr val="AB6728"/>
                </a:solidFill>
              </a:rPr>
              <a:t> other 856 fields</a:t>
            </a:r>
            <a:endParaRPr lang="en-US" sz="2400" b="1" dirty="0">
              <a:solidFill>
                <a:srgbClr val="AB6728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3"/>
          <p:cNvPicPr/>
          <p:nvPr/>
        </p:nvPicPr>
        <p:blipFill rotWithShape="1">
          <a:blip r:embed="rId2"/>
          <a:srcRect l="20030" t="54037" r="23368" b="29310"/>
          <a:stretch/>
        </p:blipFill>
        <p:spPr bwMode="auto">
          <a:xfrm>
            <a:off x="91440" y="4514850"/>
            <a:ext cx="8812530" cy="1508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2041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6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Constructing Call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" y="948690"/>
            <a:ext cx="9212580" cy="5177473"/>
          </a:xfrm>
        </p:spPr>
        <p:txBody>
          <a:bodyPr>
            <a:normAutofit/>
          </a:bodyPr>
          <a:lstStyle/>
          <a:p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Dewey</a:t>
            </a:r>
          </a:p>
          <a:p>
            <a:endParaRPr lang="en-US" sz="10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Homegrown system (</a:t>
            </a:r>
            <a:r>
              <a:rPr lang="en-US" sz="25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099 Marc Field</a:t>
            </a:r>
            <a:r>
              <a:rPr lang="en-US" sz="25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         </a:t>
            </a:r>
            <a:r>
              <a:rPr lang="en-US" sz="2550" i="1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1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CURR-E LA-Rea </a:t>
            </a:r>
            <a:r>
              <a:rPr lang="en-US" sz="31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 K-3 2005 </a:t>
            </a:r>
            <a:r>
              <a:rPr lang="en-US" sz="31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</a:p>
          <a:p>
            <a:pPr marL="914400" lvl="2" indent="0">
              <a:buNone/>
            </a:pPr>
            <a:r>
              <a:rPr lang="en-US" sz="25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J </a:t>
            </a: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STEM FRA	</a:t>
            </a:r>
          </a:p>
          <a:p>
            <a:pPr marL="914400" lvl="2" indent="0">
              <a:buNone/>
            </a:pP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			</a:t>
            </a:r>
            <a:endParaRPr lang="en-US" sz="20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codes provided by a State Dept. of Public Instruction: Combination of audience, material type, </a:t>
            </a:r>
            <a:r>
              <a:rPr lang="en-US" sz="25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subject </a:t>
            </a: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type of material</a:t>
            </a:r>
          </a:p>
          <a:p>
            <a:pPr marL="457200" lvl="1" indent="0">
              <a:buNone/>
            </a:pP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50" i="1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5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CUR 9-69-401 Teacher’s 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3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2237" t="35770" r="77687" b="37556"/>
          <a:stretch/>
        </p:blipFill>
        <p:spPr bwMode="auto">
          <a:xfrm>
            <a:off x="80010" y="102870"/>
            <a:ext cx="9122605" cy="2606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243" t="32818" r="77951" b="35769"/>
          <a:stretch/>
        </p:blipFill>
        <p:spPr bwMode="auto">
          <a:xfrm>
            <a:off x="80010" y="2708910"/>
            <a:ext cx="8983980" cy="301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043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0"/>
            <a:ext cx="9003322" cy="74295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Examples</a:t>
            </a:r>
            <a:endParaRPr lang="en-US" sz="40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639" y="617220"/>
            <a:ext cx="8959361" cy="5783580"/>
          </a:xfrm>
        </p:spPr>
        <p:txBody>
          <a:bodyPr/>
          <a:lstStyle/>
          <a:p>
            <a:pPr marL="0" indent="0">
              <a:buNone/>
            </a:pPr>
            <a:endParaRPr lang="en-US" sz="100" dirty="0" smtClean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Kit</a:t>
            </a:r>
          </a:p>
          <a:p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 and Dot (Robot)</a:t>
            </a:r>
          </a:p>
          <a:p>
            <a:r>
              <a:rPr lang="en-US" sz="2600" b="1" dirty="0" err="1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Makey</a:t>
            </a:r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Makey</a:t>
            </a:r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(Electronic circuits)</a:t>
            </a:r>
          </a:p>
          <a:p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Nomad 4 wheel drive off-road chassis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Lego Mindstorms Education EV3 Core </a:t>
            </a:r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</a:p>
          <a:p>
            <a:r>
              <a:rPr lang="en-US" sz="2600" b="1" dirty="0" err="1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Sparkfun</a:t>
            </a:r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Inventor’s Kit</a:t>
            </a:r>
          </a:p>
          <a:p>
            <a:r>
              <a:rPr lang="en-US" sz="2600" b="1" dirty="0" err="1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LilyPad</a:t>
            </a:r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kit (e-Textiles)</a:t>
            </a:r>
          </a:p>
          <a:p>
            <a:r>
              <a:rPr lang="en-US" sz="2600" b="1" dirty="0" err="1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Cubelets</a:t>
            </a:r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Twenty : Robot Construction System</a:t>
            </a:r>
          </a:p>
          <a:p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Atoms (Chemistry atom model set) </a:t>
            </a:r>
          </a:p>
          <a:p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Beginner Robotic and Coding Maze Mat</a:t>
            </a:r>
          </a:p>
          <a:p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Game : Algebra/Exponents 1, 2, 3, dot (</a:t>
            </a:r>
            <a:r>
              <a:rPr lang="en-US" sz="2600" b="1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b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game)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5251" y="431589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9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4172"/>
            <a:ext cx="8229600" cy="1313466"/>
          </a:xfrm>
        </p:spPr>
        <p:txBody>
          <a:bodyPr/>
          <a:lstStyle/>
          <a:p>
            <a:r>
              <a:rPr lang="en-US" sz="8000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en-US" sz="8000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023" y="1284790"/>
            <a:ext cx="8924081" cy="4687747"/>
          </a:xfrm>
        </p:spPr>
        <p:txBody>
          <a:bodyPr/>
          <a:lstStyle/>
          <a:p>
            <a:pPr marL="0" indent="0" algn="ctr">
              <a:buNone/>
            </a:pPr>
            <a:endParaRPr lang="en-US" sz="1000" b="1" dirty="0" smtClean="0">
              <a:solidFill>
                <a:srgbClr val="AB6728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AB6728"/>
                </a:solidFill>
              </a:rPr>
              <a:t> </a:t>
            </a:r>
            <a:r>
              <a:rPr lang="en-US" sz="3500" dirty="0" smtClean="0">
                <a:solidFill>
                  <a:srgbClr val="AB6728"/>
                </a:solidFill>
              </a:rPr>
              <a:t>Questions?</a:t>
            </a:r>
            <a:r>
              <a:rPr lang="en-US" sz="3500" b="1" dirty="0" smtClean="0">
                <a:solidFill>
                  <a:srgbClr val="AB6728"/>
                </a:solidFill>
              </a:rPr>
              <a:t>  </a:t>
            </a:r>
            <a:r>
              <a:rPr lang="en-US" sz="3500" dirty="0" smtClean="0">
                <a:solidFill>
                  <a:srgbClr val="AB6728"/>
                </a:solidFill>
              </a:rPr>
              <a:t>Please contact:</a:t>
            </a:r>
          </a:p>
          <a:p>
            <a:pPr marL="0" indent="0" algn="ctr">
              <a:buNone/>
            </a:pPr>
            <a:endParaRPr lang="en-US" sz="100" dirty="0" smtClean="0">
              <a:solidFill>
                <a:srgbClr val="AB6728"/>
              </a:solidFill>
            </a:endParaRPr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AB6728"/>
                </a:solidFill>
              </a:rPr>
              <a:t>Cynthia Hughes</a:t>
            </a:r>
          </a:p>
          <a:p>
            <a:pPr marL="0" indent="0" algn="ctr">
              <a:buNone/>
            </a:pPr>
            <a:endParaRPr lang="en-US" sz="600" dirty="0" smtClean="0">
              <a:solidFill>
                <a:srgbClr val="AB6728"/>
              </a:solidFill>
            </a:endParaRPr>
          </a:p>
          <a:p>
            <a:pPr marL="0" indent="0" algn="ctr">
              <a:buNone/>
            </a:pPr>
            <a:r>
              <a:rPr lang="en-US" sz="3500" u="sng" dirty="0" smtClean="0">
                <a:solidFill>
                  <a:srgbClr val="AB6728"/>
                </a:solidFill>
              </a:rPr>
              <a:t>chughes5@uwyo.edu</a:t>
            </a:r>
          </a:p>
          <a:p>
            <a:pPr marL="0" indent="0">
              <a:buNone/>
            </a:pPr>
            <a:endParaRPr lang="en-US" sz="1500" u="sng" dirty="0" smtClean="0"/>
          </a:p>
          <a:p>
            <a:pPr marL="0" indent="0" algn="ctr">
              <a:buNone/>
            </a:pPr>
            <a:endParaRPr lang="en-US" sz="3000" u="sng" dirty="0" smtClean="0">
              <a:solidFill>
                <a:srgbClr val="AB6728"/>
              </a:solidFill>
            </a:endParaRPr>
          </a:p>
          <a:p>
            <a:pPr marL="0" indent="0" algn="ctr">
              <a:buNone/>
            </a:pPr>
            <a:endParaRPr lang="en-US" sz="3000" b="1" u="sng" dirty="0" smtClean="0"/>
          </a:p>
          <a:p>
            <a:pPr marL="0" indent="0" algn="ctr">
              <a:buNone/>
            </a:pPr>
            <a:endParaRPr lang="en-US" sz="3000" b="1" u="sng" dirty="0"/>
          </a:p>
          <a:p>
            <a:pPr marL="0" indent="0" algn="ctr"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813859"/>
            <a:ext cx="2514600" cy="14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37578"/>
            <a:ext cx="9144000" cy="957763"/>
          </a:xfrm>
        </p:spPr>
        <p:txBody>
          <a:bodyPr/>
          <a:lstStyle/>
          <a:p>
            <a:r>
              <a:rPr lang="en-US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5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Images in Catalog Records</a:t>
            </a:r>
            <a:endParaRPr lang="en-US" sz="425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730" y="995341"/>
            <a:ext cx="4263390" cy="1679279"/>
          </a:xfrm>
        </p:spPr>
        <p:txBody>
          <a:bodyPr/>
          <a:lstStyle/>
          <a:p>
            <a:pPr marL="0" indent="0">
              <a:buNone/>
            </a:pPr>
            <a:r>
              <a:rPr lang="en-US" sz="3400" i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it?</a:t>
            </a:r>
          </a:p>
          <a:p>
            <a:r>
              <a:rPr lang="en-US" sz="24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Circulation</a:t>
            </a:r>
          </a:p>
          <a:p>
            <a:r>
              <a:rPr lang="en-US" sz="24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Contents:                                                Keeping Track of Parts</a:t>
            </a:r>
          </a:p>
          <a:p>
            <a:r>
              <a:rPr lang="en-US" sz="245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Users Can Better Understand Contents</a:t>
            </a:r>
          </a:p>
          <a:p>
            <a:r>
              <a:rPr lang="en-US" sz="245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Items Hard to Describe</a:t>
            </a:r>
          </a:p>
          <a:p>
            <a:endParaRPr lang="en-US" sz="245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i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700" i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monster?</a:t>
            </a:r>
            <a:endParaRPr lang="en-US" sz="3000" i="1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0056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http://clipartion.com/wp-content/uploads/2015/10/two-eyed-green-monster-clip-art-two-eyed-green-monster-image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77" y="3577590"/>
            <a:ext cx="2286000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s-media-cache-ak0.pinimg.com/236x/8e/5e/69/8e5e69967e8a465c5bcf74d8ffb9ad4f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88" y="3577590"/>
            <a:ext cx="2286000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digital.uwyo.edu/kits/view/U181020191813/001_1000pix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3434" b="4787"/>
          <a:stretch/>
        </p:blipFill>
        <p:spPr bwMode="auto">
          <a:xfrm>
            <a:off x="4823460" y="1188720"/>
            <a:ext cx="3383280" cy="2080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5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74638"/>
            <a:ext cx="8766810" cy="2091372"/>
          </a:xfrm>
        </p:spPr>
        <p:txBody>
          <a:bodyPr/>
          <a:lstStyle/>
          <a:p>
            <a:r>
              <a:rPr lang="en-US" sz="375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PROVIDING MORE DETAIL ON THE PROCESS OF ADDING IMAGES TO CATALOGING RECORDS</a:t>
            </a:r>
            <a:br>
              <a:rPr lang="en-US" sz="375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7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020"/>
            <a:ext cx="8229600" cy="35661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Butler</a:t>
            </a:r>
            <a:r>
              <a:rPr lang="en-US" sz="38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&amp; Kvenild, C. (2014). </a:t>
            </a:r>
            <a:r>
              <a:rPr lang="en-US" sz="38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Enhancing </a:t>
            </a:r>
            <a:r>
              <a:rPr lang="en-US" sz="38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 Records with </a:t>
            </a:r>
            <a:r>
              <a:rPr lang="en-US" sz="38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Photographs </a:t>
            </a:r>
            <a:r>
              <a:rPr lang="en-US" sz="38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Curriculum </a:t>
            </a:r>
            <a:r>
              <a:rPr lang="en-US" sz="38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Materials 	Center</a:t>
            </a:r>
            <a:r>
              <a:rPr lang="en-US" sz="38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i="1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3800" i="1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Services </a:t>
            </a:r>
            <a:r>
              <a:rPr lang="en-US" sz="3800" i="1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</a:t>
            </a:r>
            <a:r>
              <a:rPr lang="en-US" sz="38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31(2</a:t>
            </a:r>
            <a:r>
              <a:rPr lang="en-US" sz="38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1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337310"/>
          </a:xfrm>
        </p:spPr>
        <p:txBody>
          <a:bodyPr/>
          <a:lstStyle/>
          <a:p>
            <a:r>
              <a:rPr lang="en-US" sz="37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THINK ABOUT WHEN USING IMAGES IN CATALOG RECORDS</a:t>
            </a:r>
            <a:endParaRPr lang="en-US" sz="37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428750"/>
            <a:ext cx="8869680" cy="4446270"/>
          </a:xfrm>
        </p:spPr>
        <p:txBody>
          <a:bodyPr/>
          <a:lstStyle/>
          <a:p>
            <a:pPr defTabSz="914400">
              <a:spcBef>
                <a:spcPts val="0"/>
              </a:spcBef>
              <a:defRPr/>
            </a:pPr>
            <a:r>
              <a:rPr lang="en-US" sz="33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3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33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</a:t>
            </a:r>
            <a:r>
              <a:rPr lang="en-US" sz="33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3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neutral background. </a:t>
            </a:r>
            <a:endParaRPr lang="en-US" sz="33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US" sz="33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3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onsider how to group contents, name files and store files before the start of the </a:t>
            </a:r>
            <a:r>
              <a:rPr lang="en-US" sz="33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process.  </a:t>
            </a:r>
            <a:endParaRPr lang="en-US" sz="33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US" sz="33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consistent with naming.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sz="33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saving images to multiple places (desktop, shared drive, etc.)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sz="33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including </a:t>
            </a:r>
            <a:r>
              <a:rPr lang="en-US" sz="33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of the original </a:t>
            </a:r>
            <a:r>
              <a:rPr lang="en-US" sz="33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box.</a:t>
            </a:r>
            <a:endParaRPr lang="en-US" sz="33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88616"/>
            <a:ext cx="8229600" cy="1143000"/>
          </a:xfrm>
        </p:spPr>
        <p:txBody>
          <a:bodyPr/>
          <a:lstStyle/>
          <a:p>
            <a:r>
              <a:rPr lang="en-US" sz="45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ADD IMAGES</a:t>
            </a:r>
            <a:endParaRPr lang="en-US" sz="45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7170" y="560070"/>
            <a:ext cx="8763992" cy="5029200"/>
          </a:xfrm>
        </p:spPr>
        <p:txBody>
          <a:bodyPr/>
          <a:lstStyle/>
          <a:p>
            <a:r>
              <a:rPr lang="en-US" sz="29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Picture of Parts with Digital Camera</a:t>
            </a:r>
          </a:p>
          <a:p>
            <a:r>
              <a:rPr lang="en-US" sz="29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900" dirty="0" err="1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PhotoRazor</a:t>
            </a:r>
            <a:r>
              <a:rPr lang="en-US" sz="29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resize images (free product)</a:t>
            </a:r>
          </a:p>
          <a:p>
            <a:endParaRPr lang="en-US" sz="27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dirty="0" smtClean="0">
              <a:solidFill>
                <a:srgbClr val="AB6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1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7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</a:t>
            </a:r>
            <a:r>
              <a:rPr lang="en-US" sz="28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Thumbnail 		200 dpi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AB6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View          		1000 dpi</a:t>
            </a:r>
          </a:p>
          <a:p>
            <a:pPr marL="0" indent="0">
              <a:buNone/>
            </a:pPr>
            <a:endParaRPr lang="en-US" sz="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0056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-277" t="466" r="15835" b="3067"/>
          <a:stretch/>
        </p:blipFill>
        <p:spPr>
          <a:xfrm>
            <a:off x="1405889" y="1600200"/>
            <a:ext cx="6332221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8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8978630" cy="59727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Excel to Keep Track of Saved Images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0056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t="29619" r="2730" b="45794"/>
          <a:stretch/>
        </p:blipFill>
        <p:spPr>
          <a:xfrm>
            <a:off x="0" y="1078901"/>
            <a:ext cx="9144000" cy="479436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085422" y="844464"/>
            <a:ext cx="292608" cy="594360"/>
          </a:xfrm>
          <a:prstGeom prst="downArrow">
            <a:avLst>
              <a:gd name="adj1" fmla="val 3397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422298" y="844464"/>
            <a:ext cx="292608" cy="5943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451182" y="634561"/>
            <a:ext cx="1109220" cy="444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1000 dpi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61210" y="634561"/>
            <a:ext cx="1109220" cy="444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00 dpi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80478"/>
          </a:xfrm>
        </p:spPr>
        <p:txBody>
          <a:bodyPr/>
          <a:lstStyle/>
          <a:p>
            <a:r>
              <a:rPr lang="en-US" sz="42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FIELDS TO USE                    TO  ADD LINKS TO IMAGES</a:t>
            </a:r>
            <a:endParaRPr lang="en-US" sz="42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60219"/>
            <a:ext cx="9144000" cy="4218550"/>
          </a:xfrm>
        </p:spPr>
        <p:txBody>
          <a:bodyPr/>
          <a:lstStyle/>
          <a:p>
            <a:pPr latinLnBrk="1"/>
            <a:r>
              <a:rPr lang="en-US" dirty="0" smtClean="0">
                <a:solidFill>
                  <a:srgbClr val="AB6728"/>
                </a:solidFill>
              </a:rPr>
              <a:t>856 </a:t>
            </a:r>
            <a:r>
              <a:rPr lang="en-US" dirty="0">
                <a:solidFill>
                  <a:srgbClr val="AB6728"/>
                </a:solidFill>
              </a:rPr>
              <a:t>4  |</a:t>
            </a:r>
            <a:r>
              <a:rPr lang="en-US" dirty="0" err="1">
                <a:solidFill>
                  <a:srgbClr val="AB6728"/>
                </a:solidFill>
              </a:rPr>
              <a:t>uhttp</a:t>
            </a:r>
            <a:r>
              <a:rPr lang="en-US" dirty="0">
                <a:solidFill>
                  <a:srgbClr val="AB6728"/>
                </a:solidFill>
              </a:rPr>
              <a:t>://digital.uwyo.edu/kits/view/U181020191813</a:t>
            </a:r>
            <a:r>
              <a:rPr lang="en-US" dirty="0" smtClean="0">
                <a:solidFill>
                  <a:srgbClr val="AB6728"/>
                </a:solidFill>
              </a:rPr>
              <a:t>/ </a:t>
            </a:r>
            <a:r>
              <a:rPr lang="en-US" dirty="0">
                <a:solidFill>
                  <a:srgbClr val="AB6728"/>
                </a:solidFill>
              </a:rPr>
              <a:t>001_1000pix.jpg|zView </a:t>
            </a:r>
            <a:r>
              <a:rPr lang="en-US" dirty="0" smtClean="0">
                <a:solidFill>
                  <a:srgbClr val="AB6728"/>
                </a:solidFill>
              </a:rPr>
              <a:t>Contents </a:t>
            </a:r>
            <a:endParaRPr lang="en-US" dirty="0">
              <a:solidFill>
                <a:srgbClr val="AB6728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rgbClr val="AB6728"/>
              </a:solidFill>
            </a:endParaRPr>
          </a:p>
          <a:p>
            <a:pPr latinLnBrk="1"/>
            <a:r>
              <a:rPr lang="en-US" dirty="0" smtClean="0">
                <a:solidFill>
                  <a:srgbClr val="AB6728"/>
                </a:solidFill>
              </a:rPr>
              <a:t>962  URL:b6329044:007824:0:0:0:0:0:0|tContents|vn|uhttp://digital.uwyo.edu/kits/view/U181020191813/001_1000pix.jpg|ehttp</a:t>
            </a:r>
            <a:r>
              <a:rPr lang="en-US" dirty="0">
                <a:solidFill>
                  <a:srgbClr val="AB6728"/>
                </a:solidFill>
              </a:rPr>
              <a:t>://</a:t>
            </a:r>
            <a:r>
              <a:rPr lang="en-US" dirty="0" smtClean="0">
                <a:solidFill>
                  <a:srgbClr val="AB6728"/>
                </a:solidFill>
              </a:rPr>
              <a:t>digital.uwyo.edu/kits/thumbnail/U181020191813/001_200pix.jpg  </a:t>
            </a:r>
            <a:r>
              <a:rPr lang="en-US" dirty="0" smtClean="0">
                <a:solidFill>
                  <a:srgbClr val="AB6728"/>
                </a:solidFill>
              </a:rPr>
              <a:t>                                                                                  </a:t>
            </a:r>
            <a:endParaRPr lang="en-US" dirty="0" smtClean="0">
              <a:solidFill>
                <a:srgbClr val="AB6728"/>
              </a:solidFill>
            </a:endParaRPr>
          </a:p>
          <a:p>
            <a:pPr marL="0" indent="0" latinLnBrk="1">
              <a:buNone/>
            </a:pPr>
            <a:r>
              <a:rPr lang="en-US" dirty="0">
                <a:solidFill>
                  <a:srgbClr val="AB6728"/>
                </a:solidFill>
              </a:rPr>
              <a:t>	</a:t>
            </a:r>
            <a:r>
              <a:rPr lang="en-US" i="1" dirty="0" smtClean="0">
                <a:solidFill>
                  <a:srgbClr val="AB6728"/>
                </a:solidFill>
              </a:rPr>
              <a:t>This is field is automatically generated in our ILS</a:t>
            </a:r>
            <a:endParaRPr lang="en-US" i="1" dirty="0">
              <a:solidFill>
                <a:srgbClr val="AB6728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4604" y="424764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4" y="1"/>
            <a:ext cx="9031266" cy="651352"/>
          </a:xfrm>
        </p:spPr>
        <p:txBody>
          <a:bodyPr/>
          <a:lstStyle/>
          <a:p>
            <a:r>
              <a:rPr lang="en-US" sz="31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Inserting 962 MARC Field in ILS (Sierra)</a:t>
            </a:r>
            <a:endParaRPr lang="en-US" sz="31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3753" y="496866"/>
            <a:ext cx="9144000" cy="559141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t="252" b="56818"/>
          <a:stretch/>
        </p:blipFill>
        <p:spPr bwMode="auto">
          <a:xfrm>
            <a:off x="297180" y="845820"/>
            <a:ext cx="8698230" cy="5097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Left Arrow 6"/>
          <p:cNvSpPr/>
          <p:nvPr/>
        </p:nvSpPr>
        <p:spPr>
          <a:xfrm>
            <a:off x="2446020" y="3259016"/>
            <a:ext cx="3497580" cy="7385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Me</a:t>
            </a:r>
            <a:r>
              <a:rPr lang="en-US" b="1" dirty="0" smtClean="0"/>
              <a:t>d</a:t>
            </a:r>
            <a:r>
              <a:rPr lang="en-US" dirty="0" smtClean="0"/>
              <a:t>ia to add 962 field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388620"/>
            <a:ext cx="8983980" cy="5688916"/>
          </a:xfrm>
          <a:prstGeom prst="rect">
            <a:avLst/>
          </a:prstGeom>
        </p:spPr>
      </p:pic>
      <p:sp>
        <p:nvSpPr>
          <p:cNvPr id="3" name="Bent-Up Arrow 2"/>
          <p:cNvSpPr/>
          <p:nvPr/>
        </p:nvSpPr>
        <p:spPr>
          <a:xfrm>
            <a:off x="388620" y="3094174"/>
            <a:ext cx="4514850" cy="2060756"/>
          </a:xfrm>
          <a:prstGeom prst="bentUpArrow">
            <a:avLst>
              <a:gd name="adj1" fmla="val 24391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Avoid Clicking “Use Image Viewer”:    It WILL cause a problem if you do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903470" y="1154430"/>
            <a:ext cx="1965960" cy="7315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Title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535930" y="5246370"/>
            <a:ext cx="3070860" cy="9728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you insert  the link to URLs of  each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917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4798</TotalTime>
  <Words>1003</Words>
  <Application>Microsoft Office PowerPoint</Application>
  <PresentationFormat>On-screen Show (4:3)</PresentationFormat>
  <Paragraphs>199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Custom Design</vt:lpstr>
      <vt:lpstr>1_Custom Design</vt:lpstr>
      <vt:lpstr>                                                            Using Images and Local Call Numbers when Cataloging STEM Materials, Kits and Curriculum Materials</vt:lpstr>
      <vt:lpstr>  Using Images in Catalog Records</vt:lpstr>
      <vt:lpstr>ARTICLE PROVIDING MORE DETAIL ON THE PROCESS OF ADDING IMAGES TO CATALOGING RECORDS </vt:lpstr>
      <vt:lpstr>THINGS TO THINK ABOUT WHEN USING IMAGES IN CATALOG RECORDS</vt:lpstr>
      <vt:lpstr>HOW WE ADD IMAGES</vt:lpstr>
      <vt:lpstr> </vt:lpstr>
      <vt:lpstr>MARC FIELDS TO USE                    TO  ADD LINKS TO IMAGES</vt:lpstr>
      <vt:lpstr>Inserting 962 MARC Field in ILS (Sierra)</vt:lpstr>
      <vt:lpstr>PowerPoint Presentation</vt:lpstr>
      <vt:lpstr>Noting number of pieces in a kit</vt:lpstr>
      <vt:lpstr>Example: Scientific Equipment</vt:lpstr>
      <vt:lpstr>PowerPoint Presentation</vt:lpstr>
      <vt:lpstr>Example: Board Game Code Monkey Island</vt:lpstr>
      <vt:lpstr>MULTIPLE IMAGES FOR ONE RECORD </vt:lpstr>
      <vt:lpstr>Constructing Call Numbers</vt:lpstr>
      <vt:lpstr>PowerPoint Presentation</vt:lpstr>
      <vt:lpstr>Other Examples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Cynthia Dawn Hughes</cp:lastModifiedBy>
  <cp:revision>426</cp:revision>
  <cp:lastPrinted>2019-05-31T13:40:37Z</cp:lastPrinted>
  <dcterms:created xsi:type="dcterms:W3CDTF">2014-09-17T21:08:03Z</dcterms:created>
  <dcterms:modified xsi:type="dcterms:W3CDTF">2019-06-17T19:29:29Z</dcterms:modified>
</cp:coreProperties>
</file>