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57" r:id="rId7"/>
    <p:sldId id="287" r:id="rId8"/>
    <p:sldId id="296" r:id="rId9"/>
    <p:sldId id="297" r:id="rId10"/>
    <p:sldId id="298" r:id="rId11"/>
    <p:sldId id="299" r:id="rId12"/>
    <p:sldId id="300" r:id="rId13"/>
    <p:sldId id="301" r:id="rId14"/>
    <p:sldId id="303" r:id="rId15"/>
    <p:sldId id="304" r:id="rId16"/>
    <p:sldId id="305" r:id="rId1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4726"/>
    <a:srgbClr val="CE1126"/>
    <a:srgbClr val="F2BF49"/>
    <a:srgbClr val="000000"/>
    <a:srgbClr val="7A6E67"/>
    <a:srgbClr val="875F28"/>
    <a:srgbClr val="AAAD75"/>
    <a:srgbClr val="93A299"/>
    <a:srgbClr val="FAFBF9"/>
    <a:srgbClr val="ADA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4" autoAdjust="0"/>
    <p:restoredTop sz="74163" autoAdjust="0"/>
  </p:normalViewPr>
  <p:slideViewPr>
    <p:cSldViewPr>
      <p:cViewPr varScale="1">
        <p:scale>
          <a:sx n="65" d="100"/>
          <a:sy n="65" d="100"/>
        </p:scale>
        <p:origin x="89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830BD2C4-FDE8-484E-8C6D-E1625DBE0D17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DF1051A5-D4AB-47E6-8BD1-34CD211D10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12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eaLnBrk="0" hangingPunct="0">
              <a:defRPr sz="1200" smtClean="0">
                <a:latin typeface="Times"/>
                <a:cs typeface="+mn-cs"/>
              </a:defRPr>
            </a:lvl1pPr>
          </a:lstStyle>
          <a:p>
            <a:pPr>
              <a:defRPr/>
            </a:pPr>
            <a:fld id="{00B11C7D-912B-4540-8D5E-1ABF4350DC9C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0" tIns="46576" rIns="93150" bIns="4657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eaLnBrk="0" hangingPunct="0">
              <a:defRPr sz="1200" smtClean="0">
                <a:latin typeface="Times"/>
                <a:cs typeface="+mn-cs"/>
              </a:defRPr>
            </a:lvl1pPr>
          </a:lstStyle>
          <a:p>
            <a:pPr>
              <a:defRPr/>
            </a:pPr>
            <a:fld id="{BFB0FBD5-A76B-4EF5-A774-29C9CB666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44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83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3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58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2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6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04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61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04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82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28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0FBD5-A76B-4EF5-A774-29C9CB66619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6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1828800"/>
          </a:xfrm>
          <a:prstGeom prst="rect">
            <a:avLst/>
          </a:prstGeom>
          <a:solidFill>
            <a:srgbClr val="CE11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pic>
        <p:nvPicPr>
          <p:cNvPr id="5" name="Picture 3" descr="ISU_Nameplate_Rev.gif                                          000002AFBIZ2                           00000000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3"/>
            <a:ext cx="5130800" cy="65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3635" y="348932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sz="240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1201" y="1143000"/>
            <a:ext cx="176843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  <a:latin typeface="Univers 65 Bold"/>
              </a:rPr>
              <a:t>University Library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1200" y="2514600"/>
            <a:ext cx="8839200" cy="1066800"/>
          </a:xfrm>
        </p:spPr>
        <p:txBody>
          <a:bodyPr anchor="b"/>
          <a:lstStyle>
            <a:lvl1pPr>
              <a:defRPr>
                <a:solidFill>
                  <a:srgbClr val="F2BF4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581400"/>
            <a:ext cx="8331200" cy="1752600"/>
          </a:xfrm>
        </p:spPr>
        <p:txBody>
          <a:bodyPr/>
          <a:lstStyle>
            <a:lvl1pPr marL="0" indent="0">
              <a:buFont typeface="Times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8363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5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6670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77978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5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5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85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066800"/>
            <a:ext cx="4978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066800"/>
            <a:ext cx="4978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8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0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7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2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90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003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rgbClr val="CE11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pic>
        <p:nvPicPr>
          <p:cNvPr id="1027" name="Picture 10" descr="ISU_Nameplate_Rev.gif                                          000002AFBIZ2                           00000000: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97" y="6114068"/>
            <a:ext cx="3439459" cy="533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066800"/>
            <a:ext cx="1016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Text Box 11" hidden="1"/>
          <p:cNvSpPr txBox="1">
            <a:spLocks noChangeArrowheads="1"/>
          </p:cNvSpPr>
          <p:nvPr/>
        </p:nvSpPr>
        <p:spPr bwMode="auto">
          <a:xfrm>
            <a:off x="283635" y="348932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sz="2400"/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609599" y="6513727"/>
            <a:ext cx="15680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en-US" sz="1400" dirty="0">
                <a:solidFill>
                  <a:schemeClr val="bg1"/>
                </a:solidFill>
                <a:latin typeface="Univers 65 Bold"/>
              </a:rPr>
              <a:t>University Library</a:t>
            </a:r>
          </a:p>
        </p:txBody>
      </p:sp>
      <p:sp>
        <p:nvSpPr>
          <p:cNvPr id="1032" name="TextBox 1"/>
          <p:cNvSpPr txBox="1">
            <a:spLocks noChangeArrowheads="1"/>
          </p:cNvSpPr>
          <p:nvPr userDrawn="1"/>
        </p:nvSpPr>
        <p:spPr bwMode="auto">
          <a:xfrm>
            <a:off x="10305747" y="6453236"/>
            <a:ext cx="4363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fld id="{77487B55-C061-4323-8A2B-50B2160850A5}" type="slidenum">
              <a:rPr lang="en-US" sz="1600">
                <a:solidFill>
                  <a:schemeClr val="bg1"/>
                </a:solidFill>
                <a:latin typeface="Univers 65 Bold"/>
              </a:rPr>
              <a:pPr algn="r"/>
              <a:t>‹#›</a:t>
            </a:fld>
            <a:endParaRPr lang="en-US" sz="1600" dirty="0">
              <a:solidFill>
                <a:schemeClr val="bg1"/>
              </a:solidFill>
              <a:latin typeface="Univers 65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pitchFamily="18" charset="0"/>
        <a:buChar char="•"/>
        <a:defRPr sz="2600">
          <a:solidFill>
            <a:srgbClr val="7A6E67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pitchFamily="18" charset="0"/>
        <a:buChar char="•"/>
        <a:defRPr sz="2600">
          <a:solidFill>
            <a:srgbClr val="7A6E67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pitchFamily="18" charset="0"/>
        <a:buChar char="•"/>
        <a:defRPr sz="2600">
          <a:solidFill>
            <a:srgbClr val="7A6E67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pitchFamily="18" charset="0"/>
        <a:buChar char="•"/>
        <a:defRPr sz="2600">
          <a:solidFill>
            <a:srgbClr val="7A6E67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pitchFamily="18" charset="0"/>
        <a:buChar char="•"/>
        <a:defRPr sz="2600">
          <a:solidFill>
            <a:srgbClr val="7A6E6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oa2020.org/wp-content/uploads/pdfs/14thBerlinOpenAccessConference_Participant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nature.com/articles/d41586-018-07659-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0428" y="2286000"/>
            <a:ext cx="863088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14</a:t>
            </a:r>
            <a:r>
              <a:rPr lang="en-US" sz="6000" baseline="300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th</a:t>
            </a:r>
            <a:r>
              <a:rPr lang="en-US" sz="60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 Berlin OA Conference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Eras Light ITC" panose="020B0402030504020804" pitchFamily="34" charset="0"/>
              </a:rPr>
              <a:t>a</a:t>
            </a:r>
            <a:r>
              <a:rPr lang="en-US" sz="60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nd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Plan S</a:t>
            </a:r>
            <a:endParaRPr lang="en-US" sz="4000" dirty="0" smtClean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248400"/>
            <a:ext cx="6927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Curtis Brundy – AUL Scholarly Communications and Collections</a:t>
            </a:r>
            <a:endParaRPr lang="en-US" sz="20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18373"/>
            <a:ext cx="4267200" cy="4348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72401" y="609600"/>
            <a:ext cx="434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Subscriptions to</a:t>
            </a:r>
            <a:endParaRPr lang="en-US" sz="5400" u="sng" dirty="0" smtClean="0">
              <a:solidFill>
                <a:schemeClr val="bg1"/>
              </a:solidFill>
              <a:latin typeface="Eras Light ITC" panose="020B0402030504020804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 Open Access</a:t>
            </a:r>
          </a:p>
          <a:p>
            <a:pPr algn="ctr"/>
            <a:r>
              <a:rPr lang="en-US" sz="5400" u="sng" dirty="0" smtClean="0">
                <a:solidFill>
                  <a:srgbClr val="FF0000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ISU</a:t>
            </a:r>
          </a:p>
          <a:p>
            <a:pPr algn="ctr"/>
            <a:r>
              <a:rPr lang="en-US" sz="5400" u="sng" dirty="0" smtClean="0">
                <a:solidFill>
                  <a:srgbClr val="FF0000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2019</a:t>
            </a:r>
            <a:endParaRPr lang="en-US" sz="5400" u="sng" dirty="0">
              <a:solidFill>
                <a:srgbClr val="FF0000"/>
              </a:solidFill>
              <a:latin typeface="Eras Light ITC" panose="020B04020305040208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9" t="19043" r="19180" b="2882"/>
          <a:stretch/>
        </p:blipFill>
        <p:spPr>
          <a:xfrm>
            <a:off x="0" y="0"/>
            <a:ext cx="7811911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18373"/>
            <a:ext cx="4267200" cy="4348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10302" y="0"/>
            <a:ext cx="20697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Plan S</a:t>
            </a:r>
            <a:endParaRPr lang="en-US" sz="6000" u="sng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66800" y="1066799"/>
            <a:ext cx="9855200" cy="5051573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Goal is to change publisher behavior, not </a:t>
            </a:r>
            <a:r>
              <a:rPr lang="en-US" sz="3600" smtClean="0">
                <a:solidFill>
                  <a:schemeClr val="bg1"/>
                </a:solidFill>
                <a:latin typeface="Eras Light ITC" panose="020B0402030504020804" pitchFamily="34" charset="0"/>
              </a:rPr>
              <a:t>researcher </a:t>
            </a:r>
            <a:r>
              <a:rPr lang="en-US" sz="3600" smtClean="0">
                <a:solidFill>
                  <a:schemeClr val="bg1"/>
                </a:solidFill>
                <a:latin typeface="Eras Light ITC" panose="020B0402030504020804" pitchFamily="34" charset="0"/>
              </a:rPr>
              <a:t>behavior</a:t>
            </a:r>
            <a:endParaRPr lang="en-US" sz="3600" dirty="0" smtClean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18373"/>
            <a:ext cx="4267200" cy="4348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3179" y="285735"/>
            <a:ext cx="1010404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14th Berlin Conference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Aligning Strategies to Enable Open Access</a:t>
            </a:r>
            <a:endParaRPr lang="en-US" sz="44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10972800" cy="3810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Hosted by Max Planck Society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Organized by Max Planck Digital Library and OA2020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14</a:t>
            </a:r>
            <a:r>
              <a:rPr lang="en-US" sz="3600" baseline="300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th</a:t>
            </a:r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 Conference Focus – Transformative Agreements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170 </a:t>
            </a:r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  <a:hlinkClick r:id="rId4"/>
              </a:rPr>
              <a:t>Participants</a:t>
            </a:r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 from 37 countries</a:t>
            </a:r>
          </a:p>
        </p:txBody>
      </p:sp>
    </p:spTree>
    <p:extLst>
      <p:ext uri="{BB962C8B-B14F-4D97-AF65-F5344CB8AC3E}">
        <p14:creationId xmlns:p14="http://schemas.microsoft.com/office/powerpoint/2010/main" val="26333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18373"/>
            <a:ext cx="4267200" cy="43482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143000" y="228599"/>
            <a:ext cx="9855200" cy="588977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u="sng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U.S. Participants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Bodo 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Stern - Howard Hughes Medical Institute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Curtis Brundy - Iowa State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University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David 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Lewis - IUPUI University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Library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Greg 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Eow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– MIT Libraries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Eras Light ITC" panose="020B0402030504020804" pitchFamily="34" charset="0"/>
              </a:rPr>
              <a:t>Raym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Crow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– SPARC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Jeffrey 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MacKie-Mason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 -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UC, Berkeley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Ivy 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Anderson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UC, 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California Digital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Library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Günter </a:t>
            </a:r>
            <a:r>
              <a:rPr lang="en-US" dirty="0" err="1">
                <a:solidFill>
                  <a:schemeClr val="bg1"/>
                </a:solidFill>
                <a:latin typeface="Eras Light ITC" panose="020B0402030504020804" pitchFamily="34" charset="0"/>
              </a:rPr>
              <a:t>Waibel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 -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UC, 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California Digital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Library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Rich Schneider 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-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UC, </a:t>
            </a:r>
            <a:r>
              <a:rPr lang="en-US" dirty="0">
                <a:solidFill>
                  <a:schemeClr val="bg1"/>
                </a:solidFill>
                <a:latin typeface="Eras Light ITC" panose="020B0402030504020804" pitchFamily="34" charset="0"/>
              </a:rPr>
              <a:t>San </a:t>
            </a: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Francisco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Elliott Shore – CRL?</a:t>
            </a:r>
            <a:endParaRPr lang="en-US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4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18373"/>
            <a:ext cx="4267200" cy="4348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59309" y="0"/>
            <a:ext cx="69717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Conference Structure</a:t>
            </a:r>
            <a:endParaRPr lang="en-US" sz="6000" u="sng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66800" y="1066799"/>
            <a:ext cx="9855200" cy="5051573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Pre-session – Small group strategy session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Day 1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Urgency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Mechanics of Transformative Agreements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Achievements to Date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Day 2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Publisher Colloquy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Reaction, Strategy Discussion</a:t>
            </a:r>
          </a:p>
        </p:txBody>
      </p:sp>
    </p:spTree>
    <p:extLst>
      <p:ext uri="{BB962C8B-B14F-4D97-AF65-F5344CB8AC3E}">
        <p14:creationId xmlns:p14="http://schemas.microsoft.com/office/powerpoint/2010/main" val="32193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18373"/>
            <a:ext cx="4267200" cy="4348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68398" y="0"/>
            <a:ext cx="49536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Key Takeaways</a:t>
            </a:r>
            <a:endParaRPr lang="en-US" sz="6000" u="sng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66800" y="1066799"/>
            <a:ext cx="9855200" cy="505157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1. Big Picture: China supports Plan S, OA2020, and wants to make transformative agreements with publishers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Nature “China backs bold plan to tear down journal paywalls”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Eras Light ITC" panose="020B0402030504020804" pitchFamily="34" charset="0"/>
                <a:hlinkClick r:id="rId4"/>
              </a:rPr>
              <a:t>https://www.nature.com/articles/d41586-018-07659-5</a:t>
            </a:r>
            <a:endParaRPr lang="en-US" sz="2000" dirty="0" smtClean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  <a:latin typeface="Eras Light ITC" panose="020B04020305040208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2. Local Level: Transition from Subscriptions to OA support in one renewal cycle</a:t>
            </a:r>
          </a:p>
        </p:txBody>
      </p:sp>
    </p:spTree>
    <p:extLst>
      <p:ext uri="{BB962C8B-B14F-4D97-AF65-F5344CB8AC3E}">
        <p14:creationId xmlns:p14="http://schemas.microsoft.com/office/powerpoint/2010/main" val="22149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18373"/>
            <a:ext cx="4267200" cy="4348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3613" y="685800"/>
            <a:ext cx="46842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Subscriptions </a:t>
            </a:r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to</a:t>
            </a:r>
          </a:p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 Open Access</a:t>
            </a:r>
          </a:p>
          <a:p>
            <a:pPr algn="ctr"/>
            <a:r>
              <a:rPr lang="en-US" sz="5400" u="sng" dirty="0" smtClean="0">
                <a:solidFill>
                  <a:srgbClr val="FF0000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MPDL</a:t>
            </a:r>
          </a:p>
          <a:p>
            <a:pPr algn="ctr"/>
            <a:r>
              <a:rPr lang="en-US" sz="5400" u="sng" dirty="0" smtClean="0">
                <a:solidFill>
                  <a:srgbClr val="FF0000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2016</a:t>
            </a:r>
            <a:endParaRPr lang="en-US" sz="5400" u="sng" dirty="0">
              <a:solidFill>
                <a:srgbClr val="FF0000"/>
              </a:solidFill>
              <a:latin typeface="Eras Light ITC" panose="020B04020305040208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64335"/>
            <a:ext cx="5551311" cy="14416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-1"/>
            <a:ext cx="6781800" cy="680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18373"/>
            <a:ext cx="4267200" cy="4348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" y="914400"/>
            <a:ext cx="46842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Subscriptions to</a:t>
            </a:r>
            <a:endParaRPr lang="en-US" sz="5400" u="sng" dirty="0" smtClean="0">
              <a:solidFill>
                <a:schemeClr val="bg1"/>
              </a:solidFill>
              <a:latin typeface="Eras Light ITC" panose="020B0402030504020804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 Open Access</a:t>
            </a:r>
          </a:p>
          <a:p>
            <a:pPr algn="ctr"/>
            <a:r>
              <a:rPr lang="en-US" sz="5400" u="sng" dirty="0" smtClean="0">
                <a:solidFill>
                  <a:srgbClr val="FF0000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MPDL</a:t>
            </a:r>
          </a:p>
          <a:p>
            <a:pPr algn="ctr"/>
            <a:r>
              <a:rPr lang="en-US" sz="5400" u="sng" dirty="0" smtClean="0">
                <a:solidFill>
                  <a:srgbClr val="FF0000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2018</a:t>
            </a:r>
            <a:endParaRPr lang="en-US" sz="5400" u="sng" dirty="0">
              <a:solidFill>
                <a:srgbClr val="FF0000"/>
              </a:solidFill>
              <a:latin typeface="Eras Light ITC" panose="020B04020305040208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19" y="0"/>
            <a:ext cx="7319981" cy="6857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6356"/>
            <a:ext cx="5176819" cy="144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7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18373"/>
            <a:ext cx="4267200" cy="4348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" y="457200"/>
            <a:ext cx="45670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Subscriptions to</a:t>
            </a:r>
            <a:endParaRPr lang="en-US" sz="5400" u="sng" dirty="0" smtClean="0">
              <a:solidFill>
                <a:schemeClr val="bg1"/>
              </a:solidFill>
              <a:latin typeface="Eras Light ITC" panose="020B0402030504020804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 Open Access</a:t>
            </a:r>
          </a:p>
          <a:p>
            <a:pPr algn="ctr"/>
            <a:r>
              <a:rPr lang="en-US" sz="5400" u="sng" dirty="0" smtClean="0">
                <a:solidFill>
                  <a:srgbClr val="FF0000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MPDL</a:t>
            </a:r>
          </a:p>
          <a:p>
            <a:pPr algn="ctr"/>
            <a:r>
              <a:rPr lang="en-US" sz="5400" u="sng" dirty="0" smtClean="0">
                <a:solidFill>
                  <a:srgbClr val="FF0000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2019</a:t>
            </a:r>
            <a:endParaRPr lang="en-US" sz="5400" u="sng" dirty="0">
              <a:solidFill>
                <a:srgbClr val="FF0000"/>
              </a:solidFill>
              <a:latin typeface="Eras Light ITC" panose="020B04020305040208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" y="5416356"/>
            <a:ext cx="4719619" cy="1441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823" y="0"/>
            <a:ext cx="76560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118373"/>
            <a:ext cx="4267200" cy="4348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" y="457200"/>
            <a:ext cx="45670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</a:rPr>
              <a:t>Subscriptions to</a:t>
            </a:r>
            <a:endParaRPr lang="en-US" sz="5400" u="sng" dirty="0" smtClean="0">
              <a:solidFill>
                <a:schemeClr val="bg1"/>
              </a:solidFill>
              <a:latin typeface="Eras Light ITC" panose="020B0402030504020804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 Open Access</a:t>
            </a:r>
          </a:p>
          <a:p>
            <a:pPr algn="ctr"/>
            <a:r>
              <a:rPr lang="en-US" sz="5400" u="sng" dirty="0" smtClean="0">
                <a:solidFill>
                  <a:srgbClr val="FF0000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MPDL</a:t>
            </a:r>
          </a:p>
          <a:p>
            <a:pPr algn="ctr"/>
            <a:r>
              <a:rPr lang="en-US" sz="5400" u="sng" dirty="0" smtClean="0">
                <a:solidFill>
                  <a:srgbClr val="FF0000"/>
                </a:solidFill>
                <a:latin typeface="Eras Light ITC" panose="020B0402030504020804" pitchFamily="34" charset="0"/>
                <a:sym typeface="Wingdings" panose="05000000000000000000" pitchFamily="2" charset="2"/>
              </a:rPr>
              <a:t>2020</a:t>
            </a:r>
            <a:endParaRPr lang="en-US" sz="5400" u="sng" dirty="0">
              <a:solidFill>
                <a:srgbClr val="FF0000"/>
              </a:solidFill>
              <a:latin typeface="Eras Light ITC" panose="020B04020305040208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" y="5416356"/>
            <a:ext cx="4719619" cy="14416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-14111"/>
            <a:ext cx="7924800" cy="68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Intranet Content</p:Name>
  <p:Description/>
  <p:Statement/>
  <p:PolicyItems>
    <p:PolicyItem featureId="Microsoft.Office.RecordsManagement.PolicyFeatures.Expiration" staticId="0x010100A5B3841D2D294B459FC8CEDE5F2B0A13|-1663466576" UniqueId="22123fe6-0f25-47c6-81b3-fa7696bc9244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 recur="true" offset="1" unit="years">
                <formula id="Microsoft.Office.RecordsManagement.PolicyFeatures.Expiration.Formula.BuiltIn">
                  <number>1</number>
                  <property>Created</property>
                  <propertyId>8c06beca-0777-48f7-91c7-6da68bc07b69</propertyId>
                  <period>years</period>
                </formula>
                <action type="workflow" id="1bd6cb0a-d591-41ae-97a0-f355977a8f68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2334478-90db-422e-9884-365cd3fe0344">ISULIBRARY-1-1721</_dlc_DocId>
    <_dlc_DocIdUrl xmlns="d2334478-90db-422e-9884-365cd3fe0344">
      <Url>https://library.cypoint.iastate.edu/_layouts/DocIdRedir.aspx?ID=ISULIBRARY-1-1721</Url>
      <Description>ISULIBRARY-1-1721</Description>
    </_dlc_DocIdUrl>
    <Divison_x002f_Unit xmlns="d2334478-90db-422e-9884-365cd3fe0344">Admin</Divison_x002f_Unit>
    <Group_x0020_control xmlns="d2334478-90db-422e-9884-365cd3fe0344">4. Presentations</Group_x0020_control>
    <Document_x0020_Saved_x0020_Date xmlns="d2334478-90db-422e-9884-365cd3fe0344">2013-05-29T05:00:00+00:00</Document_x0020_Saved_x0020_Date>
    <Document_x0020_Folder xmlns="d2334478-90db-422e-9884-365cd3fe0344">Survey Report</Document_x0020_Folder>
    <Document_x0020_Reviser xmlns="d2334478-90db-422e-9884-365cd3fe0344">
      <UserInfo>
        <DisplayName/>
        <AccountId xsi:nil="true"/>
        <AccountType/>
      </UserInfo>
    </Document_x0020_Reviser>
    <Sort_x0020_Control xmlns="d2334478-90db-422e-9884-365cd3fe0344">39</Sort_x0020_Control>
    <Keyword_x0020_Group xmlns="d2334478-90db-422e-9884-365cd3fe0344">2012FUS</Keyword_x0020_Group>
    <_dlc_ExpireDateSaved xmlns="http://schemas.microsoft.com/sharepoint/v3" xsi:nil="true"/>
    <_dlc_ExpireDate xmlns="http://schemas.microsoft.com/sharepoint/v3">2015-06-01T04:00:05+00:00</_dlc_ExpireDate>
    <Group_x0020_Control_x0020_2 xmlns="05564912-6211-4082-a8cc-21bcc5b4330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tranet Content" ma:contentTypeID="0x010100A5B3841D2D294B459FC8CEDE5F2B0A1300E4102118B2A5EC45BCD67B011BF799A3" ma:contentTypeVersion="41" ma:contentTypeDescription="This content type is used to sort for the Intranet" ma:contentTypeScope="" ma:versionID="ba8b9f0572c26dc5c2a997f8ffb68125">
  <xsd:schema xmlns:xsd="http://www.w3.org/2001/XMLSchema" xmlns:xs="http://www.w3.org/2001/XMLSchema" xmlns:p="http://schemas.microsoft.com/office/2006/metadata/properties" xmlns:ns1="http://schemas.microsoft.com/sharepoint/v3" xmlns:ns2="d2334478-90db-422e-9884-365cd3fe0344" xmlns:ns3="05564912-6211-4082-a8cc-21bcc5b4330d" targetNamespace="http://schemas.microsoft.com/office/2006/metadata/properties" ma:root="true" ma:fieldsID="ba211b7c568ba9b75cae443ae8c2aac0" ns1:_="" ns2:_="" ns3:_="">
    <xsd:import namespace="http://schemas.microsoft.com/sharepoint/v3"/>
    <xsd:import namespace="d2334478-90db-422e-9884-365cd3fe0344"/>
    <xsd:import namespace="05564912-6211-4082-a8cc-21bcc5b4330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Folder" minOccurs="0"/>
                <xsd:element ref="ns2:Sort_x0020_Control" minOccurs="0"/>
                <xsd:element ref="ns2:Keyword_x0020_Group" minOccurs="0"/>
                <xsd:element ref="ns2:Group_x0020_control" minOccurs="0"/>
                <xsd:element ref="ns2:Divison_x002f_Unit" minOccurs="0"/>
                <xsd:element ref="ns2:Document_x0020_Saved_x0020_Date" minOccurs="0"/>
                <xsd:element ref="ns2:Document_x0020_Reviser" minOccurs="0"/>
                <xsd:element ref="ns1:_dlc_Exempt" minOccurs="0"/>
                <xsd:element ref="ns1:_dlc_ExpireDateSaved" minOccurs="0"/>
                <xsd:element ref="ns1:_dlc_ExpireDate" minOccurs="0"/>
                <xsd:element ref="ns3:Group_x0020_Control_x0020_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9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0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1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34478-90db-422e-9884-365cd3fe034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Folder" ma:index="11" nillable="true" ma:displayName="Document Folder" ma:default="Committees" ma:description="List of Intranet Folders" ma:format="Dropdown" ma:internalName="Document_x0020_Folder" ma:readOnly="false">
      <xsd:simpleType>
        <xsd:restriction base="dms:Choice">
          <xsd:enumeration value="Committees"/>
          <xsd:enumeration value="Contact Lists"/>
          <xsd:enumeration value="Emergency"/>
          <xsd:enumeration value="Forms"/>
          <xsd:enumeration value="Personnel"/>
          <xsd:enumeration value="PandS"/>
          <xsd:enumeration value="Merit"/>
          <xsd:enumeration value="Faculty"/>
          <xsd:enumeration value="Academic Librarian"/>
          <xsd:enumeration value="Academic and Faculty Librarian"/>
          <xsd:enumeration value="Students"/>
          <xsd:enumeration value="Policies"/>
          <xsd:enumeration value="Operational Plans"/>
          <xsd:enumeration value="Strategic Plans"/>
          <xsd:enumeration value="Reports"/>
          <xsd:enumeration value="Tools"/>
          <xsd:enumeration value="Horizon to Aleph"/>
          <xsd:enumeration value="Training"/>
          <xsd:enumeration value="Org Charts"/>
          <xsd:enumeration value="InForm"/>
          <xsd:enumeration value="Misc"/>
          <xsd:enumeration value="LibQual+"/>
          <xsd:enumeration value="Survey Report"/>
        </xsd:restriction>
      </xsd:simpleType>
    </xsd:element>
    <xsd:element name="Sort_x0020_Control" ma:index="13" nillable="true" ma:displayName="Sort Control" ma:description="Field to control order of document in the list" ma:internalName="Sort_x0020_Control">
      <xsd:simpleType>
        <xsd:restriction base="dms:Number"/>
      </xsd:simpleType>
    </xsd:element>
    <xsd:element name="Keyword_x0020_Group" ma:index="14" nillable="true" ma:displayName="Keyword Group" ma:internalName="Keyword_x0020_Group">
      <xsd:simpleType>
        <xsd:restriction base="dms:Text">
          <xsd:maxLength value="255"/>
        </xsd:restriction>
      </xsd:simpleType>
    </xsd:element>
    <xsd:element name="Group_x0020_control" ma:index="15" nillable="true" ma:displayName="Group control" ma:internalName="Group_x0020_control" ma:readOnly="false">
      <xsd:simpleType>
        <xsd:restriction base="dms:Text">
          <xsd:maxLength value="255"/>
        </xsd:restriction>
      </xsd:simpleType>
    </xsd:element>
    <xsd:element name="Divison_x002f_Unit" ma:index="16" nillable="true" ma:displayName="Divison/Unit" ma:default="Admin" ma:format="Dropdown" ma:internalName="Divison_x002F_Unit">
      <xsd:simpleType>
        <xsd:restriction base="dms:Choice">
          <xsd:enumeration value="Admin"/>
          <xsd:enumeration value="Business"/>
          <xsd:enumeration value="CTS"/>
          <xsd:enumeration value="HR"/>
          <xsd:enumeration value="IT"/>
          <xsd:enumeration value="R&amp;A"/>
          <xsd:enumeration value="R&amp;I"/>
          <xsd:enumeration value="Other"/>
        </xsd:restriction>
      </xsd:simpleType>
    </xsd:element>
    <xsd:element name="Document_x0020_Saved_x0020_Date" ma:index="17" nillable="true" ma:displayName="Document Saved Date" ma:default="[today]" ma:format="DateOnly" ma:internalName="Document_x0020_Saved_x0020_Date">
      <xsd:simpleType>
        <xsd:restriction base="dms:DateTime"/>
      </xsd:simpleType>
    </xsd:element>
    <xsd:element name="Document_x0020_Reviser" ma:index="18" nillable="true" ma:displayName="Document Reviser" ma:list="UserInfo" ma:SharePointGroup="0" ma:internalName="Document_x0020_Revis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64912-6211-4082-a8cc-21bcc5b4330d" elementFormDefault="qualified">
    <xsd:import namespace="http://schemas.microsoft.com/office/2006/documentManagement/types"/>
    <xsd:import namespace="http://schemas.microsoft.com/office/infopath/2007/PartnerControls"/>
    <xsd:element name="Group_x0020_Control_x0020_2" ma:index="22" nillable="true" ma:displayName="Group Control 2" ma:internalName="Group_x0020_Control_x0020_2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741DE9-56C0-4C99-AAA3-59FB42D9AAF7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11D155E0-BF83-4047-AF37-968B4551BA51}">
  <ds:schemaRefs>
    <ds:schemaRef ds:uri="http://schemas.microsoft.com/office/2006/documentManagement/types"/>
    <ds:schemaRef ds:uri="05564912-6211-4082-a8cc-21bcc5b4330d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d2334478-90db-422e-9884-365cd3fe0344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C67806A-FB6A-421A-8C47-1F920BD03E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334478-90db-422e-9884-365cd3fe0344"/>
    <ds:schemaRef ds:uri="05564912-6211-4082-a8cc-21bcc5b433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E809563-FF63-479E-9715-3BEACFBA676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F21E1EB-A270-46AF-9E0F-2132FFACD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8158</TotalTime>
  <Words>248</Words>
  <Application>Microsoft Office PowerPoint</Application>
  <PresentationFormat>Widescreen</PresentationFormat>
  <Paragraphs>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Eras Light ITC</vt:lpstr>
      <vt:lpstr>Times</vt:lpstr>
      <vt:lpstr>Univers 65 Bold</vt:lpstr>
      <vt:lpstr>Univers 67 CondensedBold</vt:lpstr>
      <vt:lpstr>Wingdings</vt:lpstr>
      <vt:lpstr>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Library User Survey Master (ISU Theme)</dc:title>
  <dc:creator>Gillen, Monica [LIB]</dc:creator>
  <dc:description>ISU Theme, graphs redone as smaller groups</dc:description>
  <cp:lastModifiedBy>Curtis Brundy</cp:lastModifiedBy>
  <cp:revision>397</cp:revision>
  <cp:lastPrinted>2017-12-21T17:36:27Z</cp:lastPrinted>
  <dcterms:created xsi:type="dcterms:W3CDTF">2013-05-24T15:02:16Z</dcterms:created>
  <dcterms:modified xsi:type="dcterms:W3CDTF">2019-01-18T02:07:31Z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0x010100A5B3841D2D294B459FC8CEDE5F2B0A1300E4102118B2A5EC45BCD67B011BF799A3</vt:lpwstr>
  </property>
  <property fmtid="{D5CDD505-2E9C-101B-9397-08002B2CF9AE}" pid="3" name="_dlc_DocIdItemGuid">
    <vt:lpwstr>0dd52810-53de-48cc-aa9c-f62744ead631</vt:lpwstr>
  </property>
  <property fmtid="{D5CDD505-2E9C-101B-9397-08002B2CF9AE}" pid="4" name="_dlc_policyId">
    <vt:lpwstr>0x010100A5B3841D2D294B459FC8CEDE5F2B0A13|-1663466576</vt:lpwstr>
  </property>
  <property fmtid="{D5CDD505-2E9C-101B-9397-08002B2CF9AE}" pid="5" name="ItemRetentionFormula">
    <vt:lpwstr>&lt;formula offset="1" unit="years" /&gt;</vt:lpwstr>
  </property>
  <property fmtid="{D5CDD505-2E9C-101B-9397-08002B2CF9AE}" pid="6" name="_dlc_LastRun">
    <vt:lpwstr>05/31/2014 23:00:05</vt:lpwstr>
  </property>
  <property fmtid="{D5CDD505-2E9C-101B-9397-08002B2CF9AE}" pid="7" name="_dlc_ItemStageId">
    <vt:lpwstr>1</vt:lpwstr>
  </property>
</Properties>
</file>