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8"/>
  </p:sldMasterIdLst>
  <p:notesMasterIdLst>
    <p:notesMasterId r:id="rId26"/>
  </p:notesMasterIdLst>
  <p:sldIdLst>
    <p:sldId id="320" r:id="rId9"/>
    <p:sldId id="321" r:id="rId10"/>
    <p:sldId id="318" r:id="rId11"/>
    <p:sldId id="314" r:id="rId12"/>
    <p:sldId id="315" r:id="rId13"/>
    <p:sldId id="310" r:id="rId14"/>
    <p:sldId id="313" r:id="rId15"/>
    <p:sldId id="311" r:id="rId16"/>
    <p:sldId id="261" r:id="rId17"/>
    <p:sldId id="263" r:id="rId18"/>
    <p:sldId id="288" r:id="rId19"/>
    <p:sldId id="316" r:id="rId20"/>
    <p:sldId id="281" r:id="rId21"/>
    <p:sldId id="284" r:id="rId22"/>
    <p:sldId id="306" r:id="rId23"/>
    <p:sldId id="308" r:id="rId24"/>
    <p:sldId id="322" r:id="rId25"/>
  </p:sldIdLst>
  <p:sldSz cx="12192000" cy="6858000"/>
  <p:notesSz cx="6858000" cy="9144000"/>
  <p:defaultTextStyle>
    <a:defPPr>
      <a:defRPr lang="en-CA"/>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440" autoAdjust="0"/>
    <p:restoredTop sz="42821" autoAdjust="0"/>
  </p:normalViewPr>
  <p:slideViewPr>
    <p:cSldViewPr>
      <p:cViewPr varScale="1">
        <p:scale>
          <a:sx n="38" d="100"/>
          <a:sy n="38" d="100"/>
        </p:scale>
        <p:origin x="1327" y="45"/>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1.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customXml" Target="../customXml/item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3.xml"/><Relationship Id="rId24" Type="http://schemas.openxmlformats.org/officeDocument/2006/relationships/slide" Target="slides/slide16.xml"/><Relationship Id="rId5" Type="http://schemas.openxmlformats.org/officeDocument/2006/relationships/customXml" Target="../customXml/item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Canadiana (AMICUS)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52E-477A-9291-F0C6AA59D35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52E-477A-9291-F0C6AA59D35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52E-477A-9291-F0C6AA59D35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52E-477A-9291-F0C6AA59D359}"/>
              </c:ext>
            </c:extLst>
          </c:dPt>
          <c:cat>
            <c:strRef>
              <c:f>Sheet1!$A$2:$A$5</c:f>
              <c:strCache>
                <c:ptCount val="4"/>
                <c:pt idx="0">
                  <c:v>Personal Names</c:v>
                </c:pt>
                <c:pt idx="1">
                  <c:v>Corporate Bodies</c:v>
                </c:pt>
                <c:pt idx="2">
                  <c:v>Conferences</c:v>
                </c:pt>
                <c:pt idx="3">
                  <c:v>Unifrom Titles</c:v>
                </c:pt>
              </c:strCache>
            </c:strRef>
          </c:cat>
          <c:val>
            <c:numRef>
              <c:f>Sheet1!$B$2:$B$5</c:f>
              <c:numCache>
                <c:formatCode>#,##0</c:formatCode>
                <c:ptCount val="4"/>
                <c:pt idx="0">
                  <c:v>499957</c:v>
                </c:pt>
                <c:pt idx="1">
                  <c:v>192971</c:v>
                </c:pt>
                <c:pt idx="2">
                  <c:v>18442</c:v>
                </c:pt>
                <c:pt idx="3">
                  <c:v>22164</c:v>
                </c:pt>
              </c:numCache>
            </c:numRef>
          </c:val>
          <c:extLst>
            <c:ext xmlns:c16="http://schemas.microsoft.com/office/drawing/2014/chart" uri="{C3380CC4-5D6E-409C-BE32-E72D297353CC}">
              <c16:uniqueId val="{00000008-E52E-477A-9291-F0C6AA59D359}"/>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24DECA-E70A-484D-B320-053EF6A2AB6F}" type="datetimeFigureOut">
              <a:rPr lang="en-CA" smtClean="0"/>
              <a:t>2019-06-23</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B91CF9-B666-4FEB-937C-142F8941E244}" type="slidenum">
              <a:rPr lang="en-CA" smtClean="0"/>
              <a:t>‹#›</a:t>
            </a:fld>
            <a:endParaRPr lang="en-CA"/>
          </a:p>
        </p:txBody>
      </p:sp>
    </p:spTree>
    <p:extLst>
      <p:ext uri="{BB962C8B-B14F-4D97-AF65-F5344CB8AC3E}">
        <p14:creationId xmlns:p14="http://schemas.microsoft.com/office/powerpoint/2010/main" val="289958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51B91CF9-B666-4FEB-937C-142F8941E244}" type="slidenum">
              <a:rPr lang="en-CA" smtClean="0"/>
              <a:t>1</a:t>
            </a:fld>
            <a:endParaRPr lang="en-CA"/>
          </a:p>
        </p:txBody>
      </p:sp>
    </p:spTree>
    <p:extLst>
      <p:ext uri="{BB962C8B-B14F-4D97-AF65-F5344CB8AC3E}">
        <p14:creationId xmlns:p14="http://schemas.microsoft.com/office/powerpoint/2010/main" val="2190245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trike="noStrike" baseline="0" dirty="0" smtClean="0"/>
          </a:p>
          <a:p>
            <a:r>
              <a:rPr lang="en-CA" sz="1200" kern="1200" dirty="0" smtClean="0">
                <a:solidFill>
                  <a:schemeClr val="tx1"/>
                </a:solidFill>
                <a:effectLst/>
                <a:latin typeface="+mn-lt"/>
                <a:ea typeface="+mn-ea"/>
                <a:cs typeface="+mn-cs"/>
              </a:rPr>
              <a:t>As for the language profile, there were 83,824 English records; 84,118 French records; and 565,592 language neutral records based on the values</a:t>
            </a:r>
            <a:r>
              <a:rPr lang="en-CA" sz="1200" kern="1200" baseline="0" dirty="0" smtClean="0">
                <a:solidFill>
                  <a:schemeClr val="tx1"/>
                </a:solidFill>
                <a:effectLst/>
                <a:latin typeface="+mn-lt"/>
                <a:ea typeface="+mn-ea"/>
                <a:cs typeface="+mn-cs"/>
              </a:rPr>
              <a:t> of </a:t>
            </a:r>
            <a:r>
              <a:rPr lang="en-CA" sz="1200" kern="1200" dirty="0" smtClean="0">
                <a:solidFill>
                  <a:schemeClr val="tx1"/>
                </a:solidFill>
                <a:effectLst/>
                <a:latin typeface="+mn-lt"/>
                <a:ea typeface="+mn-ea"/>
                <a:cs typeface="+mn-cs"/>
              </a:rPr>
              <a:t>008/08</a:t>
            </a:r>
            <a:r>
              <a:rPr lang="en-CA" sz="1200" kern="1200" baseline="0" dirty="0" smtClean="0">
                <a:solidFill>
                  <a:schemeClr val="tx1"/>
                </a:solidFill>
                <a:effectLst/>
                <a:latin typeface="+mn-lt"/>
                <a:ea typeface="+mn-ea"/>
                <a:cs typeface="+mn-cs"/>
              </a:rPr>
              <a:t> position.</a:t>
            </a:r>
            <a:endParaRPr lang="en-CA"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The French and language neutral records were migrated to WMS to form </a:t>
            </a:r>
            <a:r>
              <a:rPr lang="en-CA" sz="1200" kern="1200" dirty="0" err="1" smtClean="0">
                <a:solidFill>
                  <a:schemeClr val="tx1"/>
                </a:solidFill>
                <a:effectLst/>
                <a:latin typeface="+mn-lt"/>
                <a:ea typeface="+mn-ea"/>
                <a:cs typeface="+mn-cs"/>
              </a:rPr>
              <a:t>Canadiana</a:t>
            </a:r>
            <a:r>
              <a:rPr lang="en-CA" sz="1200" kern="1200" dirty="0" smtClean="0">
                <a:solidFill>
                  <a:schemeClr val="tx1"/>
                </a:solidFill>
                <a:effectLst/>
                <a:latin typeface="+mn-lt"/>
                <a:ea typeface="+mn-ea"/>
                <a:cs typeface="+mn-cs"/>
              </a:rPr>
              <a:t> Name Authorities in French (shorter name </a:t>
            </a:r>
            <a:r>
              <a:rPr lang="en-CA" sz="1200" kern="1200" dirty="0" err="1" smtClean="0">
                <a:solidFill>
                  <a:schemeClr val="tx1"/>
                </a:solidFill>
                <a:effectLst/>
                <a:latin typeface="+mn-lt"/>
                <a:ea typeface="+mn-ea"/>
                <a:cs typeface="+mn-cs"/>
              </a:rPr>
              <a:t>Canadiana</a:t>
            </a:r>
            <a:r>
              <a:rPr lang="en-CA" sz="1200" kern="1200" dirty="0" smtClean="0">
                <a:solidFill>
                  <a:schemeClr val="tx1"/>
                </a:solidFill>
                <a:effectLst/>
                <a:latin typeface="+mn-lt"/>
                <a:ea typeface="+mn-ea"/>
                <a:cs typeface="+mn-cs"/>
              </a:rPr>
              <a:t>); </a:t>
            </a:r>
            <a:r>
              <a:rPr lang="en-CA" sz="1200" kern="1200" dirty="0" err="1" smtClean="0">
                <a:solidFill>
                  <a:schemeClr val="tx1"/>
                </a:solidFill>
                <a:effectLst/>
                <a:latin typeface="+mn-lt"/>
                <a:ea typeface="+mn-ea"/>
                <a:cs typeface="+mn-cs"/>
              </a:rPr>
              <a:t>Canadiana</a:t>
            </a:r>
            <a:r>
              <a:rPr lang="en-CA" sz="1200" kern="1200" dirty="0" smtClean="0">
                <a:solidFill>
                  <a:schemeClr val="tx1"/>
                </a:solidFill>
                <a:effectLst/>
                <a:latin typeface="+mn-lt"/>
                <a:ea typeface="+mn-ea"/>
                <a:cs typeface="+mn-cs"/>
              </a:rPr>
              <a:t> functionalities appeared in RM on July 28, 2018, and fully released on September 29, 2018. </a:t>
            </a:r>
          </a:p>
          <a:p>
            <a:endParaRPr lang="en-CA" strike="sngStrike" baseline="0" dirty="0" smtClean="0"/>
          </a:p>
        </p:txBody>
      </p:sp>
      <p:sp>
        <p:nvSpPr>
          <p:cNvPr id="4" name="Slide Number Placeholder 3"/>
          <p:cNvSpPr>
            <a:spLocks noGrp="1"/>
          </p:cNvSpPr>
          <p:nvPr>
            <p:ph type="sldNum" sz="quarter" idx="10"/>
          </p:nvPr>
        </p:nvSpPr>
        <p:spPr/>
        <p:txBody>
          <a:bodyPr/>
          <a:lstStyle/>
          <a:p>
            <a:fld id="{BD0F6872-0990-44F4-B3AC-968E50C57261}" type="slidenum">
              <a:rPr lang="en-CA" smtClean="0"/>
              <a:t>10</a:t>
            </a:fld>
            <a:endParaRPr lang="en-CA"/>
          </a:p>
        </p:txBody>
      </p:sp>
    </p:spTree>
    <p:extLst>
      <p:ext uri="{BB962C8B-B14F-4D97-AF65-F5344CB8AC3E}">
        <p14:creationId xmlns:p14="http://schemas.microsoft.com/office/powerpoint/2010/main" val="32246157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OCLC had provided very detailed data reports on our French and English records. </a:t>
            </a:r>
          </a:p>
          <a:p>
            <a:r>
              <a:rPr lang="en-CA" sz="1200" kern="1200" dirty="0" smtClean="0">
                <a:solidFill>
                  <a:schemeClr val="tx1"/>
                </a:solidFill>
                <a:effectLst/>
                <a:latin typeface="+mn-lt"/>
                <a:ea typeface="+mn-ea"/>
                <a:cs typeface="+mn-cs"/>
              </a:rPr>
              <a:t>In the analysis of LAC English records against NAF,</a:t>
            </a:r>
            <a:r>
              <a:rPr lang="en-CA" sz="1200" kern="1200" baseline="0" dirty="0" smtClean="0">
                <a:solidFill>
                  <a:schemeClr val="tx1"/>
                </a:solidFill>
                <a:effectLst/>
                <a:latin typeface="+mn-lt"/>
                <a:ea typeface="+mn-ea"/>
                <a:cs typeface="+mn-cs"/>
              </a:rPr>
              <a:t> </a:t>
            </a:r>
            <a:r>
              <a:rPr lang="en-CA" sz="1200" kern="1200" dirty="0" smtClean="0">
                <a:solidFill>
                  <a:schemeClr val="tx1"/>
                </a:solidFill>
                <a:effectLst/>
                <a:latin typeface="+mn-lt"/>
                <a:ea typeface="+mn-ea"/>
                <a:cs typeface="+mn-cs"/>
              </a:rPr>
              <a:t>we found out that we only had 30% of records matched to NACO records either as exact match, normalized match, or other matches, there are still 70% of records are unique to NAF. </a:t>
            </a:r>
          </a:p>
          <a:p>
            <a:r>
              <a:rPr lang="en-CA" sz="1200" kern="1200" dirty="0" smtClean="0">
                <a:solidFill>
                  <a:schemeClr val="tx1"/>
                </a:solidFill>
                <a:effectLst/>
                <a:latin typeface="+mn-lt"/>
                <a:ea typeface="+mn-ea"/>
                <a:cs typeface="+mn-cs"/>
              </a:rPr>
              <a:t>You may notice the total number here is smaller than the slide before, it is because the analysis was based on the 2017 AMICUS authority file. </a:t>
            </a:r>
          </a:p>
          <a:p>
            <a:r>
              <a:rPr lang="en-CA" sz="1200" kern="1200" dirty="0" smtClean="0">
                <a:solidFill>
                  <a:schemeClr val="tx1"/>
                </a:solidFill>
                <a:effectLst/>
                <a:latin typeface="+mn-lt"/>
                <a:ea typeface="+mn-ea"/>
                <a:cs typeface="+mn-cs"/>
              </a:rPr>
              <a:t>The findings demonstrated and confirmed our strength as a national library on describing Canadian entities, but also posed a big challenge on how to add our records into NACO. OCLC</a:t>
            </a:r>
            <a:r>
              <a:rPr lang="en-CA" sz="1200" kern="1200" baseline="0" dirty="0" smtClean="0">
                <a:solidFill>
                  <a:schemeClr val="tx1"/>
                </a:solidFill>
                <a:effectLst/>
                <a:latin typeface="+mn-lt"/>
                <a:ea typeface="+mn-ea"/>
                <a:cs typeface="+mn-cs"/>
              </a:rPr>
              <a:t> and LAC </a:t>
            </a:r>
            <a:r>
              <a:rPr lang="en-CA" sz="1200" kern="1200" dirty="0" smtClean="0">
                <a:solidFill>
                  <a:schemeClr val="tx1"/>
                </a:solidFill>
                <a:effectLst/>
                <a:latin typeface="+mn-lt"/>
                <a:ea typeface="+mn-ea"/>
                <a:cs typeface="+mn-cs"/>
              </a:rPr>
              <a:t>tested small batch loading into NACO file in Connexion in Feb. 2018. In our consultation to British Library on its transition to NACO, we also learnt that it took British Library 10 years to manually add their records into NAF. We decided to take the similar approach, to build an application to keep all AMICUS authority records</a:t>
            </a:r>
            <a:r>
              <a:rPr lang="en-CA" sz="1200" kern="1200" baseline="0" dirty="0" smtClean="0">
                <a:solidFill>
                  <a:schemeClr val="tx1"/>
                </a:solidFill>
                <a:effectLst/>
                <a:latin typeface="+mn-lt"/>
                <a:ea typeface="+mn-ea"/>
                <a:cs typeface="+mn-cs"/>
              </a:rPr>
              <a:t> in</a:t>
            </a:r>
            <a:r>
              <a:rPr lang="en-CA" sz="1200" kern="1200" dirty="0" smtClean="0">
                <a:solidFill>
                  <a:schemeClr val="tx1"/>
                </a:solidFill>
                <a:effectLst/>
                <a:latin typeface="+mn-lt"/>
                <a:ea typeface="+mn-ea"/>
                <a:cs typeface="+mn-cs"/>
              </a:rPr>
              <a:t> Internal name authorities</a:t>
            </a:r>
          </a:p>
          <a:p>
            <a:endParaRPr lang="en-CA"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0F6872-0990-44F4-B3AC-968E50C57261}" type="slidenum">
              <a:rPr lang="en-CA" smtClean="0"/>
              <a:t>11</a:t>
            </a:fld>
            <a:endParaRPr lang="en-CA"/>
          </a:p>
        </p:txBody>
      </p:sp>
    </p:spTree>
    <p:extLst>
      <p:ext uri="{BB962C8B-B14F-4D97-AF65-F5344CB8AC3E}">
        <p14:creationId xmlns:p14="http://schemas.microsoft.com/office/powerpoint/2010/main" val="3729946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mn-lt"/>
                <a:ea typeface="+mn-ea"/>
                <a:cs typeface="+mn-cs"/>
              </a:rPr>
              <a:t>The process ran from Feb. to August 2018. The final AMICUS authority records were loaded into the application after the authority freeze. </a:t>
            </a:r>
          </a:p>
          <a:p>
            <a:r>
              <a:rPr lang="en-CA" sz="1200" kern="1200" dirty="0" smtClean="0">
                <a:solidFill>
                  <a:schemeClr val="tx1"/>
                </a:solidFill>
                <a:effectLst/>
                <a:latin typeface="+mn-lt"/>
                <a:ea typeface="+mn-ea"/>
                <a:cs typeface="+mn-cs"/>
              </a:rPr>
              <a:t>In the authority workflows, we search NACO, </a:t>
            </a:r>
            <a:r>
              <a:rPr lang="en-CA" sz="1200" kern="1200" dirty="0" err="1" smtClean="0">
                <a:solidFill>
                  <a:schemeClr val="tx1"/>
                </a:solidFill>
                <a:effectLst/>
                <a:latin typeface="+mn-lt"/>
                <a:ea typeface="+mn-ea"/>
                <a:cs typeface="+mn-cs"/>
              </a:rPr>
              <a:t>Canadiana</a:t>
            </a:r>
            <a:r>
              <a:rPr lang="en-CA" sz="1200" kern="1200" dirty="0" smtClean="0">
                <a:solidFill>
                  <a:schemeClr val="tx1"/>
                </a:solidFill>
                <a:effectLst/>
                <a:latin typeface="+mn-lt"/>
                <a:ea typeface="+mn-ea"/>
                <a:cs typeface="+mn-cs"/>
              </a:rPr>
              <a:t>, and Internal name authority file. By last</a:t>
            </a:r>
            <a:r>
              <a:rPr lang="en-CA" sz="1200" kern="1200" baseline="0" dirty="0" smtClean="0">
                <a:solidFill>
                  <a:schemeClr val="tx1"/>
                </a:solidFill>
                <a:effectLst/>
                <a:latin typeface="+mn-lt"/>
                <a:ea typeface="+mn-ea"/>
                <a:cs typeface="+mn-cs"/>
              </a:rPr>
              <a:t> week</a:t>
            </a:r>
            <a:r>
              <a:rPr lang="en-CA" sz="1200" kern="1200" dirty="0" smtClean="0">
                <a:solidFill>
                  <a:schemeClr val="tx1"/>
                </a:solidFill>
                <a:effectLst/>
                <a:latin typeface="+mn-lt"/>
                <a:ea typeface="+mn-ea"/>
                <a:cs typeface="+mn-cs"/>
              </a:rPr>
              <a:t>, there were 4468 records being migrated. (check again in June) </a:t>
            </a:r>
          </a:p>
          <a:p>
            <a:endParaRPr lang="en-CA" dirty="0"/>
          </a:p>
        </p:txBody>
      </p:sp>
      <p:sp>
        <p:nvSpPr>
          <p:cNvPr id="4" name="Slide Number Placeholder 3"/>
          <p:cNvSpPr>
            <a:spLocks noGrp="1"/>
          </p:cNvSpPr>
          <p:nvPr>
            <p:ph type="sldNum" sz="quarter" idx="10"/>
          </p:nvPr>
        </p:nvSpPr>
        <p:spPr/>
        <p:txBody>
          <a:bodyPr/>
          <a:lstStyle/>
          <a:p>
            <a:fld id="{51B91CF9-B666-4FEB-937C-142F8941E244}" type="slidenum">
              <a:rPr lang="en-CA" smtClean="0"/>
              <a:t>12</a:t>
            </a:fld>
            <a:endParaRPr lang="en-CA"/>
          </a:p>
        </p:txBody>
      </p:sp>
    </p:spTree>
    <p:extLst>
      <p:ext uri="{BB962C8B-B14F-4D97-AF65-F5344CB8AC3E}">
        <p14:creationId xmlns:p14="http://schemas.microsoft.com/office/powerpoint/2010/main" val="40779200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mn-lt"/>
                <a:ea typeface="+mn-ea"/>
                <a:cs typeface="+mn-cs"/>
              </a:rPr>
              <a:t>In Amicus, </a:t>
            </a:r>
            <a:r>
              <a:rPr lang="en-CA" sz="1200" kern="1200" dirty="0" err="1" smtClean="0">
                <a:solidFill>
                  <a:schemeClr val="tx1"/>
                </a:solidFill>
                <a:effectLst/>
                <a:latin typeface="+mn-lt"/>
                <a:ea typeface="+mn-ea"/>
                <a:cs typeface="+mn-cs"/>
              </a:rPr>
              <a:t>Canadiana</a:t>
            </a:r>
            <a:r>
              <a:rPr lang="en-CA" sz="1200" kern="1200" dirty="0" smtClean="0">
                <a:solidFill>
                  <a:schemeClr val="tx1"/>
                </a:solidFill>
                <a:effectLst/>
                <a:latin typeface="+mn-lt"/>
                <a:ea typeface="+mn-ea"/>
                <a:cs typeface="+mn-cs"/>
              </a:rPr>
              <a:t> number was system generated, and validation rules also applied. In WMS, we lost the capability to generate the number within the system. In Summer 2017, we started a sub-project </a:t>
            </a:r>
            <a:r>
              <a:rPr lang="en-CA" sz="1200" kern="1200" dirty="0" err="1" smtClean="0">
                <a:solidFill>
                  <a:schemeClr val="tx1"/>
                </a:solidFill>
                <a:effectLst/>
                <a:latin typeface="+mn-lt"/>
                <a:ea typeface="+mn-ea"/>
                <a:cs typeface="+mn-cs"/>
              </a:rPr>
              <a:t>Canadiana</a:t>
            </a:r>
            <a:r>
              <a:rPr lang="en-CA" sz="1200" kern="1200" dirty="0" smtClean="0">
                <a:solidFill>
                  <a:schemeClr val="tx1"/>
                </a:solidFill>
                <a:effectLst/>
                <a:latin typeface="+mn-lt"/>
                <a:ea typeface="+mn-ea"/>
                <a:cs typeface="+mn-cs"/>
              </a:rPr>
              <a:t> number generator to replicate the functionality in AMICUS.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1B91CF9-B666-4FEB-937C-142F8941E244}" type="slidenum">
              <a:rPr lang="en-CA" smtClean="0"/>
              <a:t>13</a:t>
            </a:fld>
            <a:endParaRPr lang="en-CA"/>
          </a:p>
        </p:txBody>
      </p:sp>
    </p:spTree>
    <p:extLst>
      <p:ext uri="{BB962C8B-B14F-4D97-AF65-F5344CB8AC3E}">
        <p14:creationId xmlns:p14="http://schemas.microsoft.com/office/powerpoint/2010/main" val="33493340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mn-lt"/>
                <a:ea typeface="+mn-ea"/>
                <a:cs typeface="+mn-cs"/>
              </a:rPr>
              <a:t>Here are the screenshots of the number generation in AMICUS, and the new application to generate both bibliographic and authority </a:t>
            </a:r>
            <a:r>
              <a:rPr lang="en-CA" sz="1200" kern="1200" dirty="0" err="1" smtClean="0">
                <a:solidFill>
                  <a:schemeClr val="tx1"/>
                </a:solidFill>
                <a:effectLst/>
                <a:latin typeface="+mn-lt"/>
                <a:ea typeface="+mn-ea"/>
                <a:cs typeface="+mn-cs"/>
              </a:rPr>
              <a:t>Canadiana</a:t>
            </a:r>
            <a:r>
              <a:rPr lang="en-CA" sz="1200" kern="1200" baseline="0" dirty="0" smtClean="0">
                <a:solidFill>
                  <a:schemeClr val="tx1"/>
                </a:solidFill>
                <a:effectLst/>
                <a:latin typeface="+mn-lt"/>
                <a:ea typeface="+mn-ea"/>
                <a:cs typeface="+mn-cs"/>
              </a:rPr>
              <a:t> </a:t>
            </a:r>
            <a:r>
              <a:rPr lang="en-CA" sz="1200" kern="1200" dirty="0" smtClean="0">
                <a:solidFill>
                  <a:schemeClr val="tx1"/>
                </a:solidFill>
                <a:effectLst/>
                <a:latin typeface="+mn-lt"/>
                <a:ea typeface="+mn-ea"/>
                <a:cs typeface="+mn-cs"/>
              </a:rPr>
              <a:t>numbers. This new application was deployed to cataloguers before we “go live” in December 2018.</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0F6872-0990-44F4-B3AC-968E50C57261}" type="slidenum">
              <a:rPr lang="en-CA" smtClean="0"/>
              <a:t>14</a:t>
            </a:fld>
            <a:endParaRPr lang="en-CA"/>
          </a:p>
        </p:txBody>
      </p:sp>
    </p:spTree>
    <p:extLst>
      <p:ext uri="{BB962C8B-B14F-4D97-AF65-F5344CB8AC3E}">
        <p14:creationId xmlns:p14="http://schemas.microsoft.com/office/powerpoint/2010/main" val="1241518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mn-lt"/>
                <a:ea typeface="+mn-ea"/>
                <a:cs typeface="+mn-cs"/>
              </a:rPr>
              <a:t>Now I</a:t>
            </a:r>
            <a:r>
              <a:rPr lang="en-CA" sz="1200" kern="1200" baseline="0" dirty="0" smtClean="0">
                <a:solidFill>
                  <a:schemeClr val="tx1"/>
                </a:solidFill>
                <a:effectLst/>
                <a:latin typeface="+mn-lt"/>
                <a:ea typeface="+mn-ea"/>
                <a:cs typeface="+mn-cs"/>
              </a:rPr>
              <a:t> would like to go to the Record manager cataloguing module to show our workflows</a:t>
            </a:r>
            <a:r>
              <a:rPr lang="en-CA" sz="1200" kern="1200" dirty="0" smtClean="0">
                <a:solidFill>
                  <a:schemeClr val="tx1"/>
                </a:solidFill>
                <a:effectLst/>
                <a:latin typeface="+mn-lt"/>
                <a:ea typeface="+mn-ea"/>
                <a:cs typeface="+mn-cs"/>
              </a:rPr>
              <a:t>. In this record OCN: 1082503041.</a:t>
            </a:r>
          </a:p>
          <a:p>
            <a:r>
              <a:rPr lang="en-CA" sz="1200" kern="1200" dirty="0" smtClean="0">
                <a:solidFill>
                  <a:schemeClr val="tx1"/>
                </a:solidFill>
                <a:effectLst/>
                <a:latin typeface="+mn-lt"/>
                <a:ea typeface="+mn-ea"/>
                <a:cs typeface="+mn-cs"/>
              </a:rPr>
              <a:t> </a:t>
            </a:r>
          </a:p>
          <a:p>
            <a:r>
              <a:rPr lang="en-CA" sz="1200" kern="1200" dirty="0" smtClean="0">
                <a:solidFill>
                  <a:schemeClr val="tx1"/>
                </a:solidFill>
                <a:effectLst/>
                <a:latin typeface="+mn-lt"/>
                <a:ea typeface="+mn-ea"/>
                <a:cs typeface="+mn-cs"/>
              </a:rPr>
              <a:t>The</a:t>
            </a:r>
            <a:r>
              <a:rPr lang="en-CA" sz="1200" kern="1200" baseline="0" dirty="0" smtClean="0">
                <a:solidFill>
                  <a:schemeClr val="tx1"/>
                </a:solidFill>
                <a:effectLst/>
                <a:latin typeface="+mn-lt"/>
                <a:ea typeface="+mn-ea"/>
                <a:cs typeface="+mn-cs"/>
              </a:rPr>
              <a:t> heading </a:t>
            </a:r>
            <a:r>
              <a:rPr lang="en-CA" sz="1200" kern="1200" dirty="0" smtClean="0">
                <a:solidFill>
                  <a:schemeClr val="tx1"/>
                </a:solidFill>
                <a:effectLst/>
                <a:latin typeface="+mn-lt"/>
                <a:ea typeface="+mn-ea"/>
                <a:cs typeface="+mn-cs"/>
              </a:rPr>
              <a:t>in 110 is controlled against </a:t>
            </a:r>
            <a:r>
              <a:rPr lang="en-CA" sz="1200" kern="1200" dirty="0" err="1" smtClean="0">
                <a:solidFill>
                  <a:schemeClr val="tx1"/>
                </a:solidFill>
                <a:effectLst/>
                <a:latin typeface="+mn-lt"/>
                <a:ea typeface="+mn-ea"/>
                <a:cs typeface="+mn-cs"/>
              </a:rPr>
              <a:t>Canadiana</a:t>
            </a:r>
            <a:r>
              <a:rPr lang="en-CA" sz="1200" kern="1200" dirty="0" smtClean="0">
                <a:solidFill>
                  <a:schemeClr val="tx1"/>
                </a:solidFill>
                <a:effectLst/>
                <a:latin typeface="+mn-lt"/>
                <a:ea typeface="+mn-ea"/>
                <a:cs typeface="+mn-cs"/>
              </a:rPr>
              <a:t> file, as the language of cataloguing is coded as “</a:t>
            </a:r>
            <a:r>
              <a:rPr lang="en-CA" sz="1200" kern="1200" dirty="0" err="1" smtClean="0">
                <a:solidFill>
                  <a:schemeClr val="tx1"/>
                </a:solidFill>
                <a:effectLst/>
                <a:latin typeface="+mn-lt"/>
                <a:ea typeface="+mn-ea"/>
                <a:cs typeface="+mn-cs"/>
              </a:rPr>
              <a:t>fre</a:t>
            </a:r>
            <a:r>
              <a:rPr lang="en-CA" sz="1200" kern="1200" dirty="0" smtClean="0">
                <a:solidFill>
                  <a:schemeClr val="tx1"/>
                </a:solidFill>
                <a:effectLst/>
                <a:latin typeface="+mn-lt"/>
                <a:ea typeface="+mn-ea"/>
                <a:cs typeface="+mn-cs"/>
              </a:rPr>
              <a:t>” in 040 $b. When </a:t>
            </a:r>
            <a:r>
              <a:rPr lang="en-CA" sz="1200" kern="1200" dirty="0" err="1" smtClean="0">
                <a:solidFill>
                  <a:schemeClr val="tx1"/>
                </a:solidFill>
                <a:effectLst/>
                <a:latin typeface="+mn-lt"/>
                <a:ea typeface="+mn-ea"/>
                <a:cs typeface="+mn-cs"/>
              </a:rPr>
              <a:t>Canadiana</a:t>
            </a:r>
            <a:r>
              <a:rPr lang="en-CA" sz="1200" kern="1200" dirty="0" smtClean="0">
                <a:solidFill>
                  <a:schemeClr val="tx1"/>
                </a:solidFill>
                <a:effectLst/>
                <a:latin typeface="+mn-lt"/>
                <a:ea typeface="+mn-ea"/>
                <a:cs typeface="+mn-cs"/>
              </a:rPr>
              <a:t> names are used in subjects, we are using 2</a:t>
            </a:r>
            <a:r>
              <a:rPr lang="en-CA" sz="1200" kern="1200" baseline="30000" dirty="0" smtClean="0">
                <a:solidFill>
                  <a:schemeClr val="tx1"/>
                </a:solidFill>
                <a:effectLst/>
                <a:latin typeface="+mn-lt"/>
                <a:ea typeface="+mn-ea"/>
                <a:cs typeface="+mn-cs"/>
              </a:rPr>
              <a:t>nd</a:t>
            </a:r>
            <a:r>
              <a:rPr lang="en-CA" sz="1200" kern="1200" dirty="0" smtClean="0">
                <a:solidFill>
                  <a:schemeClr val="tx1"/>
                </a:solidFill>
                <a:effectLst/>
                <a:latin typeface="+mn-lt"/>
                <a:ea typeface="+mn-ea"/>
                <a:cs typeface="+mn-cs"/>
              </a:rPr>
              <a:t> indicator “6”. This was the consensus we received from French library communities across Canada in the summer of 2017. In this</a:t>
            </a:r>
            <a:r>
              <a:rPr lang="en-CA" sz="1200" kern="1200" baseline="0" dirty="0" smtClean="0">
                <a:solidFill>
                  <a:schemeClr val="tx1"/>
                </a:solidFill>
                <a:effectLst/>
                <a:latin typeface="+mn-lt"/>
                <a:ea typeface="+mn-ea"/>
                <a:cs typeface="+mn-cs"/>
              </a:rPr>
              <a:t> record,</a:t>
            </a:r>
            <a:r>
              <a:rPr lang="en-CA" sz="1200" kern="1200" dirty="0" smtClean="0">
                <a:solidFill>
                  <a:schemeClr val="tx1"/>
                </a:solidFill>
                <a:effectLst/>
                <a:latin typeface="+mn-lt"/>
                <a:ea typeface="+mn-ea"/>
                <a:cs typeface="+mn-cs"/>
              </a:rPr>
              <a:t> both NACO and </a:t>
            </a:r>
            <a:r>
              <a:rPr lang="en-CA" sz="1200" kern="1200" dirty="0" err="1" smtClean="0">
                <a:solidFill>
                  <a:schemeClr val="tx1"/>
                </a:solidFill>
                <a:effectLst/>
                <a:latin typeface="+mn-lt"/>
                <a:ea typeface="+mn-ea"/>
                <a:cs typeface="+mn-cs"/>
              </a:rPr>
              <a:t>Canadiana</a:t>
            </a:r>
            <a:r>
              <a:rPr lang="en-CA" sz="1200" kern="1200" dirty="0" smtClean="0">
                <a:solidFill>
                  <a:schemeClr val="tx1"/>
                </a:solidFill>
                <a:effectLst/>
                <a:latin typeface="+mn-lt"/>
                <a:ea typeface="+mn-ea"/>
                <a:cs typeface="+mn-cs"/>
              </a:rPr>
              <a:t> names are controlled based on the 2</a:t>
            </a:r>
            <a:r>
              <a:rPr lang="en-CA" sz="1200" kern="1200" baseline="30000" dirty="0" smtClean="0">
                <a:solidFill>
                  <a:schemeClr val="tx1"/>
                </a:solidFill>
                <a:effectLst/>
                <a:latin typeface="+mn-lt"/>
                <a:ea typeface="+mn-ea"/>
                <a:cs typeface="+mn-cs"/>
              </a:rPr>
              <a:t>nd</a:t>
            </a:r>
            <a:r>
              <a:rPr lang="en-CA" sz="1200" kern="1200" dirty="0" smtClean="0">
                <a:solidFill>
                  <a:schemeClr val="tx1"/>
                </a:solidFill>
                <a:effectLst/>
                <a:latin typeface="+mn-lt"/>
                <a:ea typeface="+mn-ea"/>
                <a:cs typeface="+mn-cs"/>
              </a:rPr>
              <a:t> indicator value. </a:t>
            </a:r>
            <a:r>
              <a:rPr lang="en-CA"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CA" sz="1200" i="1" kern="1200" dirty="0" smtClean="0">
                <a:solidFill>
                  <a:schemeClr val="tx1"/>
                </a:solidFill>
                <a:effectLst/>
                <a:latin typeface="+mn-lt"/>
                <a:ea typeface="+mn-ea"/>
                <a:cs typeface="+mn-cs"/>
              </a:rPr>
              <a:t>To link the NACO record with the </a:t>
            </a:r>
            <a:r>
              <a:rPr lang="en-CA" sz="1200" i="1" kern="1200" dirty="0" err="1" smtClean="0">
                <a:solidFill>
                  <a:schemeClr val="tx1"/>
                </a:solidFill>
                <a:effectLst/>
                <a:latin typeface="+mn-lt"/>
                <a:ea typeface="+mn-ea"/>
                <a:cs typeface="+mn-cs"/>
              </a:rPr>
              <a:t>Canadiana</a:t>
            </a:r>
            <a:r>
              <a:rPr lang="en-CA" sz="1200" i="1" kern="1200" dirty="0" smtClean="0">
                <a:solidFill>
                  <a:schemeClr val="tx1"/>
                </a:solidFill>
                <a:effectLst/>
                <a:latin typeface="+mn-lt"/>
                <a:ea typeface="+mn-ea"/>
                <a:cs typeface="+mn-cs"/>
              </a:rPr>
              <a:t> record, I  can search both headings in LC, and in </a:t>
            </a:r>
            <a:r>
              <a:rPr lang="en-CA" sz="1200" i="1" kern="1200" dirty="0" err="1" smtClean="0">
                <a:solidFill>
                  <a:schemeClr val="tx1"/>
                </a:solidFill>
                <a:effectLst/>
                <a:latin typeface="+mn-lt"/>
                <a:ea typeface="+mn-ea"/>
                <a:cs typeface="+mn-cs"/>
              </a:rPr>
              <a:t>Canadiana</a:t>
            </a:r>
            <a:r>
              <a:rPr lang="en-CA" sz="1200" i="1" kern="1200" dirty="0" smtClean="0">
                <a:solidFill>
                  <a:schemeClr val="tx1"/>
                </a:solidFill>
                <a:effectLst/>
                <a:latin typeface="+mn-lt"/>
                <a:ea typeface="+mn-ea"/>
                <a:cs typeface="+mn-cs"/>
              </a:rPr>
              <a:t> files; or simply click the hyperlink and edit the record. </a:t>
            </a:r>
            <a:endParaRPr lang="en-CA" sz="1200" kern="1200" dirty="0" smtClean="0">
              <a:solidFill>
                <a:schemeClr val="tx1"/>
              </a:solidFill>
              <a:effectLst/>
              <a:latin typeface="+mn-lt"/>
              <a:ea typeface="+mn-ea"/>
              <a:cs typeface="+mn-cs"/>
            </a:endParaRPr>
          </a:p>
          <a:p>
            <a:r>
              <a:rPr lang="en-CA"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CA" sz="1200" i="1" kern="1200" dirty="0" smtClean="0">
                <a:solidFill>
                  <a:schemeClr val="tx1"/>
                </a:solidFill>
                <a:effectLst/>
                <a:latin typeface="+mn-lt"/>
                <a:ea typeface="+mn-ea"/>
                <a:cs typeface="+mn-cs"/>
              </a:rPr>
              <a:t>In this </a:t>
            </a:r>
            <a:r>
              <a:rPr lang="en-CA" sz="1200" i="1" kern="1200" dirty="0" err="1" smtClean="0">
                <a:solidFill>
                  <a:schemeClr val="tx1"/>
                </a:solidFill>
                <a:effectLst/>
                <a:latin typeface="+mn-lt"/>
                <a:ea typeface="+mn-ea"/>
                <a:cs typeface="+mn-cs"/>
              </a:rPr>
              <a:t>Canadiana</a:t>
            </a:r>
            <a:r>
              <a:rPr lang="en-CA" sz="1200" i="1" kern="1200" baseline="0" dirty="0" smtClean="0">
                <a:solidFill>
                  <a:schemeClr val="tx1"/>
                </a:solidFill>
                <a:effectLst/>
                <a:latin typeface="+mn-lt"/>
                <a:ea typeface="+mn-ea"/>
                <a:cs typeface="+mn-cs"/>
              </a:rPr>
              <a:t> record</a:t>
            </a:r>
            <a:r>
              <a:rPr lang="en-CA" sz="1200" i="1" kern="1200" dirty="0" smtClean="0">
                <a:solidFill>
                  <a:schemeClr val="tx1"/>
                </a:solidFill>
                <a:effectLst/>
                <a:latin typeface="+mn-lt"/>
                <a:ea typeface="+mn-ea"/>
                <a:cs typeface="+mn-cs"/>
              </a:rPr>
              <a:t>, there is a dead link 700 1 7 </a:t>
            </a:r>
            <a:r>
              <a:rPr lang="en-CA" sz="1200" kern="1200" dirty="0" smtClean="0">
                <a:solidFill>
                  <a:schemeClr val="tx1"/>
                </a:solidFill>
                <a:effectLst/>
                <a:latin typeface="+mn-lt"/>
                <a:ea typeface="+mn-ea"/>
                <a:cs typeface="+mn-cs"/>
              </a:rPr>
              <a:t>Canada.</a:t>
            </a:r>
            <a:r>
              <a:rPr lang="en-CA" sz="1200" b="1" kern="1200" dirty="0" smtClean="0">
                <a:solidFill>
                  <a:schemeClr val="tx1"/>
                </a:solidFill>
                <a:effectLst/>
                <a:latin typeface="+mn-lt"/>
                <a:ea typeface="+mn-ea"/>
                <a:cs typeface="+mn-cs"/>
              </a:rPr>
              <a:t>$</a:t>
            </a:r>
            <a:r>
              <a:rPr lang="en-CA" sz="1200" b="1" kern="1200" dirty="0" err="1" smtClean="0">
                <a:solidFill>
                  <a:schemeClr val="tx1"/>
                </a:solidFill>
                <a:effectLst/>
                <a:latin typeface="+mn-lt"/>
                <a:ea typeface="+mn-ea"/>
                <a:cs typeface="+mn-cs"/>
              </a:rPr>
              <a:t>b</a:t>
            </a:r>
            <a:r>
              <a:rPr lang="en-CA" sz="1200" kern="1200" dirty="0" err="1" smtClean="0">
                <a:solidFill>
                  <a:schemeClr val="tx1"/>
                </a:solidFill>
                <a:effectLst/>
                <a:latin typeface="+mn-lt"/>
                <a:ea typeface="+mn-ea"/>
                <a:cs typeface="+mn-cs"/>
              </a:rPr>
              <a:t>Global</a:t>
            </a:r>
            <a:r>
              <a:rPr lang="en-CA" sz="1200" kern="1200" dirty="0" smtClean="0">
                <a:solidFill>
                  <a:schemeClr val="tx1"/>
                </a:solidFill>
                <a:effectLst/>
                <a:latin typeface="+mn-lt"/>
                <a:ea typeface="+mn-ea"/>
                <a:cs typeface="+mn-cs"/>
              </a:rPr>
              <a:t> Affairs Canada</a:t>
            </a:r>
            <a:r>
              <a:rPr lang="en-CA" sz="1200" b="1" kern="1200" dirty="0" smtClean="0">
                <a:solidFill>
                  <a:schemeClr val="tx1"/>
                </a:solidFill>
                <a:effectLst/>
                <a:latin typeface="+mn-lt"/>
                <a:ea typeface="+mn-ea"/>
                <a:cs typeface="+mn-cs"/>
              </a:rPr>
              <a:t>$0</a:t>
            </a:r>
            <a:r>
              <a:rPr lang="en-CA" sz="1200" kern="1200" dirty="0" smtClean="0">
                <a:solidFill>
                  <a:schemeClr val="tx1"/>
                </a:solidFill>
                <a:effectLst/>
                <a:latin typeface="+mn-lt"/>
                <a:ea typeface="+mn-ea"/>
                <a:cs typeface="+mn-cs"/>
              </a:rPr>
              <a:t>(</a:t>
            </a:r>
            <a:r>
              <a:rPr lang="en-CA" sz="1200" kern="1200" dirty="0" err="1" smtClean="0">
                <a:solidFill>
                  <a:schemeClr val="tx1"/>
                </a:solidFill>
                <a:effectLst/>
                <a:latin typeface="+mn-lt"/>
                <a:ea typeface="+mn-ea"/>
                <a:cs typeface="+mn-cs"/>
              </a:rPr>
              <a:t>CaOONL</a:t>
            </a:r>
            <a:r>
              <a:rPr lang="en-CA" sz="1200" kern="1200" dirty="0" smtClean="0">
                <a:solidFill>
                  <a:schemeClr val="tx1"/>
                </a:solidFill>
                <a:effectLst/>
                <a:latin typeface="+mn-lt"/>
                <a:ea typeface="+mn-ea"/>
                <a:cs typeface="+mn-cs"/>
              </a:rPr>
              <a:t>)1025E7425E </a:t>
            </a:r>
            <a:r>
              <a:rPr lang="en-CA" sz="1200" b="1" kern="1200" dirty="0" smtClean="0">
                <a:solidFill>
                  <a:schemeClr val="tx1"/>
                </a:solidFill>
                <a:effectLst/>
                <a:latin typeface="+mn-lt"/>
                <a:ea typeface="+mn-ea"/>
                <a:cs typeface="+mn-cs"/>
              </a:rPr>
              <a:t>$2</a:t>
            </a:r>
            <a:r>
              <a:rPr lang="en-CA" sz="1200" kern="1200" dirty="0" smtClean="0">
                <a:solidFill>
                  <a:schemeClr val="tx1"/>
                </a:solidFill>
                <a:effectLst/>
                <a:latin typeface="+mn-lt"/>
                <a:ea typeface="+mn-ea"/>
                <a:cs typeface="+mn-cs"/>
              </a:rPr>
              <a:t>lacnaf</a:t>
            </a:r>
            <a:r>
              <a:rPr lang="en-CA" sz="1200" i="1" kern="1200" dirty="0" smtClean="0">
                <a:solidFill>
                  <a:schemeClr val="tx1"/>
                </a:solidFill>
                <a:effectLst/>
                <a:latin typeface="+mn-lt"/>
                <a:ea typeface="+mn-ea"/>
                <a:cs typeface="+mn-cs"/>
              </a:rPr>
              <a:t> from the migrated AMICUS record. </a:t>
            </a:r>
            <a:endParaRPr lang="en-CA" sz="1200" kern="1200" dirty="0" smtClean="0">
              <a:solidFill>
                <a:schemeClr val="tx1"/>
              </a:solidFill>
              <a:effectLst/>
              <a:latin typeface="+mn-lt"/>
              <a:ea typeface="+mn-ea"/>
              <a:cs typeface="+mn-cs"/>
            </a:endParaRPr>
          </a:p>
          <a:p>
            <a:r>
              <a:rPr lang="en-CA"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CA" sz="1200" i="1" kern="1200" dirty="0" err="1" smtClean="0">
                <a:solidFill>
                  <a:schemeClr val="tx1"/>
                </a:solidFill>
                <a:effectLst/>
                <a:latin typeface="+mn-lt"/>
                <a:ea typeface="+mn-ea"/>
                <a:cs typeface="+mn-cs"/>
              </a:rPr>
              <a:t>Canadiana</a:t>
            </a:r>
            <a:r>
              <a:rPr lang="en-CA" sz="1200" i="1" kern="1200" dirty="0" smtClean="0">
                <a:solidFill>
                  <a:schemeClr val="tx1"/>
                </a:solidFill>
                <a:effectLst/>
                <a:latin typeface="+mn-lt"/>
                <a:ea typeface="+mn-ea"/>
                <a:cs typeface="+mn-cs"/>
              </a:rPr>
              <a:t> search 016: 1025E7425F Canada. Affaires </a:t>
            </a:r>
            <a:r>
              <a:rPr lang="en-CA" sz="1200" i="1" kern="1200" dirty="0" err="1" smtClean="0">
                <a:solidFill>
                  <a:schemeClr val="tx1"/>
                </a:solidFill>
                <a:effectLst/>
                <a:latin typeface="+mn-lt"/>
                <a:ea typeface="+mn-ea"/>
                <a:cs typeface="+mn-cs"/>
              </a:rPr>
              <a:t>mondiales</a:t>
            </a:r>
            <a:r>
              <a:rPr lang="en-CA" sz="1200" i="1" kern="1200" dirty="0" smtClean="0">
                <a:solidFill>
                  <a:schemeClr val="tx1"/>
                </a:solidFill>
                <a:effectLst/>
                <a:latin typeface="+mn-lt"/>
                <a:ea typeface="+mn-ea"/>
                <a:cs typeface="+mn-cs"/>
              </a:rPr>
              <a:t> Canada</a:t>
            </a:r>
            <a:endParaRPr lang="en-CA" sz="1200" kern="1200" dirty="0" smtClean="0">
              <a:solidFill>
                <a:schemeClr val="tx1"/>
              </a:solidFill>
              <a:effectLst/>
              <a:latin typeface="+mn-lt"/>
              <a:ea typeface="+mn-ea"/>
              <a:cs typeface="+mn-cs"/>
            </a:endParaRPr>
          </a:p>
          <a:p>
            <a:r>
              <a:rPr lang="en-CA"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CA" sz="1200" i="1" kern="1200" dirty="0" smtClean="0">
                <a:solidFill>
                  <a:schemeClr val="tx1"/>
                </a:solidFill>
                <a:effectLst/>
                <a:latin typeface="+mn-lt"/>
                <a:ea typeface="+mn-ea"/>
                <a:cs typeface="+mn-cs"/>
              </a:rPr>
              <a:t>Again, I can use the tab to go back to the bib record, and then click on the hyperlink to edit the NACO record, or search LC authorities to find the record: </a:t>
            </a:r>
            <a:endParaRPr lang="en-CA" sz="1200" kern="1200" dirty="0" smtClean="0">
              <a:solidFill>
                <a:schemeClr val="tx1"/>
              </a:solidFill>
              <a:effectLst/>
              <a:latin typeface="+mn-lt"/>
              <a:ea typeface="+mn-ea"/>
              <a:cs typeface="+mn-cs"/>
            </a:endParaRPr>
          </a:p>
          <a:p>
            <a:r>
              <a:rPr lang="en-CA" sz="1200" i="1" kern="1200" dirty="0" smtClean="0">
                <a:solidFill>
                  <a:schemeClr val="tx1"/>
                </a:solidFill>
                <a:effectLst/>
                <a:latin typeface="+mn-lt"/>
                <a:ea typeface="+mn-ea"/>
                <a:cs typeface="+mn-cs"/>
              </a:rPr>
              <a:t>LC: corporate name search Canada. Global Affairs Canada (</a:t>
            </a:r>
            <a:r>
              <a:rPr lang="en-CA" sz="1200" kern="1200" dirty="0" smtClean="0">
                <a:solidFill>
                  <a:schemeClr val="tx1"/>
                </a:solidFill>
                <a:effectLst/>
                <a:latin typeface="+mn-lt"/>
                <a:ea typeface="+mn-ea"/>
                <a:cs typeface="+mn-cs"/>
              </a:rPr>
              <a:t>no2016068839)</a:t>
            </a:r>
          </a:p>
          <a:p>
            <a:r>
              <a:rPr lang="en-CA" sz="1200" kern="1200" dirty="0" smtClean="0">
                <a:solidFill>
                  <a:schemeClr val="tx1"/>
                </a:solidFill>
                <a:effectLst/>
                <a:latin typeface="+mn-lt"/>
                <a:ea typeface="+mn-ea"/>
                <a:cs typeface="+mn-cs"/>
              </a:rPr>
              <a:t>After evaluating</a:t>
            </a:r>
            <a:r>
              <a:rPr lang="en-CA" sz="1200" kern="1200" baseline="0" dirty="0" smtClean="0">
                <a:solidFill>
                  <a:schemeClr val="tx1"/>
                </a:solidFill>
                <a:effectLst/>
                <a:latin typeface="+mn-lt"/>
                <a:ea typeface="+mn-ea"/>
                <a:cs typeface="+mn-cs"/>
              </a:rPr>
              <a:t> both records, I am confident that they are the same entity with two official names. Now I can use </a:t>
            </a:r>
            <a:r>
              <a:rPr lang="en-CA" sz="1200" kern="1200" dirty="0" smtClean="0">
                <a:solidFill>
                  <a:schemeClr val="tx1"/>
                </a:solidFill>
                <a:effectLst/>
                <a:latin typeface="+mn-lt"/>
                <a:ea typeface="+mn-ea"/>
                <a:cs typeface="+mn-cs"/>
              </a:rPr>
              <a:t>Copy authority data and insert equivalence link. We can also follow the same workflows to insert See Also links. </a:t>
            </a:r>
          </a:p>
          <a:p>
            <a:r>
              <a:rPr lang="en-CA" sz="1200" kern="1200" dirty="0" smtClean="0">
                <a:solidFill>
                  <a:schemeClr val="tx1"/>
                </a:solidFill>
                <a:effectLst/>
                <a:latin typeface="+mn-lt"/>
                <a:ea typeface="+mn-ea"/>
                <a:cs typeface="+mn-cs"/>
              </a:rPr>
              <a:t> </a:t>
            </a:r>
          </a:p>
          <a:p>
            <a:r>
              <a:rPr lang="en-CA" sz="1200" kern="1200" dirty="0" smtClean="0">
                <a:solidFill>
                  <a:schemeClr val="tx1"/>
                </a:solidFill>
                <a:effectLst/>
                <a:latin typeface="+mn-lt"/>
                <a:ea typeface="+mn-ea"/>
                <a:cs typeface="+mn-cs"/>
              </a:rPr>
              <a:t>The functionalities also apply to CSH.</a:t>
            </a:r>
            <a:r>
              <a:rPr lang="en-CA" sz="1200" kern="1200" baseline="0" dirty="0" smtClean="0">
                <a:solidFill>
                  <a:schemeClr val="tx1"/>
                </a:solidFill>
                <a:effectLst/>
                <a:latin typeface="+mn-lt"/>
                <a:ea typeface="+mn-ea"/>
                <a:cs typeface="+mn-cs"/>
              </a:rPr>
              <a:t> </a:t>
            </a:r>
            <a:endParaRPr lang="en-CA" dirty="0"/>
          </a:p>
        </p:txBody>
      </p:sp>
      <p:sp>
        <p:nvSpPr>
          <p:cNvPr id="4" name="Slide Number Placeholder 3"/>
          <p:cNvSpPr>
            <a:spLocks noGrp="1"/>
          </p:cNvSpPr>
          <p:nvPr>
            <p:ph type="sldNum" sz="quarter" idx="10"/>
          </p:nvPr>
        </p:nvSpPr>
        <p:spPr/>
        <p:txBody>
          <a:bodyPr/>
          <a:lstStyle/>
          <a:p>
            <a:fld id="{51B91CF9-B666-4FEB-937C-142F8941E244}" type="slidenum">
              <a:rPr lang="en-CA" smtClean="0"/>
              <a:t>15</a:t>
            </a:fld>
            <a:endParaRPr lang="en-CA"/>
          </a:p>
        </p:txBody>
      </p:sp>
    </p:spTree>
    <p:extLst>
      <p:ext uri="{BB962C8B-B14F-4D97-AF65-F5344CB8AC3E}">
        <p14:creationId xmlns:p14="http://schemas.microsoft.com/office/powerpoint/2010/main" val="29467905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mn-lt"/>
                <a:ea typeface="+mn-ea"/>
                <a:cs typeface="+mn-cs"/>
              </a:rPr>
              <a:t>Our staff went through the full training of WMS Record Manager, including the authority module in October and November 2018, prior to the go live date. </a:t>
            </a:r>
          </a:p>
          <a:p>
            <a:endParaRPr lang="en-CA"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Following the implementation, we are reviewing our cataloguing policies and procedures. We have shared the draft of the name authority manual with our NACO reviewers. </a:t>
            </a:r>
          </a:p>
          <a:p>
            <a:endParaRPr lang="en-CA"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Now I will hand over to Dominique to talk more details of our NACO trainings.</a:t>
            </a:r>
          </a:p>
          <a:p>
            <a:endParaRPr lang="en-CA" dirty="0"/>
          </a:p>
        </p:txBody>
      </p:sp>
      <p:sp>
        <p:nvSpPr>
          <p:cNvPr id="4" name="Slide Number Placeholder 3"/>
          <p:cNvSpPr>
            <a:spLocks noGrp="1"/>
          </p:cNvSpPr>
          <p:nvPr>
            <p:ph type="sldNum" sz="quarter" idx="10"/>
          </p:nvPr>
        </p:nvSpPr>
        <p:spPr/>
        <p:txBody>
          <a:bodyPr/>
          <a:lstStyle/>
          <a:p>
            <a:fld id="{51B91CF9-B666-4FEB-937C-142F8941E244}" type="slidenum">
              <a:rPr lang="en-CA" smtClean="0"/>
              <a:t>16</a:t>
            </a:fld>
            <a:endParaRPr lang="en-CA"/>
          </a:p>
        </p:txBody>
      </p:sp>
    </p:spTree>
    <p:extLst>
      <p:ext uri="{BB962C8B-B14F-4D97-AF65-F5344CB8AC3E}">
        <p14:creationId xmlns:p14="http://schemas.microsoft.com/office/powerpoint/2010/main" val="2268297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mn-lt"/>
                <a:ea typeface="+mn-ea"/>
                <a:cs typeface="+mn-cs"/>
              </a:rPr>
              <a:t>Thanks Sarah. My name is Hong Cui. I am the information standard specialist at Standards and Systems team at LAC. In the past 2 and half years, I was involved in the technical requirements of new ILS OCLC </a:t>
            </a:r>
            <a:r>
              <a:rPr lang="en-CA" sz="1200" kern="1200" dirty="0" err="1" smtClean="0">
                <a:solidFill>
                  <a:schemeClr val="tx1"/>
                </a:solidFill>
                <a:effectLst/>
                <a:latin typeface="+mn-lt"/>
                <a:ea typeface="+mn-ea"/>
                <a:cs typeface="+mn-cs"/>
              </a:rPr>
              <a:t>WorldShare</a:t>
            </a:r>
            <a:r>
              <a:rPr lang="en-CA" sz="1200" kern="1200" dirty="0" smtClean="0">
                <a:solidFill>
                  <a:schemeClr val="tx1"/>
                </a:solidFill>
                <a:effectLst/>
                <a:latin typeface="+mn-lt"/>
                <a:ea typeface="+mn-ea"/>
                <a:cs typeface="+mn-cs"/>
              </a:rPr>
              <a:t> Management Services (WMS) authority module, and authority data migration in the Library System Renewal Project. </a:t>
            </a:r>
          </a:p>
          <a:p>
            <a:r>
              <a:rPr lang="en-CA" sz="1200" kern="1200" dirty="0" smtClean="0">
                <a:solidFill>
                  <a:schemeClr val="tx1"/>
                </a:solidFill>
                <a:effectLst/>
                <a:latin typeface="+mn-lt"/>
                <a:ea typeface="+mn-ea"/>
                <a:cs typeface="+mn-cs"/>
              </a:rPr>
              <a:t>In my presentation, I will provide an overview of AMICUS authorities, the analysis we did prior to the transition, and data elements unique to LAC as a national library. If</a:t>
            </a:r>
            <a:r>
              <a:rPr lang="en-CA" sz="1200" kern="1200" baseline="0" dirty="0" smtClean="0">
                <a:solidFill>
                  <a:schemeClr val="tx1"/>
                </a:solidFill>
                <a:effectLst/>
                <a:latin typeface="+mn-lt"/>
                <a:ea typeface="+mn-ea"/>
                <a:cs typeface="+mn-cs"/>
              </a:rPr>
              <a:t> time allows, </a:t>
            </a:r>
            <a:r>
              <a:rPr lang="en-CA" sz="1200" kern="1200" dirty="0" smtClean="0">
                <a:solidFill>
                  <a:schemeClr val="tx1"/>
                </a:solidFill>
                <a:effectLst/>
                <a:latin typeface="+mn-lt"/>
                <a:ea typeface="+mn-ea"/>
                <a:cs typeface="+mn-cs"/>
              </a:rPr>
              <a:t>I</a:t>
            </a:r>
            <a:r>
              <a:rPr lang="en-CA" sz="1200" kern="1200" baseline="0" dirty="0" smtClean="0">
                <a:solidFill>
                  <a:schemeClr val="tx1"/>
                </a:solidFill>
                <a:effectLst/>
                <a:latin typeface="+mn-lt"/>
                <a:ea typeface="+mn-ea"/>
                <a:cs typeface="+mn-cs"/>
              </a:rPr>
              <a:t> will do a demo of linking English and French records in RM.</a:t>
            </a:r>
            <a:endParaRPr lang="en-CA" sz="120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1B91CF9-B666-4FEB-937C-142F8941E244}" type="slidenum">
              <a:rPr kumimoji="0" lang="en-CA"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CA"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40288916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kern="1200" dirty="0" smtClean="0">
                <a:solidFill>
                  <a:schemeClr val="tx1"/>
                </a:solidFill>
                <a:effectLst/>
                <a:latin typeface="+mn-lt"/>
                <a:ea typeface="+mn-ea"/>
                <a:cs typeface="+mn-cs"/>
              </a:rPr>
              <a:t>I will start with the milestones in the transition to the WMS</a:t>
            </a:r>
            <a:r>
              <a:rPr lang="en-CA" sz="1200" kern="1200" baseline="0" dirty="0" smtClean="0">
                <a:solidFill>
                  <a:schemeClr val="tx1"/>
                </a:solidFill>
                <a:effectLst/>
                <a:latin typeface="+mn-lt"/>
                <a:ea typeface="+mn-ea"/>
                <a:cs typeface="+mn-cs"/>
              </a:rPr>
              <a:t> Record manager</a:t>
            </a:r>
            <a:r>
              <a:rPr lang="en-CA" sz="1200" kern="1200" dirty="0" smtClean="0">
                <a:solidFill>
                  <a:schemeClr val="tx1"/>
                </a:solidFill>
                <a:effectLst/>
                <a:latin typeface="+mn-lt"/>
                <a:ea typeface="+mn-ea"/>
                <a:cs typeface="+mn-cs"/>
              </a:rPr>
              <a:t>. LAC officially joined NACO in December 2016</a:t>
            </a:r>
          </a:p>
          <a:p>
            <a:pPr lvl="0"/>
            <a:r>
              <a:rPr lang="en-CA" sz="1200" kern="1200" dirty="0" smtClean="0">
                <a:solidFill>
                  <a:schemeClr val="tx1"/>
                </a:solidFill>
                <a:effectLst/>
                <a:latin typeface="+mn-lt"/>
                <a:ea typeface="+mn-ea"/>
                <a:cs typeface="+mn-cs"/>
              </a:rPr>
              <a:t>In December 2017: OCLC delivered reports of LAC French records, and LAC English records against NAF, based on 4 extractions of LAC authorities from Jan. –Nov. In between the data extractions and analysis, OCLC and LAC also worked out the specs on authority development infrastructure in Record Manager, and the data definition of LAC French file. Between May and September, 2018: Dominique provided three rounds of NACO Trainings to LAC staff</a:t>
            </a:r>
          </a:p>
          <a:p>
            <a:pPr lvl="0"/>
            <a:r>
              <a:rPr lang="en-CA" sz="1200" kern="1200" dirty="0" smtClean="0">
                <a:solidFill>
                  <a:schemeClr val="tx1"/>
                </a:solidFill>
                <a:effectLst/>
                <a:latin typeface="+mn-lt"/>
                <a:ea typeface="+mn-ea"/>
                <a:cs typeface="+mn-cs"/>
              </a:rPr>
              <a:t>September 29, 2018: </a:t>
            </a:r>
            <a:r>
              <a:rPr lang="en-CA" sz="1200" kern="1200" dirty="0" err="1" smtClean="0">
                <a:solidFill>
                  <a:schemeClr val="tx1"/>
                </a:solidFill>
                <a:effectLst/>
                <a:latin typeface="+mn-lt"/>
                <a:ea typeface="+mn-ea"/>
                <a:cs typeface="+mn-cs"/>
              </a:rPr>
              <a:t>Canadiana</a:t>
            </a:r>
            <a:r>
              <a:rPr lang="en-CA" sz="1200" kern="1200" dirty="0" smtClean="0">
                <a:solidFill>
                  <a:schemeClr val="tx1"/>
                </a:solidFill>
                <a:effectLst/>
                <a:latin typeface="+mn-lt"/>
                <a:ea typeface="+mn-ea"/>
                <a:cs typeface="+mn-cs"/>
              </a:rPr>
              <a:t> Name Authorities in French (shorter name </a:t>
            </a:r>
            <a:r>
              <a:rPr lang="en-CA" sz="1200" kern="1200" dirty="0" err="1" smtClean="0">
                <a:solidFill>
                  <a:schemeClr val="tx1"/>
                </a:solidFill>
                <a:effectLst/>
                <a:latin typeface="+mn-lt"/>
                <a:ea typeface="+mn-ea"/>
                <a:cs typeface="+mn-cs"/>
              </a:rPr>
              <a:t>Canadiana</a:t>
            </a:r>
            <a:r>
              <a:rPr lang="en-CA" sz="1200" kern="1200" dirty="0" smtClean="0">
                <a:solidFill>
                  <a:schemeClr val="tx1"/>
                </a:solidFill>
                <a:effectLst/>
                <a:latin typeface="+mn-lt"/>
                <a:ea typeface="+mn-ea"/>
                <a:cs typeface="+mn-cs"/>
              </a:rPr>
              <a:t>) officially released in WMS Record Manager; </a:t>
            </a:r>
          </a:p>
          <a:p>
            <a:pPr lvl="0"/>
            <a:r>
              <a:rPr lang="en-CA" sz="1200" kern="1200" dirty="0" smtClean="0">
                <a:solidFill>
                  <a:schemeClr val="tx1"/>
                </a:solidFill>
                <a:effectLst/>
                <a:latin typeface="+mn-lt"/>
                <a:ea typeface="+mn-ea"/>
                <a:cs typeface="+mn-cs"/>
              </a:rPr>
              <a:t>In Record Manager Feb 2019 release: Canadian Subject Headings integrated into the </a:t>
            </a:r>
            <a:r>
              <a:rPr lang="en-CA" sz="1200" kern="1200" dirty="0" err="1" smtClean="0">
                <a:solidFill>
                  <a:schemeClr val="tx1"/>
                </a:solidFill>
                <a:effectLst/>
                <a:latin typeface="+mn-lt"/>
                <a:ea typeface="+mn-ea"/>
                <a:cs typeface="+mn-cs"/>
              </a:rPr>
              <a:t>Canadiana</a:t>
            </a:r>
            <a:r>
              <a:rPr lang="en-CA" sz="1200" kern="1200" dirty="0" smtClean="0">
                <a:solidFill>
                  <a:schemeClr val="tx1"/>
                </a:solidFill>
                <a:effectLst/>
                <a:latin typeface="+mn-lt"/>
                <a:ea typeface="+mn-ea"/>
                <a:cs typeface="+mn-cs"/>
              </a:rPr>
              <a:t> authority file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smtClean="0">
              <a:solidFill>
                <a:schemeClr val="tx1"/>
              </a:solidFill>
              <a:effectLst/>
              <a:latin typeface="+mn-lt"/>
              <a:ea typeface="+mn-ea"/>
              <a:cs typeface="+mn-cs"/>
            </a:endParaRPr>
          </a:p>
          <a:p>
            <a:pPr lvl="0"/>
            <a:endParaRPr lang="en-C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1B91CF9-B666-4FEB-937C-142F8941E244}" type="slidenum">
              <a:rPr lang="en-CA" smtClean="0"/>
              <a:t>3</a:t>
            </a:fld>
            <a:endParaRPr lang="en-CA"/>
          </a:p>
        </p:txBody>
      </p:sp>
    </p:spTree>
    <p:extLst>
      <p:ext uri="{BB962C8B-B14F-4D97-AF65-F5344CB8AC3E}">
        <p14:creationId xmlns:p14="http://schemas.microsoft.com/office/powerpoint/2010/main" val="414356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mn-lt"/>
                <a:ea typeface="+mn-ea"/>
                <a:cs typeface="+mn-cs"/>
              </a:rPr>
              <a:t>As Sarah said, we have been following bilingual cataloguing policy </a:t>
            </a:r>
            <a:r>
              <a:rPr lang="en-CA" sz="1200" kern="1200" dirty="0" smtClean="0">
                <a:solidFill>
                  <a:schemeClr val="tx1"/>
                </a:solidFill>
                <a:effectLst/>
                <a:latin typeface="+mn-lt"/>
                <a:ea typeface="+mn-ea"/>
                <a:cs typeface="+mn-cs"/>
              </a:rPr>
              <a:t>for </a:t>
            </a:r>
            <a:r>
              <a:rPr lang="en-CA" sz="1200" kern="1200" dirty="0" smtClean="0">
                <a:solidFill>
                  <a:schemeClr val="tx1"/>
                </a:solidFill>
                <a:effectLst/>
                <a:latin typeface="+mn-lt"/>
                <a:ea typeface="+mn-ea"/>
                <a:cs typeface="+mn-cs"/>
              </a:rPr>
              <a:t>45 years. In AMICUS, English, French and language neutral name authority records resided in one file. LAC shared our records with library communities via the </a:t>
            </a:r>
            <a:r>
              <a:rPr lang="en-CA" sz="1200" kern="1200" dirty="0" err="1" smtClean="0">
                <a:solidFill>
                  <a:schemeClr val="tx1"/>
                </a:solidFill>
                <a:effectLst/>
                <a:latin typeface="+mn-lt"/>
                <a:ea typeface="+mn-ea"/>
                <a:cs typeface="+mn-cs"/>
              </a:rPr>
              <a:t>Canadiana</a:t>
            </a:r>
            <a:r>
              <a:rPr lang="en-CA" sz="1200" kern="1200" dirty="0" smtClean="0">
                <a:solidFill>
                  <a:schemeClr val="tx1"/>
                </a:solidFill>
                <a:effectLst/>
                <a:latin typeface="+mn-lt"/>
                <a:ea typeface="+mn-ea"/>
                <a:cs typeface="+mn-cs"/>
              </a:rPr>
              <a:t> Authorities website, VIAF, AMICUS Web, Z39.50, the</a:t>
            </a:r>
            <a:r>
              <a:rPr lang="en-CA" sz="1200" kern="1200" baseline="0" dirty="0" smtClean="0">
                <a:solidFill>
                  <a:schemeClr val="tx1"/>
                </a:solidFill>
                <a:effectLst/>
                <a:latin typeface="+mn-lt"/>
                <a:ea typeface="+mn-ea"/>
                <a:cs typeface="+mn-cs"/>
              </a:rPr>
              <a:t> </a:t>
            </a:r>
            <a:r>
              <a:rPr lang="en-CA" sz="1200" kern="1200" dirty="0" smtClean="0">
                <a:solidFill>
                  <a:schemeClr val="tx1"/>
                </a:solidFill>
                <a:effectLst/>
                <a:latin typeface="+mn-lt"/>
                <a:ea typeface="+mn-ea"/>
                <a:cs typeface="+mn-cs"/>
              </a:rPr>
              <a:t>MARC Records Distribution Services. It supported our mandate on providing access to Canada’s document heritage. </a:t>
            </a:r>
          </a:p>
          <a:p>
            <a:r>
              <a:rPr lang="en-CA" sz="1200" kern="1200" dirty="0" smtClean="0">
                <a:solidFill>
                  <a:schemeClr val="tx1"/>
                </a:solidFill>
                <a:effectLst/>
                <a:latin typeface="+mn-lt"/>
                <a:ea typeface="+mn-ea"/>
                <a:cs typeface="+mn-cs"/>
              </a:rPr>
              <a:t>Here are the slides I stole from Sarah: Library and Archives Canada, and </a:t>
            </a:r>
            <a:r>
              <a:rPr lang="en-CA" sz="1200" kern="1200" dirty="0" err="1" smtClean="0">
                <a:solidFill>
                  <a:schemeClr val="tx1"/>
                </a:solidFill>
                <a:effectLst/>
                <a:latin typeface="+mn-lt"/>
                <a:ea typeface="+mn-ea"/>
                <a:cs typeface="+mn-cs"/>
              </a:rPr>
              <a:t>Bibliotheque</a:t>
            </a:r>
            <a:r>
              <a:rPr lang="en-CA" sz="1200" kern="1200" dirty="0" smtClean="0">
                <a:solidFill>
                  <a:schemeClr val="tx1"/>
                </a:solidFill>
                <a:effectLst/>
                <a:latin typeface="+mn-lt"/>
                <a:ea typeface="+mn-ea"/>
                <a:cs typeface="+mn-cs"/>
              </a:rPr>
              <a:t> et archives Canada. Both records have the same 016 </a:t>
            </a:r>
            <a:r>
              <a:rPr lang="en-CA" sz="1200" kern="1200" dirty="0" err="1" smtClean="0">
                <a:solidFill>
                  <a:schemeClr val="tx1"/>
                </a:solidFill>
                <a:effectLst/>
                <a:latin typeface="+mn-lt"/>
                <a:ea typeface="+mn-ea"/>
                <a:cs typeface="+mn-cs"/>
              </a:rPr>
              <a:t>Canadiana</a:t>
            </a:r>
            <a:r>
              <a:rPr lang="en-CA" sz="1200" kern="1200" dirty="0" smtClean="0">
                <a:solidFill>
                  <a:schemeClr val="tx1"/>
                </a:solidFill>
                <a:effectLst/>
                <a:latin typeface="+mn-lt"/>
                <a:ea typeface="+mn-ea"/>
                <a:cs typeface="+mn-cs"/>
              </a:rPr>
              <a:t> number, but different suffix E or F, to indicate English or French records; 710 heading linking fields (the 2</a:t>
            </a:r>
            <a:r>
              <a:rPr lang="en-CA" sz="1200" kern="1200" baseline="30000" dirty="0" smtClean="0">
                <a:solidFill>
                  <a:schemeClr val="tx1"/>
                </a:solidFill>
                <a:effectLst/>
                <a:latin typeface="+mn-lt"/>
                <a:ea typeface="+mn-ea"/>
                <a:cs typeface="+mn-cs"/>
              </a:rPr>
              <a:t>nd</a:t>
            </a:r>
            <a:r>
              <a:rPr lang="en-CA" sz="1200" kern="1200" dirty="0" smtClean="0">
                <a:solidFill>
                  <a:schemeClr val="tx1"/>
                </a:solidFill>
                <a:effectLst/>
                <a:latin typeface="+mn-lt"/>
                <a:ea typeface="+mn-ea"/>
                <a:cs typeface="+mn-cs"/>
              </a:rPr>
              <a:t> indicator 5 is locally defined for equivalent relationships) with $0, linked the two records together; 042 authentication code “</a:t>
            </a:r>
            <a:r>
              <a:rPr lang="en-CA" sz="1200" kern="1200" dirty="0" err="1" smtClean="0">
                <a:solidFill>
                  <a:schemeClr val="tx1"/>
                </a:solidFill>
                <a:effectLst/>
                <a:latin typeface="+mn-lt"/>
                <a:ea typeface="+mn-ea"/>
                <a:cs typeface="+mn-cs"/>
              </a:rPr>
              <a:t>nlc</a:t>
            </a:r>
            <a:r>
              <a:rPr lang="en-CA" sz="1200" kern="1200" dirty="0" smtClean="0">
                <a:solidFill>
                  <a:schemeClr val="tx1"/>
                </a:solidFill>
                <a:effectLst/>
                <a:latin typeface="+mn-lt"/>
                <a:ea typeface="+mn-ea"/>
                <a:cs typeface="+mn-cs"/>
              </a:rPr>
              <a:t>” signified that LAC was the authentication centre.</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err="1" smtClean="0">
                <a:solidFill>
                  <a:schemeClr val="tx1"/>
                </a:solidFill>
                <a:effectLst/>
                <a:latin typeface="+mn-lt"/>
                <a:ea typeface="+mn-ea"/>
                <a:cs typeface="+mn-cs"/>
              </a:rPr>
              <a:t>Canadiana</a:t>
            </a:r>
            <a:r>
              <a:rPr lang="en-CA" sz="1200" kern="1200" dirty="0" smtClean="0">
                <a:solidFill>
                  <a:schemeClr val="tx1"/>
                </a:solidFill>
                <a:effectLst/>
                <a:latin typeface="+mn-lt"/>
                <a:ea typeface="+mn-ea"/>
                <a:cs typeface="+mn-cs"/>
              </a:rPr>
              <a:t> number was the system control number in $0 in both 5XX and 7XX fields.</a:t>
            </a:r>
          </a:p>
          <a:p>
            <a:r>
              <a:rPr lang="en-CA" sz="1200" kern="1200" dirty="0" smtClean="0">
                <a:solidFill>
                  <a:schemeClr val="tx1"/>
                </a:solidFill>
                <a:effectLst/>
                <a:latin typeface="+mn-lt"/>
                <a:ea typeface="+mn-ea"/>
                <a:cs typeface="+mn-cs"/>
              </a:rPr>
              <a:t>In both records, 3 data elements are related to the language: the suffix of </a:t>
            </a:r>
            <a:r>
              <a:rPr lang="en-CA" sz="1200" kern="1200" dirty="0" err="1" smtClean="0">
                <a:solidFill>
                  <a:schemeClr val="tx1"/>
                </a:solidFill>
                <a:effectLst/>
                <a:latin typeface="+mn-lt"/>
                <a:ea typeface="+mn-ea"/>
                <a:cs typeface="+mn-cs"/>
              </a:rPr>
              <a:t>Canadiana</a:t>
            </a:r>
            <a:r>
              <a:rPr lang="en-CA" sz="1200" kern="1200" dirty="0" smtClean="0">
                <a:solidFill>
                  <a:schemeClr val="tx1"/>
                </a:solidFill>
                <a:effectLst/>
                <a:latin typeface="+mn-lt"/>
                <a:ea typeface="+mn-ea"/>
                <a:cs typeface="+mn-cs"/>
              </a:rPr>
              <a:t> number in 016, language of cataloguing in 040 $b, and 008/08, language of catalog. In the English record, the value is “e”, the French record, the value is “f”.</a:t>
            </a:r>
            <a:endParaRPr lang="en-CA" dirty="0"/>
          </a:p>
        </p:txBody>
      </p:sp>
      <p:sp>
        <p:nvSpPr>
          <p:cNvPr id="4" name="Slide Number Placeholder 3"/>
          <p:cNvSpPr>
            <a:spLocks noGrp="1"/>
          </p:cNvSpPr>
          <p:nvPr>
            <p:ph type="sldNum" sz="quarter" idx="10"/>
          </p:nvPr>
        </p:nvSpPr>
        <p:spPr/>
        <p:txBody>
          <a:bodyPr/>
          <a:lstStyle/>
          <a:p>
            <a:pPr>
              <a:defRPr/>
            </a:pPr>
            <a:fld id="{EA6F1295-B0A0-45B7-81DD-7BAFF1B3AB7B}" type="slidenum">
              <a:rPr lang="en-CA" smtClean="0"/>
              <a:pPr>
                <a:defRPr/>
              </a:pPr>
              <a:t>4</a:t>
            </a:fld>
            <a:endParaRPr lang="en-CA"/>
          </a:p>
        </p:txBody>
      </p:sp>
    </p:spTree>
    <p:extLst>
      <p:ext uri="{BB962C8B-B14F-4D97-AF65-F5344CB8AC3E}">
        <p14:creationId xmlns:p14="http://schemas.microsoft.com/office/powerpoint/2010/main" val="20157217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mn-lt"/>
                <a:ea typeface="+mn-ea"/>
                <a:cs typeface="+mn-cs"/>
              </a:rPr>
              <a:t>We considered headings language neutral, if these headings are applicable in both English and French cataloguing. The record itself can be catalogued in either English (040 $b </a:t>
            </a:r>
            <a:r>
              <a:rPr lang="en-CA" sz="1200" kern="1200" dirty="0" err="1" smtClean="0">
                <a:solidFill>
                  <a:schemeClr val="tx1"/>
                </a:solidFill>
                <a:effectLst/>
                <a:latin typeface="+mn-lt"/>
                <a:ea typeface="+mn-ea"/>
                <a:cs typeface="+mn-cs"/>
              </a:rPr>
              <a:t>eng</a:t>
            </a:r>
            <a:r>
              <a:rPr lang="en-CA" sz="1200" kern="1200" dirty="0" smtClean="0">
                <a:solidFill>
                  <a:schemeClr val="tx1"/>
                </a:solidFill>
                <a:effectLst/>
                <a:latin typeface="+mn-lt"/>
                <a:ea typeface="+mn-ea"/>
                <a:cs typeface="+mn-cs"/>
              </a:rPr>
              <a:t>) or French (040 $b </a:t>
            </a:r>
            <a:r>
              <a:rPr lang="en-CA" sz="1200" kern="1200" dirty="0" err="1" smtClean="0">
                <a:solidFill>
                  <a:schemeClr val="tx1"/>
                </a:solidFill>
                <a:effectLst/>
                <a:latin typeface="+mn-lt"/>
                <a:ea typeface="+mn-ea"/>
                <a:cs typeface="+mn-cs"/>
              </a:rPr>
              <a:t>fre</a:t>
            </a:r>
            <a:r>
              <a:rPr lang="en-CA" sz="1200" kern="1200" dirty="0" smtClean="0">
                <a:solidFill>
                  <a:schemeClr val="tx1"/>
                </a:solidFill>
                <a:effectLst/>
                <a:latin typeface="+mn-lt"/>
                <a:ea typeface="+mn-ea"/>
                <a:cs typeface="+mn-cs"/>
              </a:rPr>
              <a:t>), or language neutral (040 $b </a:t>
            </a:r>
            <a:r>
              <a:rPr lang="en-CA" sz="1200" kern="1200" dirty="0" err="1" smtClean="0">
                <a:solidFill>
                  <a:schemeClr val="tx1"/>
                </a:solidFill>
                <a:effectLst/>
                <a:latin typeface="+mn-lt"/>
                <a:ea typeface="+mn-ea"/>
                <a:cs typeface="+mn-cs"/>
              </a:rPr>
              <a:t>nnn</a:t>
            </a:r>
            <a:r>
              <a:rPr lang="en-CA" sz="1200" kern="1200" dirty="0" smtClean="0">
                <a:solidFill>
                  <a:schemeClr val="tx1"/>
                </a:solidFill>
                <a:effectLst/>
                <a:latin typeface="+mn-lt"/>
                <a:ea typeface="+mn-ea"/>
                <a:cs typeface="+mn-cs"/>
              </a:rPr>
              <a:t>). Here are two examples: English record: </a:t>
            </a:r>
            <a:r>
              <a:rPr lang="en-CA" sz="1200" kern="1200" dirty="0" err="1" smtClean="0">
                <a:solidFill>
                  <a:schemeClr val="tx1"/>
                </a:solidFill>
                <a:effectLst/>
                <a:latin typeface="+mn-lt"/>
                <a:ea typeface="+mn-ea"/>
                <a:cs typeface="+mn-cs"/>
              </a:rPr>
              <a:t>Henstra</a:t>
            </a:r>
            <a:r>
              <a:rPr lang="en-CA" sz="1200" kern="1200" dirty="0" smtClean="0">
                <a:solidFill>
                  <a:schemeClr val="tx1"/>
                </a:solidFill>
                <a:effectLst/>
                <a:latin typeface="+mn-lt"/>
                <a:ea typeface="+mn-ea"/>
                <a:cs typeface="+mn-cs"/>
              </a:rPr>
              <a:t>, Sarah, 1972- : she is the Governor General’s Literary Award winner in 2018 ; and French record, Tremblay, </a:t>
            </a:r>
            <a:r>
              <a:rPr lang="en-CA" sz="1200" kern="1200" dirty="0" err="1" smtClean="0">
                <a:solidFill>
                  <a:schemeClr val="tx1"/>
                </a:solidFill>
                <a:effectLst/>
                <a:latin typeface="+mn-lt"/>
                <a:ea typeface="+mn-ea"/>
                <a:cs typeface="+mn-cs"/>
              </a:rPr>
              <a:t>Michèle</a:t>
            </a:r>
            <a:r>
              <a:rPr lang="en-CA" sz="1200" kern="1200" dirty="0" smtClean="0">
                <a:solidFill>
                  <a:schemeClr val="tx1"/>
                </a:solidFill>
                <a:effectLst/>
                <a:latin typeface="+mn-lt"/>
                <a:ea typeface="+mn-ea"/>
                <a:cs typeface="+mn-cs"/>
              </a:rPr>
              <a:t> B. (</a:t>
            </a:r>
            <a:r>
              <a:rPr lang="en-CA" sz="1200" kern="1200" dirty="0" err="1" smtClean="0">
                <a:solidFill>
                  <a:schemeClr val="tx1"/>
                </a:solidFill>
                <a:effectLst/>
                <a:latin typeface="+mn-lt"/>
                <a:ea typeface="+mn-ea"/>
                <a:cs typeface="+mn-cs"/>
              </a:rPr>
              <a:t>Michèle</a:t>
            </a:r>
            <a:r>
              <a:rPr lang="en-CA" sz="1200" kern="1200" dirty="0" smtClean="0">
                <a:solidFill>
                  <a:schemeClr val="tx1"/>
                </a:solidFill>
                <a:effectLst/>
                <a:latin typeface="+mn-lt"/>
                <a:ea typeface="+mn-ea"/>
                <a:cs typeface="+mn-cs"/>
              </a:rPr>
              <a:t> Bergeron), 1939-</a:t>
            </a:r>
          </a:p>
          <a:p>
            <a:pPr lvl="0"/>
            <a:r>
              <a:rPr lang="en-CA" sz="1200" kern="1200" dirty="0" smtClean="0">
                <a:solidFill>
                  <a:schemeClr val="tx1"/>
                </a:solidFill>
                <a:effectLst/>
                <a:latin typeface="+mn-lt"/>
                <a:ea typeface="+mn-ea"/>
                <a:cs typeface="+mn-cs"/>
              </a:rPr>
              <a:t>Both records coded 008/08 as b, valid for both English and French, there is no suffix in 016, and there is no 700 heading linking field</a:t>
            </a:r>
          </a:p>
          <a:p>
            <a:r>
              <a:rPr lang="en-CA" sz="1200" kern="1200" dirty="0" smtClean="0">
                <a:solidFill>
                  <a:schemeClr val="tx1"/>
                </a:solidFill>
                <a:effectLst/>
                <a:latin typeface="+mn-lt"/>
                <a:ea typeface="+mn-ea"/>
                <a:cs typeface="+mn-cs"/>
              </a:rPr>
              <a:t>Following LAC bilingual cataloguing policy, LAC cataloguers create two bibliographic records (1 in English, 1 in French) if the item is in both official languages, or containing substantial portion of text in both official languages. When deriving bib records in the other language (equivalent records) in AMICUS, the derived records flipped the headings in 1XX and 7XX from the original ones to the equivalent headings via the</a:t>
            </a:r>
            <a:r>
              <a:rPr lang="en-CA" sz="1200" kern="1200" baseline="0" dirty="0" smtClean="0">
                <a:solidFill>
                  <a:schemeClr val="tx1"/>
                </a:solidFill>
                <a:effectLst/>
                <a:latin typeface="+mn-lt"/>
                <a:ea typeface="+mn-ea"/>
                <a:cs typeface="+mn-cs"/>
              </a:rPr>
              <a:t> equivalent relationships</a:t>
            </a:r>
            <a:r>
              <a:rPr lang="en-CA" sz="1200" kern="1200" dirty="0" smtClean="0">
                <a:solidFill>
                  <a:schemeClr val="tx1"/>
                </a:solidFill>
                <a:effectLst/>
                <a:latin typeface="+mn-lt"/>
                <a:ea typeface="+mn-ea"/>
                <a:cs typeface="+mn-cs"/>
              </a:rPr>
              <a:t>. The co-existence of English, French and language neutral records in one single file provided the capability for</a:t>
            </a:r>
            <a:r>
              <a:rPr lang="en-CA" sz="1200" kern="1200" baseline="0" dirty="0" smtClean="0">
                <a:solidFill>
                  <a:schemeClr val="tx1"/>
                </a:solidFill>
                <a:effectLst/>
                <a:latin typeface="+mn-lt"/>
                <a:ea typeface="+mn-ea"/>
                <a:cs typeface="+mn-cs"/>
              </a:rPr>
              <a:t> the system</a:t>
            </a:r>
            <a:r>
              <a:rPr lang="en-CA" sz="1200" kern="1200" dirty="0" smtClean="0">
                <a:solidFill>
                  <a:schemeClr val="tx1"/>
                </a:solidFill>
                <a:effectLst/>
                <a:latin typeface="+mn-lt"/>
                <a:ea typeface="+mn-ea"/>
                <a:cs typeface="+mn-cs"/>
              </a:rPr>
              <a:t> to manipulate the data and support the bilingual cataloguing.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10"/>
          </p:nvPr>
        </p:nvSpPr>
        <p:spPr/>
        <p:txBody>
          <a:bodyPr/>
          <a:lstStyle/>
          <a:p>
            <a:fld id="{51B91CF9-B666-4FEB-937C-142F8941E244}" type="slidenum">
              <a:rPr lang="en-CA" smtClean="0"/>
              <a:t>5</a:t>
            </a:fld>
            <a:endParaRPr lang="en-CA"/>
          </a:p>
        </p:txBody>
      </p:sp>
    </p:spTree>
    <p:extLst>
      <p:ext uri="{BB962C8B-B14F-4D97-AF65-F5344CB8AC3E}">
        <p14:creationId xmlns:p14="http://schemas.microsoft.com/office/powerpoint/2010/main" val="42098932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mn-lt"/>
                <a:ea typeface="+mn-ea"/>
                <a:cs typeface="+mn-cs"/>
              </a:rPr>
              <a:t>In</a:t>
            </a:r>
            <a:r>
              <a:rPr lang="en-CA" sz="1200" kern="1200" baseline="0" dirty="0" smtClean="0">
                <a:solidFill>
                  <a:schemeClr val="tx1"/>
                </a:solidFill>
                <a:effectLst/>
                <a:latin typeface="+mn-lt"/>
                <a:ea typeface="+mn-ea"/>
                <a:cs typeface="+mn-cs"/>
              </a:rPr>
              <a:t> reviewing AMICUS data elements, we identified 016 and 7XX fields are unique to LAC, and we would like to keep in both </a:t>
            </a:r>
            <a:r>
              <a:rPr lang="en-CA" sz="1200" kern="1200" baseline="0" dirty="0" err="1" smtClean="0">
                <a:solidFill>
                  <a:schemeClr val="tx1"/>
                </a:solidFill>
                <a:effectLst/>
                <a:latin typeface="+mn-lt"/>
                <a:ea typeface="+mn-ea"/>
                <a:cs typeface="+mn-cs"/>
              </a:rPr>
              <a:t>Canadiana</a:t>
            </a:r>
            <a:r>
              <a:rPr lang="en-CA" sz="1200" kern="1200" baseline="0" dirty="0" smtClean="0">
                <a:solidFill>
                  <a:schemeClr val="tx1"/>
                </a:solidFill>
                <a:effectLst/>
                <a:latin typeface="+mn-lt"/>
                <a:ea typeface="+mn-ea"/>
                <a:cs typeface="+mn-cs"/>
              </a:rPr>
              <a:t> and NAF. </a:t>
            </a:r>
            <a:r>
              <a:rPr lang="en-CA" sz="1200" kern="1200" dirty="0" err="1" smtClean="0">
                <a:solidFill>
                  <a:schemeClr val="tx1"/>
                </a:solidFill>
                <a:effectLst/>
                <a:latin typeface="+mn-lt"/>
                <a:ea typeface="+mn-ea"/>
                <a:cs typeface="+mn-cs"/>
              </a:rPr>
              <a:t>Canadiana</a:t>
            </a:r>
            <a:r>
              <a:rPr lang="en-CA" sz="1200" kern="1200" dirty="0" smtClean="0">
                <a:solidFill>
                  <a:schemeClr val="tx1"/>
                </a:solidFill>
                <a:effectLst/>
                <a:latin typeface="+mn-lt"/>
                <a:ea typeface="+mn-ea"/>
                <a:cs typeface="+mn-cs"/>
              </a:rPr>
              <a:t> number was not system control number in AMICUS, but</a:t>
            </a:r>
            <a:r>
              <a:rPr lang="en-CA" sz="1200" kern="1200" baseline="0" dirty="0" smtClean="0">
                <a:solidFill>
                  <a:schemeClr val="tx1"/>
                </a:solidFill>
                <a:effectLst/>
                <a:latin typeface="+mn-lt"/>
                <a:ea typeface="+mn-ea"/>
                <a:cs typeface="+mn-cs"/>
              </a:rPr>
              <a:t> </a:t>
            </a:r>
            <a:r>
              <a:rPr lang="en-CA" sz="1200" kern="1200" dirty="0" smtClean="0">
                <a:solidFill>
                  <a:schemeClr val="tx1"/>
                </a:solidFill>
                <a:effectLst/>
                <a:latin typeface="+mn-lt"/>
                <a:ea typeface="+mn-ea"/>
                <a:cs typeface="+mn-cs"/>
              </a:rPr>
              <a:t>serves as the system-agnostic intellectual control numbers for permanent identification. </a:t>
            </a:r>
          </a:p>
          <a:p>
            <a:r>
              <a:rPr lang="en-CA" sz="1200" kern="1200" dirty="0" smtClean="0">
                <a:solidFill>
                  <a:schemeClr val="tx1"/>
                </a:solidFill>
                <a:effectLst/>
                <a:latin typeface="+mn-lt"/>
                <a:ea typeface="+mn-ea"/>
                <a:cs typeface="+mn-cs"/>
              </a:rPr>
              <a:t>The capability to link equivalent records in 7XX fields helps us to continue providing equal access to records in both official languages.  </a:t>
            </a:r>
          </a:p>
          <a:p>
            <a:r>
              <a:rPr lang="en-CA" sz="1200" kern="1200" dirty="0" smtClean="0">
                <a:solidFill>
                  <a:schemeClr val="tx1"/>
                </a:solidFill>
                <a:effectLst/>
                <a:latin typeface="+mn-lt"/>
                <a:ea typeface="+mn-ea"/>
                <a:cs typeface="+mn-cs"/>
              </a:rPr>
              <a:t>In our discussion with OCLC, 016, </a:t>
            </a:r>
            <a:r>
              <a:rPr lang="en-CA" sz="1200" kern="1200" dirty="0" err="1" smtClean="0">
                <a:solidFill>
                  <a:schemeClr val="tx1"/>
                </a:solidFill>
                <a:effectLst/>
                <a:latin typeface="+mn-lt"/>
                <a:ea typeface="+mn-ea"/>
                <a:cs typeface="+mn-cs"/>
              </a:rPr>
              <a:t>Canadiana</a:t>
            </a:r>
            <a:r>
              <a:rPr lang="en-CA" sz="1200" kern="1200" dirty="0" smtClean="0">
                <a:solidFill>
                  <a:schemeClr val="tx1"/>
                </a:solidFill>
                <a:effectLst/>
                <a:latin typeface="+mn-lt"/>
                <a:ea typeface="+mn-ea"/>
                <a:cs typeface="+mn-cs"/>
              </a:rPr>
              <a:t> number, was defined</a:t>
            </a:r>
            <a:r>
              <a:rPr lang="en-CA" sz="1200" kern="1200" baseline="0" dirty="0" smtClean="0">
                <a:solidFill>
                  <a:schemeClr val="tx1"/>
                </a:solidFill>
                <a:effectLst/>
                <a:latin typeface="+mn-lt"/>
                <a:ea typeface="+mn-ea"/>
                <a:cs typeface="+mn-cs"/>
              </a:rPr>
              <a:t> </a:t>
            </a:r>
            <a:r>
              <a:rPr lang="en-CA" sz="1200" kern="1200" dirty="0" smtClean="0">
                <a:solidFill>
                  <a:schemeClr val="tx1"/>
                </a:solidFill>
                <a:effectLst/>
                <a:latin typeface="+mn-lt"/>
                <a:ea typeface="+mn-ea"/>
                <a:cs typeface="+mn-cs"/>
              </a:rPr>
              <a:t>as the mandatory field in </a:t>
            </a:r>
            <a:r>
              <a:rPr lang="en-CA" sz="1200" kern="1200" dirty="0" err="1" smtClean="0">
                <a:solidFill>
                  <a:schemeClr val="tx1"/>
                </a:solidFill>
                <a:effectLst/>
                <a:latin typeface="+mn-lt"/>
                <a:ea typeface="+mn-ea"/>
                <a:cs typeface="+mn-cs"/>
              </a:rPr>
              <a:t>Canadiana</a:t>
            </a:r>
            <a:r>
              <a:rPr lang="en-CA" sz="1200" kern="1200" dirty="0" smtClean="0">
                <a:solidFill>
                  <a:schemeClr val="tx1"/>
                </a:solidFill>
                <a:effectLst/>
                <a:latin typeface="+mn-lt"/>
                <a:ea typeface="+mn-ea"/>
                <a:cs typeface="+mn-cs"/>
              </a:rPr>
              <a:t> file in WMS. The functionality of using 7XX, to link equivalent records between NAF and </a:t>
            </a:r>
            <a:r>
              <a:rPr lang="en-CA" sz="1200" kern="1200" dirty="0" err="1" smtClean="0">
                <a:solidFill>
                  <a:schemeClr val="tx1"/>
                </a:solidFill>
                <a:effectLst/>
                <a:latin typeface="+mn-lt"/>
                <a:ea typeface="+mn-ea"/>
                <a:cs typeface="+mn-cs"/>
              </a:rPr>
              <a:t>Canadiana</a:t>
            </a:r>
            <a:r>
              <a:rPr lang="en-CA" sz="1200" kern="1200" dirty="0" smtClean="0">
                <a:solidFill>
                  <a:schemeClr val="tx1"/>
                </a:solidFill>
                <a:effectLst/>
                <a:latin typeface="+mn-lt"/>
                <a:ea typeface="+mn-ea"/>
                <a:cs typeface="+mn-cs"/>
              </a:rPr>
              <a:t> French file was also the core in the specs of OCLC authority infrastructure development in WMS Record Manager. </a:t>
            </a:r>
          </a:p>
          <a:p>
            <a:r>
              <a:rPr lang="en-CA" sz="1200" kern="1200" dirty="0" smtClean="0">
                <a:solidFill>
                  <a:schemeClr val="tx1"/>
                </a:solidFill>
                <a:effectLst/>
                <a:latin typeface="+mn-lt"/>
                <a:ea typeface="+mn-ea"/>
                <a:cs typeface="+mn-cs"/>
              </a:rPr>
              <a:t>Sarah has covered details on our discussion with LC staff on our data elements. I will not repeat it here. LAC is very pleased that NACO allowed LAC to continue the use of 016 and 7XX fields in NAF. </a:t>
            </a:r>
          </a:p>
          <a:p>
            <a:r>
              <a:rPr lang="en-CA" sz="1200" kern="1200" dirty="0" smtClean="0">
                <a:solidFill>
                  <a:schemeClr val="tx1"/>
                </a:solidFill>
                <a:effectLst/>
                <a:latin typeface="+mn-lt"/>
                <a:ea typeface="+mn-ea"/>
                <a:cs typeface="+mn-cs"/>
              </a:rPr>
              <a:t>The definition of “</a:t>
            </a:r>
            <a:r>
              <a:rPr lang="en-CA" sz="1200" kern="1200" dirty="0" err="1" smtClean="0">
                <a:solidFill>
                  <a:schemeClr val="tx1"/>
                </a:solidFill>
                <a:effectLst/>
                <a:latin typeface="+mn-lt"/>
                <a:ea typeface="+mn-ea"/>
                <a:cs typeface="+mn-cs"/>
              </a:rPr>
              <a:t>nlc</a:t>
            </a:r>
            <a:r>
              <a:rPr lang="en-CA" sz="1200" kern="1200" dirty="0" smtClean="0">
                <a:solidFill>
                  <a:schemeClr val="tx1"/>
                </a:solidFill>
                <a:effectLst/>
                <a:latin typeface="+mn-lt"/>
                <a:ea typeface="+mn-ea"/>
                <a:cs typeface="+mn-cs"/>
              </a:rPr>
              <a:t>” was also revised (in May) to include the usage in the authority format.  </a:t>
            </a:r>
          </a:p>
          <a:p>
            <a:endParaRPr lang="en-CA" dirty="0"/>
          </a:p>
        </p:txBody>
      </p:sp>
      <p:sp>
        <p:nvSpPr>
          <p:cNvPr id="4" name="Slide Number Placeholder 3"/>
          <p:cNvSpPr>
            <a:spLocks noGrp="1"/>
          </p:cNvSpPr>
          <p:nvPr>
            <p:ph type="sldNum" sz="quarter" idx="10"/>
          </p:nvPr>
        </p:nvSpPr>
        <p:spPr/>
        <p:txBody>
          <a:bodyPr/>
          <a:lstStyle/>
          <a:p>
            <a:fld id="{51B91CF9-B666-4FEB-937C-142F8941E244}" type="slidenum">
              <a:rPr lang="en-CA" smtClean="0"/>
              <a:t>6</a:t>
            </a:fld>
            <a:endParaRPr lang="en-CA"/>
          </a:p>
        </p:txBody>
      </p:sp>
    </p:spTree>
    <p:extLst>
      <p:ext uri="{BB962C8B-B14F-4D97-AF65-F5344CB8AC3E}">
        <p14:creationId xmlns:p14="http://schemas.microsoft.com/office/powerpoint/2010/main" val="10443267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mn-lt"/>
                <a:ea typeface="+mn-ea"/>
                <a:cs typeface="+mn-cs"/>
              </a:rPr>
              <a:t>In addition to the data elements that we keep in both NAF and </a:t>
            </a:r>
            <a:r>
              <a:rPr lang="en-CA" sz="1200" kern="1200" dirty="0" err="1" smtClean="0">
                <a:solidFill>
                  <a:schemeClr val="tx1"/>
                </a:solidFill>
                <a:effectLst/>
                <a:latin typeface="+mn-lt"/>
                <a:ea typeface="+mn-ea"/>
                <a:cs typeface="+mn-cs"/>
              </a:rPr>
              <a:t>Canadiana</a:t>
            </a:r>
            <a:r>
              <a:rPr lang="en-CA" sz="1200" kern="1200" dirty="0" smtClean="0">
                <a:solidFill>
                  <a:schemeClr val="tx1"/>
                </a:solidFill>
                <a:effectLst/>
                <a:latin typeface="+mn-lt"/>
                <a:ea typeface="+mn-ea"/>
                <a:cs typeface="+mn-cs"/>
              </a:rPr>
              <a:t> File, we are very excited of learning new fields.</a:t>
            </a:r>
          </a:p>
          <a:p>
            <a:r>
              <a:rPr lang="en-CA" sz="1200" kern="1200" dirty="0" smtClean="0">
                <a:solidFill>
                  <a:schemeClr val="tx1"/>
                </a:solidFill>
                <a:effectLst/>
                <a:latin typeface="+mn-lt"/>
                <a:ea typeface="+mn-ea"/>
                <a:cs typeface="+mn-cs"/>
              </a:rPr>
              <a:t>065 Other Classification Number. LC has updated Descriptive Cataloguing Manual Z1 to allow</a:t>
            </a:r>
            <a:r>
              <a:rPr lang="en-CA" sz="1200" kern="1200" baseline="0" dirty="0" smtClean="0">
                <a:solidFill>
                  <a:schemeClr val="tx1"/>
                </a:solidFill>
                <a:effectLst/>
                <a:latin typeface="+mn-lt"/>
                <a:ea typeface="+mn-ea"/>
                <a:cs typeface="+mn-cs"/>
              </a:rPr>
              <a:t> the use of this field</a:t>
            </a:r>
            <a:r>
              <a:rPr lang="en-CA" sz="1200" kern="1200" dirty="0" smtClean="0">
                <a:solidFill>
                  <a:schemeClr val="tx1"/>
                </a:solidFill>
                <a:effectLst/>
                <a:latin typeface="+mn-lt"/>
                <a:ea typeface="+mn-ea"/>
                <a:cs typeface="+mn-cs"/>
              </a:rPr>
              <a:t>. At this moment, we use 053 #4 for PS 8000 numbers in NAF;</a:t>
            </a:r>
            <a:r>
              <a:rPr lang="en-CA" sz="1200" kern="1200" baseline="0" dirty="0" smtClean="0">
                <a:solidFill>
                  <a:schemeClr val="tx1"/>
                </a:solidFill>
                <a:effectLst/>
                <a:latin typeface="+mn-lt"/>
                <a:ea typeface="+mn-ea"/>
                <a:cs typeface="+mn-cs"/>
              </a:rPr>
              <a:t> </a:t>
            </a:r>
            <a:r>
              <a:rPr lang="en-CA" sz="1200" kern="1200" dirty="0" smtClean="0">
                <a:solidFill>
                  <a:schemeClr val="tx1"/>
                </a:solidFill>
                <a:effectLst/>
                <a:latin typeface="+mn-lt"/>
                <a:ea typeface="+mn-ea"/>
                <a:cs typeface="+mn-cs"/>
              </a:rPr>
              <a:t>065 in available in </a:t>
            </a:r>
            <a:r>
              <a:rPr lang="en-CA" sz="1200" kern="1200" dirty="0" err="1" smtClean="0">
                <a:solidFill>
                  <a:schemeClr val="tx1"/>
                </a:solidFill>
                <a:effectLst/>
                <a:latin typeface="+mn-lt"/>
                <a:ea typeface="+mn-ea"/>
                <a:cs typeface="+mn-cs"/>
              </a:rPr>
              <a:t>Canadiana</a:t>
            </a:r>
            <a:r>
              <a:rPr lang="en-CA" sz="1200" kern="1200" dirty="0" smtClean="0">
                <a:solidFill>
                  <a:schemeClr val="tx1"/>
                </a:solidFill>
                <a:effectLst/>
                <a:latin typeface="+mn-lt"/>
                <a:ea typeface="+mn-ea"/>
                <a:cs typeface="+mn-cs"/>
              </a:rPr>
              <a:t> file. </a:t>
            </a:r>
          </a:p>
          <a:p>
            <a:r>
              <a:rPr lang="en-CA" sz="1200" kern="1200" dirty="0" smtClean="0">
                <a:solidFill>
                  <a:schemeClr val="tx1"/>
                </a:solidFill>
                <a:effectLst/>
                <a:latin typeface="+mn-lt"/>
                <a:ea typeface="+mn-ea"/>
                <a:cs typeface="+mn-cs"/>
              </a:rPr>
              <a:t>LAC used to use 151 only in subject file due to system restrain. Now we are using 151 in name files</a:t>
            </a:r>
            <a:r>
              <a:rPr lang="en-CA" sz="1200" kern="1200" baseline="0" dirty="0" smtClean="0">
                <a:solidFill>
                  <a:schemeClr val="tx1"/>
                </a:solidFill>
                <a:effectLst/>
                <a:latin typeface="+mn-lt"/>
                <a:ea typeface="+mn-ea"/>
                <a:cs typeface="+mn-cs"/>
              </a:rPr>
              <a:t> as well. </a:t>
            </a:r>
            <a:r>
              <a:rPr lang="en-CA" sz="1200" kern="1200" dirty="0" smtClean="0">
                <a:solidFill>
                  <a:schemeClr val="tx1"/>
                </a:solidFill>
                <a:effectLst/>
                <a:latin typeface="+mn-lt"/>
                <a:ea typeface="+mn-ea"/>
                <a:cs typeface="+mn-cs"/>
              </a:rPr>
              <a:t> </a:t>
            </a:r>
          </a:p>
          <a:p>
            <a:r>
              <a:rPr lang="en-CA" sz="1200" kern="1200" dirty="0" smtClean="0">
                <a:solidFill>
                  <a:schemeClr val="tx1"/>
                </a:solidFill>
                <a:effectLst/>
                <a:latin typeface="+mn-lt"/>
                <a:ea typeface="+mn-ea"/>
                <a:cs typeface="+mn-cs"/>
              </a:rPr>
              <a:t>Record Manager inserts 682 field and the notes in </a:t>
            </a:r>
            <a:r>
              <a:rPr lang="en-CA" sz="1200" kern="1200" dirty="0" err="1" smtClean="0">
                <a:solidFill>
                  <a:schemeClr val="tx1"/>
                </a:solidFill>
                <a:effectLst/>
                <a:latin typeface="+mn-lt"/>
                <a:ea typeface="+mn-ea"/>
                <a:cs typeface="+mn-cs"/>
              </a:rPr>
              <a:t>Canadiana</a:t>
            </a:r>
            <a:r>
              <a:rPr lang="en-CA" sz="1200" kern="1200" dirty="0" smtClean="0">
                <a:solidFill>
                  <a:schemeClr val="tx1"/>
                </a:solidFill>
                <a:effectLst/>
                <a:latin typeface="+mn-lt"/>
                <a:ea typeface="+mn-ea"/>
                <a:cs typeface="+mn-cs"/>
              </a:rPr>
              <a:t> history file to indicate the record was replaced by a preferred record. It is pretty cool that In </a:t>
            </a:r>
            <a:r>
              <a:rPr lang="en-CA" sz="1200" kern="1200" dirty="0" err="1" smtClean="0">
                <a:solidFill>
                  <a:schemeClr val="tx1"/>
                </a:solidFill>
                <a:effectLst/>
                <a:latin typeface="+mn-lt"/>
                <a:ea typeface="+mn-ea"/>
                <a:cs typeface="+mn-cs"/>
              </a:rPr>
              <a:t>Canadiana</a:t>
            </a:r>
            <a:r>
              <a:rPr lang="en-CA" sz="1200" kern="1200" dirty="0" smtClean="0">
                <a:solidFill>
                  <a:schemeClr val="tx1"/>
                </a:solidFill>
                <a:effectLst/>
                <a:latin typeface="+mn-lt"/>
                <a:ea typeface="+mn-ea"/>
                <a:cs typeface="+mn-cs"/>
              </a:rPr>
              <a:t> name file, the </a:t>
            </a:r>
          </a:p>
          <a:p>
            <a:r>
              <a:rPr lang="en-CA" sz="1200" kern="1200" dirty="0" smtClean="0">
                <a:solidFill>
                  <a:schemeClr val="tx1"/>
                </a:solidFill>
                <a:effectLst/>
                <a:latin typeface="+mn-lt"/>
                <a:ea typeface="+mn-ea"/>
                <a:cs typeface="+mn-cs"/>
              </a:rPr>
              <a:t>text is in French. </a:t>
            </a:r>
            <a:r>
              <a:rPr lang="fr-FR" sz="1200" strike="noStrike" kern="1200" dirty="0" smtClean="0">
                <a:solidFill>
                  <a:schemeClr val="tx1"/>
                </a:solidFill>
                <a:effectLst/>
                <a:latin typeface="+mn-lt"/>
                <a:ea typeface="+mn-ea"/>
                <a:cs typeface="+mn-cs"/>
              </a:rPr>
              <a:t>« Cette notice d’autorité a été supprimée du fichier d’autorités de noms Canadiana en français ; utiliser $0… »</a:t>
            </a:r>
            <a:endParaRPr lang="en-CA" sz="1200" strike="noStrike"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In the English subject file, the inserted text is in English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1B91CF9-B666-4FEB-937C-142F8941E244}" type="slidenum">
              <a:rPr lang="en-CA" smtClean="0"/>
              <a:t>7</a:t>
            </a:fld>
            <a:endParaRPr lang="en-CA"/>
          </a:p>
        </p:txBody>
      </p:sp>
    </p:spTree>
    <p:extLst>
      <p:ext uri="{BB962C8B-B14F-4D97-AF65-F5344CB8AC3E}">
        <p14:creationId xmlns:p14="http://schemas.microsoft.com/office/powerpoint/2010/main" val="21191661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mn-lt"/>
                <a:ea typeface="+mn-ea"/>
                <a:cs typeface="+mn-cs"/>
              </a:rPr>
              <a:t>We also recognized the NACO requirement on certain data elements, and we agreed to follow NACO practices</a:t>
            </a:r>
            <a:r>
              <a:rPr lang="en-CA" sz="1200" kern="1200" baseline="0" dirty="0" smtClean="0">
                <a:solidFill>
                  <a:schemeClr val="tx1"/>
                </a:solidFill>
                <a:effectLst/>
                <a:latin typeface="+mn-lt"/>
                <a:ea typeface="+mn-ea"/>
                <a:cs typeface="+mn-cs"/>
              </a:rPr>
              <a:t> in the fields listed here</a:t>
            </a:r>
            <a:endParaRPr lang="en-CA" sz="1200" kern="1200" dirty="0" smtClean="0">
              <a:solidFill>
                <a:schemeClr val="tx1"/>
              </a:solidFill>
              <a:effectLst/>
              <a:latin typeface="+mn-lt"/>
              <a:ea typeface="+mn-ea"/>
              <a:cs typeface="+mn-cs"/>
            </a:endParaRPr>
          </a:p>
          <a:p>
            <a:pPr lvl="0"/>
            <a:r>
              <a:rPr lang="en-CA" sz="1200" strike="noStrike" kern="1200" dirty="0" smtClean="0">
                <a:solidFill>
                  <a:schemeClr val="tx1"/>
                </a:solidFill>
                <a:effectLst/>
                <a:latin typeface="+mn-lt"/>
                <a:ea typeface="+mn-ea"/>
                <a:cs typeface="+mn-cs"/>
              </a:rPr>
              <a:t>008/07: Romanization scheme: we used to code “b” in English record as we follow ALA- LC Romanization tables in English records; and “a” international ISO standards in French records; now we follow the NACO practice using the fill character | - No attempt to code; it is also true to </a:t>
            </a:r>
            <a:r>
              <a:rPr lang="en-CA" sz="1200" strike="noStrike" kern="1200" dirty="0" err="1" smtClean="0">
                <a:solidFill>
                  <a:schemeClr val="tx1"/>
                </a:solidFill>
                <a:effectLst/>
                <a:latin typeface="+mn-lt"/>
                <a:ea typeface="+mn-ea"/>
                <a:cs typeface="+mn-cs"/>
              </a:rPr>
              <a:t>Canadiana</a:t>
            </a:r>
            <a:r>
              <a:rPr lang="en-CA" sz="1200" strike="noStrike" kern="1200" dirty="0" smtClean="0">
                <a:solidFill>
                  <a:schemeClr val="tx1"/>
                </a:solidFill>
                <a:effectLst/>
                <a:latin typeface="+mn-lt"/>
                <a:ea typeface="+mn-ea"/>
                <a:cs typeface="+mn-cs"/>
              </a:rPr>
              <a:t> file</a:t>
            </a:r>
          </a:p>
          <a:p>
            <a:pPr lvl="0"/>
            <a:r>
              <a:rPr lang="en-CA" sz="1200" strike="noStrike" kern="1200" dirty="0" smtClean="0">
                <a:solidFill>
                  <a:schemeClr val="tx1"/>
                </a:solidFill>
                <a:effectLst/>
                <a:latin typeface="+mn-lt"/>
                <a:ea typeface="+mn-ea"/>
                <a:cs typeface="+mn-cs"/>
              </a:rPr>
              <a:t>008/08: bilingual usage: we used to code “e” for English records; “f” for French records or “b” can be used in both English and French, as you have seen in the previous slides. Now we are using blank as other NACO members in NAF, and “f” in </a:t>
            </a:r>
            <a:r>
              <a:rPr lang="en-CA" sz="1200" strike="noStrike" kern="1200" dirty="0" err="1" smtClean="0">
                <a:solidFill>
                  <a:schemeClr val="tx1"/>
                </a:solidFill>
                <a:effectLst/>
                <a:latin typeface="+mn-lt"/>
                <a:ea typeface="+mn-ea"/>
                <a:cs typeface="+mn-cs"/>
              </a:rPr>
              <a:t>Canadiana</a:t>
            </a:r>
            <a:r>
              <a:rPr lang="en-CA" sz="1200" strike="noStrike" kern="1200" dirty="0" smtClean="0">
                <a:solidFill>
                  <a:schemeClr val="tx1"/>
                </a:solidFill>
                <a:effectLst/>
                <a:latin typeface="+mn-lt"/>
                <a:ea typeface="+mn-ea"/>
                <a:cs typeface="+mn-cs"/>
              </a:rPr>
              <a:t>;</a:t>
            </a:r>
          </a:p>
          <a:p>
            <a:pPr lvl="0"/>
            <a:r>
              <a:rPr lang="en-CA" sz="1200" strike="noStrike" kern="1200" dirty="0" smtClean="0">
                <a:solidFill>
                  <a:schemeClr val="tx1"/>
                </a:solidFill>
                <a:effectLst/>
                <a:latin typeface="+mn-lt"/>
                <a:ea typeface="+mn-ea"/>
                <a:cs typeface="+mn-cs"/>
              </a:rPr>
              <a:t>008/11: Subject heading system: LAC used to code as “n” not applicable; Now in French </a:t>
            </a:r>
            <a:r>
              <a:rPr lang="en-CA" sz="1200" strike="noStrike" kern="1200" dirty="0" err="1" smtClean="0">
                <a:solidFill>
                  <a:schemeClr val="tx1"/>
                </a:solidFill>
                <a:effectLst/>
                <a:latin typeface="+mn-lt"/>
                <a:ea typeface="+mn-ea"/>
                <a:cs typeface="+mn-cs"/>
              </a:rPr>
              <a:t>Canadiana</a:t>
            </a:r>
            <a:r>
              <a:rPr lang="en-CA" sz="1200" strike="noStrike" kern="1200" dirty="0" smtClean="0">
                <a:solidFill>
                  <a:schemeClr val="tx1"/>
                </a:solidFill>
                <a:effectLst/>
                <a:latin typeface="+mn-lt"/>
                <a:ea typeface="+mn-ea"/>
                <a:cs typeface="+mn-cs"/>
              </a:rPr>
              <a:t> file, we code “v” </a:t>
            </a:r>
            <a:r>
              <a:rPr lang="en-CA" sz="1200" strike="noStrike" kern="1200" dirty="0" err="1" smtClean="0">
                <a:solidFill>
                  <a:schemeClr val="tx1"/>
                </a:solidFill>
                <a:effectLst/>
                <a:latin typeface="+mn-lt"/>
                <a:ea typeface="+mn-ea"/>
                <a:cs typeface="+mn-cs"/>
              </a:rPr>
              <a:t>Répertoire</a:t>
            </a:r>
            <a:r>
              <a:rPr lang="en-CA" sz="1200" strike="noStrike" kern="1200" dirty="0" smtClean="0">
                <a:solidFill>
                  <a:schemeClr val="tx1"/>
                </a:solidFill>
                <a:effectLst/>
                <a:latin typeface="+mn-lt"/>
                <a:ea typeface="+mn-ea"/>
                <a:cs typeface="+mn-cs"/>
              </a:rPr>
              <a:t> de </a:t>
            </a:r>
            <a:r>
              <a:rPr lang="en-CA" sz="1200" strike="noStrike" kern="1200" dirty="0" err="1" smtClean="0">
                <a:solidFill>
                  <a:schemeClr val="tx1"/>
                </a:solidFill>
                <a:effectLst/>
                <a:latin typeface="+mn-lt"/>
                <a:ea typeface="+mn-ea"/>
                <a:cs typeface="+mn-cs"/>
              </a:rPr>
              <a:t>vedettes-matière</a:t>
            </a:r>
            <a:r>
              <a:rPr lang="en-CA" sz="1200" strike="noStrike" kern="1200" dirty="0" smtClean="0">
                <a:solidFill>
                  <a:schemeClr val="tx1"/>
                </a:solidFill>
                <a:effectLst/>
                <a:latin typeface="+mn-lt"/>
                <a:ea typeface="+mn-ea"/>
                <a:cs typeface="+mn-cs"/>
              </a:rPr>
              <a:t>; in NAF, we code “a”: LCSH</a:t>
            </a:r>
          </a:p>
          <a:p>
            <a:pPr lvl="0"/>
            <a:r>
              <a:rPr lang="en-CA" sz="1200" strike="noStrike" kern="1200" dirty="0" smtClean="0">
                <a:solidFill>
                  <a:schemeClr val="tx1"/>
                </a:solidFill>
                <a:effectLst/>
                <a:latin typeface="+mn-lt"/>
                <a:ea typeface="+mn-ea"/>
                <a:cs typeface="+mn-cs"/>
              </a:rPr>
              <a:t>040: $b in AMICUS, we had $b </a:t>
            </a:r>
            <a:r>
              <a:rPr lang="en-CA" sz="1200" strike="noStrike" kern="1200" dirty="0" err="1" smtClean="0">
                <a:solidFill>
                  <a:schemeClr val="tx1"/>
                </a:solidFill>
                <a:effectLst/>
                <a:latin typeface="+mn-lt"/>
                <a:ea typeface="+mn-ea"/>
                <a:cs typeface="+mn-cs"/>
              </a:rPr>
              <a:t>eng</a:t>
            </a:r>
            <a:r>
              <a:rPr lang="en-CA" sz="1200" strike="noStrike" kern="1200" dirty="0" smtClean="0">
                <a:solidFill>
                  <a:schemeClr val="tx1"/>
                </a:solidFill>
                <a:effectLst/>
                <a:latin typeface="+mn-lt"/>
                <a:ea typeface="+mn-ea"/>
                <a:cs typeface="+mn-cs"/>
              </a:rPr>
              <a:t>, $b </a:t>
            </a:r>
            <a:r>
              <a:rPr lang="en-CA" sz="1200" strike="noStrike" kern="1200" dirty="0" err="1" smtClean="0">
                <a:solidFill>
                  <a:schemeClr val="tx1"/>
                </a:solidFill>
                <a:effectLst/>
                <a:latin typeface="+mn-lt"/>
                <a:ea typeface="+mn-ea"/>
                <a:cs typeface="+mn-cs"/>
              </a:rPr>
              <a:t>fre</a:t>
            </a:r>
            <a:r>
              <a:rPr lang="en-CA" sz="1200" strike="noStrike" kern="1200" dirty="0" smtClean="0">
                <a:solidFill>
                  <a:schemeClr val="tx1"/>
                </a:solidFill>
                <a:effectLst/>
                <a:latin typeface="+mn-lt"/>
                <a:ea typeface="+mn-ea"/>
                <a:cs typeface="+mn-cs"/>
              </a:rPr>
              <a:t>, or $b </a:t>
            </a:r>
            <a:r>
              <a:rPr lang="en-CA" sz="1200" strike="noStrike" kern="1200" dirty="0" err="1" smtClean="0">
                <a:solidFill>
                  <a:schemeClr val="tx1"/>
                </a:solidFill>
                <a:effectLst/>
                <a:latin typeface="+mn-lt"/>
                <a:ea typeface="+mn-ea"/>
                <a:cs typeface="+mn-cs"/>
              </a:rPr>
              <a:t>nnn</a:t>
            </a:r>
            <a:r>
              <a:rPr lang="en-CA" sz="1200" strike="noStrike" kern="1200" dirty="0" smtClean="0">
                <a:solidFill>
                  <a:schemeClr val="tx1"/>
                </a:solidFill>
                <a:effectLst/>
                <a:latin typeface="+mn-lt"/>
                <a:ea typeface="+mn-ea"/>
                <a:cs typeface="+mn-cs"/>
              </a:rPr>
              <a:t>; in NAF, we use $b </a:t>
            </a:r>
            <a:r>
              <a:rPr lang="en-CA" sz="1200" strike="noStrike" kern="1200" dirty="0" err="1" smtClean="0">
                <a:solidFill>
                  <a:schemeClr val="tx1"/>
                </a:solidFill>
                <a:effectLst/>
                <a:latin typeface="+mn-lt"/>
                <a:ea typeface="+mn-ea"/>
                <a:cs typeface="+mn-cs"/>
              </a:rPr>
              <a:t>eng</a:t>
            </a:r>
            <a:r>
              <a:rPr lang="en-CA" sz="1200" strike="noStrike" kern="1200" dirty="0" smtClean="0">
                <a:solidFill>
                  <a:schemeClr val="tx1"/>
                </a:solidFill>
                <a:effectLst/>
                <a:latin typeface="+mn-lt"/>
                <a:ea typeface="+mn-ea"/>
                <a:cs typeface="+mn-cs"/>
              </a:rPr>
              <a:t> only; in </a:t>
            </a:r>
            <a:r>
              <a:rPr lang="en-CA" sz="1200" strike="noStrike" kern="1200" dirty="0" err="1" smtClean="0">
                <a:solidFill>
                  <a:schemeClr val="tx1"/>
                </a:solidFill>
                <a:effectLst/>
                <a:latin typeface="+mn-lt"/>
                <a:ea typeface="+mn-ea"/>
                <a:cs typeface="+mn-cs"/>
              </a:rPr>
              <a:t>Canadiana</a:t>
            </a:r>
            <a:r>
              <a:rPr lang="en-CA" sz="1200" strike="noStrike" kern="1200" dirty="0" smtClean="0">
                <a:solidFill>
                  <a:schemeClr val="tx1"/>
                </a:solidFill>
                <a:effectLst/>
                <a:latin typeface="+mn-lt"/>
                <a:ea typeface="+mn-ea"/>
                <a:cs typeface="+mn-cs"/>
              </a:rPr>
              <a:t>, we use $b </a:t>
            </a:r>
            <a:r>
              <a:rPr lang="en-CA" sz="1200" strike="noStrike" kern="1200" dirty="0" err="1" smtClean="0">
                <a:solidFill>
                  <a:schemeClr val="tx1"/>
                </a:solidFill>
                <a:effectLst/>
                <a:latin typeface="+mn-lt"/>
                <a:ea typeface="+mn-ea"/>
                <a:cs typeface="+mn-cs"/>
              </a:rPr>
              <a:t>fre</a:t>
            </a:r>
            <a:r>
              <a:rPr lang="en-CA" sz="1200" strike="noStrike" kern="1200" dirty="0" smtClean="0">
                <a:solidFill>
                  <a:schemeClr val="tx1"/>
                </a:solidFill>
                <a:effectLst/>
                <a:latin typeface="+mn-lt"/>
                <a:ea typeface="+mn-ea"/>
                <a:cs typeface="+mn-cs"/>
              </a:rPr>
              <a:t> only</a:t>
            </a:r>
          </a:p>
          <a:p>
            <a:pPr lvl="0"/>
            <a:r>
              <a:rPr lang="en-CA" sz="1200" strike="noStrike" kern="1200" dirty="0" smtClean="0">
                <a:solidFill>
                  <a:schemeClr val="tx1"/>
                </a:solidFill>
                <a:effectLst/>
                <a:latin typeface="+mn-lt"/>
                <a:ea typeface="+mn-ea"/>
                <a:cs typeface="+mn-cs"/>
              </a:rPr>
              <a:t>043: As we used 110 for jurisdiction names, we coded 043 field in 110 in AMICUS. Follow NACO practice, we are not using 043 in corporate bodies.</a:t>
            </a:r>
          </a:p>
          <a:p>
            <a:pPr lvl="0"/>
            <a:r>
              <a:rPr lang="en-CA" sz="1200" strike="noStrike" kern="1200" dirty="0" smtClean="0">
                <a:solidFill>
                  <a:schemeClr val="tx1"/>
                </a:solidFill>
                <a:effectLst/>
                <a:latin typeface="+mn-lt"/>
                <a:ea typeface="+mn-ea"/>
                <a:cs typeface="+mn-cs"/>
              </a:rPr>
              <a:t>4XX: $w: NACO has a more simplified approach. </a:t>
            </a:r>
          </a:p>
          <a:p>
            <a:pPr lvl="0"/>
            <a:r>
              <a:rPr lang="en-CA" sz="1200" strike="noStrike" kern="1200" dirty="0" smtClean="0">
                <a:solidFill>
                  <a:schemeClr val="tx1"/>
                </a:solidFill>
                <a:effectLst/>
                <a:latin typeface="+mn-lt"/>
                <a:ea typeface="+mn-ea"/>
                <a:cs typeface="+mn-cs"/>
              </a:rPr>
              <a:t>665: history reference: NACO uses 678 historical data field. We made the data correction to this field to follow NACO practice. </a:t>
            </a:r>
          </a:p>
          <a:p>
            <a:endParaRPr lang="en-CA" strike="noStrike" dirty="0"/>
          </a:p>
        </p:txBody>
      </p:sp>
      <p:sp>
        <p:nvSpPr>
          <p:cNvPr id="4" name="Slide Number Placeholder 3"/>
          <p:cNvSpPr>
            <a:spLocks noGrp="1"/>
          </p:cNvSpPr>
          <p:nvPr>
            <p:ph type="sldNum" sz="quarter" idx="10"/>
          </p:nvPr>
        </p:nvSpPr>
        <p:spPr/>
        <p:txBody>
          <a:bodyPr/>
          <a:lstStyle/>
          <a:p>
            <a:fld id="{51B91CF9-B666-4FEB-937C-142F8941E244}" type="slidenum">
              <a:rPr lang="en-CA" smtClean="0"/>
              <a:t>8</a:t>
            </a:fld>
            <a:endParaRPr lang="en-CA"/>
          </a:p>
        </p:txBody>
      </p:sp>
    </p:spTree>
    <p:extLst>
      <p:ext uri="{BB962C8B-B14F-4D97-AF65-F5344CB8AC3E}">
        <p14:creationId xmlns:p14="http://schemas.microsoft.com/office/powerpoint/2010/main" val="10029551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mn-lt"/>
                <a:ea typeface="+mn-ea"/>
                <a:cs typeface="+mn-cs"/>
              </a:rPr>
              <a:t>At the time of authority freeze in AMICUS in September 2018, we had 733,534 records in total. Among them, about 10% (76,352 records)</a:t>
            </a:r>
            <a:r>
              <a:rPr lang="en-CA" sz="1200" kern="1200" baseline="0" dirty="0" smtClean="0">
                <a:solidFill>
                  <a:schemeClr val="tx1"/>
                </a:solidFill>
                <a:effectLst/>
                <a:latin typeface="+mn-lt"/>
                <a:ea typeface="+mn-ea"/>
                <a:cs typeface="+mn-cs"/>
              </a:rPr>
              <a:t> were</a:t>
            </a:r>
            <a:r>
              <a:rPr lang="en-CA" sz="1200" kern="1200" dirty="0" smtClean="0">
                <a:solidFill>
                  <a:schemeClr val="tx1"/>
                </a:solidFill>
                <a:effectLst/>
                <a:latin typeface="+mn-lt"/>
                <a:ea typeface="+mn-ea"/>
                <a:cs typeface="+mn-cs"/>
              </a:rPr>
              <a:t> upgraded or created in RDA</a:t>
            </a:r>
            <a:r>
              <a:rPr lang="en-CA" sz="1200" strike="sngStrike" kern="1200" dirty="0" smtClean="0">
                <a:solidFill>
                  <a:schemeClr val="tx1"/>
                </a:solidFill>
                <a:effectLst/>
                <a:latin typeface="+mn-lt"/>
                <a:ea typeface="+mn-ea"/>
                <a:cs typeface="+mn-cs"/>
              </a:rPr>
              <a:t> </a:t>
            </a:r>
            <a:r>
              <a:rPr lang="en-CA" sz="1200" strike="noStrike" kern="1200" dirty="0" smtClean="0">
                <a:solidFill>
                  <a:schemeClr val="tx1"/>
                </a:solidFill>
                <a:effectLst/>
                <a:latin typeface="+mn-lt"/>
                <a:ea typeface="+mn-ea"/>
                <a:cs typeface="+mn-cs"/>
              </a:rPr>
              <a:t>since the implementation of RDA at LAC in late 2012. </a:t>
            </a:r>
          </a:p>
          <a:p>
            <a:r>
              <a:rPr lang="en-CA" sz="1200" kern="1200" dirty="0" smtClean="0">
                <a:solidFill>
                  <a:schemeClr val="tx1"/>
                </a:solidFill>
                <a:effectLst/>
                <a:latin typeface="+mn-lt"/>
                <a:ea typeface="+mn-ea"/>
                <a:cs typeface="+mn-cs"/>
              </a:rPr>
              <a:t>There are 4 types of authority records in AMICUS: 100 personal names, 110, corporate bodies and geographic names; 111, meeting names, and 130 uniform titles.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In our query to AMICUS, we identified 15,146 place name records coded 110. In data migration, these records were extracted separately, and flipped to 151.</a:t>
            </a:r>
            <a:endParaRPr lang="en-CA" b="0" dirty="0"/>
          </a:p>
        </p:txBody>
      </p:sp>
      <p:sp>
        <p:nvSpPr>
          <p:cNvPr id="4" name="Slide Number Placeholder 3"/>
          <p:cNvSpPr>
            <a:spLocks noGrp="1"/>
          </p:cNvSpPr>
          <p:nvPr>
            <p:ph type="sldNum" sz="quarter" idx="10"/>
          </p:nvPr>
        </p:nvSpPr>
        <p:spPr/>
        <p:txBody>
          <a:bodyPr/>
          <a:lstStyle/>
          <a:p>
            <a:fld id="{BD0F6872-0990-44F4-B3AC-968E50C57261}" type="slidenum">
              <a:rPr lang="en-CA" smtClean="0"/>
              <a:t>9</a:t>
            </a:fld>
            <a:endParaRPr lang="en-CA"/>
          </a:p>
        </p:txBody>
      </p:sp>
    </p:spTree>
    <p:extLst>
      <p:ext uri="{BB962C8B-B14F-4D97-AF65-F5344CB8AC3E}">
        <p14:creationId xmlns:p14="http://schemas.microsoft.com/office/powerpoint/2010/main" val="3250940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476673"/>
            <a:ext cx="10363200" cy="1470025"/>
          </a:xfrm>
        </p:spPr>
        <p:txBody>
          <a:bodyPr/>
          <a:lstStyle/>
          <a:p>
            <a:r>
              <a:rPr lang="en-US" smtClean="0"/>
              <a:t>Click to edit Master title style</a:t>
            </a:r>
            <a:endParaRPr lang="en-CA" dirty="0"/>
          </a:p>
        </p:txBody>
      </p:sp>
      <p:sp>
        <p:nvSpPr>
          <p:cNvPr id="3" name="Subtitle 2"/>
          <p:cNvSpPr>
            <a:spLocks noGrp="1"/>
          </p:cNvSpPr>
          <p:nvPr>
            <p:ph type="subTitle" idx="1"/>
          </p:nvPr>
        </p:nvSpPr>
        <p:spPr>
          <a:xfrm>
            <a:off x="1828800" y="1988840"/>
            <a:ext cx="8534400" cy="792088"/>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dirty="0"/>
          </a:p>
        </p:txBody>
      </p:sp>
    </p:spTree>
    <p:extLst>
      <p:ext uri="{BB962C8B-B14F-4D97-AF65-F5344CB8AC3E}">
        <p14:creationId xmlns:p14="http://schemas.microsoft.com/office/powerpoint/2010/main" val="2186164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pPr>
              <a:defRPr/>
            </a:pPr>
            <a:fld id="{487AEFE0-2C7C-409F-BC62-AEF164E08B57}" type="datetimeFigureOut">
              <a:rPr lang="en-CA"/>
              <a:pPr>
                <a:defRPr/>
              </a:pPr>
              <a:t>2019-06-23</a:t>
            </a:fld>
            <a:endParaRPr lang="en-CA"/>
          </a:p>
        </p:txBody>
      </p:sp>
      <p:sp>
        <p:nvSpPr>
          <p:cNvPr id="5" name="Footer Placeholder 4"/>
          <p:cNvSpPr>
            <a:spLocks noGrp="1"/>
          </p:cNvSpPr>
          <p:nvPr>
            <p:ph type="ftr" sz="quarter" idx="11"/>
          </p:nvPr>
        </p:nvSpPr>
        <p:spPr/>
        <p:txBody>
          <a:bodyPr/>
          <a:lstStyle>
            <a:lvl1pPr>
              <a:defRPr/>
            </a:lvl1pPr>
          </a:lstStyle>
          <a:p>
            <a:pPr>
              <a:defRPr/>
            </a:pPr>
            <a:endParaRPr lang="en-CA"/>
          </a:p>
        </p:txBody>
      </p:sp>
      <p:sp>
        <p:nvSpPr>
          <p:cNvPr id="6" name="Slide Number Placeholder 5"/>
          <p:cNvSpPr>
            <a:spLocks noGrp="1"/>
          </p:cNvSpPr>
          <p:nvPr>
            <p:ph type="sldNum" sz="quarter" idx="12"/>
          </p:nvPr>
        </p:nvSpPr>
        <p:spPr/>
        <p:txBody>
          <a:bodyPr/>
          <a:lstStyle>
            <a:lvl1pPr>
              <a:defRPr/>
            </a:lvl1pPr>
          </a:lstStyle>
          <a:p>
            <a:pPr>
              <a:defRPr/>
            </a:pPr>
            <a:fld id="{2DE60D3D-306D-4CBB-9AAA-D0DD9D5293C7}" type="slidenum">
              <a:rPr lang="en-CA" altLang="en-US"/>
              <a:pPr>
                <a:defRPr/>
              </a:pPr>
              <a:t>‹#›</a:t>
            </a:fld>
            <a:endParaRPr lang="en-CA" altLang="en-US"/>
          </a:p>
        </p:txBody>
      </p:sp>
    </p:spTree>
    <p:extLst>
      <p:ext uri="{BB962C8B-B14F-4D97-AF65-F5344CB8AC3E}">
        <p14:creationId xmlns:p14="http://schemas.microsoft.com/office/powerpoint/2010/main" val="1015794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pPr>
              <a:defRPr/>
            </a:pPr>
            <a:fld id="{C7662378-214C-472C-BC2E-34AF032609F7}" type="datetimeFigureOut">
              <a:rPr lang="en-CA"/>
              <a:pPr>
                <a:defRPr/>
              </a:pPr>
              <a:t>2019-06-23</a:t>
            </a:fld>
            <a:endParaRPr lang="en-CA"/>
          </a:p>
        </p:txBody>
      </p:sp>
      <p:sp>
        <p:nvSpPr>
          <p:cNvPr id="5" name="Footer Placeholder 4"/>
          <p:cNvSpPr>
            <a:spLocks noGrp="1"/>
          </p:cNvSpPr>
          <p:nvPr>
            <p:ph type="ftr" sz="quarter" idx="11"/>
          </p:nvPr>
        </p:nvSpPr>
        <p:spPr/>
        <p:txBody>
          <a:bodyPr/>
          <a:lstStyle>
            <a:lvl1pPr>
              <a:defRPr/>
            </a:lvl1pPr>
          </a:lstStyle>
          <a:p>
            <a:pPr>
              <a:defRPr/>
            </a:pPr>
            <a:endParaRPr lang="en-CA"/>
          </a:p>
        </p:txBody>
      </p:sp>
      <p:sp>
        <p:nvSpPr>
          <p:cNvPr id="6" name="Slide Number Placeholder 5"/>
          <p:cNvSpPr>
            <a:spLocks noGrp="1"/>
          </p:cNvSpPr>
          <p:nvPr>
            <p:ph type="sldNum" sz="quarter" idx="12"/>
          </p:nvPr>
        </p:nvSpPr>
        <p:spPr/>
        <p:txBody>
          <a:bodyPr/>
          <a:lstStyle>
            <a:lvl1pPr>
              <a:defRPr/>
            </a:lvl1pPr>
          </a:lstStyle>
          <a:p>
            <a:pPr>
              <a:defRPr/>
            </a:pPr>
            <a:fld id="{C357DCB3-B52B-4A38-A240-E7D7C358705D}" type="slidenum">
              <a:rPr lang="en-CA" altLang="en-US"/>
              <a:pPr>
                <a:defRPr/>
              </a:pPr>
              <a:t>‹#›</a:t>
            </a:fld>
            <a:endParaRPr lang="en-CA" altLang="en-US"/>
          </a:p>
        </p:txBody>
      </p:sp>
    </p:spTree>
    <p:extLst>
      <p:ext uri="{BB962C8B-B14F-4D97-AF65-F5344CB8AC3E}">
        <p14:creationId xmlns:p14="http://schemas.microsoft.com/office/powerpoint/2010/main" val="826117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103445" y="404664"/>
            <a:ext cx="9601067" cy="1080120"/>
          </a:xfrm>
        </p:spPr>
        <p:txBody>
          <a:bodyPr>
            <a:normAutofit/>
          </a:bodyPr>
          <a:lstStyle>
            <a:lvl1pPr>
              <a:defRPr sz="3800"/>
            </a:lvl1pPr>
          </a:lstStyle>
          <a:p>
            <a:r>
              <a:rPr lang="en-US" smtClean="0"/>
              <a:t>Click to edit Master title style</a:t>
            </a:r>
            <a:endParaRPr lang="en-CA"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Slide Number Placeholder 8"/>
          <p:cNvSpPr>
            <a:spLocks noGrp="1"/>
          </p:cNvSpPr>
          <p:nvPr>
            <p:ph type="sldNum" sz="quarter" idx="10"/>
          </p:nvPr>
        </p:nvSpPr>
        <p:spPr>
          <a:xfrm>
            <a:off x="4656138" y="6232525"/>
            <a:ext cx="2844800" cy="365125"/>
          </a:xfrm>
        </p:spPr>
        <p:txBody>
          <a:bodyPr/>
          <a:lstStyle>
            <a:lvl1pPr algn="ctr">
              <a:defRPr>
                <a:solidFill>
                  <a:schemeClr val="bg1"/>
                </a:solidFill>
              </a:defRPr>
            </a:lvl1pPr>
          </a:lstStyle>
          <a:p>
            <a:pPr>
              <a:defRPr/>
            </a:pPr>
            <a:fld id="{E068D600-A2F4-4F6E-94F8-DA4D09384D6E}" type="slidenum">
              <a:rPr lang="en-CA" altLang="en-US"/>
              <a:pPr>
                <a:defRPr/>
              </a:pPr>
              <a:t>‹#›</a:t>
            </a:fld>
            <a:endParaRPr lang="en-CA" altLang="en-US"/>
          </a:p>
        </p:txBody>
      </p:sp>
    </p:spTree>
    <p:extLst>
      <p:ext uri="{BB962C8B-B14F-4D97-AF65-F5344CB8AC3E}">
        <p14:creationId xmlns:p14="http://schemas.microsoft.com/office/powerpoint/2010/main" val="1942711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
        <p:nvSpPr>
          <p:cNvPr id="9" name="Title 1"/>
          <p:cNvSpPr>
            <a:spLocks noGrp="1"/>
          </p:cNvSpPr>
          <p:nvPr>
            <p:ph type="title"/>
          </p:nvPr>
        </p:nvSpPr>
        <p:spPr>
          <a:xfrm>
            <a:off x="1103445" y="404664"/>
            <a:ext cx="9601067" cy="1080120"/>
          </a:xfrm>
        </p:spPr>
        <p:txBody>
          <a:bodyPr>
            <a:normAutofit/>
          </a:bodyPr>
          <a:lstStyle>
            <a:lvl1pPr>
              <a:defRPr sz="3800"/>
            </a:lvl1pPr>
          </a:lstStyle>
          <a:p>
            <a:r>
              <a:rPr lang="en-US" smtClean="0"/>
              <a:t>Click to edit Master title style</a:t>
            </a:r>
            <a:endParaRPr lang="en-CA" dirty="0"/>
          </a:p>
        </p:txBody>
      </p:sp>
      <p:sp>
        <p:nvSpPr>
          <p:cNvPr id="6" name="Slide Number Placeholder 8"/>
          <p:cNvSpPr>
            <a:spLocks noGrp="1"/>
          </p:cNvSpPr>
          <p:nvPr>
            <p:ph type="sldNum" sz="quarter" idx="10"/>
          </p:nvPr>
        </p:nvSpPr>
        <p:spPr>
          <a:xfrm>
            <a:off x="4656138" y="6232525"/>
            <a:ext cx="2844800" cy="365125"/>
          </a:xfrm>
        </p:spPr>
        <p:txBody>
          <a:bodyPr/>
          <a:lstStyle>
            <a:lvl1pPr algn="ctr">
              <a:defRPr>
                <a:solidFill>
                  <a:schemeClr val="bg1"/>
                </a:solidFill>
              </a:defRPr>
            </a:lvl1pPr>
          </a:lstStyle>
          <a:p>
            <a:pPr>
              <a:defRPr/>
            </a:pPr>
            <a:fld id="{E7572524-75B5-44E4-9F7E-A21E49A1788B}" type="slidenum">
              <a:rPr lang="en-CA" altLang="en-US"/>
              <a:pPr>
                <a:defRPr/>
              </a:pPr>
              <a:t>‹#›</a:t>
            </a:fld>
            <a:endParaRPr lang="en-CA" altLang="en-US"/>
          </a:p>
        </p:txBody>
      </p:sp>
    </p:spTree>
    <p:extLst>
      <p:ext uri="{BB962C8B-B14F-4D97-AF65-F5344CB8AC3E}">
        <p14:creationId xmlns:p14="http://schemas.microsoft.com/office/powerpoint/2010/main" val="4253770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050" y="-9525"/>
            <a:ext cx="122301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9912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3"/>
          <p:cNvSpPr>
            <a:spLocks noGrp="1"/>
          </p:cNvSpPr>
          <p:nvPr>
            <p:ph type="dt" sz="half" idx="10"/>
          </p:nvPr>
        </p:nvSpPr>
        <p:spPr/>
        <p:txBody>
          <a:bodyPr/>
          <a:lstStyle>
            <a:lvl1pPr>
              <a:defRPr/>
            </a:lvl1pPr>
          </a:lstStyle>
          <a:p>
            <a:pPr>
              <a:defRPr/>
            </a:pPr>
            <a:fld id="{7045B9A5-453B-49B0-A3F8-EC5A6FE28D23}" type="datetimeFigureOut">
              <a:rPr lang="en-CA"/>
              <a:pPr>
                <a:defRPr/>
              </a:pPr>
              <a:t>2019-06-23</a:t>
            </a:fld>
            <a:endParaRPr lang="en-CA"/>
          </a:p>
        </p:txBody>
      </p:sp>
      <p:sp>
        <p:nvSpPr>
          <p:cNvPr id="8" name="Footer Placeholder 4"/>
          <p:cNvSpPr>
            <a:spLocks noGrp="1"/>
          </p:cNvSpPr>
          <p:nvPr>
            <p:ph type="ftr" sz="quarter" idx="11"/>
          </p:nvPr>
        </p:nvSpPr>
        <p:spPr/>
        <p:txBody>
          <a:bodyPr/>
          <a:lstStyle>
            <a:lvl1pPr>
              <a:defRPr/>
            </a:lvl1pPr>
          </a:lstStyle>
          <a:p>
            <a:pPr>
              <a:defRPr/>
            </a:pPr>
            <a:endParaRPr lang="en-CA"/>
          </a:p>
        </p:txBody>
      </p:sp>
      <p:sp>
        <p:nvSpPr>
          <p:cNvPr id="9" name="Slide Number Placeholder 5"/>
          <p:cNvSpPr>
            <a:spLocks noGrp="1"/>
          </p:cNvSpPr>
          <p:nvPr>
            <p:ph type="sldNum" sz="quarter" idx="12"/>
          </p:nvPr>
        </p:nvSpPr>
        <p:spPr/>
        <p:txBody>
          <a:bodyPr/>
          <a:lstStyle>
            <a:lvl1pPr>
              <a:defRPr/>
            </a:lvl1pPr>
          </a:lstStyle>
          <a:p>
            <a:pPr>
              <a:defRPr/>
            </a:pPr>
            <a:fld id="{AD846D16-3164-420E-87F3-AC9E4D9AC151}" type="slidenum">
              <a:rPr lang="en-CA" altLang="en-US"/>
              <a:pPr>
                <a:defRPr/>
              </a:pPr>
              <a:t>‹#›</a:t>
            </a:fld>
            <a:endParaRPr lang="en-CA" altLang="en-US"/>
          </a:p>
        </p:txBody>
      </p:sp>
    </p:spTree>
    <p:extLst>
      <p:ext uri="{BB962C8B-B14F-4D97-AF65-F5344CB8AC3E}">
        <p14:creationId xmlns:p14="http://schemas.microsoft.com/office/powerpoint/2010/main" val="26283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8C1A8D43-9A3A-47C5-AFF9-A3FCF4FA3705}" type="datetimeFigureOut">
              <a:rPr lang="en-CA"/>
              <a:pPr>
                <a:defRPr/>
              </a:pPr>
              <a:t>2019-06-23</a:t>
            </a:fld>
            <a:endParaRPr lang="en-CA"/>
          </a:p>
        </p:txBody>
      </p:sp>
      <p:sp>
        <p:nvSpPr>
          <p:cNvPr id="5" name="Footer Placeholder 4"/>
          <p:cNvSpPr>
            <a:spLocks noGrp="1"/>
          </p:cNvSpPr>
          <p:nvPr>
            <p:ph type="ftr" sz="quarter" idx="11"/>
          </p:nvPr>
        </p:nvSpPr>
        <p:spPr/>
        <p:txBody>
          <a:bodyPr/>
          <a:lstStyle>
            <a:lvl1pPr>
              <a:defRPr/>
            </a:lvl1pPr>
          </a:lstStyle>
          <a:p>
            <a:pPr>
              <a:defRPr/>
            </a:pPr>
            <a:endParaRPr lang="en-CA"/>
          </a:p>
        </p:txBody>
      </p:sp>
      <p:sp>
        <p:nvSpPr>
          <p:cNvPr id="6" name="Slide Number Placeholder 5"/>
          <p:cNvSpPr>
            <a:spLocks noGrp="1"/>
          </p:cNvSpPr>
          <p:nvPr>
            <p:ph type="sldNum" sz="quarter" idx="12"/>
          </p:nvPr>
        </p:nvSpPr>
        <p:spPr/>
        <p:txBody>
          <a:bodyPr/>
          <a:lstStyle>
            <a:lvl1pPr>
              <a:defRPr/>
            </a:lvl1pPr>
          </a:lstStyle>
          <a:p>
            <a:pPr>
              <a:defRPr/>
            </a:pPr>
            <a:fld id="{08C8159E-1139-4EBC-9D3E-F03087D5FEFA}" type="slidenum">
              <a:rPr lang="en-CA" altLang="en-US"/>
              <a:pPr>
                <a:defRPr/>
              </a:pPr>
              <a:t>‹#›</a:t>
            </a:fld>
            <a:endParaRPr lang="en-CA" altLang="en-US"/>
          </a:p>
        </p:txBody>
      </p:sp>
    </p:spTree>
    <p:extLst>
      <p:ext uri="{BB962C8B-B14F-4D97-AF65-F5344CB8AC3E}">
        <p14:creationId xmlns:p14="http://schemas.microsoft.com/office/powerpoint/2010/main" val="3904667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8211366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6E9826B-A797-49B9-8FB3-486960EB8C0A}" type="datetimeFigureOut">
              <a:rPr lang="en-CA"/>
              <a:pPr>
                <a:defRPr/>
              </a:pPr>
              <a:t>2019-06-23</a:t>
            </a:fld>
            <a:endParaRPr lang="en-CA"/>
          </a:p>
        </p:txBody>
      </p:sp>
      <p:sp>
        <p:nvSpPr>
          <p:cNvPr id="6" name="Footer Placeholder 4"/>
          <p:cNvSpPr>
            <a:spLocks noGrp="1"/>
          </p:cNvSpPr>
          <p:nvPr>
            <p:ph type="ftr" sz="quarter" idx="11"/>
          </p:nvPr>
        </p:nvSpPr>
        <p:spPr/>
        <p:txBody>
          <a:bodyPr/>
          <a:lstStyle>
            <a:lvl1pPr>
              <a:defRPr/>
            </a:lvl1pPr>
          </a:lstStyle>
          <a:p>
            <a:pPr>
              <a:defRPr/>
            </a:pPr>
            <a:endParaRPr lang="en-CA"/>
          </a:p>
        </p:txBody>
      </p:sp>
      <p:sp>
        <p:nvSpPr>
          <p:cNvPr id="7" name="Slide Number Placeholder 5"/>
          <p:cNvSpPr>
            <a:spLocks noGrp="1"/>
          </p:cNvSpPr>
          <p:nvPr>
            <p:ph type="sldNum" sz="quarter" idx="12"/>
          </p:nvPr>
        </p:nvSpPr>
        <p:spPr/>
        <p:txBody>
          <a:bodyPr/>
          <a:lstStyle>
            <a:lvl1pPr>
              <a:defRPr/>
            </a:lvl1pPr>
          </a:lstStyle>
          <a:p>
            <a:pPr>
              <a:defRPr/>
            </a:pPr>
            <a:fld id="{ACF9073E-39FD-4BF5-8370-98DBA6967048}" type="slidenum">
              <a:rPr lang="en-CA" altLang="en-US"/>
              <a:pPr>
                <a:defRPr/>
              </a:pPr>
              <a:t>‹#›</a:t>
            </a:fld>
            <a:endParaRPr lang="en-CA" altLang="en-US"/>
          </a:p>
        </p:txBody>
      </p:sp>
    </p:spTree>
    <p:extLst>
      <p:ext uri="{BB962C8B-B14F-4D97-AF65-F5344CB8AC3E}">
        <p14:creationId xmlns:p14="http://schemas.microsoft.com/office/powerpoint/2010/main" val="10507023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CA"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665903F-7A5C-45FC-B142-98B3AD35F449}" type="datetimeFigureOut">
              <a:rPr lang="en-CA"/>
              <a:pPr>
                <a:defRPr/>
              </a:pPr>
              <a:t>2019-06-23</a:t>
            </a:fld>
            <a:endParaRPr lang="en-CA"/>
          </a:p>
        </p:txBody>
      </p:sp>
      <p:sp>
        <p:nvSpPr>
          <p:cNvPr id="6" name="Footer Placeholder 4"/>
          <p:cNvSpPr>
            <a:spLocks noGrp="1"/>
          </p:cNvSpPr>
          <p:nvPr>
            <p:ph type="ftr" sz="quarter" idx="11"/>
          </p:nvPr>
        </p:nvSpPr>
        <p:spPr/>
        <p:txBody>
          <a:bodyPr/>
          <a:lstStyle>
            <a:lvl1pPr>
              <a:defRPr/>
            </a:lvl1pPr>
          </a:lstStyle>
          <a:p>
            <a:pPr>
              <a:defRPr/>
            </a:pPr>
            <a:endParaRPr lang="en-CA"/>
          </a:p>
        </p:txBody>
      </p:sp>
      <p:sp>
        <p:nvSpPr>
          <p:cNvPr id="7" name="Slide Number Placeholder 5"/>
          <p:cNvSpPr>
            <a:spLocks noGrp="1"/>
          </p:cNvSpPr>
          <p:nvPr>
            <p:ph type="sldNum" sz="quarter" idx="12"/>
          </p:nvPr>
        </p:nvSpPr>
        <p:spPr/>
        <p:txBody>
          <a:bodyPr/>
          <a:lstStyle>
            <a:lvl1pPr>
              <a:defRPr/>
            </a:lvl1pPr>
          </a:lstStyle>
          <a:p>
            <a:pPr>
              <a:defRPr/>
            </a:pPr>
            <a:fld id="{C77BC7DD-0B3A-43AA-B423-3F4DC7FC940D}" type="slidenum">
              <a:rPr lang="en-CA" altLang="en-US"/>
              <a:pPr>
                <a:defRPr/>
              </a:pPr>
              <a:t>‹#›</a:t>
            </a:fld>
            <a:endParaRPr lang="en-CA" altLang="en-US"/>
          </a:p>
        </p:txBody>
      </p:sp>
    </p:spTree>
    <p:extLst>
      <p:ext uri="{BB962C8B-B14F-4D97-AF65-F5344CB8AC3E}">
        <p14:creationId xmlns:p14="http://schemas.microsoft.com/office/powerpoint/2010/main" val="2181398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CA" altLang="en-US" smtClean="0"/>
              <a:t>Click to edit Master title style</a:t>
            </a:r>
          </a:p>
        </p:txBody>
      </p:sp>
      <p:sp>
        <p:nvSpPr>
          <p:cNvPr id="1027"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CA" altLang="en-US" smtClean="0"/>
              <a:t>Click to edit Master text styles</a:t>
            </a:r>
          </a:p>
          <a:p>
            <a:pPr lvl="1"/>
            <a:r>
              <a:rPr lang="en-CA" altLang="en-US" smtClean="0"/>
              <a:t>Second level</a:t>
            </a:r>
          </a:p>
          <a:p>
            <a:pPr lvl="2"/>
            <a:r>
              <a:rPr lang="en-CA" altLang="en-US" smtClean="0"/>
              <a:t>Third level</a:t>
            </a:r>
          </a:p>
          <a:p>
            <a:pPr lvl="3"/>
            <a:r>
              <a:rPr lang="en-CA" altLang="en-US" smtClean="0"/>
              <a:t>Fourth level</a:t>
            </a:r>
          </a:p>
          <a:p>
            <a:pPr lvl="4"/>
            <a:r>
              <a:rPr lang="en-CA" altLang="en-US" smtClean="0"/>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ABCE360F-E741-4381-904B-DD5BFB61E759}" type="datetimeFigureOut">
              <a:rPr lang="en-CA"/>
              <a:pPr>
                <a:defRPr/>
              </a:pPr>
              <a:t>2019-06-23</a:t>
            </a:fld>
            <a:endParaRPr lang="en-CA"/>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CA"/>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37131EE5-E424-48C1-B88C-67D2DEC33561}" type="slidenum">
              <a:rPr lang="en-CA" altLang="en-US"/>
              <a:pPr>
                <a:defRPr/>
              </a:pPr>
              <a:t>‹#›</a:t>
            </a:fld>
            <a:endParaRPr lang="en-CA" altLang="en-US"/>
          </a:p>
        </p:txBody>
      </p:sp>
    </p:spTree>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41" r:id="rId5"/>
    <p:sldLayoutId id="2147483842" r:id="rId6"/>
    <p:sldLayoutId id="2147483851" r:id="rId7"/>
    <p:sldLayoutId id="2147483843" r:id="rId8"/>
    <p:sldLayoutId id="2147483844" r:id="rId9"/>
    <p:sldLayoutId id="2147483845" r:id="rId10"/>
    <p:sldLayoutId id="214748384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png"/><Relationship Id="rId5" Type="http://schemas.openxmlformats.org/officeDocument/2006/relationships/hyperlink" Target="https://bac-lac.worldcat.org/wms" TargetMode="Externa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
            </a:r>
            <a:br>
              <a:rPr lang="en-US" b="1" dirty="0" smtClean="0"/>
            </a:br>
            <a:r>
              <a:rPr lang="en-US" b="1" dirty="0" smtClean="0"/>
              <a:t/>
            </a:r>
            <a:br>
              <a:rPr lang="en-US" b="1" dirty="0" smtClean="0"/>
            </a:br>
            <a:r>
              <a:rPr lang="en-US" dirty="0"/>
              <a:t> </a:t>
            </a:r>
            <a:r>
              <a:rPr lang="en-CA" dirty="0"/>
              <a:t/>
            </a:r>
            <a:br>
              <a:rPr lang="en-CA" dirty="0"/>
            </a:br>
            <a:r>
              <a:rPr lang="en-CA" dirty="0" smtClean="0"/>
              <a:t/>
            </a:r>
            <a:br>
              <a:rPr lang="en-CA" dirty="0" smtClean="0"/>
            </a:br>
            <a:r>
              <a:rPr lang="en-CA" dirty="0">
                <a:latin typeface="Calibri" panose="020F0502020204030204" pitchFamily="34" charset="0"/>
                <a:cs typeface="Calibri" panose="020F0502020204030204" pitchFamily="34" charset="0"/>
              </a:rPr>
              <a:t/>
            </a:r>
            <a:br>
              <a:rPr lang="en-CA" dirty="0">
                <a:latin typeface="Calibri" panose="020F0502020204030204" pitchFamily="34" charset="0"/>
                <a:cs typeface="Calibri" panose="020F0502020204030204" pitchFamily="34" charset="0"/>
              </a:rPr>
            </a:br>
            <a:r>
              <a:rPr lang="en-US" b="1" i="1" dirty="0" smtClean="0">
                <a:solidFill>
                  <a:srgbClr val="006666"/>
                </a:solidFill>
                <a:latin typeface="Calibri" panose="020F0502020204030204" pitchFamily="34" charset="0"/>
                <a:cs typeface="Calibri" panose="020F0502020204030204" pitchFamily="34" charset="0"/>
              </a:rPr>
              <a:t>Welcome </a:t>
            </a:r>
            <a:r>
              <a:rPr lang="en-US" b="1" i="1" dirty="0">
                <a:solidFill>
                  <a:srgbClr val="006666"/>
                </a:solidFill>
                <a:latin typeface="Calibri" panose="020F0502020204030204" pitchFamily="34" charset="0"/>
                <a:cs typeface="Calibri" panose="020F0502020204030204" pitchFamily="34" charset="0"/>
              </a:rPr>
              <a:t>to LAC/ </a:t>
            </a:r>
            <a:r>
              <a:rPr lang="en-US" b="1" i="1" dirty="0" err="1">
                <a:solidFill>
                  <a:srgbClr val="006666"/>
                </a:solidFill>
                <a:latin typeface="Calibri" panose="020F0502020204030204" pitchFamily="34" charset="0"/>
                <a:cs typeface="Calibri" panose="020F0502020204030204" pitchFamily="34" charset="0"/>
              </a:rPr>
              <a:t>Bienvenue</a:t>
            </a:r>
            <a:r>
              <a:rPr lang="en-US" b="1" i="1" dirty="0">
                <a:solidFill>
                  <a:srgbClr val="006666"/>
                </a:solidFill>
                <a:latin typeface="Calibri" panose="020F0502020204030204" pitchFamily="34" charset="0"/>
                <a:cs typeface="Calibri" panose="020F0502020204030204" pitchFamily="34" charset="0"/>
              </a:rPr>
              <a:t> à BAC </a:t>
            </a:r>
            <a:r>
              <a:rPr lang="en-US" b="1" i="1" dirty="0" smtClean="0">
                <a:solidFill>
                  <a:srgbClr val="006666"/>
                </a:solidFill>
                <a:latin typeface="Calibri" panose="020F0502020204030204" pitchFamily="34" charset="0"/>
                <a:cs typeface="Calibri" panose="020F0502020204030204" pitchFamily="34" charset="0"/>
              </a:rPr>
              <a:t>:</a:t>
            </a:r>
            <a:br>
              <a:rPr lang="en-US" b="1" i="1" dirty="0" smtClean="0">
                <a:solidFill>
                  <a:srgbClr val="006666"/>
                </a:solidFill>
                <a:latin typeface="Calibri" panose="020F0502020204030204" pitchFamily="34" charset="0"/>
                <a:cs typeface="Calibri" panose="020F0502020204030204" pitchFamily="34" charset="0"/>
              </a:rPr>
            </a:br>
            <a:r>
              <a:rPr lang="en-US" b="1" i="1" dirty="0" smtClean="0">
                <a:solidFill>
                  <a:srgbClr val="006666"/>
                </a:solidFill>
                <a:latin typeface="Calibri" panose="020F0502020204030204" pitchFamily="34" charset="0"/>
                <a:cs typeface="Calibri" panose="020F0502020204030204" pitchFamily="34" charset="0"/>
              </a:rPr>
              <a:t> </a:t>
            </a:r>
            <a:r>
              <a:rPr lang="en-US" b="1" i="1" dirty="0">
                <a:solidFill>
                  <a:srgbClr val="006666"/>
                </a:solidFill>
                <a:latin typeface="Calibri" panose="020F0502020204030204" pitchFamily="34" charset="0"/>
                <a:cs typeface="Calibri" panose="020F0502020204030204" pitchFamily="34" charset="0"/>
              </a:rPr>
              <a:t>A new bilingual NACO partner</a:t>
            </a:r>
            <a:r>
              <a:rPr lang="en-CA" dirty="0">
                <a:solidFill>
                  <a:srgbClr val="006666"/>
                </a:solidFill>
                <a:latin typeface="Calibri" panose="020F0502020204030204" pitchFamily="34" charset="0"/>
                <a:cs typeface="Calibri" panose="020F0502020204030204" pitchFamily="34" charset="0"/>
              </a:rPr>
              <a:t/>
            </a:r>
            <a:br>
              <a:rPr lang="en-CA" dirty="0">
                <a:solidFill>
                  <a:srgbClr val="006666"/>
                </a:solidFill>
                <a:latin typeface="Calibri" panose="020F0502020204030204" pitchFamily="34" charset="0"/>
                <a:cs typeface="Calibri" panose="020F0502020204030204" pitchFamily="34" charset="0"/>
              </a:rPr>
            </a:br>
            <a:r>
              <a:rPr lang="en-US" b="1" dirty="0">
                <a:solidFill>
                  <a:srgbClr val="006666"/>
                </a:solidFill>
                <a:latin typeface="Calibri" panose="020F0502020204030204" pitchFamily="34" charset="0"/>
                <a:cs typeface="Calibri" panose="020F0502020204030204" pitchFamily="34" charset="0"/>
              </a:rPr>
              <a:t/>
            </a:r>
            <a:br>
              <a:rPr lang="en-US" b="1" dirty="0">
                <a:solidFill>
                  <a:srgbClr val="006666"/>
                </a:solidFill>
                <a:latin typeface="Calibri" panose="020F0502020204030204" pitchFamily="34" charset="0"/>
                <a:cs typeface="Calibri" panose="020F0502020204030204" pitchFamily="34" charset="0"/>
              </a:rPr>
            </a:br>
            <a:r>
              <a:rPr lang="en-US" sz="3600" b="1" dirty="0" smtClean="0">
                <a:solidFill>
                  <a:srgbClr val="006666"/>
                </a:solidFill>
                <a:latin typeface="Calibri" panose="020F0502020204030204" pitchFamily="34" charset="0"/>
                <a:cs typeface="Calibri" panose="020F0502020204030204" pitchFamily="34" charset="0"/>
              </a:rPr>
              <a:t>Authority </a:t>
            </a:r>
            <a:r>
              <a:rPr lang="en-US" sz="3600" b="1" dirty="0">
                <a:solidFill>
                  <a:srgbClr val="006666"/>
                </a:solidFill>
                <a:latin typeface="Calibri" panose="020F0502020204030204" pitchFamily="34" charset="0"/>
                <a:cs typeface="Calibri" panose="020F0502020204030204" pitchFamily="34" charset="0"/>
              </a:rPr>
              <a:t>Control Interest Group (ALCTS LITA</a:t>
            </a:r>
            <a:r>
              <a:rPr lang="en-US" sz="3600" b="1" dirty="0" smtClean="0">
                <a:solidFill>
                  <a:srgbClr val="006666"/>
                </a:solidFill>
                <a:latin typeface="Calibri" panose="020F0502020204030204" pitchFamily="34" charset="0"/>
                <a:cs typeface="Calibri" panose="020F0502020204030204" pitchFamily="34" charset="0"/>
              </a:rPr>
              <a:t>)</a:t>
            </a:r>
            <a:br>
              <a:rPr lang="en-US" sz="3600" b="1" dirty="0" smtClean="0">
                <a:solidFill>
                  <a:srgbClr val="006666"/>
                </a:solidFill>
                <a:latin typeface="Calibri" panose="020F0502020204030204" pitchFamily="34" charset="0"/>
                <a:cs typeface="Calibri" panose="020F0502020204030204" pitchFamily="34" charset="0"/>
              </a:rPr>
            </a:br>
            <a:r>
              <a:rPr lang="en-US" sz="3600" b="1" dirty="0" smtClean="0">
                <a:solidFill>
                  <a:srgbClr val="006666"/>
                </a:solidFill>
                <a:latin typeface="Calibri" panose="020F0502020204030204" pitchFamily="34" charset="0"/>
                <a:cs typeface="Calibri" panose="020F0502020204030204" pitchFamily="34" charset="0"/>
              </a:rPr>
              <a:t>Sarah Stacy and Hong Cui</a:t>
            </a:r>
            <a:r>
              <a:rPr lang="en-US" sz="3600" b="1" dirty="0" smtClean="0">
                <a:latin typeface="Calibri" panose="020F0502020204030204" pitchFamily="34" charset="0"/>
                <a:cs typeface="Calibri" panose="020F0502020204030204" pitchFamily="34" charset="0"/>
              </a:rPr>
              <a:t/>
            </a:r>
            <a:br>
              <a:rPr lang="en-US" sz="3600" b="1" dirty="0" smtClean="0">
                <a:latin typeface="Calibri" panose="020F0502020204030204" pitchFamily="34" charset="0"/>
                <a:cs typeface="Calibri" panose="020F0502020204030204" pitchFamily="34" charset="0"/>
              </a:rPr>
            </a:br>
            <a:endParaRPr lang="en-CA" dirty="0"/>
          </a:p>
        </p:txBody>
      </p:sp>
      <p:sp>
        <p:nvSpPr>
          <p:cNvPr id="3" name="Subtitle 2"/>
          <p:cNvSpPr>
            <a:spLocks noGrp="1"/>
          </p:cNvSpPr>
          <p:nvPr>
            <p:ph type="subTitle" idx="1"/>
          </p:nvPr>
        </p:nvSpPr>
        <p:spPr>
          <a:xfrm>
            <a:off x="1703512" y="4149080"/>
            <a:ext cx="8534400" cy="792088"/>
          </a:xfrm>
        </p:spPr>
        <p:txBody>
          <a:bodyPr/>
          <a:lstStyle/>
          <a:p>
            <a:r>
              <a:rPr lang="en-CA" dirty="0" smtClean="0"/>
              <a:t>Sunday, June 23 2019</a:t>
            </a:r>
          </a:p>
          <a:p>
            <a:endParaRPr lang="en-CA" dirty="0"/>
          </a:p>
          <a:p>
            <a:endParaRPr lang="en-C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66513" y="6132513"/>
            <a:ext cx="509587" cy="509587"/>
          </a:xfrm>
          <a:prstGeom prst="rect">
            <a:avLst/>
          </a:prstGeom>
        </p:spPr>
      </p:pic>
    </p:spTree>
    <p:extLst>
      <p:ext uri="{BB962C8B-B14F-4D97-AF65-F5344CB8AC3E}">
        <p14:creationId xmlns:p14="http://schemas.microsoft.com/office/powerpoint/2010/main" val="3785114988"/>
      </p:ext>
    </p:extLst>
  </p:cSld>
  <p:clrMapOvr>
    <a:masterClrMapping/>
  </p:clrMapOvr>
  <mc:AlternateContent xmlns:mc="http://schemas.openxmlformats.org/markup-compatibility/2006" xmlns:p14="http://schemas.microsoft.com/office/powerpoint/2010/main">
    <mc:Choice Requires="p14">
      <p:transition spd="slow" p14:dur="2000" advTm="5612"/>
    </mc:Choice>
    <mc:Fallback xmlns="">
      <p:transition spd="slow" advTm="56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ltLang="en-US" dirty="0" err="1" smtClean="0">
                <a:solidFill>
                  <a:srgbClr val="006666"/>
                </a:solidFill>
                <a:latin typeface="Calibri" panose="020F0502020204030204" pitchFamily="34" charset="0"/>
                <a:cs typeface="Calibri" panose="020F0502020204030204" pitchFamily="34" charset="0"/>
              </a:rPr>
              <a:t>Canadiana</a:t>
            </a:r>
            <a:r>
              <a:rPr lang="en-CA" altLang="en-US" dirty="0" smtClean="0">
                <a:solidFill>
                  <a:srgbClr val="006666"/>
                </a:solidFill>
                <a:latin typeface="Calibri" panose="020F0502020204030204" pitchFamily="34" charset="0"/>
                <a:cs typeface="Calibri" panose="020F0502020204030204" pitchFamily="34" charset="0"/>
              </a:rPr>
              <a:t> Names: Language Profile</a:t>
            </a:r>
            <a:endParaRPr lang="en-CA" dirty="0">
              <a:latin typeface="Calibri" panose="020F0502020204030204" pitchFamily="34" charset="0"/>
              <a:cs typeface="Calibri" panose="020F0502020204030204" pitchFamily="34" charset="0"/>
            </a:endParaRPr>
          </a:p>
        </p:txBody>
      </p:sp>
      <p:sp>
        <p:nvSpPr>
          <p:cNvPr id="4" name="Content Placeholder 3"/>
          <p:cNvSpPr>
            <a:spLocks noGrp="1"/>
          </p:cNvSpPr>
          <p:nvPr>
            <p:ph sz="half" idx="2"/>
          </p:nvPr>
        </p:nvSpPr>
        <p:spPr/>
        <p:txBody>
          <a:bodyPr/>
          <a:lstStyle/>
          <a:p>
            <a:r>
              <a:rPr lang="en-CA" dirty="0" smtClean="0">
                <a:latin typeface="Calibri" panose="020F0502020204030204" pitchFamily="34" charset="0"/>
                <a:cs typeface="Calibri" panose="020F0502020204030204" pitchFamily="34" charset="0"/>
              </a:rPr>
              <a:t>English: </a:t>
            </a:r>
            <a:r>
              <a:rPr lang="en-CA" dirty="0">
                <a:latin typeface="Calibri" panose="020F0502020204030204" pitchFamily="34" charset="0"/>
                <a:cs typeface="Calibri" panose="020F0502020204030204" pitchFamily="34" charset="0"/>
              </a:rPr>
              <a:t>83,824</a:t>
            </a:r>
          </a:p>
          <a:p>
            <a:r>
              <a:rPr lang="en-CA" dirty="0" smtClean="0">
                <a:latin typeface="Calibri" panose="020F0502020204030204" pitchFamily="34" charset="0"/>
                <a:cs typeface="Calibri" panose="020F0502020204030204" pitchFamily="34" charset="0"/>
              </a:rPr>
              <a:t>French: </a:t>
            </a:r>
            <a:r>
              <a:rPr lang="en-CA" dirty="0">
                <a:latin typeface="Calibri" panose="020F0502020204030204" pitchFamily="34" charset="0"/>
                <a:cs typeface="Calibri" panose="020F0502020204030204" pitchFamily="34" charset="0"/>
              </a:rPr>
              <a:t>84,118</a:t>
            </a:r>
          </a:p>
          <a:p>
            <a:r>
              <a:rPr lang="en-CA" dirty="0" smtClean="0">
                <a:latin typeface="Calibri" panose="020F0502020204030204" pitchFamily="34" charset="0"/>
                <a:cs typeface="Calibri" panose="020F0502020204030204" pitchFamily="34" charset="0"/>
              </a:rPr>
              <a:t>Language Neutral: </a:t>
            </a:r>
            <a:r>
              <a:rPr lang="en-CA" dirty="0">
                <a:latin typeface="Calibri" panose="020F0502020204030204" pitchFamily="34" charset="0"/>
                <a:cs typeface="Calibri" panose="020F0502020204030204" pitchFamily="34" charset="0"/>
              </a:rPr>
              <a:t>565,592</a:t>
            </a:r>
          </a:p>
          <a:p>
            <a:endParaRPr lang="en-CA" dirty="0">
              <a:latin typeface="Calibri" panose="020F0502020204030204" pitchFamily="34" charset="0"/>
              <a:cs typeface="Calibri" panose="020F0502020204030204" pitchFamily="34" charset="0"/>
            </a:endParaRPr>
          </a:p>
        </p:txBody>
      </p:sp>
      <p:pic>
        <p:nvPicPr>
          <p:cNvPr id="5" name="Content Placeholder 4"/>
          <p:cNvPicPr>
            <a:picLocks noGrp="1" noChangeAspect="1"/>
          </p:cNvPicPr>
          <p:nvPr>
            <p:ph sz="half" idx="1"/>
          </p:nvPr>
        </p:nvPicPr>
        <p:blipFill>
          <a:blip r:embed="rId5"/>
          <a:stretch>
            <a:fillRect/>
          </a:stretch>
        </p:blipFill>
        <p:spPr>
          <a:xfrm>
            <a:off x="714023" y="1680624"/>
            <a:ext cx="5175953" cy="4365114"/>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66513" y="6132513"/>
            <a:ext cx="509587" cy="509587"/>
          </a:xfrm>
          <a:prstGeom prst="rect">
            <a:avLst/>
          </a:prstGeom>
        </p:spPr>
      </p:pic>
    </p:spTree>
    <p:extLst>
      <p:ext uri="{BB962C8B-B14F-4D97-AF65-F5344CB8AC3E}">
        <p14:creationId xmlns:p14="http://schemas.microsoft.com/office/powerpoint/2010/main" val="3224480217"/>
      </p:ext>
    </p:extLst>
  </p:cSld>
  <p:clrMapOvr>
    <a:masterClrMapping/>
  </p:clrMapOvr>
  <mc:AlternateContent xmlns:mc="http://schemas.openxmlformats.org/markup-compatibility/2006" xmlns:p14="http://schemas.microsoft.com/office/powerpoint/2010/main">
    <mc:Choice Requires="p14">
      <p:transition spd="slow" p14:dur="2000" advTm="64612"/>
    </mc:Choice>
    <mc:Fallback xmlns="">
      <p:transition spd="slow" advTm="646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00201"/>
            <a:ext cx="5342384" cy="4525963"/>
          </a:xfrm>
        </p:spPr>
        <p:txBody>
          <a:bodyPr>
            <a:normAutofit fontScale="77500" lnSpcReduction="20000"/>
          </a:bodyPr>
          <a:lstStyle/>
          <a:p>
            <a:pPr marL="0" lvl="0" indent="0">
              <a:spcAft>
                <a:spcPts val="0"/>
              </a:spcAft>
              <a:buNone/>
            </a:pPr>
            <a:r>
              <a:rPr lang="en-CA" b="1" dirty="0">
                <a:latin typeface="Calibri" panose="020F0502020204030204" pitchFamily="34" charset="0"/>
                <a:ea typeface="SimSun" panose="02010600030101010101" pitchFamily="2" charset="-122"/>
                <a:cs typeface="Calibri" panose="020F0502020204030204" pitchFamily="34" charset="0"/>
              </a:rPr>
              <a:t>LAC English records </a:t>
            </a:r>
            <a:r>
              <a:rPr lang="en-CA" b="1" dirty="0" smtClean="0">
                <a:latin typeface="Calibri" panose="020F0502020204030204" pitchFamily="34" charset="0"/>
                <a:ea typeface="SimSun" panose="02010600030101010101" pitchFamily="2" charset="-122"/>
                <a:cs typeface="Calibri" panose="020F0502020204030204" pitchFamily="34" charset="0"/>
              </a:rPr>
              <a:t>Matched to NACO file (194,428)</a:t>
            </a:r>
            <a:endParaRPr lang="en-CA" b="1" dirty="0">
              <a:latin typeface="Calibri" panose="020F0502020204030204" pitchFamily="34" charset="0"/>
              <a:ea typeface="SimSun" panose="02010600030101010101" pitchFamily="2" charset="-122"/>
              <a:cs typeface="Calibri" panose="020F0502020204030204" pitchFamily="34" charset="0"/>
            </a:endParaRPr>
          </a:p>
          <a:p>
            <a:pPr lvl="1">
              <a:buFont typeface="Wingdings" panose="05000000000000000000" pitchFamily="2" charset="2"/>
              <a:buChar char="§"/>
            </a:pPr>
            <a:r>
              <a:rPr lang="en-CA" sz="2300" dirty="0">
                <a:latin typeface="Calibri" panose="020F0502020204030204" pitchFamily="34" charset="0"/>
                <a:ea typeface="SimSun" panose="02010600030101010101" pitchFamily="2" charset="-122"/>
                <a:cs typeface="Calibri" panose="020F0502020204030204" pitchFamily="34" charset="0"/>
              </a:rPr>
              <a:t>Exact match in </a:t>
            </a:r>
            <a:r>
              <a:rPr lang="en-CA" sz="2300" dirty="0" smtClean="0">
                <a:latin typeface="Calibri" panose="020F0502020204030204" pitchFamily="34" charset="0"/>
                <a:ea typeface="SimSun" panose="02010600030101010101" pitchFamily="2" charset="-122"/>
                <a:cs typeface="Calibri" panose="020F0502020204030204" pitchFamily="34" charset="0"/>
              </a:rPr>
              <a:t>1XX: </a:t>
            </a:r>
            <a:r>
              <a:rPr lang="en-CA" sz="2300" b="1" i="1" dirty="0" smtClean="0">
                <a:latin typeface="Calibri" panose="020F0502020204030204" pitchFamily="34" charset="0"/>
                <a:ea typeface="SimSun" panose="02010600030101010101" pitchFamily="2" charset="-122"/>
                <a:cs typeface="Calibri" panose="020F0502020204030204" pitchFamily="34" charset="0"/>
              </a:rPr>
              <a:t>129,533</a:t>
            </a:r>
            <a:endParaRPr lang="en-CA" sz="2300" b="1" i="1" dirty="0">
              <a:latin typeface="Calibri" panose="020F0502020204030204" pitchFamily="34" charset="0"/>
              <a:ea typeface="SimSun" panose="02010600030101010101" pitchFamily="2" charset="-122"/>
              <a:cs typeface="Calibri" panose="020F0502020204030204" pitchFamily="34" charset="0"/>
            </a:endParaRPr>
          </a:p>
          <a:p>
            <a:pPr lvl="1">
              <a:spcAft>
                <a:spcPts val="0"/>
              </a:spcAft>
              <a:buFont typeface="Wingdings" panose="05000000000000000000" pitchFamily="2" charset="2"/>
              <a:buChar char="§"/>
            </a:pPr>
            <a:r>
              <a:rPr lang="en-CA" sz="2300" dirty="0">
                <a:latin typeface="Calibri" panose="020F0502020204030204" pitchFamily="34" charset="0"/>
                <a:ea typeface="SimSun" panose="02010600030101010101" pitchFamily="2" charset="-122"/>
                <a:cs typeface="Calibri" panose="020F0502020204030204" pitchFamily="34" charset="0"/>
              </a:rPr>
              <a:t>Match using normalization in </a:t>
            </a:r>
            <a:r>
              <a:rPr lang="en-CA" sz="2300" dirty="0" smtClean="0">
                <a:latin typeface="Calibri" panose="020F0502020204030204" pitchFamily="34" charset="0"/>
                <a:ea typeface="SimSun" panose="02010600030101010101" pitchFamily="2" charset="-122"/>
                <a:cs typeface="Calibri" panose="020F0502020204030204" pitchFamily="34" charset="0"/>
              </a:rPr>
              <a:t>1XX: </a:t>
            </a:r>
            <a:r>
              <a:rPr lang="en-CA" sz="2300" b="1" i="1" dirty="0" smtClean="0">
                <a:latin typeface="Calibri" panose="020F0502020204030204" pitchFamily="34" charset="0"/>
                <a:ea typeface="SimSun" panose="02010600030101010101" pitchFamily="2" charset="-122"/>
                <a:cs typeface="Calibri" panose="020F0502020204030204" pitchFamily="34" charset="0"/>
              </a:rPr>
              <a:t>2,608</a:t>
            </a:r>
            <a:endParaRPr lang="en-CA" sz="2300" b="1" i="1" dirty="0">
              <a:latin typeface="Calibri" panose="020F0502020204030204" pitchFamily="34" charset="0"/>
              <a:ea typeface="SimSun" panose="02010600030101010101" pitchFamily="2" charset="-122"/>
              <a:cs typeface="Calibri" panose="020F0502020204030204" pitchFamily="34" charset="0"/>
            </a:endParaRPr>
          </a:p>
          <a:p>
            <a:pPr lvl="1">
              <a:spcAft>
                <a:spcPts val="0"/>
              </a:spcAft>
              <a:buFont typeface="Wingdings" panose="05000000000000000000" pitchFamily="2" charset="2"/>
              <a:buChar char="§"/>
            </a:pPr>
            <a:r>
              <a:rPr lang="en-CA" sz="2300" dirty="0">
                <a:latin typeface="Calibri" panose="020F0502020204030204" pitchFamily="34" charset="0"/>
                <a:ea typeface="SimSun" panose="02010600030101010101" pitchFamily="2" charset="-122"/>
                <a:cs typeface="Calibri" panose="020F0502020204030204" pitchFamily="34" charset="0"/>
              </a:rPr>
              <a:t>Exact match to LC </a:t>
            </a:r>
            <a:r>
              <a:rPr lang="en-CA" sz="2300" dirty="0" smtClean="0">
                <a:latin typeface="Calibri" panose="020F0502020204030204" pitchFamily="34" charset="0"/>
                <a:ea typeface="SimSun" panose="02010600030101010101" pitchFamily="2" charset="-122"/>
                <a:cs typeface="Calibri" panose="020F0502020204030204" pitchFamily="34" charset="0"/>
              </a:rPr>
              <a:t>4XX: </a:t>
            </a:r>
            <a:r>
              <a:rPr lang="en-CA" sz="2300" b="1" i="1" dirty="0" smtClean="0">
                <a:latin typeface="Calibri" panose="020F0502020204030204" pitchFamily="34" charset="0"/>
                <a:ea typeface="SimSun" panose="02010600030101010101" pitchFamily="2" charset="-122"/>
                <a:cs typeface="Calibri" panose="020F0502020204030204" pitchFamily="34" charset="0"/>
              </a:rPr>
              <a:t>6,394</a:t>
            </a:r>
            <a:endParaRPr lang="en-CA" sz="2300" b="1" i="1" dirty="0">
              <a:latin typeface="Calibri" panose="020F0502020204030204" pitchFamily="34" charset="0"/>
              <a:ea typeface="SimSun" panose="02010600030101010101" pitchFamily="2" charset="-122"/>
              <a:cs typeface="Calibri" panose="020F0502020204030204" pitchFamily="34" charset="0"/>
            </a:endParaRPr>
          </a:p>
          <a:p>
            <a:pPr lvl="1">
              <a:spcAft>
                <a:spcPts val="0"/>
              </a:spcAft>
              <a:buFont typeface="Wingdings" panose="05000000000000000000" pitchFamily="2" charset="2"/>
              <a:buChar char="§"/>
            </a:pPr>
            <a:r>
              <a:rPr lang="en-CA" sz="2300" dirty="0">
                <a:latin typeface="Calibri" panose="020F0502020204030204" pitchFamily="34" charset="0"/>
                <a:ea typeface="SimSun" panose="02010600030101010101" pitchFamily="2" charset="-122"/>
                <a:cs typeface="Calibri" panose="020F0502020204030204" pitchFamily="34" charset="0"/>
              </a:rPr>
              <a:t>Normalized match to LC </a:t>
            </a:r>
            <a:r>
              <a:rPr lang="en-CA" sz="2300" dirty="0" smtClean="0">
                <a:latin typeface="Calibri" panose="020F0502020204030204" pitchFamily="34" charset="0"/>
                <a:ea typeface="SimSun" panose="02010600030101010101" pitchFamily="2" charset="-122"/>
                <a:cs typeface="Calibri" panose="020F0502020204030204" pitchFamily="34" charset="0"/>
              </a:rPr>
              <a:t>4XX: </a:t>
            </a:r>
            <a:r>
              <a:rPr lang="en-CA" sz="2300" b="1" i="1" dirty="0" smtClean="0">
                <a:latin typeface="Calibri" panose="020F0502020204030204" pitchFamily="34" charset="0"/>
                <a:ea typeface="SimSun" panose="02010600030101010101" pitchFamily="2" charset="-122"/>
                <a:cs typeface="Calibri" panose="020F0502020204030204" pitchFamily="34" charset="0"/>
              </a:rPr>
              <a:t>325</a:t>
            </a:r>
            <a:endParaRPr lang="en-CA" sz="2300" b="1" i="1" dirty="0">
              <a:latin typeface="Calibri" panose="020F0502020204030204" pitchFamily="34" charset="0"/>
              <a:ea typeface="SimSun" panose="02010600030101010101" pitchFamily="2" charset="-122"/>
              <a:cs typeface="Calibri" panose="020F0502020204030204" pitchFamily="34" charset="0"/>
            </a:endParaRPr>
          </a:p>
          <a:p>
            <a:pPr lvl="1">
              <a:spcAft>
                <a:spcPts val="0"/>
              </a:spcAft>
              <a:buFont typeface="Wingdings" panose="05000000000000000000" pitchFamily="2" charset="2"/>
              <a:buChar char="§"/>
            </a:pPr>
            <a:r>
              <a:rPr lang="en-CA" sz="2300" dirty="0">
                <a:latin typeface="Calibri" panose="020F0502020204030204" pitchFamily="34" charset="0"/>
                <a:ea typeface="SimSun" panose="02010600030101010101" pitchFamily="2" charset="-122"/>
                <a:cs typeface="Calibri" panose="020F0502020204030204" pitchFamily="34" charset="0"/>
              </a:rPr>
              <a:t>1xx headings are different</a:t>
            </a:r>
          </a:p>
          <a:p>
            <a:pPr lvl="2">
              <a:buFont typeface="Wingdings" panose="05000000000000000000" pitchFamily="2" charset="2"/>
              <a:buChar char="§"/>
            </a:pPr>
            <a:r>
              <a:rPr lang="en-CA" sz="2300" dirty="0">
                <a:latin typeface="Calibri" panose="020F0502020204030204" pitchFamily="34" charset="0"/>
                <a:ea typeface="SimSun" panose="02010600030101010101" pitchFamily="2" charset="-122"/>
                <a:cs typeface="Calibri" panose="020F0502020204030204" pitchFamily="34" charset="0"/>
              </a:rPr>
              <a:t>Date </a:t>
            </a:r>
            <a:r>
              <a:rPr lang="en-CA" sz="2300" dirty="0" smtClean="0">
                <a:latin typeface="Calibri" panose="020F0502020204030204" pitchFamily="34" charset="0"/>
                <a:ea typeface="SimSun" panose="02010600030101010101" pitchFamily="2" charset="-122"/>
                <a:cs typeface="Calibri" panose="020F0502020204030204" pitchFamily="34" charset="0"/>
              </a:rPr>
              <a:t>difference: </a:t>
            </a:r>
            <a:r>
              <a:rPr lang="en-CA" sz="2300" b="1" i="1" dirty="0" smtClean="0">
                <a:latin typeface="Calibri" panose="020F0502020204030204" pitchFamily="34" charset="0"/>
                <a:ea typeface="SimSun" panose="02010600030101010101" pitchFamily="2" charset="-122"/>
                <a:cs typeface="Calibri" panose="020F0502020204030204" pitchFamily="34" charset="0"/>
              </a:rPr>
              <a:t>6,185</a:t>
            </a:r>
            <a:endParaRPr lang="en-CA" sz="2300" b="1" i="1" dirty="0">
              <a:latin typeface="Calibri" panose="020F0502020204030204" pitchFamily="34" charset="0"/>
              <a:ea typeface="SimSun" panose="02010600030101010101" pitchFamily="2" charset="-122"/>
              <a:cs typeface="Calibri" panose="020F0502020204030204" pitchFamily="34" charset="0"/>
            </a:endParaRPr>
          </a:p>
          <a:p>
            <a:pPr lvl="2">
              <a:buFont typeface="Wingdings" panose="05000000000000000000" pitchFamily="2" charset="2"/>
              <a:buChar char="§"/>
            </a:pPr>
            <a:r>
              <a:rPr lang="en-CA" sz="2300" dirty="0">
                <a:latin typeface="Calibri" panose="020F0502020204030204" pitchFamily="34" charset="0"/>
                <a:ea typeface="SimSun" panose="02010600030101010101" pitchFamily="2" charset="-122"/>
                <a:cs typeface="Calibri" panose="020F0502020204030204" pitchFamily="34" charset="0"/>
              </a:rPr>
              <a:t>Text </a:t>
            </a:r>
            <a:r>
              <a:rPr lang="en-CA" sz="2300" dirty="0" smtClean="0">
                <a:latin typeface="Calibri" panose="020F0502020204030204" pitchFamily="34" charset="0"/>
                <a:ea typeface="SimSun" panose="02010600030101010101" pitchFamily="2" charset="-122"/>
                <a:cs typeface="Calibri" panose="020F0502020204030204" pitchFamily="34" charset="0"/>
              </a:rPr>
              <a:t>difference: </a:t>
            </a:r>
            <a:r>
              <a:rPr lang="en-CA" sz="2300" b="1" i="1" dirty="0" smtClean="0">
                <a:latin typeface="Calibri" panose="020F0502020204030204" pitchFamily="34" charset="0"/>
                <a:ea typeface="SimSun" panose="02010600030101010101" pitchFamily="2" charset="-122"/>
                <a:cs typeface="Calibri" panose="020F0502020204030204" pitchFamily="34" charset="0"/>
              </a:rPr>
              <a:t>26,237</a:t>
            </a:r>
            <a:endParaRPr lang="en-CA" sz="2300" b="1" i="1" dirty="0">
              <a:latin typeface="Calibri" panose="020F0502020204030204" pitchFamily="34" charset="0"/>
              <a:ea typeface="SimSun" panose="02010600030101010101" pitchFamily="2" charset="-122"/>
              <a:cs typeface="Calibri" panose="020F0502020204030204" pitchFamily="34" charset="0"/>
            </a:endParaRPr>
          </a:p>
          <a:p>
            <a:pPr lvl="2">
              <a:buFont typeface="Wingdings" panose="05000000000000000000" pitchFamily="2" charset="2"/>
              <a:buChar char="§"/>
            </a:pPr>
            <a:r>
              <a:rPr lang="en-CA" sz="2300" dirty="0">
                <a:latin typeface="Calibri" panose="020F0502020204030204" pitchFamily="34" charset="0"/>
                <a:ea typeface="SimSun" panose="02010600030101010101" pitchFamily="2" charset="-122"/>
                <a:cs typeface="Calibri" panose="020F0502020204030204" pitchFamily="34" charset="0"/>
              </a:rPr>
              <a:t>Indicator </a:t>
            </a:r>
            <a:r>
              <a:rPr lang="en-CA" sz="2300" dirty="0" smtClean="0">
                <a:latin typeface="Calibri" panose="020F0502020204030204" pitchFamily="34" charset="0"/>
                <a:ea typeface="SimSun" panose="02010600030101010101" pitchFamily="2" charset="-122"/>
                <a:cs typeface="Calibri" panose="020F0502020204030204" pitchFamily="34" charset="0"/>
              </a:rPr>
              <a:t>difference: </a:t>
            </a:r>
            <a:r>
              <a:rPr lang="en-CA" sz="2300" b="1" i="1" dirty="0" smtClean="0">
                <a:latin typeface="Calibri" panose="020F0502020204030204" pitchFamily="34" charset="0"/>
                <a:ea typeface="SimSun" panose="02010600030101010101" pitchFamily="2" charset="-122"/>
                <a:cs typeface="Calibri" panose="020F0502020204030204" pitchFamily="34" charset="0"/>
              </a:rPr>
              <a:t>21,106</a:t>
            </a:r>
            <a:endParaRPr lang="en-CA" sz="2300" b="1" i="1" dirty="0">
              <a:latin typeface="Calibri" panose="020F0502020204030204" pitchFamily="34" charset="0"/>
              <a:ea typeface="SimSun" panose="02010600030101010101" pitchFamily="2" charset="-122"/>
              <a:cs typeface="Calibri" panose="020F0502020204030204" pitchFamily="34" charset="0"/>
            </a:endParaRPr>
          </a:p>
          <a:p>
            <a:pPr lvl="2">
              <a:buFont typeface="Wingdings" panose="05000000000000000000" pitchFamily="2" charset="2"/>
              <a:buChar char="§"/>
            </a:pPr>
            <a:r>
              <a:rPr lang="en-CA" sz="2300" dirty="0">
                <a:latin typeface="Calibri" panose="020F0502020204030204" pitchFamily="34" charset="0"/>
                <a:ea typeface="SimSun" panose="02010600030101010101" pitchFamily="2" charset="-122"/>
                <a:cs typeface="Calibri" panose="020F0502020204030204" pitchFamily="34" charset="0"/>
              </a:rPr>
              <a:t>Tag </a:t>
            </a:r>
            <a:r>
              <a:rPr lang="en-CA" sz="2300" dirty="0" smtClean="0">
                <a:latin typeface="Calibri" panose="020F0502020204030204" pitchFamily="34" charset="0"/>
                <a:ea typeface="SimSun" panose="02010600030101010101" pitchFamily="2" charset="-122"/>
                <a:cs typeface="Calibri" panose="020F0502020204030204" pitchFamily="34" charset="0"/>
              </a:rPr>
              <a:t>difference: </a:t>
            </a:r>
            <a:r>
              <a:rPr lang="en-CA" sz="2300" b="1" i="1" dirty="0" smtClean="0">
                <a:latin typeface="Calibri" panose="020F0502020204030204" pitchFamily="34" charset="0"/>
                <a:ea typeface="SimSun" panose="02010600030101010101" pitchFamily="2" charset="-122"/>
                <a:cs typeface="Calibri" panose="020F0502020204030204" pitchFamily="34" charset="0"/>
              </a:rPr>
              <a:t>22</a:t>
            </a:r>
            <a:endParaRPr lang="en-CA" sz="2300" b="1" i="1" dirty="0">
              <a:latin typeface="Calibri" panose="020F0502020204030204" pitchFamily="34" charset="0"/>
              <a:ea typeface="SimSun" panose="02010600030101010101" pitchFamily="2" charset="-122"/>
              <a:cs typeface="Calibri" panose="020F0502020204030204" pitchFamily="34" charset="0"/>
            </a:endParaRPr>
          </a:p>
          <a:p>
            <a:pPr lvl="1">
              <a:spcAft>
                <a:spcPts val="0"/>
              </a:spcAft>
              <a:buFont typeface="Wingdings" panose="05000000000000000000" pitchFamily="2" charset="2"/>
              <a:buChar char="§"/>
            </a:pPr>
            <a:r>
              <a:rPr lang="en-CA" sz="2300" dirty="0">
                <a:latin typeface="Calibri" panose="020F0502020204030204" pitchFamily="34" charset="0"/>
                <a:ea typeface="SimSun" panose="02010600030101010101" pitchFamily="2" charset="-122"/>
                <a:cs typeface="Calibri" panose="020F0502020204030204" pitchFamily="34" charset="0"/>
              </a:rPr>
              <a:t>1xx headings are different, but the LAC English headings match a 4XX heading in LC records</a:t>
            </a:r>
          </a:p>
          <a:p>
            <a:pPr lvl="2">
              <a:buFont typeface="Wingdings" panose="05000000000000000000" pitchFamily="2" charset="2"/>
              <a:buChar char="§"/>
            </a:pPr>
            <a:r>
              <a:rPr lang="en-CA" sz="2300" dirty="0">
                <a:latin typeface="Calibri" panose="020F0502020204030204" pitchFamily="34" charset="0"/>
                <a:ea typeface="SimSun" panose="02010600030101010101" pitchFamily="2" charset="-122"/>
                <a:cs typeface="Calibri" panose="020F0502020204030204" pitchFamily="34" charset="0"/>
              </a:rPr>
              <a:t>Date </a:t>
            </a:r>
            <a:r>
              <a:rPr lang="en-CA" sz="2300" dirty="0" err="1" smtClean="0">
                <a:latin typeface="Calibri" panose="020F0502020204030204" pitchFamily="34" charset="0"/>
                <a:ea typeface="SimSun" panose="02010600030101010101" pitchFamily="2" charset="-122"/>
                <a:cs typeface="Calibri" panose="020F0502020204030204" pitchFamily="34" charset="0"/>
              </a:rPr>
              <a:t>diference</a:t>
            </a:r>
            <a:r>
              <a:rPr lang="en-CA" sz="2300" dirty="0" smtClean="0">
                <a:latin typeface="Calibri" panose="020F0502020204030204" pitchFamily="34" charset="0"/>
                <a:ea typeface="SimSun" panose="02010600030101010101" pitchFamily="2" charset="-122"/>
                <a:cs typeface="Calibri" panose="020F0502020204030204" pitchFamily="34" charset="0"/>
              </a:rPr>
              <a:t>: </a:t>
            </a:r>
            <a:r>
              <a:rPr lang="en-CA" sz="2300" b="1" i="1" dirty="0" smtClean="0">
                <a:latin typeface="Calibri" panose="020F0502020204030204" pitchFamily="34" charset="0"/>
                <a:ea typeface="SimSun" panose="02010600030101010101" pitchFamily="2" charset="-122"/>
                <a:cs typeface="Calibri" panose="020F0502020204030204" pitchFamily="34" charset="0"/>
              </a:rPr>
              <a:t>266</a:t>
            </a:r>
            <a:endParaRPr lang="en-CA" sz="2300" b="1" i="1" dirty="0">
              <a:latin typeface="Calibri" panose="020F0502020204030204" pitchFamily="34" charset="0"/>
              <a:ea typeface="SimSun" panose="02010600030101010101" pitchFamily="2" charset="-122"/>
              <a:cs typeface="Calibri" panose="020F0502020204030204" pitchFamily="34" charset="0"/>
            </a:endParaRPr>
          </a:p>
          <a:p>
            <a:pPr lvl="2">
              <a:buFont typeface="Wingdings" panose="05000000000000000000" pitchFamily="2" charset="2"/>
              <a:buChar char="§"/>
            </a:pPr>
            <a:r>
              <a:rPr lang="en-CA" sz="2300" dirty="0">
                <a:latin typeface="Calibri" panose="020F0502020204030204" pitchFamily="34" charset="0"/>
                <a:ea typeface="SimSun" panose="02010600030101010101" pitchFamily="2" charset="-122"/>
                <a:cs typeface="Calibri" panose="020F0502020204030204" pitchFamily="34" charset="0"/>
              </a:rPr>
              <a:t>Text </a:t>
            </a:r>
            <a:r>
              <a:rPr lang="en-CA" sz="2300" dirty="0" smtClean="0">
                <a:latin typeface="Calibri" panose="020F0502020204030204" pitchFamily="34" charset="0"/>
                <a:ea typeface="SimSun" panose="02010600030101010101" pitchFamily="2" charset="-122"/>
                <a:cs typeface="Calibri" panose="020F0502020204030204" pitchFamily="34" charset="0"/>
              </a:rPr>
              <a:t>difference: </a:t>
            </a:r>
            <a:r>
              <a:rPr lang="en-CA" sz="2300" b="1" i="1" dirty="0" smtClean="0">
                <a:latin typeface="Calibri" panose="020F0502020204030204" pitchFamily="34" charset="0"/>
                <a:ea typeface="SimSun" panose="02010600030101010101" pitchFamily="2" charset="-122"/>
                <a:cs typeface="Calibri" panose="020F0502020204030204" pitchFamily="34" charset="0"/>
              </a:rPr>
              <a:t>55</a:t>
            </a:r>
            <a:endParaRPr lang="en-CA" sz="2300" b="1" i="1" dirty="0">
              <a:latin typeface="Calibri" panose="020F0502020204030204" pitchFamily="34" charset="0"/>
              <a:ea typeface="SimSun" panose="02010600030101010101" pitchFamily="2" charset="-122"/>
              <a:cs typeface="Calibri" panose="020F0502020204030204" pitchFamily="34" charset="0"/>
            </a:endParaRPr>
          </a:p>
          <a:p>
            <a:pPr lvl="2">
              <a:buFont typeface="Wingdings" panose="05000000000000000000" pitchFamily="2" charset="2"/>
              <a:buChar char="§"/>
            </a:pPr>
            <a:r>
              <a:rPr lang="en-CA" sz="2300" dirty="0">
                <a:latin typeface="Calibri" panose="020F0502020204030204" pitchFamily="34" charset="0"/>
                <a:ea typeface="SimSun" panose="02010600030101010101" pitchFamily="2" charset="-122"/>
                <a:cs typeface="Calibri" panose="020F0502020204030204" pitchFamily="34" charset="0"/>
              </a:rPr>
              <a:t>Indicator </a:t>
            </a:r>
            <a:r>
              <a:rPr lang="en-CA" sz="2300" dirty="0" smtClean="0">
                <a:latin typeface="Calibri" panose="020F0502020204030204" pitchFamily="34" charset="0"/>
                <a:ea typeface="SimSun" panose="02010600030101010101" pitchFamily="2" charset="-122"/>
                <a:cs typeface="Calibri" panose="020F0502020204030204" pitchFamily="34" charset="0"/>
              </a:rPr>
              <a:t>difference: </a:t>
            </a:r>
            <a:r>
              <a:rPr lang="en-CA" sz="2300" b="1" i="1" dirty="0" smtClean="0">
                <a:latin typeface="Calibri" panose="020F0502020204030204" pitchFamily="34" charset="0"/>
                <a:ea typeface="SimSun" panose="02010600030101010101" pitchFamily="2" charset="-122"/>
                <a:cs typeface="Calibri" panose="020F0502020204030204" pitchFamily="34" charset="0"/>
              </a:rPr>
              <a:t>1,697</a:t>
            </a:r>
            <a:endParaRPr lang="en-CA" sz="2300" b="1" i="1" dirty="0">
              <a:latin typeface="Calibri" panose="020F0502020204030204" pitchFamily="34" charset="0"/>
              <a:ea typeface="SimSun" panose="02010600030101010101" pitchFamily="2" charset="-122"/>
              <a:cs typeface="Calibri" panose="020F0502020204030204" pitchFamily="34" charset="0"/>
            </a:endParaRPr>
          </a:p>
          <a:p>
            <a:endParaRPr lang="en-CA" dirty="0"/>
          </a:p>
        </p:txBody>
      </p:sp>
      <p:sp>
        <p:nvSpPr>
          <p:cNvPr id="4" name="Content Placeholder 3"/>
          <p:cNvSpPr>
            <a:spLocks noGrp="1"/>
          </p:cNvSpPr>
          <p:nvPr>
            <p:ph sz="half" idx="2"/>
          </p:nvPr>
        </p:nvSpPr>
        <p:spPr>
          <a:xfrm>
            <a:off x="5951984" y="1600201"/>
            <a:ext cx="5630416" cy="4525963"/>
          </a:xfrm>
        </p:spPr>
        <p:txBody>
          <a:bodyPr>
            <a:normAutofit/>
          </a:bodyPr>
          <a:lstStyle/>
          <a:p>
            <a:pPr marL="0" lvl="0" indent="0">
              <a:spcAft>
                <a:spcPts val="0"/>
              </a:spcAft>
              <a:buNone/>
            </a:pPr>
            <a:r>
              <a:rPr lang="en-CA" sz="2200" b="1" dirty="0" smtClean="0">
                <a:latin typeface="Calibri" panose="020F0502020204030204" pitchFamily="34" charset="0"/>
                <a:ea typeface="SimSun" panose="02010600030101010101" pitchFamily="2" charset="-122"/>
                <a:cs typeface="Calibri" panose="020F0502020204030204" pitchFamily="34" charset="0"/>
              </a:rPr>
              <a:t>LAC English records not matched to NACO file (449,731)</a:t>
            </a:r>
            <a:endParaRPr lang="en-CA" sz="2400" b="1" dirty="0" smtClean="0">
              <a:latin typeface="Calibri" panose="020F0502020204030204" pitchFamily="34" charset="0"/>
              <a:ea typeface="SimSun" panose="02010600030101010101" pitchFamily="2" charset="-122"/>
              <a:cs typeface="Calibri" panose="020F0502020204030204" pitchFamily="34" charset="0"/>
            </a:endParaRPr>
          </a:p>
          <a:p>
            <a:pPr lvl="1">
              <a:spcAft>
                <a:spcPts val="0"/>
              </a:spcAft>
              <a:buFont typeface="Wingdings" panose="05000000000000000000" pitchFamily="2" charset="2"/>
              <a:buChar char="§"/>
            </a:pPr>
            <a:r>
              <a:rPr lang="en-CA" sz="1800" dirty="0" smtClean="0">
                <a:latin typeface="Calibri" panose="020F0502020204030204" pitchFamily="34" charset="0"/>
                <a:ea typeface="SimSun" panose="02010600030101010101" pitchFamily="2" charset="-122"/>
                <a:cs typeface="Calibri" panose="020F0502020204030204" pitchFamily="34" charset="0"/>
              </a:rPr>
              <a:t>LAC </a:t>
            </a:r>
            <a:r>
              <a:rPr lang="en-CA" sz="1800" dirty="0">
                <a:latin typeface="Calibri" panose="020F0502020204030204" pitchFamily="34" charset="0"/>
                <a:ea typeface="SimSun" panose="02010600030101010101" pitchFamily="2" charset="-122"/>
                <a:cs typeface="Calibri" panose="020F0502020204030204" pitchFamily="34" charset="0"/>
              </a:rPr>
              <a:t>English records are in a VIAF cluster but does not contain a LC authority </a:t>
            </a:r>
            <a:r>
              <a:rPr lang="en-CA" sz="1800" dirty="0" smtClean="0">
                <a:latin typeface="Calibri" panose="020F0502020204030204" pitchFamily="34" charset="0"/>
                <a:ea typeface="SimSun" panose="02010600030101010101" pitchFamily="2" charset="-122"/>
                <a:cs typeface="Calibri" panose="020F0502020204030204" pitchFamily="34" charset="0"/>
              </a:rPr>
              <a:t>record: </a:t>
            </a:r>
            <a:r>
              <a:rPr lang="en-US" sz="1800" b="1" i="1" dirty="0">
                <a:latin typeface="Calibri" panose="020F0502020204030204" pitchFamily="34" charset="0"/>
                <a:cs typeface="Calibri" panose="020F0502020204030204" pitchFamily="34" charset="0"/>
              </a:rPr>
              <a:t>285,090 </a:t>
            </a:r>
            <a:endParaRPr lang="en-CA" sz="1800" dirty="0" smtClean="0">
              <a:latin typeface="Calibri" panose="020F0502020204030204" pitchFamily="34" charset="0"/>
              <a:ea typeface="SimSun" panose="02010600030101010101" pitchFamily="2" charset="-122"/>
              <a:cs typeface="Calibri" panose="020F0502020204030204" pitchFamily="34" charset="0"/>
            </a:endParaRPr>
          </a:p>
          <a:p>
            <a:pPr lvl="1">
              <a:spcAft>
                <a:spcPts val="0"/>
              </a:spcAft>
              <a:buFont typeface="Wingdings" panose="05000000000000000000" pitchFamily="2" charset="2"/>
              <a:buChar char="§"/>
            </a:pPr>
            <a:r>
              <a:rPr lang="en-CA" sz="1800" dirty="0" smtClean="0">
                <a:latin typeface="Calibri" panose="020F0502020204030204" pitchFamily="34" charset="0"/>
                <a:ea typeface="SimSun" panose="02010600030101010101" pitchFamily="2" charset="-122"/>
                <a:cs typeface="Calibri" panose="020F0502020204030204" pitchFamily="34" charset="0"/>
              </a:rPr>
              <a:t>LAC records are in VIAF, but not associated with authorities from any other name files: </a:t>
            </a:r>
            <a:r>
              <a:rPr lang="en-US" sz="1800" b="1" i="1" dirty="0" smtClean="0">
                <a:latin typeface="Calibri" panose="020F0502020204030204" pitchFamily="34" charset="0"/>
                <a:cs typeface="Calibri" panose="020F0502020204030204" pitchFamily="34" charset="0"/>
              </a:rPr>
              <a:t>154,458 </a:t>
            </a:r>
            <a:endParaRPr lang="en-CA" sz="1800" i="1" dirty="0">
              <a:latin typeface="Calibri" panose="020F0502020204030204" pitchFamily="34" charset="0"/>
              <a:ea typeface="SimSun" panose="02010600030101010101" pitchFamily="2" charset="-122"/>
              <a:cs typeface="Calibri" panose="020F0502020204030204" pitchFamily="34" charset="0"/>
            </a:endParaRPr>
          </a:p>
          <a:p>
            <a:pPr lvl="1">
              <a:spcAft>
                <a:spcPts val="0"/>
              </a:spcAft>
              <a:buFont typeface="Wingdings" panose="05000000000000000000" pitchFamily="2" charset="2"/>
              <a:buChar char="§"/>
            </a:pPr>
            <a:r>
              <a:rPr lang="en-CA" sz="1800" dirty="0" smtClean="0">
                <a:latin typeface="Calibri" panose="020F0502020204030204" pitchFamily="34" charset="0"/>
                <a:ea typeface="SimSun" panose="02010600030101010101" pitchFamily="2" charset="-122"/>
                <a:cs typeface="Calibri" panose="020F0502020204030204" pitchFamily="34" charset="0"/>
              </a:rPr>
              <a:t>LAC </a:t>
            </a:r>
            <a:r>
              <a:rPr lang="en-CA" sz="1800" dirty="0">
                <a:latin typeface="Calibri" panose="020F0502020204030204" pitchFamily="34" charset="0"/>
                <a:ea typeface="SimSun" panose="02010600030101010101" pitchFamily="2" charset="-122"/>
                <a:cs typeface="Calibri" panose="020F0502020204030204" pitchFamily="34" charset="0"/>
              </a:rPr>
              <a:t>English records that are not associated with any VIAF </a:t>
            </a:r>
            <a:r>
              <a:rPr lang="en-CA" sz="1800" dirty="0" smtClean="0">
                <a:latin typeface="Calibri" panose="020F0502020204030204" pitchFamily="34" charset="0"/>
                <a:ea typeface="SimSun" panose="02010600030101010101" pitchFamily="2" charset="-122"/>
                <a:cs typeface="Calibri" panose="020F0502020204030204" pitchFamily="34" charset="0"/>
              </a:rPr>
              <a:t>cluster: </a:t>
            </a:r>
            <a:r>
              <a:rPr lang="en-US" sz="1800" b="1" i="1" dirty="0">
                <a:latin typeface="Calibri" panose="020F0502020204030204" pitchFamily="34" charset="0"/>
                <a:cs typeface="Calibri" panose="020F0502020204030204" pitchFamily="34" charset="0"/>
              </a:rPr>
              <a:t>10,183 </a:t>
            </a:r>
            <a:endParaRPr lang="en-CA" sz="1800" i="1" dirty="0">
              <a:latin typeface="Calibri" panose="020F0502020204030204" pitchFamily="34" charset="0"/>
              <a:ea typeface="SimSun" panose="02010600030101010101" pitchFamily="2" charset="-122"/>
              <a:cs typeface="Calibri" panose="020F0502020204030204" pitchFamily="34" charset="0"/>
            </a:endParaRPr>
          </a:p>
          <a:p>
            <a:pPr marL="0" indent="0">
              <a:spcAft>
                <a:spcPts val="0"/>
              </a:spcAft>
              <a:buNone/>
            </a:pPr>
            <a:endParaRPr lang="en-CA" dirty="0">
              <a:latin typeface="Calibri" panose="020F0502020204030204" pitchFamily="34" charset="0"/>
              <a:ea typeface="SimSun" panose="02010600030101010101" pitchFamily="2" charset="-122"/>
            </a:endParaRPr>
          </a:p>
          <a:p>
            <a:endParaRPr lang="en-CA" dirty="0"/>
          </a:p>
        </p:txBody>
      </p:sp>
      <p:sp>
        <p:nvSpPr>
          <p:cNvPr id="2" name="Title 1"/>
          <p:cNvSpPr>
            <a:spLocks noGrp="1"/>
          </p:cNvSpPr>
          <p:nvPr>
            <p:ph type="title"/>
          </p:nvPr>
        </p:nvSpPr>
        <p:spPr/>
        <p:txBody>
          <a:bodyPr>
            <a:normAutofit/>
          </a:bodyPr>
          <a:lstStyle/>
          <a:p>
            <a:r>
              <a:rPr lang="en-CA" dirty="0" err="1" smtClean="0">
                <a:solidFill>
                  <a:srgbClr val="006666"/>
                </a:solidFill>
                <a:latin typeface="Calibri" panose="020F0502020204030204" pitchFamily="34" charset="0"/>
                <a:cs typeface="Calibri" panose="020F0502020204030204" pitchFamily="34" charset="0"/>
              </a:rPr>
              <a:t>Canadiana</a:t>
            </a:r>
            <a:r>
              <a:rPr lang="en-CA" dirty="0" smtClean="0">
                <a:solidFill>
                  <a:srgbClr val="006666"/>
                </a:solidFill>
                <a:latin typeface="Calibri" panose="020F0502020204030204" pitchFamily="34" charset="0"/>
                <a:cs typeface="Calibri" panose="020F0502020204030204" pitchFamily="34" charset="0"/>
              </a:rPr>
              <a:t> English Records vs NAF</a:t>
            </a:r>
            <a:endParaRPr lang="en-CA" dirty="0">
              <a:latin typeface="Calibri" panose="020F0502020204030204" pitchFamily="34" charset="0"/>
              <a:cs typeface="Calibri" panose="020F0502020204030204" pitchFamily="34"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66513" y="6132513"/>
            <a:ext cx="509587" cy="509587"/>
          </a:xfrm>
          <a:prstGeom prst="rect">
            <a:avLst/>
          </a:prstGeom>
        </p:spPr>
      </p:pic>
    </p:spTree>
    <p:extLst>
      <p:ext uri="{BB962C8B-B14F-4D97-AF65-F5344CB8AC3E}">
        <p14:creationId xmlns:p14="http://schemas.microsoft.com/office/powerpoint/2010/main" val="388435565"/>
      </p:ext>
    </p:extLst>
  </p:cSld>
  <p:clrMapOvr>
    <a:masterClrMapping/>
  </p:clrMapOvr>
  <mc:AlternateContent xmlns:mc="http://schemas.openxmlformats.org/markup-compatibility/2006" xmlns:p14="http://schemas.microsoft.com/office/powerpoint/2010/main">
    <mc:Choice Requires="p14">
      <p:transition spd="slow" p14:dur="2000" advTm="103289"/>
    </mc:Choice>
    <mc:Fallback xmlns="">
      <p:transition spd="slow" advTm="103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dirty="0" smtClean="0">
                <a:solidFill>
                  <a:srgbClr val="006666"/>
                </a:solidFill>
                <a:latin typeface="Calibri" panose="020F0502020204030204" pitchFamily="34" charset="0"/>
                <a:cs typeface="Calibri" panose="020F0502020204030204" pitchFamily="34" charset="0"/>
              </a:rPr>
              <a:t>Internal Name Authorities</a:t>
            </a:r>
            <a:endParaRPr lang="en-CA" dirty="0">
              <a:latin typeface="Calibri" panose="020F0502020204030204" pitchFamily="34" charset="0"/>
              <a:cs typeface="Calibri" panose="020F0502020204030204" pitchFamily="34" charset="0"/>
            </a:endParaRPr>
          </a:p>
        </p:txBody>
      </p:sp>
      <p:pic>
        <p:nvPicPr>
          <p:cNvPr id="5" name="Content Placeholder 4"/>
          <p:cNvPicPr>
            <a:picLocks noGrp="1" noChangeAspect="1"/>
          </p:cNvPicPr>
          <p:nvPr>
            <p:ph sz="half" idx="1"/>
          </p:nvPr>
        </p:nvPicPr>
        <p:blipFill>
          <a:blip r:embed="rId5"/>
          <a:stretch>
            <a:fillRect/>
          </a:stretch>
        </p:blipFill>
        <p:spPr>
          <a:xfrm>
            <a:off x="609600" y="1600200"/>
            <a:ext cx="5384800" cy="4525963"/>
          </a:xfrm>
          <a:prstGeom prst="rect">
            <a:avLst/>
          </a:prstGeom>
        </p:spPr>
      </p:pic>
      <p:pic>
        <p:nvPicPr>
          <p:cNvPr id="6" name="Content Placeholder 5"/>
          <p:cNvPicPr>
            <a:picLocks noGrp="1" noChangeAspect="1"/>
          </p:cNvPicPr>
          <p:nvPr>
            <p:ph sz="half" idx="2"/>
          </p:nvPr>
        </p:nvPicPr>
        <p:blipFill>
          <a:blip r:embed="rId6"/>
          <a:stretch>
            <a:fillRect/>
          </a:stretch>
        </p:blipFill>
        <p:spPr>
          <a:xfrm>
            <a:off x="5994400" y="1600200"/>
            <a:ext cx="5430191" cy="4525963"/>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66513" y="6132513"/>
            <a:ext cx="509587" cy="509587"/>
          </a:xfrm>
          <a:prstGeom prst="rect">
            <a:avLst/>
          </a:prstGeom>
        </p:spPr>
      </p:pic>
    </p:spTree>
    <p:extLst>
      <p:ext uri="{BB962C8B-B14F-4D97-AF65-F5344CB8AC3E}">
        <p14:creationId xmlns:p14="http://schemas.microsoft.com/office/powerpoint/2010/main" val="1940003673"/>
      </p:ext>
    </p:extLst>
  </p:cSld>
  <p:clrMapOvr>
    <a:masterClrMapping/>
  </p:clrMapOvr>
  <mc:AlternateContent xmlns:mc="http://schemas.openxmlformats.org/markup-compatibility/2006" xmlns:p14="http://schemas.microsoft.com/office/powerpoint/2010/main">
    <mc:Choice Requires="p14">
      <p:transition spd="slow" p14:dur="2000" advTm="44381"/>
    </mc:Choice>
    <mc:Fallback xmlns="">
      <p:transition spd="slow" advTm="443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ltLang="en-US" dirty="0" err="1" smtClean="0">
                <a:solidFill>
                  <a:srgbClr val="006666"/>
                </a:solidFill>
                <a:latin typeface="Calibri" panose="020F0502020204030204" pitchFamily="34" charset="0"/>
                <a:cs typeface="Calibri" panose="020F0502020204030204" pitchFamily="34" charset="0"/>
              </a:rPr>
              <a:t>Canadiana</a:t>
            </a:r>
            <a:r>
              <a:rPr lang="en-CA" altLang="en-US" dirty="0" smtClean="0">
                <a:solidFill>
                  <a:srgbClr val="006666"/>
                </a:solidFill>
                <a:latin typeface="Calibri" panose="020F0502020204030204" pitchFamily="34" charset="0"/>
                <a:cs typeface="Calibri" panose="020F0502020204030204" pitchFamily="34" charset="0"/>
              </a:rPr>
              <a:t> Number</a:t>
            </a:r>
            <a:endParaRPr lang="en-CA" dirty="0">
              <a:latin typeface="Calibri" panose="020F0502020204030204" pitchFamily="34" charset="0"/>
              <a:cs typeface="Calibri" panose="020F0502020204030204" pitchFamily="34" charset="0"/>
            </a:endParaRPr>
          </a:p>
        </p:txBody>
      </p:sp>
      <p:sp>
        <p:nvSpPr>
          <p:cNvPr id="3" name="Content Placeholder 2"/>
          <p:cNvSpPr>
            <a:spLocks noGrp="1"/>
          </p:cNvSpPr>
          <p:nvPr>
            <p:ph sz="half" idx="1"/>
          </p:nvPr>
        </p:nvSpPr>
        <p:spPr/>
        <p:txBody>
          <a:bodyPr/>
          <a:lstStyle/>
          <a:p>
            <a:pPr marL="0" indent="0" algn="ctr">
              <a:buNone/>
            </a:pPr>
            <a:r>
              <a:rPr lang="en-CA" dirty="0" smtClean="0">
                <a:latin typeface="Calibri" panose="020F0502020204030204" pitchFamily="34" charset="0"/>
                <a:cs typeface="Calibri" panose="020F0502020204030204" pitchFamily="34" charset="0"/>
              </a:rPr>
              <a:t>AMICUS</a:t>
            </a:r>
          </a:p>
          <a:p>
            <a:r>
              <a:rPr lang="en-CA" dirty="0" smtClean="0">
                <a:latin typeface="Calibri" panose="020F0502020204030204" pitchFamily="34" charset="0"/>
                <a:cs typeface="Calibri" panose="020F0502020204030204" pitchFamily="34" charset="0"/>
              </a:rPr>
              <a:t>Integrated system generated control number in AMICUS;</a:t>
            </a:r>
          </a:p>
          <a:p>
            <a:r>
              <a:rPr lang="en-CA" dirty="0" smtClean="0">
                <a:latin typeface="Calibri" panose="020F0502020204030204" pitchFamily="34" charset="0"/>
                <a:cs typeface="Calibri" panose="020F0502020204030204" pitchFamily="34" charset="0"/>
              </a:rPr>
              <a:t>Validation rule applies</a:t>
            </a:r>
            <a:endParaRPr lang="en-CA" dirty="0">
              <a:latin typeface="Calibri" panose="020F0502020204030204" pitchFamily="34" charset="0"/>
              <a:cs typeface="Calibri" panose="020F0502020204030204" pitchFamily="34" charset="0"/>
            </a:endParaRPr>
          </a:p>
        </p:txBody>
      </p:sp>
      <p:sp>
        <p:nvSpPr>
          <p:cNvPr id="4" name="Content Placeholder 3"/>
          <p:cNvSpPr>
            <a:spLocks noGrp="1"/>
          </p:cNvSpPr>
          <p:nvPr>
            <p:ph sz="half" idx="2"/>
          </p:nvPr>
        </p:nvSpPr>
        <p:spPr/>
        <p:txBody>
          <a:bodyPr/>
          <a:lstStyle/>
          <a:p>
            <a:pPr marL="0" indent="0" algn="ctr">
              <a:buNone/>
            </a:pPr>
            <a:r>
              <a:rPr lang="en-CA" dirty="0" smtClean="0">
                <a:latin typeface="Calibri" panose="020F0502020204030204" pitchFamily="34" charset="0"/>
                <a:cs typeface="Calibri" panose="020F0502020204030204" pitchFamily="34" charset="0"/>
              </a:rPr>
              <a:t>Post-Transition</a:t>
            </a:r>
          </a:p>
          <a:p>
            <a:r>
              <a:rPr lang="en-CA" dirty="0" smtClean="0">
                <a:latin typeface="Calibri" panose="020F0502020204030204" pitchFamily="34" charset="0"/>
                <a:cs typeface="Calibri" panose="020F0502020204030204" pitchFamily="34" charset="0"/>
              </a:rPr>
              <a:t>In house application to generate the </a:t>
            </a:r>
            <a:r>
              <a:rPr lang="en-CA" dirty="0" err="1" smtClean="0">
                <a:latin typeface="Calibri" panose="020F0502020204030204" pitchFamily="34" charset="0"/>
                <a:cs typeface="Calibri" panose="020F0502020204030204" pitchFamily="34" charset="0"/>
              </a:rPr>
              <a:t>Canadiana</a:t>
            </a:r>
            <a:r>
              <a:rPr lang="en-CA" dirty="0" smtClean="0">
                <a:latin typeface="Calibri" panose="020F0502020204030204" pitchFamily="34" charset="0"/>
                <a:cs typeface="Calibri" panose="020F0502020204030204" pitchFamily="34" charset="0"/>
              </a:rPr>
              <a:t> control number in bibliographic and authority formats;</a:t>
            </a:r>
          </a:p>
          <a:p>
            <a:r>
              <a:rPr lang="en-CA" dirty="0" smtClean="0">
                <a:latin typeface="Calibri" panose="020F0502020204030204" pitchFamily="34" charset="0"/>
                <a:cs typeface="Calibri" panose="020F0502020204030204" pitchFamily="34" charset="0"/>
              </a:rPr>
              <a:t>Cataloguers copy and paste into either bibliographic or authority records;</a:t>
            </a:r>
          </a:p>
          <a:p>
            <a:r>
              <a:rPr lang="en-CA" dirty="0" smtClean="0">
                <a:latin typeface="Calibri" panose="020F0502020204030204" pitchFamily="34" charset="0"/>
                <a:cs typeface="Calibri" panose="020F0502020204030204" pitchFamily="34" charset="0"/>
              </a:rPr>
              <a:t>No validations</a:t>
            </a:r>
          </a:p>
          <a:p>
            <a:endParaRPr lang="en-CA"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66513" y="6132513"/>
            <a:ext cx="509587" cy="509587"/>
          </a:xfrm>
          <a:prstGeom prst="rect">
            <a:avLst/>
          </a:prstGeom>
        </p:spPr>
      </p:pic>
    </p:spTree>
    <p:extLst>
      <p:ext uri="{BB962C8B-B14F-4D97-AF65-F5344CB8AC3E}">
        <p14:creationId xmlns:p14="http://schemas.microsoft.com/office/powerpoint/2010/main" val="3502920070"/>
      </p:ext>
    </p:extLst>
  </p:cSld>
  <p:clrMapOvr>
    <a:masterClrMapping/>
  </p:clrMapOvr>
  <mc:AlternateContent xmlns:mc="http://schemas.openxmlformats.org/markup-compatibility/2006" xmlns:p14="http://schemas.microsoft.com/office/powerpoint/2010/main">
    <mc:Choice Requires="p14">
      <p:transition spd="slow" p14:dur="2000" advTm="32630"/>
    </mc:Choice>
    <mc:Fallback xmlns="">
      <p:transition spd="slow" advTm="32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479376" y="1516572"/>
            <a:ext cx="4723023" cy="4442961"/>
          </a:xfrm>
          <a:prstGeom prst="rect">
            <a:avLst/>
          </a:prstGeom>
        </p:spPr>
      </p:pic>
      <p:sp>
        <p:nvSpPr>
          <p:cNvPr id="6" name="Content Placeholder 5"/>
          <p:cNvSpPr>
            <a:spLocks noGrp="1"/>
          </p:cNvSpPr>
          <p:nvPr>
            <p:ph sz="half" idx="1"/>
          </p:nvPr>
        </p:nvSpPr>
        <p:spPr>
          <a:xfrm>
            <a:off x="263352" y="1484783"/>
            <a:ext cx="5384800" cy="4284285"/>
          </a:xfrm>
        </p:spPr>
        <p:txBody>
          <a:bodyPr/>
          <a:lstStyle/>
          <a:p>
            <a:endParaRPr lang="en-CA" dirty="0"/>
          </a:p>
        </p:txBody>
      </p:sp>
      <p:sp>
        <p:nvSpPr>
          <p:cNvPr id="5" name="Title 4"/>
          <p:cNvSpPr>
            <a:spLocks noGrp="1"/>
          </p:cNvSpPr>
          <p:nvPr>
            <p:ph type="title"/>
          </p:nvPr>
        </p:nvSpPr>
        <p:spPr/>
        <p:txBody>
          <a:bodyPr/>
          <a:lstStyle/>
          <a:p>
            <a:r>
              <a:rPr lang="en-CA" altLang="en-US" dirty="0" err="1">
                <a:solidFill>
                  <a:srgbClr val="006666"/>
                </a:solidFill>
                <a:latin typeface="Calibri" panose="020F0502020204030204" pitchFamily="34" charset="0"/>
                <a:cs typeface="Calibri" panose="020F0502020204030204" pitchFamily="34" charset="0"/>
              </a:rPr>
              <a:t>Canadiana</a:t>
            </a:r>
            <a:r>
              <a:rPr lang="en-CA" altLang="en-US" dirty="0">
                <a:solidFill>
                  <a:srgbClr val="006666"/>
                </a:solidFill>
                <a:latin typeface="Calibri" panose="020F0502020204030204" pitchFamily="34" charset="0"/>
                <a:cs typeface="Calibri" panose="020F0502020204030204" pitchFamily="34" charset="0"/>
              </a:rPr>
              <a:t> </a:t>
            </a:r>
            <a:r>
              <a:rPr lang="en-CA" altLang="en-US" dirty="0" smtClean="0">
                <a:solidFill>
                  <a:srgbClr val="006666"/>
                </a:solidFill>
                <a:latin typeface="Calibri" panose="020F0502020204030204" pitchFamily="34" charset="0"/>
                <a:cs typeface="Calibri" panose="020F0502020204030204" pitchFamily="34" charset="0"/>
              </a:rPr>
              <a:t>Number (</a:t>
            </a:r>
            <a:r>
              <a:rPr lang="en-CA" altLang="en-US" dirty="0" err="1" smtClean="0">
                <a:solidFill>
                  <a:srgbClr val="006666"/>
                </a:solidFill>
                <a:latin typeface="Calibri" panose="020F0502020204030204" pitchFamily="34" charset="0"/>
                <a:cs typeface="Calibri" panose="020F0502020204030204" pitchFamily="34" charset="0"/>
              </a:rPr>
              <a:t>Contd</a:t>
            </a:r>
            <a:r>
              <a:rPr lang="en-CA" altLang="en-US" dirty="0" smtClean="0">
                <a:solidFill>
                  <a:srgbClr val="006666"/>
                </a:solidFill>
                <a:latin typeface="Calibri" panose="020F0502020204030204" pitchFamily="34" charset="0"/>
                <a:cs typeface="Calibri" panose="020F0502020204030204" pitchFamily="34" charset="0"/>
              </a:rPr>
              <a:t>)</a:t>
            </a:r>
            <a:endParaRPr lang="en-CA" dirty="0">
              <a:latin typeface="Calibri" panose="020F0502020204030204" pitchFamily="34" charset="0"/>
              <a:cs typeface="Calibri" panose="020F0502020204030204" pitchFamily="34" charset="0"/>
            </a:endParaRPr>
          </a:p>
        </p:txBody>
      </p:sp>
      <p:pic>
        <p:nvPicPr>
          <p:cNvPr id="8" name="Content Placeholder 7"/>
          <p:cNvPicPr>
            <a:picLocks noGrp="1" noChangeAspect="1"/>
          </p:cNvPicPr>
          <p:nvPr>
            <p:ph sz="half" idx="2"/>
          </p:nvPr>
        </p:nvPicPr>
        <p:blipFill>
          <a:blip r:embed="rId6"/>
          <a:stretch>
            <a:fillRect/>
          </a:stretch>
        </p:blipFill>
        <p:spPr>
          <a:xfrm>
            <a:off x="5578769" y="1484783"/>
            <a:ext cx="6349879" cy="4284285"/>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66513" y="6132513"/>
            <a:ext cx="509587" cy="509587"/>
          </a:xfrm>
          <a:prstGeom prst="rect">
            <a:avLst/>
          </a:prstGeom>
        </p:spPr>
      </p:pic>
    </p:spTree>
    <p:extLst>
      <p:ext uri="{BB962C8B-B14F-4D97-AF65-F5344CB8AC3E}">
        <p14:creationId xmlns:p14="http://schemas.microsoft.com/office/powerpoint/2010/main" val="706724234"/>
      </p:ext>
    </p:extLst>
  </p:cSld>
  <p:clrMapOvr>
    <a:masterClrMapping/>
  </p:clrMapOvr>
  <mc:AlternateContent xmlns:mc="http://schemas.openxmlformats.org/markup-compatibility/2006" xmlns:p14="http://schemas.microsoft.com/office/powerpoint/2010/main">
    <mc:Choice Requires="p14">
      <p:transition spd="slow" p14:dur="2000" advTm="34775"/>
    </mc:Choice>
    <mc:Fallback xmlns="">
      <p:transition spd="slow" advTm="347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solidFill>
                  <a:srgbClr val="006666"/>
                </a:solidFill>
                <a:latin typeface="Calibri" panose="020F0502020204030204" pitchFamily="34" charset="0"/>
                <a:cs typeface="Calibri" panose="020F0502020204030204" pitchFamily="34" charset="0"/>
              </a:rPr>
              <a:t>Linking in </a:t>
            </a:r>
            <a:r>
              <a:rPr lang="en-CA" dirty="0" err="1" smtClean="0">
                <a:solidFill>
                  <a:srgbClr val="006666"/>
                </a:solidFill>
                <a:latin typeface="Calibri" panose="020F0502020204030204" pitchFamily="34" charset="0"/>
                <a:cs typeface="Calibri" panose="020F0502020204030204" pitchFamily="34" charset="0"/>
              </a:rPr>
              <a:t>Canadiana</a:t>
            </a:r>
            <a:r>
              <a:rPr lang="en-CA" dirty="0" smtClean="0">
                <a:solidFill>
                  <a:srgbClr val="006666"/>
                </a:solidFill>
                <a:latin typeface="Calibri" panose="020F0502020204030204" pitchFamily="34" charset="0"/>
                <a:cs typeface="Calibri" panose="020F0502020204030204" pitchFamily="34" charset="0"/>
              </a:rPr>
              <a:t> and NAF</a:t>
            </a:r>
            <a:endParaRPr lang="en-CA"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609600" y="1600200"/>
            <a:ext cx="10972800" cy="4925144"/>
          </a:xfrm>
        </p:spPr>
        <p:txBody>
          <a:bodyPr/>
          <a:lstStyle/>
          <a:p>
            <a:pPr marL="457200" lvl="1" indent="0">
              <a:buNone/>
            </a:pPr>
            <a:r>
              <a:rPr lang="en-CA" dirty="0">
                <a:latin typeface="Calibri" panose="020F0502020204030204" pitchFamily="34" charset="0"/>
                <a:cs typeface="Calibri" panose="020F0502020204030204" pitchFamily="34" charset="0"/>
                <a:hlinkClick r:id="rId5"/>
              </a:rPr>
              <a:t>https://</a:t>
            </a:r>
            <a:r>
              <a:rPr lang="en-CA" dirty="0" smtClean="0">
                <a:latin typeface="Calibri" panose="020F0502020204030204" pitchFamily="34" charset="0"/>
                <a:cs typeface="Calibri" panose="020F0502020204030204" pitchFamily="34" charset="0"/>
                <a:hlinkClick r:id="rId5"/>
              </a:rPr>
              <a:t>bac-lac.worldcat.org/wms</a:t>
            </a:r>
            <a:r>
              <a:rPr lang="en-CA" dirty="0" smtClean="0">
                <a:latin typeface="Calibri" panose="020F0502020204030204" pitchFamily="34" charset="0"/>
                <a:cs typeface="Calibri" panose="020F0502020204030204" pitchFamily="34" charset="0"/>
              </a:rPr>
              <a:t>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66513" y="6132513"/>
            <a:ext cx="509587" cy="509587"/>
          </a:xfrm>
          <a:prstGeom prst="rect">
            <a:avLst/>
          </a:prstGeom>
        </p:spPr>
      </p:pic>
    </p:spTree>
    <p:extLst>
      <p:ext uri="{BB962C8B-B14F-4D97-AF65-F5344CB8AC3E}">
        <p14:creationId xmlns:p14="http://schemas.microsoft.com/office/powerpoint/2010/main" val="269751791"/>
      </p:ext>
    </p:extLst>
  </p:cSld>
  <p:clrMapOvr>
    <a:masterClrMapping/>
  </p:clrMapOvr>
  <mc:AlternateContent xmlns:mc="http://schemas.openxmlformats.org/markup-compatibility/2006" xmlns:p14="http://schemas.microsoft.com/office/powerpoint/2010/main">
    <mc:Choice Requires="p14">
      <p:transition spd="slow" p14:dur="2000" advTm="35889"/>
    </mc:Choice>
    <mc:Fallback xmlns="">
      <p:transition spd="slow" advTm="358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solidFill>
                  <a:srgbClr val="006666"/>
                </a:solidFill>
                <a:latin typeface="Calibri" panose="020F0502020204030204" pitchFamily="34" charset="0"/>
                <a:cs typeface="Calibri" panose="020F0502020204030204" pitchFamily="34" charset="0"/>
              </a:rPr>
              <a:t>Trainings</a:t>
            </a:r>
            <a:endParaRPr lang="en-CA"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p:txBody>
          <a:bodyPr/>
          <a:lstStyle/>
          <a:p>
            <a:r>
              <a:rPr lang="en-CA" dirty="0" smtClean="0">
                <a:latin typeface="Calibri" panose="020F0502020204030204" pitchFamily="34" charset="0"/>
                <a:cs typeface="Calibri" panose="020F0502020204030204" pitchFamily="34" charset="0"/>
              </a:rPr>
              <a:t>Record Manager Training</a:t>
            </a:r>
          </a:p>
          <a:p>
            <a:pPr lvl="1"/>
            <a:r>
              <a:rPr lang="en-CA" dirty="0" smtClean="0">
                <a:latin typeface="Calibri" panose="020F0502020204030204" pitchFamily="34" charset="0"/>
                <a:cs typeface="Calibri" panose="020F0502020204030204" pitchFamily="34" charset="0"/>
              </a:rPr>
              <a:t>Train the Trainers</a:t>
            </a:r>
          </a:p>
          <a:p>
            <a:pPr lvl="1"/>
            <a:r>
              <a:rPr lang="en-CA" dirty="0" smtClean="0">
                <a:latin typeface="Calibri" panose="020F0502020204030204" pitchFamily="34" charset="0"/>
                <a:cs typeface="Calibri" panose="020F0502020204030204" pitchFamily="34" charset="0"/>
              </a:rPr>
              <a:t>All Staff Training</a:t>
            </a:r>
          </a:p>
          <a:p>
            <a:r>
              <a:rPr lang="en-CA" dirty="0" smtClean="0">
                <a:latin typeface="Calibri" panose="020F0502020204030204" pitchFamily="34" charset="0"/>
                <a:cs typeface="Calibri" panose="020F0502020204030204" pitchFamily="34" charset="0"/>
              </a:rPr>
              <a:t>NACO Training</a:t>
            </a:r>
          </a:p>
          <a:p>
            <a:r>
              <a:rPr lang="en-CA" dirty="0" smtClean="0">
                <a:latin typeface="Calibri" panose="020F0502020204030204" pitchFamily="34" charset="0"/>
                <a:cs typeface="Calibri" panose="020F0502020204030204" pitchFamily="34" charset="0"/>
              </a:rPr>
              <a:t>Review of Policies and Procedures</a:t>
            </a:r>
            <a:endParaRPr lang="en-CA" dirty="0">
              <a:latin typeface="Calibri" panose="020F0502020204030204" pitchFamily="34" charset="0"/>
              <a:cs typeface="Calibri" panose="020F0502020204030204" pitchFamily="34"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66513" y="6132513"/>
            <a:ext cx="509587" cy="509587"/>
          </a:xfrm>
          <a:prstGeom prst="rect">
            <a:avLst/>
          </a:prstGeom>
        </p:spPr>
      </p:pic>
    </p:spTree>
    <p:extLst>
      <p:ext uri="{BB962C8B-B14F-4D97-AF65-F5344CB8AC3E}">
        <p14:creationId xmlns:p14="http://schemas.microsoft.com/office/powerpoint/2010/main" val="2809945754"/>
      </p:ext>
    </p:extLst>
  </p:cSld>
  <p:clrMapOvr>
    <a:masterClrMapping/>
  </p:clrMapOvr>
  <mc:AlternateContent xmlns:mc="http://schemas.openxmlformats.org/markup-compatibility/2006" xmlns:p14="http://schemas.microsoft.com/office/powerpoint/2010/main">
    <mc:Choice Requires="p14">
      <p:transition spd="slow" p14:dur="2000" advTm="53755"/>
    </mc:Choice>
    <mc:Fallback xmlns="">
      <p:transition spd="slow" advTm="53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rot="10800000" flipV="1">
            <a:off x="2279576" y="1268760"/>
            <a:ext cx="5328592" cy="1200329"/>
          </a:xfrm>
          <a:prstGeom prst="rect">
            <a:avLst/>
          </a:prstGeom>
          <a:noFill/>
        </p:spPr>
        <p:txBody>
          <a:bodyPr wrap="square" rtlCol="0">
            <a:spAutoFit/>
          </a:bodyPr>
          <a:lstStyle/>
          <a:p>
            <a:r>
              <a:rPr lang="en-CA" sz="7200" dirty="0" smtClean="0">
                <a:solidFill>
                  <a:srgbClr val="00B0F0"/>
                </a:solidFill>
              </a:rPr>
              <a:t>Questions?</a:t>
            </a:r>
            <a:endParaRPr lang="en-CA" sz="7200" dirty="0">
              <a:solidFill>
                <a:srgbClr val="00B0F0"/>
              </a:solidFill>
            </a:endParaRPr>
          </a:p>
        </p:txBody>
      </p:sp>
    </p:spTree>
    <p:extLst>
      <p:ext uri="{BB962C8B-B14F-4D97-AF65-F5344CB8AC3E}">
        <p14:creationId xmlns:p14="http://schemas.microsoft.com/office/powerpoint/2010/main" val="34650904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99456" y="1412776"/>
            <a:ext cx="10363200" cy="1470025"/>
          </a:xfrm>
        </p:spPr>
        <p:txBody>
          <a:bodyPr/>
          <a:lstStyle/>
          <a:p>
            <a:r>
              <a:rPr lang="en-CA" dirty="0">
                <a:latin typeface="Calibri" panose="020F0502020204030204" pitchFamily="34" charset="0"/>
                <a:cs typeface="Calibri" panose="020F0502020204030204" pitchFamily="34" charset="0"/>
              </a:rPr>
              <a:t>Transition to </a:t>
            </a:r>
            <a:r>
              <a:rPr lang="en-CA" dirty="0" smtClean="0">
                <a:latin typeface="Calibri" panose="020F0502020204030204" pitchFamily="34" charset="0"/>
                <a:cs typeface="Calibri" panose="020F0502020204030204" pitchFamily="34" charset="0"/>
              </a:rPr>
              <a:t>NACO and </a:t>
            </a:r>
            <a:r>
              <a:rPr lang="en-CA" dirty="0" err="1" smtClean="0">
                <a:latin typeface="Calibri" panose="020F0502020204030204" pitchFamily="34" charset="0"/>
                <a:cs typeface="Calibri" panose="020F0502020204030204" pitchFamily="34" charset="0"/>
              </a:rPr>
              <a:t>Canadiana</a:t>
            </a:r>
            <a:r>
              <a:rPr lang="en-CA"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Managing English and French files at LAC</a:t>
            </a:r>
            <a:endParaRPr lang="en-CA" dirty="0">
              <a:latin typeface="Calibri" panose="020F0502020204030204" pitchFamily="34" charset="0"/>
              <a:cs typeface="Calibri" panose="020F0502020204030204" pitchFamily="34" charset="0"/>
            </a:endParaRPr>
          </a:p>
        </p:txBody>
      </p:sp>
      <p:sp>
        <p:nvSpPr>
          <p:cNvPr id="3" name="Subtitle 2"/>
          <p:cNvSpPr>
            <a:spLocks noGrp="1"/>
          </p:cNvSpPr>
          <p:nvPr>
            <p:ph type="subTitle" idx="1"/>
          </p:nvPr>
        </p:nvSpPr>
        <p:spPr>
          <a:xfrm>
            <a:off x="2567608" y="3717032"/>
            <a:ext cx="8534400" cy="792088"/>
          </a:xfrm>
        </p:spPr>
        <p:txBody>
          <a:bodyPr/>
          <a:lstStyle/>
          <a:p>
            <a:r>
              <a:rPr lang="en-CA" dirty="0" smtClean="0">
                <a:latin typeface="Calibri" panose="020F0502020204030204" pitchFamily="34" charset="0"/>
                <a:cs typeface="Calibri" panose="020F0502020204030204" pitchFamily="34" charset="0"/>
              </a:rPr>
              <a:t>Hong Cui</a:t>
            </a:r>
            <a:endParaRPr lang="en-CA" dirty="0">
              <a:latin typeface="Calibri" panose="020F0502020204030204" pitchFamily="34" charset="0"/>
              <a:cs typeface="Calibri" panose="020F0502020204030204" pitchFamily="34"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66513" y="6132513"/>
            <a:ext cx="509587" cy="509587"/>
          </a:xfrm>
          <a:prstGeom prst="rect">
            <a:avLst/>
          </a:prstGeom>
        </p:spPr>
      </p:pic>
    </p:spTree>
    <p:extLst>
      <p:ext uri="{BB962C8B-B14F-4D97-AF65-F5344CB8AC3E}">
        <p14:creationId xmlns:p14="http://schemas.microsoft.com/office/powerpoint/2010/main" val="3308134026"/>
      </p:ext>
    </p:extLst>
  </p:cSld>
  <p:clrMapOvr>
    <a:masterClrMapping/>
  </p:clrMapOvr>
  <mc:AlternateContent xmlns:mc="http://schemas.openxmlformats.org/markup-compatibility/2006" xmlns:p14="http://schemas.microsoft.com/office/powerpoint/2010/main">
    <mc:Choice Requires="p14">
      <p:transition spd="slow" p14:dur="2000" advTm="42586"/>
    </mc:Choice>
    <mc:Fallback xmlns="">
      <p:transition spd="slow" advTm="42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ltLang="en-US" dirty="0" smtClean="0">
                <a:solidFill>
                  <a:srgbClr val="006666"/>
                </a:solidFill>
                <a:latin typeface="Calibri" panose="020F0502020204030204" pitchFamily="34" charset="0"/>
                <a:cs typeface="Calibri" panose="020F0502020204030204" pitchFamily="34" charset="0"/>
              </a:rPr>
              <a:t>Transition Milestones</a:t>
            </a:r>
            <a:endParaRPr lang="en-CA"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609600" y="1484784"/>
            <a:ext cx="10972800" cy="4647729"/>
          </a:xfrm>
        </p:spPr>
        <p:txBody>
          <a:bodyPr/>
          <a:lstStyle/>
          <a:p>
            <a:r>
              <a:rPr lang="en-CA" sz="2400" dirty="0" smtClean="0">
                <a:latin typeface="Calibri" panose="020F0502020204030204" pitchFamily="34" charset="0"/>
                <a:cs typeface="Calibri" panose="020F0502020204030204" pitchFamily="34" charset="0"/>
              </a:rPr>
              <a:t>December 22, 2016: LAC officially joined NACO</a:t>
            </a:r>
          </a:p>
          <a:p>
            <a:r>
              <a:rPr lang="en-CA" sz="2400" dirty="0" smtClean="0">
                <a:latin typeface="Calibri" panose="020F0502020204030204" pitchFamily="34" charset="0"/>
                <a:cs typeface="Calibri" panose="020F0502020204030204" pitchFamily="34" charset="0"/>
              </a:rPr>
              <a:t>2017: Analyzed the data and finalized the specs on authority module in Record Manager </a:t>
            </a:r>
          </a:p>
          <a:p>
            <a:r>
              <a:rPr lang="en-CA" sz="2400" dirty="0" smtClean="0">
                <a:latin typeface="Calibri" panose="020F0502020204030204" pitchFamily="34" charset="0"/>
                <a:cs typeface="Calibri" panose="020F0502020204030204" pitchFamily="34" charset="0"/>
              </a:rPr>
              <a:t>August-December 2017: </a:t>
            </a:r>
            <a:r>
              <a:rPr lang="en-CA" sz="2400" dirty="0" err="1" smtClean="0">
                <a:latin typeface="Calibri" panose="020F0502020204030204" pitchFamily="34" charset="0"/>
                <a:cs typeface="Calibri" panose="020F0502020204030204" pitchFamily="34" charset="0"/>
              </a:rPr>
              <a:t>Canadiana</a:t>
            </a:r>
            <a:r>
              <a:rPr lang="en-CA" sz="2400" dirty="0" smtClean="0">
                <a:latin typeface="Calibri" panose="020F0502020204030204" pitchFamily="34" charset="0"/>
                <a:cs typeface="Calibri" panose="020F0502020204030204" pitchFamily="34" charset="0"/>
              </a:rPr>
              <a:t> number sub-project</a:t>
            </a:r>
          </a:p>
          <a:p>
            <a:r>
              <a:rPr lang="en-CA" sz="2400" dirty="0" smtClean="0">
                <a:latin typeface="Calibri" panose="020F0502020204030204" pitchFamily="34" charset="0"/>
                <a:cs typeface="Calibri" panose="020F0502020204030204" pitchFamily="34" charset="0"/>
              </a:rPr>
              <a:t>February-August 2018: Internal Name Authorities sub-project</a:t>
            </a:r>
          </a:p>
          <a:p>
            <a:r>
              <a:rPr lang="en-CA" sz="2400" dirty="0" smtClean="0">
                <a:latin typeface="Calibri" panose="020F0502020204030204" pitchFamily="34" charset="0"/>
                <a:cs typeface="Calibri" panose="020F0502020204030204" pitchFamily="34" charset="0"/>
              </a:rPr>
              <a:t>May 28-September 28, 2018: NACO Trainings</a:t>
            </a:r>
          </a:p>
          <a:p>
            <a:r>
              <a:rPr lang="en-CA" sz="2400" dirty="0">
                <a:latin typeface="Calibri" panose="020F0502020204030204" pitchFamily="34" charset="0"/>
                <a:cs typeface="Calibri" panose="020F0502020204030204" pitchFamily="34" charset="0"/>
              </a:rPr>
              <a:t>September 29, 2018: </a:t>
            </a:r>
            <a:r>
              <a:rPr lang="en-CA" sz="2400" dirty="0" err="1" smtClean="0">
                <a:latin typeface="Calibri" panose="020F0502020204030204" pitchFamily="34" charset="0"/>
                <a:cs typeface="Calibri" panose="020F0502020204030204" pitchFamily="34" charset="0"/>
              </a:rPr>
              <a:t>Canadiana</a:t>
            </a:r>
            <a:r>
              <a:rPr lang="en-CA" sz="2400" dirty="0" smtClean="0">
                <a:latin typeface="Calibri" panose="020F0502020204030204" pitchFamily="34" charset="0"/>
                <a:cs typeface="Calibri" panose="020F0502020204030204" pitchFamily="34" charset="0"/>
              </a:rPr>
              <a:t> Name Authorities in French officially released in </a:t>
            </a:r>
            <a:r>
              <a:rPr lang="en-CA" sz="2400" dirty="0">
                <a:latin typeface="Calibri" panose="020F0502020204030204" pitchFamily="34" charset="0"/>
                <a:cs typeface="Calibri" panose="020F0502020204030204" pitchFamily="34" charset="0"/>
              </a:rPr>
              <a:t>WMS Record </a:t>
            </a:r>
            <a:r>
              <a:rPr lang="en-CA" sz="2400" dirty="0" smtClean="0">
                <a:latin typeface="Calibri" panose="020F0502020204030204" pitchFamily="34" charset="0"/>
                <a:cs typeface="Calibri" panose="020F0502020204030204" pitchFamily="34" charset="0"/>
              </a:rPr>
              <a:t>Manager</a:t>
            </a:r>
          </a:p>
          <a:p>
            <a:r>
              <a:rPr lang="en-CA" sz="2400" dirty="0" smtClean="0">
                <a:latin typeface="Calibri" panose="020F0502020204030204" pitchFamily="34" charset="0"/>
                <a:cs typeface="Calibri" panose="020F0502020204030204" pitchFamily="34" charset="0"/>
              </a:rPr>
              <a:t>February 17, 2019: Canadian Subject Headings integrated into the </a:t>
            </a:r>
            <a:r>
              <a:rPr lang="en-CA" sz="2400" dirty="0" err="1" smtClean="0">
                <a:latin typeface="Calibri" panose="020F0502020204030204" pitchFamily="34" charset="0"/>
                <a:cs typeface="Calibri" panose="020F0502020204030204" pitchFamily="34" charset="0"/>
              </a:rPr>
              <a:t>Canadiana</a:t>
            </a:r>
            <a:r>
              <a:rPr lang="en-CA" sz="2400" dirty="0" smtClean="0">
                <a:latin typeface="Calibri" panose="020F0502020204030204" pitchFamily="34" charset="0"/>
                <a:cs typeface="Calibri" panose="020F0502020204030204" pitchFamily="34" charset="0"/>
              </a:rPr>
              <a:t> authority file</a:t>
            </a:r>
          </a:p>
          <a:p>
            <a:pPr marL="0" indent="0">
              <a:buNone/>
            </a:pPr>
            <a:endParaRPr lang="en-CA" sz="1800" dirty="0"/>
          </a:p>
          <a:p>
            <a:endParaRPr lang="en-CA" sz="18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66513" y="6132513"/>
            <a:ext cx="509587" cy="509587"/>
          </a:xfrm>
          <a:prstGeom prst="rect">
            <a:avLst/>
          </a:prstGeom>
        </p:spPr>
      </p:pic>
    </p:spTree>
    <p:extLst>
      <p:ext uri="{BB962C8B-B14F-4D97-AF65-F5344CB8AC3E}">
        <p14:creationId xmlns:p14="http://schemas.microsoft.com/office/powerpoint/2010/main" val="800219468"/>
      </p:ext>
    </p:extLst>
  </p:cSld>
  <p:clrMapOvr>
    <a:masterClrMapping/>
  </p:clrMapOvr>
  <mc:AlternateContent xmlns:mc="http://schemas.openxmlformats.org/markup-compatibility/2006" xmlns:p14="http://schemas.microsoft.com/office/powerpoint/2010/main">
    <mc:Choice Requires="p14">
      <p:transition spd="slow" p14:dur="2000" advTm="124559"/>
    </mc:Choice>
    <mc:Fallback xmlns="">
      <p:transition spd="slow" advTm="124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103313" y="404813"/>
            <a:ext cx="9601200" cy="1079500"/>
          </a:xfrm>
        </p:spPr>
        <p:txBody>
          <a:bodyPr/>
          <a:lstStyle/>
          <a:p>
            <a:r>
              <a:rPr lang="en-CA" altLang="en-US" sz="3600" b="1" dirty="0" smtClean="0">
                <a:solidFill>
                  <a:srgbClr val="006666"/>
                </a:solidFill>
                <a:latin typeface="Calibri" panose="020F0502020204030204" pitchFamily="34" charset="0"/>
                <a:cs typeface="Calibri" panose="020F0502020204030204" pitchFamily="34" charset="0"/>
              </a:rPr>
              <a:t>English and French </a:t>
            </a:r>
            <a:r>
              <a:rPr lang="en-CA" altLang="en-US" sz="3600" b="1" dirty="0">
                <a:solidFill>
                  <a:srgbClr val="006666"/>
                </a:solidFill>
                <a:latin typeface="Calibri" panose="020F0502020204030204" pitchFamily="34" charset="0"/>
                <a:cs typeface="Calibri" panose="020F0502020204030204" pitchFamily="34" charset="0"/>
              </a:rPr>
              <a:t>E</a:t>
            </a:r>
            <a:r>
              <a:rPr lang="en-CA" altLang="en-US" sz="3600" b="1" dirty="0" smtClean="0">
                <a:solidFill>
                  <a:srgbClr val="006666"/>
                </a:solidFill>
                <a:latin typeface="Calibri" panose="020F0502020204030204" pitchFamily="34" charset="0"/>
                <a:cs typeface="Calibri" panose="020F0502020204030204" pitchFamily="34" charset="0"/>
              </a:rPr>
              <a:t>quivalent </a:t>
            </a:r>
            <a:r>
              <a:rPr lang="en-CA" altLang="en-US" sz="3600" b="1" dirty="0">
                <a:solidFill>
                  <a:srgbClr val="006666"/>
                </a:solidFill>
                <a:latin typeface="Calibri" panose="020F0502020204030204" pitchFamily="34" charset="0"/>
                <a:cs typeface="Calibri" panose="020F0502020204030204" pitchFamily="34" charset="0"/>
              </a:rPr>
              <a:t>R</a:t>
            </a:r>
            <a:r>
              <a:rPr lang="en-CA" altLang="en-US" sz="3600" b="1" dirty="0" smtClean="0">
                <a:solidFill>
                  <a:srgbClr val="006666"/>
                </a:solidFill>
                <a:latin typeface="Calibri" panose="020F0502020204030204" pitchFamily="34" charset="0"/>
                <a:cs typeface="Calibri" panose="020F0502020204030204" pitchFamily="34" charset="0"/>
              </a:rPr>
              <a:t>ecords</a:t>
            </a:r>
          </a:p>
        </p:txBody>
      </p:sp>
      <p:sp>
        <p:nvSpPr>
          <p:cNvPr id="14339"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a:spcBef>
                <a:spcPct val="0"/>
              </a:spcBef>
              <a:buFontTx/>
              <a:buNone/>
            </a:pPr>
            <a:fld id="{B4F80BA7-92CD-4677-8612-6EC148589FA0}" type="slidenum">
              <a:rPr lang="en-CA" altLang="en-US" sz="1200" smtClean="0">
                <a:solidFill>
                  <a:schemeClr val="bg1"/>
                </a:solidFill>
              </a:rPr>
              <a:pPr>
                <a:spcBef>
                  <a:spcPct val="0"/>
                </a:spcBef>
                <a:buFontTx/>
                <a:buNone/>
              </a:pPr>
              <a:t>4</a:t>
            </a:fld>
            <a:endParaRPr lang="en-CA" altLang="en-US" sz="1200" smtClean="0">
              <a:solidFill>
                <a:schemeClr val="bg1"/>
              </a:solidFill>
            </a:endParaRPr>
          </a:p>
        </p:txBody>
      </p:sp>
      <p:sp>
        <p:nvSpPr>
          <p:cNvPr id="14340" name="Content Placeholder 5"/>
          <p:cNvSpPr>
            <a:spLocks noGrp="1"/>
          </p:cNvSpPr>
          <p:nvPr>
            <p:ph idx="1"/>
          </p:nvPr>
        </p:nvSpPr>
        <p:spPr/>
        <p:txBody>
          <a:bodyPr/>
          <a:lstStyle/>
          <a:p>
            <a:endParaRPr lang="en-CA" altLang="en-US" dirty="0" smtClean="0"/>
          </a:p>
          <a:p>
            <a:endParaRPr lang="en-CA" altLang="en-US" dirty="0" smtClean="0"/>
          </a:p>
        </p:txBody>
      </p:sp>
      <p:pic>
        <p:nvPicPr>
          <p:cNvPr id="3" name="Picture 2"/>
          <p:cNvPicPr>
            <a:picLocks noChangeAspect="1"/>
          </p:cNvPicPr>
          <p:nvPr/>
        </p:nvPicPr>
        <p:blipFill>
          <a:blip r:embed="rId5"/>
          <a:stretch>
            <a:fillRect/>
          </a:stretch>
        </p:blipFill>
        <p:spPr>
          <a:xfrm>
            <a:off x="5879976" y="1207705"/>
            <a:ext cx="6319086" cy="5650296"/>
          </a:xfrm>
          <a:prstGeom prst="rect">
            <a:avLst/>
          </a:prstGeom>
        </p:spPr>
      </p:pic>
      <p:pic>
        <p:nvPicPr>
          <p:cNvPr id="4" name="Picture 3"/>
          <p:cNvPicPr>
            <a:picLocks noChangeAspect="1"/>
          </p:cNvPicPr>
          <p:nvPr/>
        </p:nvPicPr>
        <p:blipFill>
          <a:blip r:embed="rId6"/>
          <a:stretch>
            <a:fillRect/>
          </a:stretch>
        </p:blipFill>
        <p:spPr>
          <a:xfrm>
            <a:off x="0" y="1207704"/>
            <a:ext cx="5879975" cy="5533664"/>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66513" y="6132513"/>
            <a:ext cx="509587" cy="509587"/>
          </a:xfrm>
          <a:prstGeom prst="rect">
            <a:avLst/>
          </a:prstGeom>
        </p:spPr>
      </p:pic>
    </p:spTree>
    <p:extLst>
      <p:ext uri="{BB962C8B-B14F-4D97-AF65-F5344CB8AC3E}">
        <p14:creationId xmlns:p14="http://schemas.microsoft.com/office/powerpoint/2010/main" val="1305409525"/>
      </p:ext>
    </p:extLst>
  </p:cSld>
  <p:clrMapOvr>
    <a:masterClrMapping/>
  </p:clrMapOvr>
  <mc:AlternateContent xmlns:mc="http://schemas.openxmlformats.org/markup-compatibility/2006" xmlns:p14="http://schemas.microsoft.com/office/powerpoint/2010/main">
    <mc:Choice Requires="p14">
      <p:transition spd="slow" p14:dur="2000" advTm="2589"/>
    </mc:Choice>
    <mc:Fallback xmlns="">
      <p:transition spd="slow" advTm="25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1"/>
          </p:nvPr>
        </p:nvPicPr>
        <p:blipFill>
          <a:blip r:embed="rId5"/>
          <a:stretch>
            <a:fillRect/>
          </a:stretch>
        </p:blipFill>
        <p:spPr>
          <a:xfrm>
            <a:off x="825500" y="1762919"/>
            <a:ext cx="4953000" cy="4200525"/>
          </a:xfrm>
          <a:prstGeom prst="rect">
            <a:avLst/>
          </a:prstGeom>
        </p:spPr>
      </p:pic>
      <p:sp>
        <p:nvSpPr>
          <p:cNvPr id="2" name="Title 1"/>
          <p:cNvSpPr>
            <a:spLocks noGrp="1"/>
          </p:cNvSpPr>
          <p:nvPr>
            <p:ph type="title"/>
          </p:nvPr>
        </p:nvSpPr>
        <p:spPr/>
        <p:txBody>
          <a:bodyPr>
            <a:normAutofit/>
          </a:bodyPr>
          <a:lstStyle/>
          <a:p>
            <a:r>
              <a:rPr lang="en-CA" dirty="0" smtClean="0">
                <a:solidFill>
                  <a:srgbClr val="006666"/>
                </a:solidFill>
                <a:latin typeface="Calibri" panose="020F0502020204030204" pitchFamily="34" charset="0"/>
                <a:cs typeface="Calibri" panose="020F0502020204030204" pitchFamily="34" charset="0"/>
              </a:rPr>
              <a:t>Language Neutral </a:t>
            </a:r>
            <a:r>
              <a:rPr lang="en-CA" dirty="0">
                <a:solidFill>
                  <a:srgbClr val="006666"/>
                </a:solidFill>
                <a:latin typeface="Calibri" panose="020F0502020204030204" pitchFamily="34" charset="0"/>
                <a:cs typeface="Calibri" panose="020F0502020204030204" pitchFamily="34" charset="0"/>
              </a:rPr>
              <a:t>R</a:t>
            </a:r>
            <a:r>
              <a:rPr lang="en-CA" dirty="0" smtClean="0">
                <a:solidFill>
                  <a:srgbClr val="006666"/>
                </a:solidFill>
                <a:latin typeface="Calibri" panose="020F0502020204030204" pitchFamily="34" charset="0"/>
                <a:cs typeface="Calibri" panose="020F0502020204030204" pitchFamily="34" charset="0"/>
              </a:rPr>
              <a:t>ecords</a:t>
            </a:r>
            <a:endParaRPr lang="en-CA" dirty="0">
              <a:latin typeface="Calibri" panose="020F0502020204030204" pitchFamily="34" charset="0"/>
              <a:cs typeface="Calibri" panose="020F0502020204030204" pitchFamily="34" charset="0"/>
            </a:endParaRPr>
          </a:p>
        </p:txBody>
      </p:sp>
      <p:pic>
        <p:nvPicPr>
          <p:cNvPr id="8" name="Content Placeholder 7"/>
          <p:cNvPicPr>
            <a:picLocks noGrp="1" noChangeAspect="1"/>
          </p:cNvPicPr>
          <p:nvPr>
            <p:ph sz="half" idx="2"/>
          </p:nvPr>
        </p:nvPicPr>
        <p:blipFill>
          <a:blip r:embed="rId6"/>
          <a:stretch>
            <a:fillRect/>
          </a:stretch>
        </p:blipFill>
        <p:spPr>
          <a:xfrm>
            <a:off x="6168008" y="1600200"/>
            <a:ext cx="5760639" cy="4525963"/>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66513" y="6132513"/>
            <a:ext cx="509587" cy="509587"/>
          </a:xfrm>
          <a:prstGeom prst="rect">
            <a:avLst/>
          </a:prstGeom>
        </p:spPr>
      </p:pic>
    </p:spTree>
    <p:extLst>
      <p:ext uri="{BB962C8B-B14F-4D97-AF65-F5344CB8AC3E}">
        <p14:creationId xmlns:p14="http://schemas.microsoft.com/office/powerpoint/2010/main" val="1378070516"/>
      </p:ext>
    </p:extLst>
  </p:cSld>
  <p:clrMapOvr>
    <a:masterClrMapping/>
  </p:clrMapOvr>
  <mc:AlternateContent xmlns:mc="http://schemas.openxmlformats.org/markup-compatibility/2006" xmlns:p14="http://schemas.microsoft.com/office/powerpoint/2010/main">
    <mc:Choice Requires="p14">
      <p:transition spd="slow" p14:dur="2000" advTm="123584"/>
    </mc:Choice>
    <mc:Fallback xmlns="">
      <p:transition spd="slow" advTm="123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solidFill>
                  <a:srgbClr val="006666"/>
                </a:solidFill>
                <a:latin typeface="Calibri" panose="020F0502020204030204" pitchFamily="34" charset="0"/>
                <a:cs typeface="Calibri" panose="020F0502020204030204" pitchFamily="34" charset="0"/>
              </a:rPr>
              <a:t>LAC Data Elements in </a:t>
            </a:r>
            <a:r>
              <a:rPr lang="en-CA" dirty="0" err="1" smtClean="0">
                <a:solidFill>
                  <a:srgbClr val="006666"/>
                </a:solidFill>
                <a:latin typeface="Calibri" panose="020F0502020204030204" pitchFamily="34" charset="0"/>
                <a:cs typeface="Calibri" panose="020F0502020204030204" pitchFamily="34" charset="0"/>
              </a:rPr>
              <a:t>Canadiana</a:t>
            </a:r>
            <a:r>
              <a:rPr lang="en-CA" dirty="0" smtClean="0">
                <a:solidFill>
                  <a:srgbClr val="006666"/>
                </a:solidFill>
                <a:latin typeface="Calibri" panose="020F0502020204030204" pitchFamily="34" charset="0"/>
                <a:cs typeface="Calibri" panose="020F0502020204030204" pitchFamily="34" charset="0"/>
              </a:rPr>
              <a:t>/NAF</a:t>
            </a:r>
            <a:endParaRPr lang="en-CA" dirty="0">
              <a:latin typeface="Calibri" panose="020F0502020204030204" pitchFamily="34" charset="0"/>
              <a:cs typeface="Calibri" panose="020F0502020204030204" pitchFamily="34" charset="0"/>
            </a:endParaRPr>
          </a:p>
        </p:txBody>
      </p:sp>
      <p:sp>
        <p:nvSpPr>
          <p:cNvPr id="3" name="Text Placeholder 2"/>
          <p:cNvSpPr>
            <a:spLocks noGrp="1"/>
          </p:cNvSpPr>
          <p:nvPr>
            <p:ph idx="1"/>
          </p:nvPr>
        </p:nvSpPr>
        <p:spPr>
          <a:xfrm>
            <a:off x="609600" y="1600200"/>
            <a:ext cx="10972800" cy="4493096"/>
          </a:xfrm>
        </p:spPr>
        <p:txBody>
          <a:bodyPr/>
          <a:lstStyle/>
          <a:p>
            <a:r>
              <a:rPr lang="en-CA" dirty="0">
                <a:latin typeface="Calibri" panose="020F0502020204030204" pitchFamily="34" charset="0"/>
                <a:cs typeface="Calibri" panose="020F0502020204030204" pitchFamily="34" charset="0"/>
              </a:rPr>
              <a:t>016: </a:t>
            </a:r>
            <a:r>
              <a:rPr lang="en-CA" dirty="0" err="1">
                <a:latin typeface="Calibri" panose="020F0502020204030204" pitchFamily="34" charset="0"/>
                <a:cs typeface="Calibri" panose="020F0502020204030204" pitchFamily="34" charset="0"/>
              </a:rPr>
              <a:t>Canadiana</a:t>
            </a:r>
            <a:r>
              <a:rPr lang="en-CA" dirty="0">
                <a:latin typeface="Calibri" panose="020F0502020204030204" pitchFamily="34" charset="0"/>
                <a:cs typeface="Calibri" panose="020F0502020204030204" pitchFamily="34" charset="0"/>
              </a:rPr>
              <a:t> Number</a:t>
            </a:r>
          </a:p>
          <a:p>
            <a:r>
              <a:rPr lang="en-CA" dirty="0">
                <a:latin typeface="Calibri" panose="020F0502020204030204" pitchFamily="34" charset="0"/>
                <a:cs typeface="Calibri" panose="020F0502020204030204" pitchFamily="34" charset="0"/>
              </a:rPr>
              <a:t>042: Authentication </a:t>
            </a:r>
            <a:r>
              <a:rPr lang="en-CA" dirty="0" smtClean="0">
                <a:latin typeface="Calibri" panose="020F0502020204030204" pitchFamily="34" charset="0"/>
                <a:cs typeface="Calibri" panose="020F0502020204030204" pitchFamily="34" charset="0"/>
              </a:rPr>
              <a:t>Code</a:t>
            </a:r>
            <a:endParaRPr lang="en-CA" dirty="0">
              <a:latin typeface="Calibri" panose="020F0502020204030204" pitchFamily="34" charset="0"/>
              <a:cs typeface="Calibri" panose="020F0502020204030204" pitchFamily="34" charset="0"/>
            </a:endParaRPr>
          </a:p>
          <a:p>
            <a:r>
              <a:rPr lang="en-CA" dirty="0" smtClean="0">
                <a:latin typeface="Calibri" panose="020F0502020204030204" pitchFamily="34" charset="0"/>
                <a:cs typeface="Calibri" panose="020F0502020204030204" pitchFamily="34" charset="0"/>
              </a:rPr>
              <a:t>7XX</a:t>
            </a:r>
            <a:r>
              <a:rPr lang="en-CA" dirty="0">
                <a:latin typeface="Calibri" panose="020F0502020204030204" pitchFamily="34" charset="0"/>
                <a:cs typeface="Calibri" panose="020F0502020204030204" pitchFamily="34" charset="0"/>
              </a:rPr>
              <a:t>: Heading </a:t>
            </a:r>
            <a:r>
              <a:rPr lang="en-CA" dirty="0" smtClean="0">
                <a:latin typeface="Calibri" panose="020F0502020204030204" pitchFamily="34" charset="0"/>
                <a:cs typeface="Calibri" panose="020F0502020204030204" pitchFamily="34" charset="0"/>
              </a:rPr>
              <a:t>Linking </a:t>
            </a:r>
            <a:r>
              <a:rPr lang="en-CA" dirty="0">
                <a:latin typeface="Calibri" panose="020F0502020204030204" pitchFamily="34" charset="0"/>
                <a:cs typeface="Calibri" panose="020F0502020204030204" pitchFamily="34" charset="0"/>
              </a:rPr>
              <a:t>E</a:t>
            </a:r>
            <a:r>
              <a:rPr lang="en-CA" dirty="0" smtClean="0">
                <a:latin typeface="Calibri" panose="020F0502020204030204" pitchFamily="34" charset="0"/>
                <a:cs typeface="Calibri" panose="020F0502020204030204" pitchFamily="34" charset="0"/>
              </a:rPr>
              <a:t>ntry </a:t>
            </a:r>
            <a:r>
              <a:rPr lang="en-CA" dirty="0">
                <a:latin typeface="Calibri" panose="020F0502020204030204" pitchFamily="34" charset="0"/>
                <a:cs typeface="Calibri" panose="020F0502020204030204" pitchFamily="34" charset="0"/>
              </a:rPr>
              <a:t>F</a:t>
            </a:r>
            <a:r>
              <a:rPr lang="en-CA" dirty="0" smtClean="0">
                <a:latin typeface="Calibri" panose="020F0502020204030204" pitchFamily="34" charset="0"/>
                <a:cs typeface="Calibri" panose="020F0502020204030204" pitchFamily="34" charset="0"/>
              </a:rPr>
              <a:t>ields </a:t>
            </a:r>
            <a:endParaRPr lang="en-CA" dirty="0">
              <a:latin typeface="Calibri" panose="020F0502020204030204" pitchFamily="34" charset="0"/>
              <a:cs typeface="Calibri" panose="020F0502020204030204" pitchFamily="34"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66513" y="6132513"/>
            <a:ext cx="509587" cy="509587"/>
          </a:xfrm>
          <a:prstGeom prst="rect">
            <a:avLst/>
          </a:prstGeom>
        </p:spPr>
      </p:pic>
    </p:spTree>
    <p:extLst>
      <p:ext uri="{BB962C8B-B14F-4D97-AF65-F5344CB8AC3E}">
        <p14:creationId xmlns:p14="http://schemas.microsoft.com/office/powerpoint/2010/main" val="1288428833"/>
      </p:ext>
    </p:extLst>
  </p:cSld>
  <p:clrMapOvr>
    <a:masterClrMapping/>
  </p:clrMapOvr>
  <mc:AlternateContent xmlns:mc="http://schemas.openxmlformats.org/markup-compatibility/2006" xmlns:p14="http://schemas.microsoft.com/office/powerpoint/2010/main">
    <mc:Choice Requires="p14">
      <p:transition spd="slow" p14:dur="2000" advTm="132828"/>
    </mc:Choice>
    <mc:Fallback xmlns="">
      <p:transition spd="slow" advTm="1328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solidFill>
                  <a:srgbClr val="006666"/>
                </a:solidFill>
                <a:latin typeface="Calibri" panose="020F0502020204030204" pitchFamily="34" charset="0"/>
                <a:cs typeface="Calibri" panose="020F0502020204030204" pitchFamily="34" charset="0"/>
              </a:rPr>
              <a:t>New Fields in </a:t>
            </a:r>
            <a:r>
              <a:rPr lang="en-CA" dirty="0" err="1" smtClean="0">
                <a:solidFill>
                  <a:srgbClr val="006666"/>
                </a:solidFill>
                <a:latin typeface="Calibri" panose="020F0502020204030204" pitchFamily="34" charset="0"/>
                <a:cs typeface="Calibri" panose="020F0502020204030204" pitchFamily="34" charset="0"/>
              </a:rPr>
              <a:t>Canadiana</a:t>
            </a:r>
            <a:r>
              <a:rPr lang="en-CA" dirty="0" smtClean="0">
                <a:solidFill>
                  <a:srgbClr val="006666"/>
                </a:solidFill>
                <a:latin typeface="Calibri" panose="020F0502020204030204" pitchFamily="34" charset="0"/>
                <a:cs typeface="Calibri" panose="020F0502020204030204" pitchFamily="34" charset="0"/>
              </a:rPr>
              <a:t>/NAF</a:t>
            </a:r>
            <a:endParaRPr lang="en-CA" dirty="0">
              <a:latin typeface="Calibri" panose="020F0502020204030204" pitchFamily="34" charset="0"/>
              <a:cs typeface="Calibri" panose="020F0502020204030204" pitchFamily="34" charset="0"/>
            </a:endParaRPr>
          </a:p>
        </p:txBody>
      </p:sp>
      <p:sp>
        <p:nvSpPr>
          <p:cNvPr id="4" name="Content Placeholder 3"/>
          <p:cNvSpPr>
            <a:spLocks noGrp="1"/>
          </p:cNvSpPr>
          <p:nvPr>
            <p:ph idx="1"/>
          </p:nvPr>
        </p:nvSpPr>
        <p:spPr/>
        <p:txBody>
          <a:bodyPr/>
          <a:lstStyle/>
          <a:p>
            <a:r>
              <a:rPr lang="en-CA" dirty="0">
                <a:latin typeface="Calibri" panose="020F0502020204030204" pitchFamily="34" charset="0"/>
                <a:cs typeface="Calibri" panose="020F0502020204030204" pitchFamily="34" charset="0"/>
              </a:rPr>
              <a:t>065 Other Classification Number $2 </a:t>
            </a:r>
            <a:r>
              <a:rPr lang="en-CA" dirty="0" err="1">
                <a:latin typeface="Calibri" panose="020F0502020204030204" pitchFamily="34" charset="0"/>
                <a:cs typeface="Calibri" panose="020F0502020204030204" pitchFamily="34" charset="0"/>
              </a:rPr>
              <a:t>fcps</a:t>
            </a:r>
            <a:endParaRPr lang="en-CA" dirty="0">
              <a:latin typeface="Calibri" panose="020F0502020204030204" pitchFamily="34" charset="0"/>
              <a:cs typeface="Calibri" panose="020F0502020204030204" pitchFamily="34" charset="0"/>
            </a:endParaRPr>
          </a:p>
          <a:p>
            <a:r>
              <a:rPr lang="en-CA" dirty="0">
                <a:latin typeface="Calibri" panose="020F0502020204030204" pitchFamily="34" charset="0"/>
                <a:cs typeface="Calibri" panose="020F0502020204030204" pitchFamily="34" charset="0"/>
              </a:rPr>
              <a:t>151 Geographic Names</a:t>
            </a:r>
          </a:p>
          <a:p>
            <a:r>
              <a:rPr lang="en-CA" dirty="0">
                <a:latin typeface="Calibri" panose="020F0502020204030204" pitchFamily="34" charset="0"/>
                <a:cs typeface="Calibri" panose="020F0502020204030204" pitchFamily="34" charset="0"/>
              </a:rPr>
              <a:t>682 Deleted Heading Information (Automated in </a:t>
            </a:r>
            <a:r>
              <a:rPr lang="en-CA" dirty="0" err="1">
                <a:latin typeface="Calibri" panose="020F0502020204030204" pitchFamily="34" charset="0"/>
                <a:cs typeface="Calibri" panose="020F0502020204030204" pitchFamily="34" charset="0"/>
              </a:rPr>
              <a:t>Canadiana</a:t>
            </a:r>
            <a:r>
              <a:rPr lang="en-CA" dirty="0">
                <a:latin typeface="Calibri" panose="020F0502020204030204" pitchFamily="34" charset="0"/>
                <a:cs typeface="Calibri" panose="020F0502020204030204" pitchFamily="34" charset="0"/>
              </a:rPr>
              <a:t> History File)</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66513" y="6132513"/>
            <a:ext cx="509587" cy="509587"/>
          </a:xfrm>
          <a:prstGeom prst="rect">
            <a:avLst/>
          </a:prstGeom>
        </p:spPr>
      </p:pic>
    </p:spTree>
    <p:extLst>
      <p:ext uri="{BB962C8B-B14F-4D97-AF65-F5344CB8AC3E}">
        <p14:creationId xmlns:p14="http://schemas.microsoft.com/office/powerpoint/2010/main" val="900691200"/>
      </p:ext>
    </p:extLst>
  </p:cSld>
  <p:clrMapOvr>
    <a:masterClrMapping/>
  </p:clrMapOvr>
  <mc:AlternateContent xmlns:mc="http://schemas.openxmlformats.org/markup-compatibility/2006" xmlns:p14="http://schemas.microsoft.com/office/powerpoint/2010/main">
    <mc:Choice Requires="p14">
      <p:transition spd="slow" p14:dur="2000" advTm="88914"/>
    </mc:Choice>
    <mc:Fallback xmlns="">
      <p:transition spd="slow" advTm="889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solidFill>
                  <a:srgbClr val="006666"/>
                </a:solidFill>
                <a:latin typeface="Calibri" panose="020F0502020204030204" pitchFamily="34" charset="0"/>
                <a:cs typeface="Calibri" panose="020F0502020204030204" pitchFamily="34" charset="0"/>
              </a:rPr>
              <a:t>Adaptation of NACO Practice in NAF</a:t>
            </a:r>
            <a:endParaRPr lang="en-CA" dirty="0">
              <a:latin typeface="Calibri" panose="020F0502020204030204" pitchFamily="34" charset="0"/>
              <a:cs typeface="Calibri" panose="020F0502020204030204" pitchFamily="34" charset="0"/>
            </a:endParaRPr>
          </a:p>
        </p:txBody>
      </p:sp>
      <p:sp>
        <p:nvSpPr>
          <p:cNvPr id="4" name="Content Placeholder 3"/>
          <p:cNvSpPr>
            <a:spLocks noGrp="1"/>
          </p:cNvSpPr>
          <p:nvPr>
            <p:ph idx="1"/>
          </p:nvPr>
        </p:nvSpPr>
        <p:spPr/>
        <p:txBody>
          <a:bodyPr/>
          <a:lstStyle/>
          <a:p>
            <a:r>
              <a:rPr lang="en-CA" dirty="0">
                <a:latin typeface="Calibri" panose="020F0502020204030204" pitchFamily="34" charset="0"/>
                <a:cs typeface="Calibri" panose="020F0502020204030204" pitchFamily="34" charset="0"/>
              </a:rPr>
              <a:t>008/07 Romanization scheme</a:t>
            </a:r>
          </a:p>
          <a:p>
            <a:r>
              <a:rPr lang="en-CA" dirty="0">
                <a:latin typeface="Calibri" panose="020F0502020204030204" pitchFamily="34" charset="0"/>
                <a:cs typeface="Calibri" panose="020F0502020204030204" pitchFamily="34" charset="0"/>
              </a:rPr>
              <a:t>008/08 Language of catalog</a:t>
            </a:r>
          </a:p>
          <a:p>
            <a:r>
              <a:rPr lang="en-CA" dirty="0">
                <a:latin typeface="Calibri" panose="020F0502020204030204" pitchFamily="34" charset="0"/>
                <a:cs typeface="Calibri" panose="020F0502020204030204" pitchFamily="34" charset="0"/>
              </a:rPr>
              <a:t>008/11 Subject heading system/thesaurus</a:t>
            </a:r>
          </a:p>
          <a:p>
            <a:r>
              <a:rPr lang="en-CA" dirty="0">
                <a:latin typeface="Calibri" panose="020F0502020204030204" pitchFamily="34" charset="0"/>
                <a:cs typeface="Calibri" panose="020F0502020204030204" pitchFamily="34" charset="0"/>
              </a:rPr>
              <a:t>040 $b language of cataloging</a:t>
            </a:r>
          </a:p>
          <a:p>
            <a:r>
              <a:rPr lang="en-CA" dirty="0">
                <a:latin typeface="Calibri" panose="020F0502020204030204" pitchFamily="34" charset="0"/>
                <a:cs typeface="Calibri" panose="020F0502020204030204" pitchFamily="34" charset="0"/>
              </a:rPr>
              <a:t>043 </a:t>
            </a:r>
            <a:r>
              <a:rPr lang="en-CA" dirty="0" smtClean="0">
                <a:latin typeface="Calibri" panose="020F0502020204030204" pitchFamily="34" charset="0"/>
                <a:cs typeface="Calibri" panose="020F0502020204030204" pitchFamily="34" charset="0"/>
              </a:rPr>
              <a:t>Geographic </a:t>
            </a:r>
            <a:r>
              <a:rPr lang="en-CA" dirty="0">
                <a:latin typeface="Calibri" panose="020F0502020204030204" pitchFamily="34" charset="0"/>
                <a:cs typeface="Calibri" panose="020F0502020204030204" pitchFamily="34" charset="0"/>
              </a:rPr>
              <a:t>area </a:t>
            </a:r>
            <a:r>
              <a:rPr lang="en-CA" dirty="0" smtClean="0">
                <a:latin typeface="Calibri" panose="020F0502020204030204" pitchFamily="34" charset="0"/>
                <a:cs typeface="Calibri" panose="020F0502020204030204" pitchFamily="34" charset="0"/>
              </a:rPr>
              <a:t>code in corporate names</a:t>
            </a:r>
            <a:endParaRPr lang="en-CA" dirty="0">
              <a:latin typeface="Calibri" panose="020F0502020204030204" pitchFamily="34" charset="0"/>
              <a:cs typeface="Calibri" panose="020F0502020204030204" pitchFamily="34" charset="0"/>
            </a:endParaRPr>
          </a:p>
          <a:p>
            <a:r>
              <a:rPr lang="en-CA" dirty="0">
                <a:latin typeface="Calibri" panose="020F0502020204030204" pitchFamily="34" charset="0"/>
                <a:cs typeface="Calibri" panose="020F0502020204030204" pitchFamily="34" charset="0"/>
              </a:rPr>
              <a:t>4XX $w Control subfields</a:t>
            </a:r>
          </a:p>
          <a:p>
            <a:r>
              <a:rPr lang="en-CA" dirty="0">
                <a:latin typeface="Calibri" panose="020F0502020204030204" pitchFamily="34" charset="0"/>
                <a:cs typeface="Calibri" panose="020F0502020204030204" pitchFamily="34" charset="0"/>
              </a:rPr>
              <a:t>665 History Reference</a:t>
            </a:r>
          </a:p>
          <a:p>
            <a:endParaRPr lang="en-CA"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66513" y="6132513"/>
            <a:ext cx="509587" cy="509587"/>
          </a:xfrm>
          <a:prstGeom prst="rect">
            <a:avLst/>
          </a:prstGeom>
        </p:spPr>
      </p:pic>
    </p:spTree>
    <p:extLst>
      <p:ext uri="{BB962C8B-B14F-4D97-AF65-F5344CB8AC3E}">
        <p14:creationId xmlns:p14="http://schemas.microsoft.com/office/powerpoint/2010/main" val="2186167731"/>
      </p:ext>
    </p:extLst>
  </p:cSld>
  <p:clrMapOvr>
    <a:masterClrMapping/>
  </p:clrMapOvr>
  <mc:AlternateContent xmlns:mc="http://schemas.openxmlformats.org/markup-compatibility/2006" xmlns:p14="http://schemas.microsoft.com/office/powerpoint/2010/main">
    <mc:Choice Requires="p14">
      <p:transition spd="slow" p14:dur="2000" advTm="167221"/>
    </mc:Choice>
    <mc:Fallback xmlns="">
      <p:transition spd="slow" advTm="167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smtClean="0">
                <a:solidFill>
                  <a:srgbClr val="006666"/>
                </a:solidFill>
                <a:latin typeface="Calibri" panose="020F0502020204030204" pitchFamily="34" charset="0"/>
                <a:cs typeface="Calibri" panose="020F0502020204030204" pitchFamily="34" charset="0"/>
              </a:rPr>
              <a:t>Canadiana</a:t>
            </a:r>
            <a:r>
              <a:rPr lang="en-CA" dirty="0" smtClean="0">
                <a:solidFill>
                  <a:srgbClr val="006666"/>
                </a:solidFill>
                <a:latin typeface="Calibri" panose="020F0502020204030204" pitchFamily="34" charset="0"/>
                <a:cs typeface="Calibri" panose="020F0502020204030204" pitchFamily="34" charset="0"/>
              </a:rPr>
              <a:t> Authorities in AMICUS</a:t>
            </a:r>
            <a:endParaRPr lang="en-CA" dirty="0">
              <a:latin typeface="Calibri" panose="020F0502020204030204" pitchFamily="34" charset="0"/>
              <a:cs typeface="Calibri" panose="020F0502020204030204" pitchFamily="34" charset="0"/>
            </a:endParaRPr>
          </a:p>
        </p:txBody>
      </p:sp>
      <p:sp>
        <p:nvSpPr>
          <p:cNvPr id="4" name="Content Placeholder 3"/>
          <p:cNvSpPr>
            <a:spLocks noGrp="1"/>
          </p:cNvSpPr>
          <p:nvPr>
            <p:ph sz="half" idx="2"/>
          </p:nvPr>
        </p:nvSpPr>
        <p:spPr/>
        <p:txBody>
          <a:bodyPr/>
          <a:lstStyle/>
          <a:p>
            <a:r>
              <a:rPr lang="en-CA" dirty="0" smtClean="0">
                <a:latin typeface="Calibri" panose="020F0502020204030204" pitchFamily="34" charset="0"/>
                <a:cs typeface="Calibri" panose="020F0502020204030204" pitchFamily="34" charset="0"/>
              </a:rPr>
              <a:t>100: 499,957</a:t>
            </a:r>
            <a:endParaRPr lang="en-CA" dirty="0">
              <a:latin typeface="Calibri" panose="020F0502020204030204" pitchFamily="34" charset="0"/>
              <a:cs typeface="Calibri" panose="020F0502020204030204" pitchFamily="34" charset="0"/>
            </a:endParaRPr>
          </a:p>
          <a:p>
            <a:r>
              <a:rPr lang="en-CA" dirty="0">
                <a:latin typeface="Calibri" panose="020F0502020204030204" pitchFamily="34" charset="0"/>
                <a:cs typeface="Calibri" panose="020F0502020204030204" pitchFamily="34" charset="0"/>
              </a:rPr>
              <a:t>110: 192,971</a:t>
            </a:r>
          </a:p>
          <a:p>
            <a:r>
              <a:rPr lang="en-CA" dirty="0">
                <a:latin typeface="Calibri" panose="020F0502020204030204" pitchFamily="34" charset="0"/>
                <a:cs typeface="Calibri" panose="020F0502020204030204" pitchFamily="34" charset="0"/>
              </a:rPr>
              <a:t>111: 18,442</a:t>
            </a:r>
          </a:p>
          <a:p>
            <a:r>
              <a:rPr lang="en-CA" dirty="0">
                <a:latin typeface="Calibri" panose="020F0502020204030204" pitchFamily="34" charset="0"/>
                <a:cs typeface="Calibri" panose="020F0502020204030204" pitchFamily="34" charset="0"/>
              </a:rPr>
              <a:t>130: 22,164</a:t>
            </a:r>
          </a:p>
          <a:p>
            <a:endParaRPr lang="en-CA" dirty="0"/>
          </a:p>
        </p:txBody>
      </p:sp>
      <p:graphicFrame>
        <p:nvGraphicFramePr>
          <p:cNvPr id="5" name="Content Placeholder 4"/>
          <p:cNvGraphicFramePr>
            <a:graphicFrameLocks noGrp="1"/>
          </p:cNvGraphicFramePr>
          <p:nvPr>
            <p:ph sz="half" idx="1"/>
          </p:nvPr>
        </p:nvGraphicFramePr>
        <p:xfrm>
          <a:off x="838200" y="1825625"/>
          <a:ext cx="5181600" cy="435133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 name="Content Placeholder 4"/>
          <p:cNvGraphicFramePr>
            <a:graphicFrameLocks/>
          </p:cNvGraphicFramePr>
          <p:nvPr>
            <p:extLst>
              <p:ext uri="{D42A27DB-BD31-4B8C-83A1-F6EECF244321}">
                <p14:modId xmlns:p14="http://schemas.microsoft.com/office/powerpoint/2010/main" val="449679948"/>
              </p:ext>
            </p:extLst>
          </p:nvPr>
        </p:nvGraphicFramePr>
        <p:xfrm>
          <a:off x="838200" y="1687513"/>
          <a:ext cx="5181600" cy="4351338"/>
        </p:xfrm>
        <a:graphic>
          <a:graphicData uri="http://schemas.openxmlformats.org/drawingml/2006/chart">
            <c:chart xmlns:c="http://schemas.openxmlformats.org/drawingml/2006/chart" xmlns:r="http://schemas.openxmlformats.org/officeDocument/2006/relationships" r:id="rId6"/>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66513" y="6132513"/>
            <a:ext cx="509587" cy="509587"/>
          </a:xfrm>
          <a:prstGeom prst="rect">
            <a:avLst/>
          </a:prstGeom>
        </p:spPr>
      </p:pic>
    </p:spTree>
    <p:extLst>
      <p:ext uri="{BB962C8B-B14F-4D97-AF65-F5344CB8AC3E}">
        <p14:creationId xmlns:p14="http://schemas.microsoft.com/office/powerpoint/2010/main" val="3636972641"/>
      </p:ext>
    </p:extLst>
  </p:cSld>
  <p:clrMapOvr>
    <a:masterClrMapping/>
  </p:clrMapOvr>
  <mc:AlternateContent xmlns:mc="http://schemas.openxmlformats.org/markup-compatibility/2006" xmlns:p14="http://schemas.microsoft.com/office/powerpoint/2010/main">
    <mc:Choice Requires="p14">
      <p:transition spd="slow" p14:dur="2000" advTm="82052"/>
    </mc:Choice>
    <mc:Fallback xmlns="">
      <p:transition spd="slow" advTm="820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456_LAC_ppt_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LAC Brand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Receiver>
    <Name>DocumentSet ItemUpdated</Name>
    <Synchronization>Synchronous</Synchronization>
    <Type>10002</Type>
    <SequenceNumber>100</SequenceNumber>
    <Assembly>Microsoft.Office.DocumentManagement, Version=14.0.0.0, Culture=neutral, PublicKeyToken=71e9bce111e9429c</Assembly>
    <Class>Microsoft.Office.DocumentManagement.DocumentSets.DocumentSetEventReceiver</Class>
    <Data/>
    <Filter/>
  </Receiver>
  <Receiver>
    <Name>DocumentSet ItemAdded</Name>
    <Synchronization>Synchronous</Synchronization>
    <Type>10001</Type>
    <SequenceNumber>100</SequenceNumber>
    <Assembly>Microsoft.Office.DocumentManagement, Version=14.0.0.0, Culture=neutral, PublicKeyToken=71e9bce111e9429c</Assembly>
    <Class>Microsoft.Office.DocumentManagement.DocumentSets.DocumentSetItemsEventReceiver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Document_x0020_Approver xmlns="7ed6551c-4755-4c3c-ba36-6bdf2dd64b5e">
      <UserInfo>
        <DisplayName/>
        <AccountId xsi:nil="true"/>
        <AccountType/>
      </UserInfo>
    </Document_x0020_Approver>
    <Document_x0020_Approval_x0020_History xmlns="7ed6551c-4755-4c3c-ba36-6bdf2dd64b5e" xsi:nil="true"/>
    <Document_x0020_Approval_x0020_Date xmlns="7ed6551c-4755-4c3c-ba36-6bdf2dd64b5e" xsi:nil="true"/>
    <Document_x0020_Approval_x0020_Status xmlns="7ed6551c-4755-4c3c-ba36-6bdf2dd64b5e" xsi:nil="true"/>
    <TagTaxHTField0 xmlns="7ed6551c-4755-4c3c-ba36-6bdf2dd64b5e">
      <Terms xmlns="http://schemas.microsoft.com/office/infopath/2007/PartnerControls"/>
    </TagTaxHTField0>
    <IconOverlay xmlns="http://schemas.microsoft.com/sharepoint/v4" xsi:nil="true"/>
    <Document_x0020_category xmlns="ef64e117-3822-4565-b2eb-2df009174f18">16</Document_x0020_category>
    <TaxCatchAll xmlns="7ed6551c-4755-4c3c-ba36-6bdf2dd64b5e"/>
    <Oversight xmlns="ef64e117-3822-4565-b2eb-2df009174f18" xsi:nil="true"/>
    <_dlc_DocId xmlns="7fd8c774-6bff-476a-80f2-d0e497f8b8b8">BACLAC-1063681235-54069</_dlc_DocId>
    <_dlc_DocIdUrl xmlns="7fd8c774-6bff-476a-80f2-d0e497f8b8b8">
      <Url>http://collaboration/SiteDirectory/EPO/PO/_layouts/15/DocIdRedir.aspx?ID=BACLAC-1063681235-54069</Url>
      <Description>BACLAC-1063681235-54069</Description>
    </_dlc_DocIdUrl>
  </documentManagement>
</p:properties>
</file>

<file path=customXml/item3.xml><?xml version="1.0" encoding="utf-8"?>
<?mso-contentType ?>
<FormUrls xmlns="http://schemas.microsoft.com/sharepoint/v3/contenttype/forms/url">
  <New>Project Documents/Forms/NewForm.aspx</New>
</FormUrls>
</file>

<file path=customXml/item4.xml><?xml version="1.0" encoding="utf-8"?>
<ct:contentTypeSchema xmlns:ct="http://schemas.microsoft.com/office/2006/metadata/contentType" xmlns:ma="http://schemas.microsoft.com/office/2006/metadata/properties/metaAttributes" ct:_="" ma:_="" ma:contentTypeName="Document" ma:contentTypeID="0x01010069514E1F47E0554298A27259076DCC03" ma:contentTypeVersion="39" ma:contentTypeDescription="Create a new document." ma:contentTypeScope="" ma:versionID="e2b758f9175e7e16fb7bd3fbd441a56a">
  <xsd:schema xmlns:xsd="http://www.w3.org/2001/XMLSchema" xmlns:xs="http://www.w3.org/2001/XMLSchema" xmlns:p="http://schemas.microsoft.com/office/2006/metadata/properties" xmlns:ns2="7fd8c774-6bff-476a-80f2-d0e497f8b8b8" xmlns:ns3="http://schemas.microsoft.com/sharepoint/v4" xmlns:ns4="7ed6551c-4755-4c3c-ba36-6bdf2dd64b5e" xmlns:ns5="ef64e117-3822-4565-b2eb-2df009174f18" targetNamespace="http://schemas.microsoft.com/office/2006/metadata/properties" ma:root="true" ma:fieldsID="c9a8bd0d8655c7caf5665f109aedcec3" ns2:_="" ns3:_="" ns4:_="" ns5:_="">
    <xsd:import namespace="7fd8c774-6bff-476a-80f2-d0e497f8b8b8"/>
    <xsd:import namespace="http://schemas.microsoft.com/sharepoint/v4"/>
    <xsd:import namespace="7ed6551c-4755-4c3c-ba36-6bdf2dd64b5e"/>
    <xsd:import namespace="ef64e117-3822-4565-b2eb-2df009174f18"/>
    <xsd:element name="properties">
      <xsd:complexType>
        <xsd:sequence>
          <xsd:element name="documentManagement">
            <xsd:complexType>
              <xsd:all>
                <xsd:element ref="ns2:_dlc_DocId" minOccurs="0"/>
                <xsd:element ref="ns2:_dlc_DocIdUrl" minOccurs="0"/>
                <xsd:element ref="ns2:_dlc_DocIdPersistId" minOccurs="0"/>
                <xsd:element ref="ns3:IconOverlay" minOccurs="0"/>
                <xsd:element ref="ns4:TagTaxHTField0" minOccurs="0"/>
                <xsd:element ref="ns4:TaxCatchAll" minOccurs="0"/>
                <xsd:element ref="ns5:Document_x0020_category" minOccurs="0"/>
                <xsd:element ref="ns4:Document_x0020_Approval_x0020_Date" minOccurs="0"/>
                <xsd:element ref="ns4:Document_x0020_Approver" minOccurs="0"/>
                <xsd:element ref="ns4:Document_x0020_Approval_x0020_Status" minOccurs="0"/>
                <xsd:element ref="ns4:Document_x0020_Approval_x0020_History" minOccurs="0"/>
                <xsd:element ref="ns5:Oversight" minOccurs="0"/>
                <xsd:element ref="ns4: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fd8c774-6bff-476a-80f2-d0e497f8b8b8"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1" nillable="true" ma:displayName="IconOverlay" ma:hidden="true" ma:internalName="IconOverlay">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ed6551c-4755-4c3c-ba36-6bdf2dd64b5e" elementFormDefault="qualified">
    <xsd:import namespace="http://schemas.microsoft.com/office/2006/documentManagement/types"/>
    <xsd:import namespace="http://schemas.microsoft.com/office/infopath/2007/PartnerControls"/>
    <xsd:element name="TagTaxHTField0" ma:index="13" nillable="true" ma:taxonomy="true" ma:internalName="TagTaxHTField0" ma:taxonomyFieldName="Tag" ma:displayName="Tag PO" ma:default="" ma:fieldId="{06471f44-7265-4ed1-9ccd-7ed73bc60259}" ma:taxonomyMulti="true" ma:sspId="5341ffb6-9f44-4f1b-9ccc-ac841d6afe01" ma:termSetId="57addaeb-6e58-48c9-8bcd-eb5d25c8dbff" ma:anchorId="00000000-0000-0000-0000-000000000000" ma:open="true" ma:isKeyword="false">
      <xsd:complexType>
        <xsd:sequence>
          <xsd:element ref="pc:Terms" minOccurs="0" maxOccurs="1"/>
        </xsd:sequence>
      </xsd:complexType>
    </xsd:element>
    <xsd:element name="TaxCatchAll" ma:index="14" nillable="true" ma:displayName="Taxonomy Catch All Column" ma:hidden="true" ma:list="{e34601fc-21ed-40a5-85ea-5d9f6271bf7e}" ma:internalName="TaxCatchAll" ma:showField="CatchAllData" ma:web="7ed6551c-4755-4c3c-ba36-6bdf2dd64b5e">
      <xsd:complexType>
        <xsd:complexContent>
          <xsd:extension base="dms:MultiChoiceLookup">
            <xsd:sequence>
              <xsd:element name="Value" type="dms:Lookup" maxOccurs="unbounded" minOccurs="0" nillable="true"/>
            </xsd:sequence>
          </xsd:extension>
        </xsd:complexContent>
      </xsd:complexType>
    </xsd:element>
    <xsd:element name="Document_x0020_Approval_x0020_Date" ma:index="22" nillable="true" ma:displayName="Document Approval Date" ma:format="DateOnly" ma:hidden="true" ma:internalName="Document_x0020_Approval_x0020_Date" ma:readOnly="false">
      <xsd:simpleType>
        <xsd:restriction base="dms:DateTime"/>
      </xsd:simpleType>
    </xsd:element>
    <xsd:element name="Document_x0020_Approver" ma:index="23" nillable="true" ma:displayName="Document Approver" ma:hidden="true" ma:list="UserInfo" ma:SharePointGroup="0" ma:internalName="Document_x0020_Approver"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ocument_x0020_Approval_x0020_Status" ma:index="24" nillable="true" ma:displayName="Document Approval Status" ma:hidden="true" ma:internalName="Document_x0020_Approval_x0020_Status" ma:readOnly="false">
      <xsd:simpleType>
        <xsd:restriction base="dms:Text">
          <xsd:maxLength value="255"/>
        </xsd:restriction>
      </xsd:simpleType>
    </xsd:element>
    <xsd:element name="Document_x0020_Approval_x0020_History" ma:index="25" nillable="true" ma:displayName="Document Approval History" ma:hidden="true" ma:internalName="Document_x0020_Approval_x0020_History" ma:readOnly="false">
      <xsd:simpleType>
        <xsd:restriction base="dms:Note"/>
      </xsd:simpleType>
    </xsd:element>
    <xsd:element name="SharedWithUsers" ma:index="3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f64e117-3822-4565-b2eb-2df009174f18" elementFormDefault="qualified">
    <xsd:import namespace="http://schemas.microsoft.com/office/2006/documentManagement/types"/>
    <xsd:import namespace="http://schemas.microsoft.com/office/infopath/2007/PartnerControls"/>
    <xsd:element name="Document_x0020_category" ma:index="21" nillable="true" ma:displayName="Document category" ma:indexed="true" ma:list="{0d80f326-dd8f-4e05-9c36-f58872ac4390}" ma:internalName="Document_x0020_category" ma:showField="Title">
      <xsd:simpleType>
        <xsd:restriction base="dms:Lookup"/>
      </xsd:simpleType>
    </xsd:element>
    <xsd:element name="Oversight" ma:index="27" nillable="true" ma:displayName="Oversight" ma:format="Dropdown" ma:indexed="true" ma:internalName="Oversight">
      <xsd:simpleType>
        <xsd:restriction base="dms:Choice">
          <xsd:enumeration value="PMO Oversight"/>
          <xsd:enumeration value="Internal"/>
          <xsd:enumeration value="Corporate Project Office"/>
          <xsd:enumeration value="None"/>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customXsn xmlns="http://schemas.microsoft.com/office/2006/metadata/customXsn">
  <xsnLocation/>
  <cached>True</cached>
  <openByDefault>True</openByDefault>
  <xsnScope/>
</customXsn>
</file>

<file path=customXml/item6.xml><?xml version="1.0" encoding="utf-8"?>
<?mso-contentType ?>
<FormTemplates xmlns="http://schemas.microsoft.com/sharepoint/v3/contenttype/forms">
  <Display>DocumentLibraryForm</Display>
  <Edit>DocumentLibraryForm</Edit>
  <New>DocumentLibraryForm</New>
</FormTemplates>
</file>

<file path=customXml/item7.xml><?xml version="1.0" encoding="utf-8"?>
<LongProperties xmlns="http://schemas.microsoft.com/office/2006/metadata/longProperties"/>
</file>

<file path=customXml/itemProps1.xml><?xml version="1.0" encoding="utf-8"?>
<ds:datastoreItem xmlns:ds="http://schemas.openxmlformats.org/officeDocument/2006/customXml" ds:itemID="{45AA8D0F-ED66-4266-B4FE-AED966A32E30}">
  <ds:schemaRefs>
    <ds:schemaRef ds:uri="http://schemas.microsoft.com/sharepoint/events"/>
  </ds:schemaRefs>
</ds:datastoreItem>
</file>

<file path=customXml/itemProps2.xml><?xml version="1.0" encoding="utf-8"?>
<ds:datastoreItem xmlns:ds="http://schemas.openxmlformats.org/officeDocument/2006/customXml" ds:itemID="{C5E7F95A-9978-4FA0-B0C1-19171DF8DD75}">
  <ds:schemaRefs>
    <ds:schemaRef ds:uri="http://schemas.microsoft.com/office/2006/documentManagement/types"/>
    <ds:schemaRef ds:uri="http://schemas.microsoft.com/office/infopath/2007/PartnerControls"/>
    <ds:schemaRef ds:uri="http://purl.org/dc/elements/1.1/"/>
    <ds:schemaRef ds:uri="7fd8c774-6bff-476a-80f2-d0e497f8b8b8"/>
    <ds:schemaRef ds:uri="http://schemas.microsoft.com/office/2006/metadata/properties"/>
    <ds:schemaRef ds:uri="7ed6551c-4755-4c3c-ba36-6bdf2dd64b5e"/>
    <ds:schemaRef ds:uri="http://schemas.microsoft.com/sharepoint/v4"/>
    <ds:schemaRef ds:uri="http://purl.org/dc/terms/"/>
    <ds:schemaRef ds:uri="http://schemas.openxmlformats.org/package/2006/metadata/core-properties"/>
    <ds:schemaRef ds:uri="ef64e117-3822-4565-b2eb-2df009174f18"/>
    <ds:schemaRef ds:uri="http://www.w3.org/XML/1998/namespace"/>
    <ds:schemaRef ds:uri="http://purl.org/dc/dcmitype/"/>
  </ds:schemaRefs>
</ds:datastoreItem>
</file>

<file path=customXml/itemProps3.xml><?xml version="1.0" encoding="utf-8"?>
<ds:datastoreItem xmlns:ds="http://schemas.openxmlformats.org/officeDocument/2006/customXml" ds:itemID="{2C937A43-C410-4D4E-A7A3-B73503808BC5}">
  <ds:schemaRefs>
    <ds:schemaRef ds:uri="http://schemas.microsoft.com/sharepoint/v3/contenttype/forms/url"/>
  </ds:schemaRefs>
</ds:datastoreItem>
</file>

<file path=customXml/itemProps4.xml><?xml version="1.0" encoding="utf-8"?>
<ds:datastoreItem xmlns:ds="http://schemas.openxmlformats.org/officeDocument/2006/customXml" ds:itemID="{8FC73306-9202-4976-A212-EA11D2B35B9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fd8c774-6bff-476a-80f2-d0e497f8b8b8"/>
    <ds:schemaRef ds:uri="http://schemas.microsoft.com/sharepoint/v4"/>
    <ds:schemaRef ds:uri="7ed6551c-4755-4c3c-ba36-6bdf2dd64b5e"/>
    <ds:schemaRef ds:uri="ef64e117-3822-4565-b2eb-2df009174f1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5.xml><?xml version="1.0" encoding="utf-8"?>
<ds:datastoreItem xmlns:ds="http://schemas.openxmlformats.org/officeDocument/2006/customXml" ds:itemID="{BC8F2819-2469-4F34-9207-AEEA764EE298}">
  <ds:schemaRefs>
    <ds:schemaRef ds:uri="http://schemas.microsoft.com/office/2006/metadata/customXsn"/>
  </ds:schemaRefs>
</ds:datastoreItem>
</file>

<file path=customXml/itemProps6.xml><?xml version="1.0" encoding="utf-8"?>
<ds:datastoreItem xmlns:ds="http://schemas.openxmlformats.org/officeDocument/2006/customXml" ds:itemID="{2D9341A3-F6B4-4578-83E8-102BAC462AC4}">
  <ds:schemaRefs>
    <ds:schemaRef ds:uri="http://schemas.microsoft.com/sharepoint/v3/contenttype/forms"/>
  </ds:schemaRefs>
</ds:datastoreItem>
</file>

<file path=customXml/itemProps7.xml><?xml version="1.0" encoding="utf-8"?>
<ds:datastoreItem xmlns:ds="http://schemas.openxmlformats.org/officeDocument/2006/customXml" ds:itemID="{584A56AF-B0CE-431A-92AA-AD0BD05A3F86}">
  <ds:schemaRefs>
    <ds:schemaRef ds:uri="http://schemas.microsoft.com/office/2006/metadata/longProperties"/>
  </ds:schemaRefs>
</ds:datastoreItem>
</file>

<file path=docProps/app.xml><?xml version="1.0" encoding="utf-8"?>
<Properties xmlns="http://schemas.openxmlformats.org/officeDocument/2006/extended-properties" xmlns:vt="http://schemas.openxmlformats.org/officeDocument/2006/docPropsVTypes">
  <Template/>
  <TotalTime>12224</TotalTime>
  <Words>2417</Words>
  <Application>Microsoft Office PowerPoint</Application>
  <PresentationFormat>Widescreen</PresentationFormat>
  <Paragraphs>160</Paragraphs>
  <Slides>17</Slides>
  <Notes>16</Notes>
  <HiddenSlides>0</HiddenSlides>
  <MMClips>16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SimSun</vt:lpstr>
      <vt:lpstr>Arial</vt:lpstr>
      <vt:lpstr>Calibri</vt:lpstr>
      <vt:lpstr>Times New Roman</vt:lpstr>
      <vt:lpstr>Wingdings</vt:lpstr>
      <vt:lpstr>456_LAC_ppt_e</vt:lpstr>
      <vt:lpstr>      Welcome to LAC/ Bienvenue à BAC :  A new bilingual NACO partner  Authority Control Interest Group (ALCTS LITA) Sarah Stacy and Hong Cui </vt:lpstr>
      <vt:lpstr>Transition to NACO and Canadiana: Managing English and French files at LAC</vt:lpstr>
      <vt:lpstr>Transition Milestones</vt:lpstr>
      <vt:lpstr>English and French Equivalent Records</vt:lpstr>
      <vt:lpstr>Language Neutral Records</vt:lpstr>
      <vt:lpstr>LAC Data Elements in Canadiana/NAF</vt:lpstr>
      <vt:lpstr>New Fields in Canadiana/NAF</vt:lpstr>
      <vt:lpstr>Adaptation of NACO Practice in NAF</vt:lpstr>
      <vt:lpstr>Canadiana Authorities in AMICUS</vt:lpstr>
      <vt:lpstr>Canadiana Names: Language Profile</vt:lpstr>
      <vt:lpstr>Canadiana English Records vs NAF</vt:lpstr>
      <vt:lpstr>Internal Name Authorities</vt:lpstr>
      <vt:lpstr>Canadiana Number</vt:lpstr>
      <vt:lpstr>Canadiana Number (Contd)</vt:lpstr>
      <vt:lpstr>Linking in Canadiana and NAF</vt:lpstr>
      <vt:lpstr>Trainings</vt:lpstr>
      <vt:lpstr>PowerPoint Presentation</vt:lpstr>
    </vt:vector>
  </TitlesOfParts>
  <Company>LAC-BAC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LAC PowerPoint Template</dc:title>
  <dc:creator>Latreille, Ryan</dc:creator>
  <cp:lastModifiedBy>Cui, Hong</cp:lastModifiedBy>
  <cp:revision>173</cp:revision>
  <dcterms:created xsi:type="dcterms:W3CDTF">2011-03-08T15:44:09Z</dcterms:created>
  <dcterms:modified xsi:type="dcterms:W3CDTF">2019-06-24T12:06:22Z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BACLAC-132-6</vt:lpwstr>
  </property>
  <property fmtid="{D5CDD505-2E9C-101B-9397-08002B2CF9AE}" pid="3" name="_dlc_DocIdItemGuid">
    <vt:lpwstr>0879cb43-40cb-445a-83b3-b958b2fab868</vt:lpwstr>
  </property>
  <property fmtid="{D5CDD505-2E9C-101B-9397-08002B2CF9AE}" pid="4" name="_dlc_DocIdUrl">
    <vt:lpwstr>http://collaboration/_layouts/DocIdRedir.aspx?ID=BACLAC-132-6, BACLAC-132-6</vt:lpwstr>
  </property>
  <property fmtid="{D5CDD505-2E9C-101B-9397-08002B2CF9AE}" pid="5" name="ContentTypeId">
    <vt:lpwstr>0x01010069514E1F47E0554298A27259076DCC03</vt:lpwstr>
  </property>
  <property fmtid="{D5CDD505-2E9C-101B-9397-08002B2CF9AE}" pid="6" name="Tag">
    <vt:lpwstr/>
  </property>
</Properties>
</file>