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7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2937" autoAdjust="0"/>
  </p:normalViewPr>
  <p:slideViewPr>
    <p:cSldViewPr snapToGrid="0">
      <p:cViewPr varScale="1">
        <p:scale>
          <a:sx n="45" d="100"/>
          <a:sy n="45" d="100"/>
        </p:scale>
        <p:origin x="3426" y="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766072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Excited to be following TJ -- same consortium, but slightly different approach</a:t>
            </a:r>
            <a:endParaRPr/>
          </a:p>
        </p:txBody>
      </p:sp>
    </p:spTree>
    <p:extLst>
      <p:ext uri="{BB962C8B-B14F-4D97-AF65-F5344CB8AC3E}">
        <p14:creationId xmlns:p14="http://schemas.microsoft.com/office/powerpoint/2010/main" val="941827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3c5634d1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3c5634d1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2953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e3ad5779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e3ad577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1:</a:t>
            </a:r>
            <a:endParaRPr/>
          </a:p>
          <a:p>
            <a:pPr marL="457200" lvl="0" indent="-298450" algn="l" rtl="0">
              <a:spcBef>
                <a:spcPts val="0"/>
              </a:spcBef>
              <a:spcAft>
                <a:spcPts val="0"/>
              </a:spcAft>
              <a:buSzPts val="1100"/>
              <a:buChar char="-"/>
            </a:pPr>
            <a:r>
              <a:rPr lang="en"/>
              <a:t>4 libraries across three campuses; main campus in Fairfax, VA</a:t>
            </a:r>
            <a:endParaRPr/>
          </a:p>
          <a:p>
            <a:pPr marL="457200" lvl="0" indent="-298450" algn="l" rtl="0">
              <a:spcBef>
                <a:spcPts val="0"/>
              </a:spcBef>
              <a:spcAft>
                <a:spcPts val="0"/>
              </a:spcAft>
              <a:buSzPts val="1100"/>
              <a:buChar char="-"/>
            </a:pPr>
            <a:r>
              <a:rPr lang="en"/>
              <a:t>Approx. 3.4M items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2: Pre-migration: most WRLC member libraries shared a Voyager instance, but Mason ran a stand-alone instance</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3: Alma migration had been rumoured for years, but not know if Mason would participate. Notified of migration fall 2016</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378655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e3ad5779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e3ad5779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Had a lot of meetings in early 2017 to talk about how to prep for Alma</a:t>
            </a:r>
            <a:endParaRPr/>
          </a:p>
          <a:p>
            <a:pPr marL="0" lvl="0" indent="0" algn="l" rtl="0">
              <a:spcBef>
                <a:spcPts val="0"/>
              </a:spcBef>
              <a:spcAft>
                <a:spcPts val="0"/>
              </a:spcAft>
              <a:buNone/>
            </a:pPr>
            <a:endParaRPr/>
          </a:p>
          <a:p>
            <a:pPr marL="0" lvl="0" indent="0" algn="l" rtl="0">
              <a:spcBef>
                <a:spcPts val="0"/>
              </a:spcBef>
              <a:spcAft>
                <a:spcPts val="0"/>
              </a:spcAft>
              <a:buClr>
                <a:srgbClr val="000000"/>
              </a:buClr>
              <a:buSzPts val="1100"/>
              <a:buFont typeface="Arial"/>
              <a:buNone/>
            </a:pPr>
            <a:r>
              <a:rPr lang="en">
                <a:solidFill>
                  <a:schemeClr val="dk1"/>
                </a:solidFill>
              </a:rPr>
              <a:t>Became apparent that there were two clear and distinct data workflows: Alma data prep and OCLC data sync</a:t>
            </a:r>
            <a:endParaRPr>
              <a:solidFill>
                <a:schemeClr val="dk1"/>
              </a:solidFill>
            </a:endParaRPr>
          </a:p>
          <a:p>
            <a:pPr marL="457200" lvl="0" indent="-298450" algn="l" rtl="0">
              <a:spcBef>
                <a:spcPts val="0"/>
              </a:spcBef>
              <a:spcAft>
                <a:spcPts val="0"/>
              </a:spcAft>
              <a:buSzPts val="1100"/>
              <a:buChar char="-"/>
            </a:pPr>
            <a:r>
              <a:rPr lang="en">
                <a:solidFill>
                  <a:schemeClr val="dk1"/>
                </a:solidFill>
              </a:rPr>
              <a:t>Data Sync – required of all consortium libraries prior to migration. We’d been told this had been done already, but learned in fall 2016 that wasn’t the case</a:t>
            </a:r>
            <a:endParaRPr>
              <a:solidFill>
                <a:schemeClr val="dk1"/>
              </a:solidFill>
            </a:endParaRPr>
          </a:p>
          <a:p>
            <a:pPr marL="457200" lvl="0" indent="-298450" algn="l" rtl="0">
              <a:spcBef>
                <a:spcPts val="0"/>
              </a:spcBef>
              <a:spcAft>
                <a:spcPts val="0"/>
              </a:spcAft>
              <a:buSzPts val="1100"/>
              <a:buChar char="-"/>
            </a:pPr>
            <a:r>
              <a:rPr lang="en"/>
              <a:t>Data prep -- little had been done to ready data for Alma</a:t>
            </a:r>
            <a:endParaRPr/>
          </a:p>
          <a:p>
            <a:pPr marL="0" lvl="0" indent="0" algn="l" rtl="0">
              <a:spcBef>
                <a:spcPts val="0"/>
              </a:spcBef>
              <a:spcAft>
                <a:spcPts val="0"/>
              </a:spcAft>
              <a:buNone/>
            </a:pPr>
            <a:endParaRPr/>
          </a:p>
          <a:p>
            <a:pPr marL="0" lvl="0" indent="0" algn="l" rtl="0">
              <a:spcBef>
                <a:spcPts val="0"/>
              </a:spcBef>
              <a:spcAft>
                <a:spcPts val="0"/>
              </a:spcAft>
              <a:buNone/>
            </a:pPr>
            <a:r>
              <a:rPr lang="en"/>
              <a:t>However, those two workflows had very little overlap.</a:t>
            </a:r>
            <a:endParaRPr/>
          </a:p>
          <a:p>
            <a:pPr marL="457200" lvl="0" indent="-298450" algn="l" rtl="0">
              <a:spcBef>
                <a:spcPts val="0"/>
              </a:spcBef>
              <a:spcAft>
                <a:spcPts val="0"/>
              </a:spcAft>
              <a:buSzPts val="1100"/>
              <a:buChar char="-"/>
            </a:pPr>
            <a:r>
              <a:rPr lang="en"/>
              <a:t>Data Sync process: Extract records &amp; send to OCLC for analysis. They return suggested changes to OCLC numbers </a:t>
            </a:r>
            <a:endParaRPr/>
          </a:p>
          <a:p>
            <a:pPr marL="457200" lvl="0" indent="-298450" algn="l" rtl="0">
              <a:spcBef>
                <a:spcPts val="0"/>
              </a:spcBef>
              <a:spcAft>
                <a:spcPts val="0"/>
              </a:spcAft>
              <a:buSzPts val="1100"/>
              <a:buChar char="-"/>
            </a:pPr>
            <a:r>
              <a:rPr lang="en">
                <a:solidFill>
                  <a:schemeClr val="dk1"/>
                </a:solidFill>
              </a:rPr>
              <a:t>OCLC needed several months to get through our Data Sync, so </a:t>
            </a:r>
            <a:r>
              <a:rPr lang="en"/>
              <a:t>decided we could be working on data prep while the data sync occurred, with the plan to incorporate the data sync return files once we got them back from OCLC</a:t>
            </a:r>
            <a:endParaRPr/>
          </a:p>
          <a:p>
            <a:pPr marL="0" lvl="0" indent="0" algn="l" rtl="0">
              <a:spcBef>
                <a:spcPts val="0"/>
              </a:spcBef>
              <a:spcAft>
                <a:spcPts val="0"/>
              </a:spcAft>
              <a:buNone/>
            </a:pPr>
            <a:endParaRPr/>
          </a:p>
          <a:p>
            <a:pPr marL="0" lvl="0" indent="0" algn="l" rtl="0">
              <a:spcBef>
                <a:spcPts val="0"/>
              </a:spcBef>
              <a:spcAft>
                <a:spcPts val="0"/>
              </a:spcAft>
              <a:buNone/>
            </a:pPr>
            <a:r>
              <a:rPr lang="en"/>
              <a:t>We also decided that since we were having to touch every record anyway, it would be a good time to add linked data to our records. Using MarcEdit’s MarcNext tool would mean little additional work for our team, and with great potential return</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054744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e3ad57798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e3ad5779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Data preparation was a truly collaborative process.  We gathered a team of 7 librarians and staff to work on this project.  We selected individuals in Tech Services that had previous experience using MarcEdit and an interest in learning how to do bulk edits to bibliographic records.  (Yes, it can happen.)  </a:t>
            </a:r>
            <a:r>
              <a:rPr lang="en" dirty="0">
                <a:highlight>
                  <a:srgbClr val="FFFFFF"/>
                </a:highlight>
              </a:rPr>
              <a:t>Initially, team members started by working with the types of material they most comfortable with: our special collection &amp; score cataloger worked on those materials, our a/v cataloger focused on DVD and VHS records, etc.  but there was such a large number of files for other types of materials that just about everyone worked on files outside of their ‘comfort zone.’</a:t>
            </a:r>
            <a:endParaRPr dirty="0">
              <a:highlight>
                <a:srgbClr val="FFFFFF"/>
              </a:highlight>
            </a:endParaRPr>
          </a:p>
          <a:p>
            <a:pPr marL="0" lvl="0" indent="0" algn="l" rtl="0">
              <a:spcBef>
                <a:spcPts val="0"/>
              </a:spcBef>
              <a:spcAft>
                <a:spcPts val="0"/>
              </a:spcAft>
              <a:buNone/>
            </a:pPr>
            <a:endParaRPr dirty="0">
              <a:highlight>
                <a:srgbClr val="FFFFFF"/>
              </a:highlight>
            </a:endParaRPr>
          </a:p>
          <a:p>
            <a:pPr marL="0" lvl="0" indent="0" algn="l" rtl="0">
              <a:spcBef>
                <a:spcPts val="0"/>
              </a:spcBef>
              <a:spcAft>
                <a:spcPts val="0"/>
              </a:spcAft>
              <a:buNone/>
            </a:pPr>
            <a:r>
              <a:rPr lang="en" dirty="0">
                <a:highlight>
                  <a:srgbClr val="FFFFFF"/>
                </a:highlight>
              </a:rPr>
              <a:t>We made extensive use of MarcEdit and Excel for data cleanup.   Kim created a fantastic (62 page) handbook that walked us through converting files, exporting data into a csv file, how to sort, filter, and make bulk edits.  We also created a checklist of things to check in each csv file and a cheat sheet with MARC codes, leader positions, etc. so we didn’t have to constantly go online for reference.  </a:t>
            </a:r>
            <a:endParaRPr dirty="0">
              <a:highlight>
                <a:srgbClr val="FFFFFF"/>
              </a:highlight>
            </a:endParaRPr>
          </a:p>
          <a:p>
            <a:pPr marL="0" lvl="0" indent="0" algn="l" rtl="0">
              <a:spcBef>
                <a:spcPts val="0"/>
              </a:spcBef>
              <a:spcAft>
                <a:spcPts val="0"/>
              </a:spcAft>
              <a:buNone/>
            </a:pPr>
            <a:endParaRPr dirty="0">
              <a:highlight>
                <a:srgbClr val="FFFFFF"/>
              </a:highlight>
            </a:endParaRPr>
          </a:p>
          <a:p>
            <a:pPr marL="0" lvl="0" indent="0" algn="l" rtl="0">
              <a:lnSpc>
                <a:spcPct val="115000"/>
              </a:lnSpc>
              <a:spcBef>
                <a:spcPts val="0"/>
              </a:spcBef>
              <a:spcAft>
                <a:spcPts val="0"/>
              </a:spcAft>
              <a:buNone/>
            </a:pPr>
            <a:r>
              <a:rPr lang="en" dirty="0">
                <a:highlight>
                  <a:srgbClr val="FFFFFF"/>
                </a:highlight>
              </a:rPr>
              <a:t>We did a group training at the onset of the process and documentation had to be revised as we encountered new oddities/potential problems to be handled.</a:t>
            </a:r>
            <a:endParaRPr dirty="0">
              <a:highlight>
                <a:srgbClr val="FFFFFF"/>
              </a:highlight>
            </a:endParaRPr>
          </a:p>
          <a:p>
            <a:pPr marL="0" lvl="0" indent="0" algn="l" rtl="0">
              <a:spcBef>
                <a:spcPts val="0"/>
              </a:spcBef>
              <a:spcAft>
                <a:spcPts val="0"/>
              </a:spcAft>
              <a:buNone/>
            </a:pPr>
            <a:endParaRPr dirty="0">
              <a:highlight>
                <a:srgbClr val="FFFFFF"/>
              </a:highlight>
            </a:endParaRPr>
          </a:p>
          <a:p>
            <a:pPr marL="0" lvl="0" indent="0" algn="l" rtl="0">
              <a:spcBef>
                <a:spcPts val="0"/>
              </a:spcBef>
              <a:spcAft>
                <a:spcPts val="0"/>
              </a:spcAft>
              <a:buNone/>
            </a:pPr>
            <a:r>
              <a:rPr lang="en" dirty="0">
                <a:highlight>
                  <a:srgbClr val="FFFFFF"/>
                </a:highlight>
              </a:rPr>
              <a:t>When we initially started working on data preparation we reserved a large seminar room twice a week to work for the bulk of each day so that, though we were working independently, we were all together if questions or problems arose and it allowed us to troubleshoot and talk through issues together.  It wasn’t until about four weeks in that members drifted back to their own workspaces to work</a:t>
            </a:r>
            <a:r>
              <a:rPr lang="en" dirty="0" smtClean="0">
                <a:highlight>
                  <a:srgbClr val="FFFFFF"/>
                </a:highlight>
              </a:rPr>
              <a:t>.</a:t>
            </a:r>
            <a:endParaRPr lang="en-US" dirty="0" smtClean="0">
              <a:highlight>
                <a:srgbClr val="FFFFFF"/>
              </a:highlight>
            </a:endParaRPr>
          </a:p>
          <a:p>
            <a:pPr marL="0" lvl="0" indent="0" algn="l" rtl="0">
              <a:spcBef>
                <a:spcPts val="0"/>
              </a:spcBef>
              <a:spcAft>
                <a:spcPts val="0"/>
              </a:spcAft>
              <a:buNone/>
            </a:pPr>
            <a:endParaRPr lang="en-US" dirty="0" smtClean="0">
              <a:highlight>
                <a:srgbClr val="FFFFFF"/>
              </a:highlight>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smtClean="0"/>
              <a:t>When we did this we decided use a Slack channel dedicated to data</a:t>
            </a:r>
            <a:r>
              <a:rPr lang="en-US" baseline="0" dirty="0" smtClean="0"/>
              <a:t> prep to communicate about issues and ask questions to aid in communication now that we weren’t all in the same room anymore.</a:t>
            </a:r>
            <a:endParaRPr lang="en-US" dirty="0" smtClean="0"/>
          </a:p>
          <a:p>
            <a:pPr marL="0" lvl="0" indent="0" algn="l" rtl="0">
              <a:spcBef>
                <a:spcPts val="0"/>
              </a:spcBef>
              <a:spcAft>
                <a:spcPts val="0"/>
              </a:spcAft>
              <a:buNone/>
            </a:pPr>
            <a:endParaRPr dirty="0"/>
          </a:p>
          <a:p>
            <a:pPr marL="0" lvl="0" indent="0" algn="l" rtl="0">
              <a:spcBef>
                <a:spcPts val="0"/>
              </a:spcBef>
              <a:spcAft>
                <a:spcPts val="0"/>
              </a:spcAft>
              <a:buNone/>
            </a:pPr>
            <a:r>
              <a:rPr lang="en" dirty="0"/>
              <a:t>Before embarking on data prep we decided to employ a level of quality control as part of this project.  Each person was assigned a reviewer </a:t>
            </a:r>
            <a:r>
              <a:rPr lang="en" dirty="0" smtClean="0"/>
              <a:t>to review files before they moved</a:t>
            </a:r>
            <a:r>
              <a:rPr lang="en" baseline="0" dirty="0" smtClean="0"/>
              <a:t> along in the process.  We also</a:t>
            </a:r>
            <a:r>
              <a:rPr lang="en" dirty="0" smtClean="0"/>
              <a:t> </a:t>
            </a:r>
            <a:r>
              <a:rPr lang="en" dirty="0"/>
              <a:t>tracked the status of files throughout the </a:t>
            </a:r>
            <a:r>
              <a:rPr lang="en" dirty="0" smtClean="0"/>
              <a:t>project </a:t>
            </a:r>
            <a:r>
              <a:rPr lang="en" dirty="0"/>
              <a:t>- which files were claimed, which ones were in process, which files had been reviewed, and which files had linked data. </a:t>
            </a:r>
            <a:endParaRPr lang="en" dirty="0" smtClean="0"/>
          </a:p>
          <a:p>
            <a:pPr marL="0" lvl="0" indent="0" algn="l" rtl="0">
              <a:spcBef>
                <a:spcPts val="0"/>
              </a:spcBef>
              <a:spcAft>
                <a:spcPts val="0"/>
              </a:spcAft>
              <a:buNone/>
            </a:pPr>
            <a:endParaRPr lang="en" dirty="0" smtClean="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22051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c5634d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c5634d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Bibliographic records - </a:t>
            </a:r>
            <a:endParaRPr sz="1200" dirty="0"/>
          </a:p>
          <a:p>
            <a:pPr marL="0" lvl="0" indent="0" algn="l" rtl="0">
              <a:spcBef>
                <a:spcPts val="0"/>
              </a:spcBef>
              <a:spcAft>
                <a:spcPts val="0"/>
              </a:spcAft>
              <a:buNone/>
            </a:pPr>
            <a:endParaRPr sz="1200" dirty="0"/>
          </a:p>
          <a:p>
            <a:pPr marL="0" lvl="0" indent="0" algn="l" rtl="0">
              <a:lnSpc>
                <a:spcPct val="115000"/>
              </a:lnSpc>
              <a:spcBef>
                <a:spcPts val="0"/>
              </a:spcBef>
              <a:spcAft>
                <a:spcPts val="0"/>
              </a:spcAft>
              <a:buNone/>
            </a:pPr>
            <a:r>
              <a:rPr lang="en" sz="1200" dirty="0"/>
              <a:t>Initially worked off records that had been edited by Backstage.  They were upgraded to the RDA hybrid level and included updated RDA access points. </a:t>
            </a:r>
            <a:r>
              <a:rPr lang="en" sz="1200" dirty="0">
                <a:highlight>
                  <a:srgbClr val="FFFFFF"/>
                </a:highlight>
              </a:rPr>
              <a:t> We had been through these records once already, to ensure their validity for re-import into Voyager, but as rumors of an upcoming migration loomed we decided to hold on to the records until we knew what additional edits might be needed.  Later, as we got closer to migration, we worked on records that had been added to Voyager post-Backstage.</a:t>
            </a:r>
            <a:endParaRPr sz="1200" dirty="0">
              <a:highlight>
                <a:srgbClr val="FFFFFF"/>
              </a:highlight>
            </a:endParaRPr>
          </a:p>
          <a:p>
            <a:pPr marL="0" lvl="0" indent="0" algn="l" rtl="0">
              <a:lnSpc>
                <a:spcPct val="115000"/>
              </a:lnSpc>
              <a:spcBef>
                <a:spcPts val="0"/>
              </a:spcBef>
              <a:spcAft>
                <a:spcPts val="0"/>
              </a:spcAft>
              <a:buNone/>
            </a:pPr>
            <a:endParaRPr sz="1200" dirty="0">
              <a:highlight>
                <a:srgbClr val="FFFFFF"/>
              </a:highlight>
            </a:endParaRPr>
          </a:p>
          <a:p>
            <a:pPr marL="0" lvl="0" indent="0" algn="l" rtl="0">
              <a:lnSpc>
                <a:spcPct val="115000"/>
              </a:lnSpc>
              <a:spcBef>
                <a:spcPts val="0"/>
              </a:spcBef>
              <a:spcAft>
                <a:spcPts val="0"/>
              </a:spcAft>
              <a:buNone/>
            </a:pPr>
            <a:r>
              <a:rPr lang="en" sz="1200" dirty="0"/>
              <a:t>For data preparation we incorporated a priority list cleanup tasks created by the WRLC Metadata committee.  We also included tasks that had been on our own local wish list.  For example, we worked on cleaning up LDR &amp; control fields, replacing obsolete MARC fields, adding 245s to records missing them.  We also tried to trying to more appropriately assign 33X fields, We also knew that there were some gift records that had mis-coded or incorrect collection or donor names that we wanted to cleanup, ensuring our local notes had the appropriate identifying subfields.  </a:t>
            </a:r>
            <a:endParaRPr sz="1200" dirty="0"/>
          </a:p>
          <a:p>
            <a:pPr marL="0" lvl="0" indent="0" algn="l" rtl="0">
              <a:spcBef>
                <a:spcPts val="0"/>
              </a:spcBef>
              <a:spcAft>
                <a:spcPts val="0"/>
              </a:spcAft>
              <a:buNone/>
            </a:pPr>
            <a:endParaRPr sz="1200" dirty="0"/>
          </a:p>
          <a:p>
            <a:pPr marL="0" lvl="0" indent="0" algn="l" rtl="0">
              <a:spcBef>
                <a:spcPts val="0"/>
              </a:spcBef>
              <a:spcAft>
                <a:spcPts val="0"/>
              </a:spcAft>
              <a:buNone/>
            </a:pPr>
            <a:r>
              <a:rPr lang="en" sz="1200" dirty="0"/>
              <a:t>Holding &amp; item records - </a:t>
            </a:r>
            <a:endParaRPr sz="1200" dirty="0"/>
          </a:p>
          <a:p>
            <a:pPr marL="0" lvl="0" indent="0" algn="l" rtl="0">
              <a:spcBef>
                <a:spcPts val="0"/>
              </a:spcBef>
              <a:spcAft>
                <a:spcPts val="0"/>
              </a:spcAft>
              <a:buNone/>
            </a:pPr>
            <a:endParaRPr sz="1200" dirty="0"/>
          </a:p>
          <a:p>
            <a:pPr marL="0" lvl="0" indent="0" algn="l" rtl="0">
              <a:spcBef>
                <a:spcPts val="0"/>
              </a:spcBef>
              <a:spcAft>
                <a:spcPts val="0"/>
              </a:spcAft>
              <a:buNone/>
            </a:pPr>
            <a:r>
              <a:rPr lang="en" sz="1200" dirty="0"/>
              <a:t>Identify &amp; correct any location mismatches between holdings and item records - we had to rely on the goodwill of public services staff to help us out in this area.  Looking closely at holdings without items and bibs without holdings.</a:t>
            </a:r>
            <a:endParaRPr sz="1200" dirty="0"/>
          </a:p>
          <a:p>
            <a:pPr marL="0" lvl="0" indent="0" algn="l" rtl="0">
              <a:spcBef>
                <a:spcPts val="0"/>
              </a:spcBef>
              <a:spcAft>
                <a:spcPts val="0"/>
              </a:spcAft>
              <a:buNone/>
            </a:pPr>
            <a:endParaRPr sz="1200" dirty="0"/>
          </a:p>
          <a:p>
            <a:pPr marL="0" lvl="0" indent="0" algn="l" rtl="0">
              <a:lnSpc>
                <a:spcPct val="115000"/>
              </a:lnSpc>
              <a:spcBef>
                <a:spcPts val="0"/>
              </a:spcBef>
              <a:spcAft>
                <a:spcPts val="0"/>
              </a:spcAft>
              <a:buNone/>
            </a:pPr>
            <a:r>
              <a:rPr lang="en" sz="1200" dirty="0"/>
              <a:t>Linked data - </a:t>
            </a:r>
            <a:endParaRPr sz="1200" dirty="0"/>
          </a:p>
          <a:p>
            <a:pPr marL="0" lvl="0" indent="0" algn="l" rtl="0">
              <a:lnSpc>
                <a:spcPct val="115000"/>
              </a:lnSpc>
              <a:spcBef>
                <a:spcPts val="0"/>
              </a:spcBef>
              <a:spcAft>
                <a:spcPts val="0"/>
              </a:spcAft>
              <a:buNone/>
            </a:pPr>
            <a:endParaRPr sz="1200" dirty="0"/>
          </a:p>
          <a:p>
            <a:pPr marL="0" lvl="0" indent="0" algn="l" rtl="0">
              <a:lnSpc>
                <a:spcPct val="115000"/>
              </a:lnSpc>
              <a:spcBef>
                <a:spcPts val="0"/>
              </a:spcBef>
              <a:spcAft>
                <a:spcPts val="0"/>
              </a:spcAft>
              <a:buNone/>
            </a:pPr>
            <a:r>
              <a:rPr lang="en" sz="1200" dirty="0"/>
              <a:t>as we finished cleanup on the files, we deployed two additional MS staff to run each file (usually 10,000 records) through the MarcEdit’s MarcNext process to add linked data. </a:t>
            </a:r>
            <a:r>
              <a:rPr lang="en" sz="1200" dirty="0">
                <a:highlight>
                  <a:srgbClr val="FFFFFF"/>
                </a:highlight>
              </a:rPr>
              <a:t> On our local machines, it would take most of one eight hour workday to run the file [how many files did we have]</a:t>
            </a:r>
            <a:endParaRPr sz="1200" dirty="0">
              <a:highlight>
                <a:srgbClr val="FFFFFF"/>
              </a:highlight>
            </a:endParaRPr>
          </a:p>
          <a:p>
            <a:pPr marL="0" lvl="0" indent="0" algn="l" rtl="0">
              <a:lnSpc>
                <a:spcPct val="115000"/>
              </a:lnSpc>
              <a:spcBef>
                <a:spcPts val="0"/>
              </a:spcBef>
              <a:spcAft>
                <a:spcPts val="0"/>
              </a:spcAft>
              <a:buNone/>
            </a:pPr>
            <a:endParaRPr sz="1200" dirty="0">
              <a:highlight>
                <a:srgbClr val="FFFFFF"/>
              </a:highlight>
            </a:endParaRPr>
          </a:p>
          <a:p>
            <a:pPr marL="0" lvl="0" indent="0" algn="l" rtl="0">
              <a:lnSpc>
                <a:spcPct val="115000"/>
              </a:lnSpc>
              <a:spcBef>
                <a:spcPts val="0"/>
              </a:spcBef>
              <a:spcAft>
                <a:spcPts val="0"/>
              </a:spcAft>
              <a:buNone/>
            </a:pPr>
            <a:r>
              <a:rPr lang="en" sz="1200" dirty="0">
                <a:highlight>
                  <a:srgbClr val="FFFFFF"/>
                </a:highlight>
              </a:rPr>
              <a:t>GMLAW - </a:t>
            </a:r>
            <a:endParaRPr sz="1200" dirty="0">
              <a:highlight>
                <a:srgbClr val="FFFFFF"/>
              </a:highlight>
            </a:endParaRPr>
          </a:p>
          <a:p>
            <a:pPr marL="0" lvl="0" indent="0" algn="l" rtl="0">
              <a:lnSpc>
                <a:spcPct val="115000"/>
              </a:lnSpc>
              <a:spcBef>
                <a:spcPts val="0"/>
              </a:spcBef>
              <a:spcAft>
                <a:spcPts val="0"/>
              </a:spcAft>
              <a:buNone/>
            </a:pPr>
            <a:endParaRPr sz="1200" dirty="0">
              <a:highlight>
                <a:srgbClr val="FFFFFF"/>
              </a:highlight>
            </a:endParaRPr>
          </a:p>
          <a:p>
            <a:pPr marL="0" lvl="0" indent="0" algn="l" rtl="0">
              <a:lnSpc>
                <a:spcPct val="115000"/>
              </a:lnSpc>
              <a:spcBef>
                <a:spcPts val="0"/>
              </a:spcBef>
              <a:spcAft>
                <a:spcPts val="0"/>
              </a:spcAft>
              <a:buNone/>
            </a:pPr>
            <a:r>
              <a:rPr lang="en" sz="1200" dirty="0">
                <a:highlight>
                  <a:srgbClr val="FFFFFF"/>
                </a:highlight>
              </a:rPr>
              <a:t>When we learned that we would be sharing an institution zone with GMLAW we offered to do some bibliographic cleanup for them as well.  Because we were really well versed with the entire process (and we would be sharing the same IZ), we offered to do some cleanup on their bibliographic records.  Primarily, what we had already done for ourselves, excluding adding the linked data.</a:t>
            </a:r>
            <a:endParaRPr sz="1200" dirty="0">
              <a:highlight>
                <a:srgbClr val="FFFFFF"/>
              </a:highlight>
            </a:endParaRPr>
          </a:p>
          <a:p>
            <a:pPr marL="0" lvl="0" indent="0" algn="l" rtl="0">
              <a:spcBef>
                <a:spcPts val="0"/>
              </a:spcBef>
              <a:spcAft>
                <a:spcPts val="0"/>
              </a:spcAft>
              <a:buNone/>
            </a:pPr>
            <a:endParaRPr dirty="0">
              <a:highlight>
                <a:srgbClr val="FFFFFF"/>
              </a:highlight>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4178987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e3ad5779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e3ad5779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Initial data prep completed in fall 2017, and re-loading of records began at the same time. Slow process, though</a:t>
            </a:r>
            <a:endParaRPr/>
          </a:p>
          <a:p>
            <a:pPr marL="0" lvl="0" indent="0" algn="l" rtl="0">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None/>
            </a:pPr>
            <a:r>
              <a:rPr lang="en"/>
              <a:t>Mid-reload: </a:t>
            </a:r>
            <a:endParaRPr/>
          </a:p>
          <a:p>
            <a:pPr marL="457200" lvl="0" indent="-298450" algn="l" rtl="0">
              <a:lnSpc>
                <a:spcPct val="115000"/>
              </a:lnSpc>
              <a:spcBef>
                <a:spcPts val="0"/>
              </a:spcBef>
              <a:spcAft>
                <a:spcPts val="0"/>
              </a:spcAft>
              <a:buSzPts val="1100"/>
              <a:buChar char="-"/>
            </a:pPr>
            <a:r>
              <a:rPr lang="en"/>
              <a:t>Became aware of a new problem. Requirement that local data be moved to locally defined fields (also some fields identified by ExL as being restricted). The WRLC Metdata committee had developed the mapping from old to new fields &amp; was initially going to be handled by our systems staff, but caused some problems. Found out mid-reload of our prepared data.</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Talked it over with WRLC main office:</a:t>
            </a:r>
            <a:endParaRPr/>
          </a:p>
          <a:p>
            <a:pPr marL="457200" lvl="0" indent="-298450" algn="l" rtl="0">
              <a:lnSpc>
                <a:spcPct val="115000"/>
              </a:lnSpc>
              <a:spcBef>
                <a:spcPts val="0"/>
              </a:spcBef>
              <a:spcAft>
                <a:spcPts val="0"/>
              </a:spcAft>
              <a:buSzPts val="1100"/>
              <a:buChar char="-"/>
            </a:pPr>
            <a:r>
              <a:rPr lang="en"/>
              <a:t>WRLC would correct about half of the fields that needed to be replaced</a:t>
            </a:r>
            <a:endParaRPr/>
          </a:p>
          <a:p>
            <a:pPr marL="457200" lvl="0" indent="-298450" algn="l" rtl="0">
              <a:lnSpc>
                <a:spcPct val="115000"/>
              </a:lnSpc>
              <a:spcBef>
                <a:spcPts val="0"/>
              </a:spcBef>
              <a:spcAft>
                <a:spcPts val="0"/>
              </a:spcAft>
              <a:buSzPts val="1100"/>
              <a:buChar char="-"/>
            </a:pPr>
            <a:r>
              <a:rPr lang="en"/>
              <a:t>We would take rest, plus any records that weren’t loaded yet</a:t>
            </a:r>
            <a:endParaRPr/>
          </a:p>
        </p:txBody>
      </p:sp>
    </p:spTree>
    <p:extLst>
      <p:ext uri="{BB962C8B-B14F-4D97-AF65-F5344CB8AC3E}">
        <p14:creationId xmlns:p14="http://schemas.microsoft.com/office/powerpoint/2010/main" val="1989201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e3ad57798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e3ad57798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Stopped work in Voyager on June 23rd (changes after that date wouldn’t migrate). 4-week freeze &amp; went live on July 26th</a:t>
            </a:r>
            <a:endParaRPr/>
          </a:p>
          <a:p>
            <a:pPr marL="0" lvl="0" indent="0" algn="l" rtl="0">
              <a:spcBef>
                <a:spcPts val="0"/>
              </a:spcBef>
              <a:spcAft>
                <a:spcPts val="0"/>
              </a:spcAft>
              <a:buNone/>
            </a:pPr>
            <a:endParaRPr/>
          </a:p>
          <a:p>
            <a:pPr marL="0" lvl="0" indent="0" algn="l" rtl="0">
              <a:lnSpc>
                <a:spcPct val="115000"/>
              </a:lnSpc>
              <a:spcBef>
                <a:spcPts val="0"/>
              </a:spcBef>
              <a:spcAft>
                <a:spcPts val="0"/>
              </a:spcAft>
              <a:buNone/>
            </a:pPr>
            <a:r>
              <a:rPr lang="en"/>
              <a:t>First few months spent establishing cataloging workflows -- only really started to look at catalog management issues a few months in, but did set up framework for dealing with problems:</a:t>
            </a:r>
            <a:endParaRPr/>
          </a:p>
          <a:p>
            <a:pPr marL="457200" lvl="0" indent="-298450" algn="l" rtl="0">
              <a:lnSpc>
                <a:spcPct val="115000"/>
              </a:lnSpc>
              <a:spcBef>
                <a:spcPts val="0"/>
              </a:spcBef>
              <a:spcAft>
                <a:spcPts val="0"/>
              </a:spcAft>
              <a:buSzPts val="1100"/>
              <a:buChar char="-"/>
            </a:pPr>
            <a:r>
              <a:rPr lang="en"/>
              <a:t>Created Google Form so people could let us know about problems they’d discovered </a:t>
            </a:r>
            <a:endParaRPr/>
          </a:p>
          <a:p>
            <a:pPr marL="457200" lvl="0" indent="-298450" algn="l" rtl="0">
              <a:lnSpc>
                <a:spcPct val="115000"/>
              </a:lnSpc>
              <a:spcBef>
                <a:spcPts val="0"/>
              </a:spcBef>
              <a:spcAft>
                <a:spcPts val="0"/>
              </a:spcAft>
              <a:buSzPts val="1100"/>
              <a:buChar char="-"/>
            </a:pPr>
            <a:r>
              <a:rPr lang="en"/>
              <a:t>Held brainstorming sessions with cataloging and acquisitions staff to diagram workflows &amp; try to identify potential problem areas</a:t>
            </a:r>
            <a:endParaRPr/>
          </a:p>
          <a:p>
            <a:pPr marL="0" marR="0" lvl="0" indent="0" algn="l" rtl="0">
              <a:lnSpc>
                <a:spcPct val="115000"/>
              </a:lnSpc>
              <a:spcBef>
                <a:spcPts val="0"/>
              </a:spcBef>
              <a:spcAft>
                <a:spcPts val="0"/>
              </a:spcAft>
              <a:buNone/>
            </a:pPr>
            <a:endParaRPr>
              <a:solidFill>
                <a:srgbClr val="0000FF"/>
              </a:solidFill>
              <a:latin typeface="Calibri"/>
              <a:ea typeface="Calibri"/>
              <a:cs typeface="Calibri"/>
              <a:sym typeface="Calibri"/>
            </a:endParaRPr>
          </a:p>
        </p:txBody>
      </p:sp>
    </p:spTree>
    <p:extLst>
      <p:ext uri="{BB962C8B-B14F-4D97-AF65-F5344CB8AC3E}">
        <p14:creationId xmlns:p14="http://schemas.microsoft.com/office/powerpoint/2010/main" val="162430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3c5634d1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3c5634d1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Known problems:</a:t>
            </a:r>
            <a:endParaRPr/>
          </a:p>
          <a:p>
            <a:pPr marL="457200" lvl="0" indent="-298450" algn="l" rtl="0">
              <a:lnSpc>
                <a:spcPct val="115000"/>
              </a:lnSpc>
              <a:spcBef>
                <a:spcPts val="0"/>
              </a:spcBef>
              <a:spcAft>
                <a:spcPts val="0"/>
              </a:spcAft>
              <a:buSzPts val="1100"/>
              <a:buChar char="-"/>
            </a:pPr>
            <a:r>
              <a:rPr lang="en"/>
              <a:t>Alma treats e-resources and physical resources in different ways, therefore requires e-resources to be ‘converted’ during migration</a:t>
            </a:r>
            <a:endParaRPr/>
          </a:p>
          <a:p>
            <a:pPr marL="914400" lvl="1" indent="-298450" algn="l" rtl="0">
              <a:lnSpc>
                <a:spcPct val="115000"/>
              </a:lnSpc>
              <a:spcBef>
                <a:spcPts val="0"/>
              </a:spcBef>
              <a:spcAft>
                <a:spcPts val="0"/>
              </a:spcAft>
              <a:buSzPts val="1100"/>
              <a:buChar char="-"/>
            </a:pPr>
            <a:r>
              <a:rPr lang="en"/>
              <a:t>Gov docs w/ both print and e- on one record, so decided to correct e-resources post migration</a:t>
            </a:r>
            <a:endParaRPr/>
          </a:p>
          <a:p>
            <a:pPr marL="457200" lvl="0" indent="-298450" algn="l" rtl="0">
              <a:lnSpc>
                <a:spcPct val="115000"/>
              </a:lnSpc>
              <a:spcBef>
                <a:spcPts val="0"/>
              </a:spcBef>
              <a:spcAft>
                <a:spcPts val="0"/>
              </a:spcAft>
              <a:buSzPts val="1100"/>
              <a:buChar char="-"/>
            </a:pPr>
            <a:r>
              <a:rPr lang="en"/>
              <a:t>Previous cataloging practices sometimes caused problems post-migration (e.g. free text info in ‘Enum’ field because only one to display)</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Unexpected problems:</a:t>
            </a:r>
            <a:endParaRPr/>
          </a:p>
          <a:p>
            <a:pPr marL="457200" lvl="0" indent="-298450" algn="l" rtl="0">
              <a:lnSpc>
                <a:spcPct val="115000"/>
              </a:lnSpc>
              <a:spcBef>
                <a:spcPts val="0"/>
              </a:spcBef>
              <a:spcAft>
                <a:spcPts val="0"/>
              </a:spcAft>
              <a:buSzPts val="1100"/>
              <a:buChar char="-"/>
            </a:pPr>
            <a:r>
              <a:rPr lang="en"/>
              <a:t>Some records loaded as new records rather than as overlays, so appear as ‘on order’ (and therefore didn’t replace original records)</a:t>
            </a:r>
            <a:endParaRPr/>
          </a:p>
          <a:p>
            <a:pPr marL="914400" lvl="1" indent="-298450" algn="l" rtl="0">
              <a:lnSpc>
                <a:spcPct val="115000"/>
              </a:lnSpc>
              <a:spcBef>
                <a:spcPts val="0"/>
              </a:spcBef>
              <a:spcAft>
                <a:spcPts val="0"/>
              </a:spcAft>
              <a:buSzPts val="1100"/>
              <a:buChar char="-"/>
            </a:pPr>
            <a:r>
              <a:rPr lang="en"/>
              <a:t>Luckily, most of those are proving to be e-res gov docs!</a:t>
            </a:r>
            <a:endParaRPr/>
          </a:p>
          <a:p>
            <a:pPr marL="457200" lvl="0" indent="-298450" algn="l" rtl="0">
              <a:lnSpc>
                <a:spcPct val="115000"/>
              </a:lnSpc>
              <a:spcBef>
                <a:spcPts val="0"/>
              </a:spcBef>
              <a:spcAft>
                <a:spcPts val="0"/>
              </a:spcAft>
              <a:buSzPts val="1100"/>
              <a:buChar char="-"/>
            </a:pPr>
            <a:r>
              <a:rPr lang="en"/>
              <a:t>As Tricia said, used ME for data prep, including the RDA conversion for non-RDA records</a:t>
            </a:r>
            <a:endParaRPr/>
          </a:p>
          <a:p>
            <a:pPr marL="914400" lvl="1" indent="-298450" algn="l" rtl="0">
              <a:lnSpc>
                <a:spcPct val="115000"/>
              </a:lnSpc>
              <a:spcBef>
                <a:spcPts val="0"/>
              </a:spcBef>
              <a:spcAft>
                <a:spcPts val="0"/>
              </a:spcAft>
              <a:buSzPts val="1100"/>
              <a:buChar char="-"/>
            </a:pPr>
            <a:r>
              <a:rPr lang="en"/>
              <a:t>One out-of-the box settings was to replace ‘v.’ with ‘volume’ in certain fields (245 &amp; 5xx). Therefore also replaced ‘v’ in things like ‘Brown v. Board of Education’</a:t>
            </a:r>
            <a:endParaRPr>
              <a:solidFill>
                <a:srgbClr val="0000FF"/>
              </a:solidFill>
              <a:latin typeface="Calibri"/>
              <a:ea typeface="Calibri"/>
              <a:cs typeface="Calibri"/>
              <a:sym typeface="Calibri"/>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932371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3c5634d1b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3c5634d1b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latin typeface="Calibri"/>
                <a:ea typeface="Calibri"/>
                <a:cs typeface="Calibri"/>
                <a:sym typeface="Calibri"/>
              </a:rPr>
              <a:t>Things we would have done differently</a:t>
            </a:r>
            <a:endParaRPr dirty="0">
              <a:latin typeface="Calibri"/>
              <a:ea typeface="Calibri"/>
              <a:cs typeface="Calibri"/>
              <a:sym typeface="Calibri"/>
            </a:endParaRPr>
          </a:p>
          <a:p>
            <a:pPr marL="457200" lvl="0" indent="-298450" algn="l" rtl="0">
              <a:lnSpc>
                <a:spcPct val="115000"/>
              </a:lnSpc>
              <a:spcBef>
                <a:spcPts val="0"/>
              </a:spcBef>
              <a:spcAft>
                <a:spcPts val="0"/>
              </a:spcAft>
              <a:buSzPts val="1100"/>
              <a:buFont typeface="Calibri"/>
              <a:buChar char="-"/>
            </a:pPr>
            <a:r>
              <a:rPr lang="en" dirty="0">
                <a:latin typeface="Calibri"/>
                <a:ea typeface="Calibri"/>
                <a:cs typeface="Calibri"/>
                <a:sym typeface="Calibri"/>
              </a:rPr>
              <a:t>Start prep sooner! (writing was on the wall about the migration, but let other projects push ahead)</a:t>
            </a:r>
            <a:endParaRPr dirty="0">
              <a:latin typeface="Calibri"/>
              <a:ea typeface="Calibri"/>
              <a:cs typeface="Calibri"/>
              <a:sym typeface="Calibri"/>
            </a:endParaRPr>
          </a:p>
          <a:p>
            <a:pPr marL="914400" lvl="1" indent="-298450" algn="l" rtl="0">
              <a:lnSpc>
                <a:spcPct val="115000"/>
              </a:lnSpc>
              <a:spcBef>
                <a:spcPts val="0"/>
              </a:spcBef>
              <a:spcAft>
                <a:spcPts val="0"/>
              </a:spcAft>
              <a:buSzPts val="1100"/>
              <a:buFont typeface="Calibri"/>
              <a:buChar char="-"/>
            </a:pPr>
            <a:r>
              <a:rPr lang="en" dirty="0">
                <a:latin typeface="Calibri"/>
                <a:ea typeface="Calibri"/>
                <a:cs typeface="Calibri"/>
                <a:sym typeface="Calibri"/>
              </a:rPr>
              <a:t>This (all of it) will take longer than you think it will … regardless of how long you expect it to take</a:t>
            </a:r>
            <a:endParaRPr dirty="0">
              <a:latin typeface="Calibri"/>
              <a:ea typeface="Calibri"/>
              <a:cs typeface="Calibri"/>
              <a:sym typeface="Calibri"/>
            </a:endParaRPr>
          </a:p>
          <a:p>
            <a:pPr marL="457200" lvl="0" indent="-298450" algn="l" rtl="0">
              <a:lnSpc>
                <a:spcPct val="115000"/>
              </a:lnSpc>
              <a:spcBef>
                <a:spcPts val="0"/>
              </a:spcBef>
              <a:spcAft>
                <a:spcPts val="0"/>
              </a:spcAft>
              <a:buSzPts val="1100"/>
              <a:buFont typeface="Calibri"/>
              <a:buChar char="-"/>
            </a:pPr>
            <a:r>
              <a:rPr lang="en" dirty="0">
                <a:latin typeface="Calibri"/>
                <a:ea typeface="Calibri"/>
                <a:cs typeface="Calibri"/>
                <a:sym typeface="Calibri"/>
              </a:rPr>
              <a:t>More Alma-focused study sooner!</a:t>
            </a:r>
            <a:endParaRPr dirty="0">
              <a:latin typeface="Calibri"/>
              <a:ea typeface="Calibri"/>
              <a:cs typeface="Calibri"/>
              <a:sym typeface="Calibri"/>
            </a:endParaRPr>
          </a:p>
          <a:p>
            <a:pPr marL="457200" lvl="0" indent="-298450" algn="l" rtl="0">
              <a:lnSpc>
                <a:spcPct val="115000"/>
              </a:lnSpc>
              <a:spcBef>
                <a:spcPts val="0"/>
              </a:spcBef>
              <a:spcAft>
                <a:spcPts val="0"/>
              </a:spcAft>
              <a:buClr>
                <a:srgbClr val="0000FF"/>
              </a:buClr>
              <a:buSzPts val="1100"/>
              <a:buFont typeface="Calibri"/>
              <a:buChar char="-"/>
            </a:pPr>
            <a:r>
              <a:rPr lang="en" dirty="0" smtClean="0">
                <a:solidFill>
                  <a:srgbClr val="0000FF"/>
                </a:solidFill>
                <a:latin typeface="Calibri"/>
                <a:ea typeface="Calibri"/>
                <a:cs typeface="Calibri"/>
                <a:sym typeface="Calibri"/>
              </a:rPr>
              <a:t>At the beginning of this we really wanted to touch</a:t>
            </a:r>
            <a:r>
              <a:rPr lang="en" baseline="0" dirty="0" smtClean="0">
                <a:solidFill>
                  <a:srgbClr val="0000FF"/>
                </a:solidFill>
                <a:latin typeface="Calibri"/>
                <a:ea typeface="Calibri"/>
                <a:cs typeface="Calibri"/>
                <a:sym typeface="Calibri"/>
              </a:rPr>
              <a:t> everything, look for every possible problem in our records but we learned quickly that that wou</a:t>
            </a:r>
            <a:r>
              <a:rPr lang="en-US" baseline="0" dirty="0" err="1" smtClean="0">
                <a:solidFill>
                  <a:srgbClr val="0000FF"/>
                </a:solidFill>
                <a:latin typeface="Calibri"/>
                <a:ea typeface="Calibri"/>
                <a:cs typeface="Calibri"/>
                <a:sym typeface="Calibri"/>
              </a:rPr>
              <a:t>ld</a:t>
            </a:r>
            <a:r>
              <a:rPr lang="en" baseline="0" smtClean="0">
                <a:solidFill>
                  <a:srgbClr val="0000FF"/>
                </a:solidFill>
                <a:latin typeface="Calibri"/>
                <a:ea typeface="Calibri"/>
                <a:cs typeface="Calibri"/>
                <a:sym typeface="Calibri"/>
              </a:rPr>
              <a:t> be unsustailable and made more decisions on what to do pre and post migration.</a:t>
            </a:r>
            <a:endParaRPr lang="en" dirty="0" smtClean="0">
              <a:solidFill>
                <a:srgbClr val="0000FF"/>
              </a:solidFill>
              <a:latin typeface="Calibri"/>
              <a:ea typeface="Calibri"/>
              <a:cs typeface="Calibri"/>
              <a:sym typeface="Calibri"/>
            </a:endParaRPr>
          </a:p>
          <a:p>
            <a:pPr marL="457200" lvl="0" indent="-298450" algn="l" rtl="0">
              <a:lnSpc>
                <a:spcPct val="115000"/>
              </a:lnSpc>
              <a:spcBef>
                <a:spcPts val="0"/>
              </a:spcBef>
              <a:spcAft>
                <a:spcPts val="0"/>
              </a:spcAft>
              <a:buClr>
                <a:srgbClr val="0000FF"/>
              </a:buClr>
              <a:buSzPts val="1100"/>
              <a:buFont typeface="Calibri"/>
              <a:buChar char="-"/>
            </a:pPr>
            <a:r>
              <a:rPr lang="en" dirty="0" smtClean="0">
                <a:solidFill>
                  <a:srgbClr val="0000FF"/>
                </a:solidFill>
                <a:latin typeface="Calibri"/>
                <a:ea typeface="Calibri"/>
                <a:cs typeface="Calibri"/>
                <a:sym typeface="Calibri"/>
              </a:rPr>
              <a:t>I </a:t>
            </a:r>
            <a:r>
              <a:rPr lang="en" dirty="0">
                <a:solidFill>
                  <a:srgbClr val="0000FF"/>
                </a:solidFill>
                <a:latin typeface="Calibri"/>
                <a:ea typeface="Calibri"/>
                <a:cs typeface="Calibri"/>
                <a:sym typeface="Calibri"/>
              </a:rPr>
              <a:t>would also like to add we really focused on data prep and not data testing.  I think we would have been better served post-migration to have found a better balance.</a:t>
            </a:r>
            <a:endParaRPr dirty="0">
              <a:solidFill>
                <a:srgbClr val="0000FF"/>
              </a:solidFill>
              <a:latin typeface="Calibri"/>
              <a:ea typeface="Calibri"/>
              <a:cs typeface="Calibri"/>
              <a:sym typeface="Calibri"/>
            </a:endParaRPr>
          </a:p>
          <a:p>
            <a:pPr marL="457200" lvl="0" indent="-298450" algn="l" rtl="0">
              <a:lnSpc>
                <a:spcPct val="115000"/>
              </a:lnSpc>
              <a:spcBef>
                <a:spcPts val="0"/>
              </a:spcBef>
              <a:spcAft>
                <a:spcPts val="0"/>
              </a:spcAft>
              <a:buClr>
                <a:srgbClr val="0000FF"/>
              </a:buClr>
              <a:buSzPts val="1100"/>
              <a:buFont typeface="Calibri"/>
              <a:buChar char="-"/>
            </a:pPr>
            <a:r>
              <a:rPr lang="en" dirty="0">
                <a:solidFill>
                  <a:srgbClr val="0000FF"/>
                </a:solidFill>
                <a:latin typeface="Calibri"/>
                <a:ea typeface="Calibri"/>
                <a:cs typeface="Calibri"/>
                <a:sym typeface="Calibri"/>
              </a:rPr>
              <a:t>But basically, if we can survive a migration, so can </a:t>
            </a:r>
            <a:r>
              <a:rPr lang="en" dirty="0" smtClean="0">
                <a:solidFill>
                  <a:srgbClr val="0000FF"/>
                </a:solidFill>
                <a:latin typeface="Calibri"/>
                <a:ea typeface="Calibri"/>
                <a:cs typeface="Calibri"/>
                <a:sym typeface="Calibri"/>
              </a:rPr>
              <a:t>you</a:t>
            </a:r>
            <a:endParaRPr dirty="0">
              <a:solidFill>
                <a:srgbClr val="0000FF"/>
              </a:solidFill>
              <a:latin typeface="Calibri"/>
              <a:ea typeface="Calibri"/>
              <a:cs typeface="Calibri"/>
              <a:sym typeface="Calibri"/>
            </a:endParaRPr>
          </a:p>
        </p:txBody>
      </p:sp>
    </p:spTree>
    <p:extLst>
      <p:ext uri="{BB962C8B-B14F-4D97-AF65-F5344CB8AC3E}">
        <p14:creationId xmlns:p14="http://schemas.microsoft.com/office/powerpoint/2010/main" val="3065010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173355" y="182881"/>
            <a:ext cx="8793480" cy="478345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661782"/>
            <a:ext cx="7475220" cy="2194560"/>
          </a:xfrm>
        </p:spPr>
        <p:txBody>
          <a:bodyPr anchor="b">
            <a:normAutofit/>
          </a:bodyPr>
          <a:lstStyle>
            <a:lvl1pPr algn="ctr">
              <a:lnSpc>
                <a:spcPct val="85000"/>
              </a:lnSpc>
              <a:defRPr sz="54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2902226"/>
            <a:ext cx="6575895" cy="1041124"/>
          </a:xfrm>
        </p:spPr>
        <p:txBody>
          <a:bodyPr>
            <a:normAutofit/>
          </a:bodyPr>
          <a:lstStyle>
            <a:lvl1pPr marL="0" indent="0" algn="ctr">
              <a:buNone/>
              <a:defRPr sz="1650">
                <a:solidFill>
                  <a:schemeClr val="tx1"/>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smtClean="0"/>
              <a:t>2/6/2019</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8" name="Straight Connector 7"/>
          <p:cNvCxnSpPr/>
          <p:nvPr/>
        </p:nvCxnSpPr>
        <p:spPr>
          <a:xfrm>
            <a:off x="1483995" y="2800350"/>
            <a:ext cx="6172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5454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665085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71500"/>
            <a:ext cx="1743075" cy="40576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571500"/>
            <a:ext cx="5572125" cy="40576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2259145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6504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181523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880181"/>
            <a:ext cx="7475220" cy="2194560"/>
          </a:xfrm>
        </p:spPr>
        <p:txBody>
          <a:bodyPr anchor="b">
            <a:noAutofit/>
          </a:bodyPr>
          <a:lstStyle>
            <a:lvl1pPr algn="ctr">
              <a:lnSpc>
                <a:spcPct val="85000"/>
              </a:lnSpc>
              <a:defRPr sz="54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3115890"/>
            <a:ext cx="6576822" cy="1022855"/>
          </a:xfrm>
        </p:spPr>
        <p:txBody>
          <a:bodyPr anchor="t">
            <a:normAutofit/>
          </a:bodyPr>
          <a:lstStyle>
            <a:lvl1pPr marL="0" indent="0" algn="ctr">
              <a:buNone/>
              <a:defRPr sz="16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7" name="Straight Connector 6"/>
          <p:cNvCxnSpPr/>
          <p:nvPr/>
        </p:nvCxnSpPr>
        <p:spPr>
          <a:xfrm>
            <a:off x="1485900" y="3015306"/>
            <a:ext cx="6172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38624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1543049"/>
            <a:ext cx="3566160" cy="301752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1543050"/>
            <a:ext cx="3566160" cy="301752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67627349"/>
      </p:ext>
    </p:extLst>
  </p:cSld>
  <p:clrMapOvr>
    <a:masterClrMapping/>
  </p:clrMapOvr>
  <p:hf sldNum="0"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1501133"/>
            <a:ext cx="3566160" cy="58293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041112"/>
            <a:ext cx="3566160" cy="25374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499274"/>
            <a:ext cx="3566160" cy="58293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039492"/>
            <a:ext cx="3566160" cy="25374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56061183"/>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1337683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38555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822960"/>
            <a:ext cx="2948940" cy="130302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389119" y="822960"/>
            <a:ext cx="3909060" cy="349758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125980"/>
            <a:ext cx="2948940" cy="226314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60683519"/>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822960"/>
            <a:ext cx="2948940" cy="130302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59936" y="802385"/>
            <a:ext cx="4574286" cy="3600450"/>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125980"/>
            <a:ext cx="2948940" cy="216027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4463491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173355" y="182881"/>
            <a:ext cx="8793480" cy="478345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457200"/>
            <a:ext cx="7406640" cy="101727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1543050"/>
            <a:ext cx="7404653" cy="302895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4667871"/>
            <a:ext cx="1746806" cy="273844"/>
          </a:xfrm>
          <a:prstGeom prst="rect">
            <a:avLst/>
          </a:prstGeom>
        </p:spPr>
        <p:txBody>
          <a:bodyPr vert="horz" lIns="91440" tIns="45720" rIns="91440" bIns="45720" rtlCol="0" anchor="ctr"/>
          <a:lstStyle>
            <a:lvl1pPr algn="l">
              <a:defRPr sz="900">
                <a:solidFill>
                  <a:schemeClr val="tx1"/>
                </a:solidFill>
              </a:defRPr>
            </a:lvl1pPr>
          </a:lstStyle>
          <a:p>
            <a:fld id="{96DFF08F-DC6B-4601-B491-B0F83F6DD2DA}" type="datetimeFigureOut">
              <a:rPr lang="en-US" smtClean="0"/>
              <a:pPr/>
              <a:t>2/6/2019</a:t>
            </a:fld>
            <a:endParaRPr lang="en-US" dirty="0"/>
          </a:p>
        </p:txBody>
      </p:sp>
      <p:sp>
        <p:nvSpPr>
          <p:cNvPr id="5" name="Footer Placeholder 4"/>
          <p:cNvSpPr>
            <a:spLocks noGrp="1"/>
          </p:cNvSpPr>
          <p:nvPr>
            <p:ph type="ftr" sz="quarter" idx="3"/>
          </p:nvPr>
        </p:nvSpPr>
        <p:spPr>
          <a:xfrm>
            <a:off x="2961861" y="4667871"/>
            <a:ext cx="3538331" cy="273844"/>
          </a:xfrm>
          <a:prstGeom prst="rect">
            <a:avLst/>
          </a:prstGeom>
        </p:spPr>
        <p:txBody>
          <a:bodyPr vert="horz" lIns="91440" tIns="45720" rIns="91440" bIns="45720" rtlCol="0" anchor="ctr"/>
          <a:lstStyle>
            <a:lvl1pPr algn="ct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6997148" y="4667871"/>
            <a:ext cx="1279663" cy="273844"/>
          </a:xfrm>
          <a:prstGeom prst="rect">
            <a:avLst/>
          </a:prstGeom>
        </p:spPr>
        <p:txBody>
          <a:bodyPr vert="horz" lIns="91440" tIns="45720" rIns="91440" bIns="45720" rtlCol="0" anchor="ctr"/>
          <a:lstStyle>
            <a:lvl1pPr algn="r">
              <a:defRPr sz="900">
                <a:solidFill>
                  <a:schemeClr val="tx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0516953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50"/>
        </a:spcBef>
        <a:buClr>
          <a:schemeClr val="tx1"/>
        </a:buClr>
        <a:buSzPct val="80000"/>
        <a:buFont typeface="Corbel" pitchFamily="34" charset="0"/>
        <a:buChar char="•"/>
        <a:defRPr sz="165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5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35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200" kern="1200">
          <a:solidFill>
            <a:schemeClr val="tx1"/>
          </a:solidFill>
          <a:latin typeface="+mn-lt"/>
          <a:ea typeface="+mn-ea"/>
          <a:cs typeface="+mn-cs"/>
        </a:defRPr>
      </a:lvl4pPr>
      <a:lvl5pPr marL="96012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200" kern="1200">
          <a:solidFill>
            <a:schemeClr val="tx1"/>
          </a:solidFill>
          <a:latin typeface="+mn-lt"/>
          <a:ea typeface="+mn-ea"/>
          <a:cs typeface="+mn-cs"/>
        </a:defRPr>
      </a:lvl5pPr>
      <a:lvl6pPr marL="12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200" kern="1200">
          <a:solidFill>
            <a:schemeClr val="tx1"/>
          </a:solidFill>
          <a:latin typeface="+mn-lt"/>
          <a:ea typeface="+mn-ea"/>
          <a:cs typeface="+mn-cs"/>
        </a:defRPr>
      </a:lvl6pPr>
      <a:lvl7pPr marL="1425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200" kern="1200">
          <a:solidFill>
            <a:schemeClr val="tx1"/>
          </a:solidFill>
          <a:latin typeface="+mn-lt"/>
          <a:ea typeface="+mn-ea"/>
          <a:cs typeface="+mn-cs"/>
        </a:defRPr>
      </a:lvl7pPr>
      <a:lvl8pPr marL="165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200" kern="1200">
          <a:solidFill>
            <a:schemeClr val="tx1"/>
          </a:solidFill>
          <a:latin typeface="+mn-lt"/>
          <a:ea typeface="+mn-ea"/>
          <a:cs typeface="+mn-cs"/>
        </a:defRPr>
      </a:lvl8pPr>
      <a:lvl9pPr marL="1875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edwar13@gmu.edu"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hyperlink" Target="mailto:tmacken3@gm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Managing our metadata</a:t>
            </a:r>
            <a:endParaRPr/>
          </a:p>
        </p:txBody>
      </p:sp>
      <p:sp>
        <p:nvSpPr>
          <p:cNvPr id="55" name="Google Shape;55;p13"/>
          <p:cNvSpPr txBox="1">
            <a:spLocks noGrp="1"/>
          </p:cNvSpPr>
          <p:nvPr>
            <p:ph type="subTitle" idx="1"/>
          </p:nvPr>
        </p:nvSpPr>
        <p:spPr>
          <a:xfrm>
            <a:off x="311700" y="2834125"/>
            <a:ext cx="85206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Pre- and post-migration planning and workflows</a:t>
            </a: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n" sz="2400" dirty="0"/>
              <a:t>Kimberley A. Edwards &amp; Tricia </a:t>
            </a:r>
            <a:r>
              <a:rPr lang="en" sz="2400" dirty="0" smtClean="0"/>
              <a:t>Mackenzie</a:t>
            </a:r>
          </a:p>
          <a:p>
            <a:pPr marL="0" lvl="0" indent="0" algn="ctr" rtl="0">
              <a:spcBef>
                <a:spcPts val="0"/>
              </a:spcBef>
              <a:spcAft>
                <a:spcPts val="0"/>
              </a:spcAft>
              <a:buNone/>
            </a:pPr>
            <a:r>
              <a:rPr lang="en" sz="2400" dirty="0" smtClean="0"/>
              <a:t>George Mason University Libraries</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Questions?</a:t>
            </a:r>
            <a:endParaRPr sz="4000" dirty="0"/>
          </a:p>
        </p:txBody>
      </p:sp>
      <p:sp>
        <p:nvSpPr>
          <p:cNvPr id="109" name="Google Shape;109;p22"/>
          <p:cNvSpPr txBox="1">
            <a:spLocks noGrp="1"/>
          </p:cNvSpPr>
          <p:nvPr>
            <p:ph type="body" idx="1"/>
          </p:nvPr>
        </p:nvSpPr>
        <p:spPr>
          <a:xfrm>
            <a:off x="311700" y="1267485"/>
            <a:ext cx="8520600" cy="3301390"/>
          </a:xfrm>
          <a:prstGeom prst="rect">
            <a:avLst/>
          </a:prstGeom>
        </p:spPr>
        <p:txBody>
          <a:bodyPr spcFirstLastPara="1" wrap="square" lIns="91425" tIns="91425" rIns="91425" bIns="91425" anchor="t" anchorCtr="0">
            <a:noAutofit/>
          </a:bodyPr>
          <a:lstStyle/>
          <a:p>
            <a:pPr marL="0" lvl="0" indent="0" algn="l" rtl="0">
              <a:lnSpc>
                <a:spcPct val="150000"/>
              </a:lnSpc>
              <a:spcAft>
                <a:spcPts val="0"/>
              </a:spcAft>
              <a:buNone/>
            </a:pPr>
            <a:r>
              <a:rPr lang="en" sz="1800" dirty="0" smtClean="0"/>
              <a:t>Kimberley </a:t>
            </a:r>
            <a:r>
              <a:rPr lang="en" sz="1800" dirty="0"/>
              <a:t>A. </a:t>
            </a:r>
            <a:r>
              <a:rPr lang="en" sz="1800" dirty="0" smtClean="0"/>
              <a:t>Edwards</a:t>
            </a:r>
          </a:p>
          <a:p>
            <a:pPr marL="0" lvl="0" indent="0" algn="l" rtl="0">
              <a:lnSpc>
                <a:spcPct val="150000"/>
              </a:lnSpc>
              <a:spcAft>
                <a:spcPts val="0"/>
              </a:spcAft>
              <a:buNone/>
            </a:pPr>
            <a:r>
              <a:rPr lang="en" sz="1800" dirty="0" smtClean="0"/>
              <a:t>Information Analyst for Technical Services</a:t>
            </a:r>
            <a:endParaRPr sz="1800" dirty="0"/>
          </a:p>
          <a:p>
            <a:pPr marL="0" lvl="0" indent="0" algn="l" rtl="0">
              <a:lnSpc>
                <a:spcPct val="150000"/>
              </a:lnSpc>
              <a:spcAft>
                <a:spcPts val="0"/>
              </a:spcAft>
              <a:buNone/>
            </a:pPr>
            <a:r>
              <a:rPr lang="en" sz="1800" u="sng" dirty="0">
                <a:solidFill>
                  <a:schemeClr val="hlink"/>
                </a:solidFill>
                <a:hlinkClick r:id="rId3"/>
              </a:rPr>
              <a:t>kedwar13@gmu.edu</a:t>
            </a:r>
            <a:endParaRPr sz="1800" dirty="0"/>
          </a:p>
          <a:p>
            <a:pPr marL="0" lvl="0" indent="0" algn="l" rtl="0">
              <a:lnSpc>
                <a:spcPct val="150000"/>
              </a:lnSpc>
              <a:spcAft>
                <a:spcPts val="0"/>
              </a:spcAft>
              <a:buNone/>
            </a:pPr>
            <a:endParaRPr lang="en" sz="1800" dirty="0" smtClean="0"/>
          </a:p>
          <a:p>
            <a:pPr marL="0" lvl="0" indent="0" algn="l" rtl="0">
              <a:lnSpc>
                <a:spcPct val="150000"/>
              </a:lnSpc>
              <a:spcAft>
                <a:spcPts val="0"/>
              </a:spcAft>
              <a:buNone/>
            </a:pPr>
            <a:r>
              <a:rPr lang="en" sz="1800" dirty="0" smtClean="0"/>
              <a:t>Tricia Mackenzie</a:t>
            </a:r>
          </a:p>
          <a:p>
            <a:pPr marL="0" lvl="0" indent="0" algn="l" rtl="0">
              <a:lnSpc>
                <a:spcPct val="150000"/>
              </a:lnSpc>
              <a:spcAft>
                <a:spcPts val="0"/>
              </a:spcAft>
              <a:buNone/>
            </a:pPr>
            <a:r>
              <a:rPr lang="en" sz="1800" dirty="0" smtClean="0"/>
              <a:t>Head, Metadata Services</a:t>
            </a:r>
            <a:endParaRPr sz="1800" dirty="0"/>
          </a:p>
          <a:p>
            <a:pPr marL="0" lvl="0" indent="0" algn="l" rtl="0">
              <a:lnSpc>
                <a:spcPct val="150000"/>
              </a:lnSpc>
              <a:spcAft>
                <a:spcPts val="0"/>
              </a:spcAft>
              <a:buNone/>
            </a:pPr>
            <a:r>
              <a:rPr lang="en" sz="1800" u="sng" dirty="0">
                <a:solidFill>
                  <a:schemeClr val="hlink"/>
                </a:solidFill>
                <a:hlinkClick r:id="rId4"/>
              </a:rPr>
              <a:t>tmacken3@gmu.edu</a:t>
            </a:r>
            <a:endParaRPr sz="1800" dirty="0"/>
          </a:p>
          <a:p>
            <a:pPr marL="0" lvl="0" indent="0" algn="l" rtl="0">
              <a:spcBef>
                <a:spcPts val="160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George Mason University</a:t>
            </a:r>
            <a:endParaRPr sz="4000" dirty="0"/>
          </a:p>
        </p:txBody>
      </p:sp>
      <p:sp>
        <p:nvSpPr>
          <p:cNvPr id="61" name="Google Shape;61;p14"/>
          <p:cNvSpPr txBox="1">
            <a:spLocks noGrp="1"/>
          </p:cNvSpPr>
          <p:nvPr>
            <p:ph type="body" idx="1"/>
          </p:nvPr>
        </p:nvSpPr>
        <p:spPr>
          <a:xfrm>
            <a:off x="311700" y="1267485"/>
            <a:ext cx="8520600" cy="330139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Distributed library system, centralized technical services</a:t>
            </a:r>
            <a:endParaRPr sz="1800" dirty="0"/>
          </a:p>
          <a:p>
            <a:pPr marL="457200" lvl="0" indent="-342900" algn="l" rtl="0">
              <a:lnSpc>
                <a:spcPct val="150000"/>
              </a:lnSpc>
              <a:spcBef>
                <a:spcPts val="0"/>
              </a:spcBef>
              <a:spcAft>
                <a:spcPts val="0"/>
              </a:spcAft>
              <a:buSzPts val="1800"/>
              <a:buChar char="●"/>
            </a:pPr>
            <a:r>
              <a:rPr lang="en" sz="1800" dirty="0"/>
              <a:t>Member of Washington Research Library Consortium (WRLC)</a:t>
            </a:r>
            <a:endParaRPr sz="1800" dirty="0"/>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Alma migration - initial planning</a:t>
            </a:r>
            <a:endParaRPr sz="4000" dirty="0"/>
          </a:p>
        </p:txBody>
      </p:sp>
      <p:sp>
        <p:nvSpPr>
          <p:cNvPr id="67" name="Google Shape;67;p15"/>
          <p:cNvSpPr txBox="1">
            <a:spLocks noGrp="1"/>
          </p:cNvSpPr>
          <p:nvPr>
            <p:ph type="body" idx="1"/>
          </p:nvPr>
        </p:nvSpPr>
        <p:spPr>
          <a:xfrm>
            <a:off x="311700" y="1267485"/>
            <a:ext cx="8520600" cy="330139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2 large projects:</a:t>
            </a:r>
            <a:endParaRPr sz="1800" dirty="0"/>
          </a:p>
          <a:p>
            <a:pPr marL="914400" lvl="1" indent="-317500" algn="l" rtl="0">
              <a:lnSpc>
                <a:spcPct val="150000"/>
              </a:lnSpc>
              <a:spcBef>
                <a:spcPts val="0"/>
              </a:spcBef>
              <a:spcAft>
                <a:spcPts val="0"/>
              </a:spcAft>
              <a:buSzPts val="1400"/>
              <a:buChar char="○"/>
            </a:pPr>
            <a:r>
              <a:rPr lang="en" sz="1800" dirty="0"/>
              <a:t>OCLC Data Sync</a:t>
            </a:r>
            <a:endParaRPr sz="1800" dirty="0"/>
          </a:p>
          <a:p>
            <a:pPr marL="914400" lvl="1" indent="-317500" algn="l" rtl="0">
              <a:lnSpc>
                <a:spcPct val="150000"/>
              </a:lnSpc>
              <a:spcBef>
                <a:spcPts val="0"/>
              </a:spcBef>
              <a:spcAft>
                <a:spcPts val="0"/>
              </a:spcAft>
              <a:buSzPts val="1400"/>
              <a:buChar char="○"/>
            </a:pPr>
            <a:r>
              <a:rPr lang="en" sz="1800" dirty="0"/>
              <a:t>Alma data prep</a:t>
            </a:r>
            <a:endParaRPr sz="1800" dirty="0"/>
          </a:p>
          <a:p>
            <a:pPr marL="457200" lvl="0" indent="-342900" algn="l" rtl="0">
              <a:lnSpc>
                <a:spcPct val="150000"/>
              </a:lnSpc>
              <a:spcBef>
                <a:spcPts val="0"/>
              </a:spcBef>
              <a:spcAft>
                <a:spcPts val="0"/>
              </a:spcAft>
              <a:buSzPts val="1800"/>
              <a:buChar char="●"/>
            </a:pPr>
            <a:r>
              <a:rPr lang="en" sz="1800" dirty="0"/>
              <a:t>But the projects could happen simultaneously!</a:t>
            </a:r>
            <a:endParaRPr sz="1800" dirty="0"/>
          </a:p>
          <a:p>
            <a:pPr marL="457200" lvl="0" indent="-342900" algn="l" rtl="0">
              <a:lnSpc>
                <a:spcPct val="150000"/>
              </a:lnSpc>
              <a:spcBef>
                <a:spcPts val="0"/>
              </a:spcBef>
              <a:spcAft>
                <a:spcPts val="0"/>
              </a:spcAft>
              <a:buSzPts val="1800"/>
              <a:buChar char="●"/>
            </a:pPr>
            <a:r>
              <a:rPr lang="en" sz="1800" dirty="0"/>
              <a:t>… and we could add linked data while we were at it</a:t>
            </a: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Data Preparation Team</a:t>
            </a:r>
            <a:endParaRPr sz="4000" dirty="0"/>
          </a:p>
        </p:txBody>
      </p:sp>
      <p:sp>
        <p:nvSpPr>
          <p:cNvPr id="73" name="Google Shape;73;p16"/>
          <p:cNvSpPr txBox="1">
            <a:spLocks noGrp="1"/>
          </p:cNvSpPr>
          <p:nvPr>
            <p:ph type="body" idx="1"/>
          </p:nvPr>
        </p:nvSpPr>
        <p:spPr>
          <a:xfrm>
            <a:off x="311700" y="1258431"/>
            <a:ext cx="8520600" cy="3310443"/>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7 team members</a:t>
            </a:r>
            <a:endParaRPr sz="1800" dirty="0"/>
          </a:p>
          <a:p>
            <a:pPr marL="1371600" lvl="1" indent="-317500" algn="l" rtl="0">
              <a:lnSpc>
                <a:spcPct val="150000"/>
              </a:lnSpc>
              <a:spcBef>
                <a:spcPts val="0"/>
              </a:spcBef>
              <a:spcAft>
                <a:spcPts val="0"/>
              </a:spcAft>
              <a:buSzPts val="1400"/>
              <a:buChar char="○"/>
            </a:pPr>
            <a:r>
              <a:rPr lang="en" sz="1800" dirty="0"/>
              <a:t>6 members from Metadata Services</a:t>
            </a:r>
            <a:endParaRPr sz="1800" dirty="0"/>
          </a:p>
          <a:p>
            <a:pPr marL="1371600" lvl="1" indent="-317500" algn="l" rtl="0">
              <a:lnSpc>
                <a:spcPct val="150000"/>
              </a:lnSpc>
              <a:spcBef>
                <a:spcPts val="0"/>
              </a:spcBef>
              <a:spcAft>
                <a:spcPts val="0"/>
              </a:spcAft>
              <a:buSzPts val="1400"/>
              <a:buChar char="○"/>
            </a:pPr>
            <a:r>
              <a:rPr lang="en" sz="1800" dirty="0"/>
              <a:t>Info. Analyst for Technical Services</a:t>
            </a:r>
            <a:endParaRPr sz="1800" dirty="0"/>
          </a:p>
          <a:p>
            <a:pPr marL="457200" lvl="0" indent="-342900" algn="l" rtl="0">
              <a:lnSpc>
                <a:spcPct val="150000"/>
              </a:lnSpc>
              <a:spcBef>
                <a:spcPts val="0"/>
              </a:spcBef>
              <a:spcAft>
                <a:spcPts val="0"/>
              </a:spcAft>
              <a:buSzPts val="1800"/>
              <a:buChar char="●"/>
            </a:pPr>
            <a:r>
              <a:rPr lang="en" sz="1800" dirty="0"/>
              <a:t>Tools &amp; Training</a:t>
            </a:r>
            <a:endParaRPr sz="1800" dirty="0"/>
          </a:p>
          <a:p>
            <a:pPr marL="1371600" lvl="1" indent="-317500" algn="l" rtl="0">
              <a:lnSpc>
                <a:spcPct val="150000"/>
              </a:lnSpc>
              <a:spcBef>
                <a:spcPts val="0"/>
              </a:spcBef>
              <a:spcAft>
                <a:spcPts val="0"/>
              </a:spcAft>
              <a:buSzPts val="1400"/>
              <a:buChar char="○"/>
            </a:pPr>
            <a:r>
              <a:rPr lang="en" sz="1800" dirty="0"/>
              <a:t>MarcEdit &amp; Excel</a:t>
            </a:r>
            <a:endParaRPr sz="1800" dirty="0"/>
          </a:p>
          <a:p>
            <a:pPr marL="1371600" lvl="1" indent="-317500" algn="l" rtl="0">
              <a:lnSpc>
                <a:spcPct val="150000"/>
              </a:lnSpc>
              <a:spcBef>
                <a:spcPts val="0"/>
              </a:spcBef>
              <a:spcAft>
                <a:spcPts val="0"/>
              </a:spcAft>
              <a:buSzPts val="1400"/>
              <a:buChar char="○"/>
            </a:pPr>
            <a:r>
              <a:rPr lang="en" sz="1800" dirty="0"/>
              <a:t>“Backstage (and more!) record editing in MarcEdit” handbook, etc.</a:t>
            </a:r>
            <a:endParaRPr sz="1800" dirty="0"/>
          </a:p>
          <a:p>
            <a:pPr marL="1371600" lvl="1" indent="-317500" algn="l" rtl="0">
              <a:lnSpc>
                <a:spcPct val="150000"/>
              </a:lnSpc>
              <a:spcBef>
                <a:spcPts val="0"/>
              </a:spcBef>
              <a:spcAft>
                <a:spcPts val="0"/>
              </a:spcAft>
              <a:buSzPts val="1400"/>
              <a:buChar char="○"/>
            </a:pPr>
            <a:r>
              <a:rPr lang="en" sz="1800" dirty="0"/>
              <a:t>File reviews</a:t>
            </a:r>
            <a:endParaRPr sz="1800" dirty="0"/>
          </a:p>
          <a:p>
            <a:pPr marL="914400" lvl="0" indent="0" algn="l" rtl="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Our records</a:t>
            </a:r>
            <a:endParaRPr sz="4000" dirty="0"/>
          </a:p>
        </p:txBody>
      </p:sp>
      <p:sp>
        <p:nvSpPr>
          <p:cNvPr id="79" name="Google Shape;79;p17"/>
          <p:cNvSpPr txBox="1">
            <a:spLocks noGrp="1"/>
          </p:cNvSpPr>
          <p:nvPr>
            <p:ph type="body" idx="1"/>
          </p:nvPr>
        </p:nvSpPr>
        <p:spPr>
          <a:xfrm>
            <a:off x="311700" y="1249377"/>
            <a:ext cx="8520600" cy="3319497"/>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Bibliographic records</a:t>
            </a:r>
            <a:endParaRPr sz="1800" dirty="0"/>
          </a:p>
          <a:p>
            <a:pPr marL="1371600" lvl="1" indent="-317500" algn="l" rtl="0">
              <a:lnSpc>
                <a:spcPct val="150000"/>
              </a:lnSpc>
              <a:spcBef>
                <a:spcPts val="0"/>
              </a:spcBef>
              <a:spcAft>
                <a:spcPts val="0"/>
              </a:spcAft>
              <a:buSzPts val="1400"/>
              <a:buChar char="○"/>
            </a:pPr>
            <a:r>
              <a:rPr lang="en" sz="1800" dirty="0"/>
              <a:t>Backstage records</a:t>
            </a:r>
            <a:endParaRPr sz="1800" dirty="0"/>
          </a:p>
          <a:p>
            <a:pPr marL="1371600" lvl="1" indent="-317500" algn="l" rtl="0">
              <a:lnSpc>
                <a:spcPct val="150000"/>
              </a:lnSpc>
              <a:spcBef>
                <a:spcPts val="0"/>
              </a:spcBef>
              <a:spcAft>
                <a:spcPts val="0"/>
              </a:spcAft>
              <a:buSzPts val="1400"/>
              <a:buChar char="○"/>
            </a:pPr>
            <a:r>
              <a:rPr lang="en" sz="1800" dirty="0"/>
              <a:t>Post-Backstage records</a:t>
            </a:r>
            <a:endParaRPr sz="1800" dirty="0"/>
          </a:p>
          <a:p>
            <a:pPr marL="457200" lvl="0" indent="-342900" algn="l" rtl="0">
              <a:lnSpc>
                <a:spcPct val="150000"/>
              </a:lnSpc>
              <a:spcBef>
                <a:spcPts val="0"/>
              </a:spcBef>
              <a:spcAft>
                <a:spcPts val="0"/>
              </a:spcAft>
              <a:buSzPts val="1800"/>
              <a:buChar char="●"/>
            </a:pPr>
            <a:r>
              <a:rPr lang="en" sz="1800" dirty="0"/>
              <a:t>Holding &amp; item records</a:t>
            </a:r>
            <a:endParaRPr sz="1800" dirty="0"/>
          </a:p>
          <a:p>
            <a:pPr marL="457200" lvl="0" indent="-342900" algn="l" rtl="0">
              <a:lnSpc>
                <a:spcPct val="150000"/>
              </a:lnSpc>
              <a:spcBef>
                <a:spcPts val="0"/>
              </a:spcBef>
              <a:spcAft>
                <a:spcPts val="0"/>
              </a:spcAft>
              <a:buSzPts val="1800"/>
              <a:buChar char="●"/>
            </a:pPr>
            <a:r>
              <a:rPr lang="en" sz="1800" dirty="0"/>
              <a:t>Adding linked data</a:t>
            </a:r>
            <a:endParaRPr sz="1800" dirty="0"/>
          </a:p>
          <a:p>
            <a:pPr marL="457200" lvl="0" indent="-342900" algn="l" rtl="0">
              <a:lnSpc>
                <a:spcPct val="150000"/>
              </a:lnSpc>
              <a:spcBef>
                <a:spcPts val="0"/>
              </a:spcBef>
              <a:spcAft>
                <a:spcPts val="0"/>
              </a:spcAft>
              <a:buSzPts val="1800"/>
              <a:buChar char="●"/>
            </a:pPr>
            <a:r>
              <a:rPr lang="en" sz="1800" dirty="0"/>
              <a:t>GMLAW bibliographic records</a:t>
            </a: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Data </a:t>
            </a:r>
            <a:r>
              <a:rPr lang="en" sz="4000" dirty="0" smtClean="0"/>
              <a:t>preparation </a:t>
            </a:r>
            <a:r>
              <a:rPr lang="en" sz="4000" dirty="0"/>
              <a:t>- Round 2</a:t>
            </a:r>
            <a:endParaRPr sz="4000" dirty="0"/>
          </a:p>
        </p:txBody>
      </p:sp>
      <p:sp>
        <p:nvSpPr>
          <p:cNvPr id="85" name="Google Shape;85;p18"/>
          <p:cNvSpPr txBox="1">
            <a:spLocks noGrp="1"/>
          </p:cNvSpPr>
          <p:nvPr>
            <p:ph type="body" idx="1"/>
          </p:nvPr>
        </p:nvSpPr>
        <p:spPr>
          <a:xfrm>
            <a:off x="311700" y="1249377"/>
            <a:ext cx="8520600" cy="3319497"/>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Local field changes</a:t>
            </a:r>
            <a:endParaRPr sz="1800" dirty="0"/>
          </a:p>
          <a:p>
            <a:pPr marL="457200" lvl="0" indent="-342900" algn="l" rtl="0">
              <a:lnSpc>
                <a:spcPct val="150000"/>
              </a:lnSpc>
              <a:spcBef>
                <a:spcPts val="0"/>
              </a:spcBef>
              <a:spcAft>
                <a:spcPts val="0"/>
              </a:spcAft>
              <a:buSzPts val="1800"/>
              <a:buChar char="●"/>
            </a:pPr>
            <a:r>
              <a:rPr lang="en" sz="1800" dirty="0"/>
              <a:t>Edits divided between Mason and WRLC</a:t>
            </a:r>
            <a:endParaRP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Post-migration</a:t>
            </a:r>
            <a:endParaRPr sz="4000" dirty="0"/>
          </a:p>
        </p:txBody>
      </p:sp>
      <p:sp>
        <p:nvSpPr>
          <p:cNvPr id="91" name="Google Shape;91;p19"/>
          <p:cNvSpPr txBox="1">
            <a:spLocks noGrp="1"/>
          </p:cNvSpPr>
          <p:nvPr>
            <p:ph type="body" idx="1"/>
          </p:nvPr>
        </p:nvSpPr>
        <p:spPr>
          <a:xfrm>
            <a:off x="311700" y="1276539"/>
            <a:ext cx="8520600" cy="3292336"/>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Started with triage</a:t>
            </a:r>
            <a:endParaRPr sz="1800" dirty="0"/>
          </a:p>
          <a:p>
            <a:pPr marL="914400" lvl="1" indent="-317500" algn="l" rtl="0">
              <a:lnSpc>
                <a:spcPct val="150000"/>
              </a:lnSpc>
              <a:spcBef>
                <a:spcPts val="0"/>
              </a:spcBef>
              <a:spcAft>
                <a:spcPts val="0"/>
              </a:spcAft>
              <a:buSzPts val="1400"/>
              <a:buChar char="○"/>
            </a:pPr>
            <a:r>
              <a:rPr lang="en" sz="1800" dirty="0"/>
              <a:t>Establishing workflows was prioritized over catalog management</a:t>
            </a:r>
            <a:endParaRPr sz="1800" dirty="0"/>
          </a:p>
          <a:p>
            <a:pPr marL="457200" lvl="0" indent="-342900" algn="l" rtl="0">
              <a:lnSpc>
                <a:spcPct val="150000"/>
              </a:lnSpc>
              <a:spcBef>
                <a:spcPts val="0"/>
              </a:spcBef>
              <a:spcAft>
                <a:spcPts val="0"/>
              </a:spcAft>
              <a:buSzPts val="1800"/>
              <a:buChar char="●"/>
            </a:pPr>
            <a:r>
              <a:rPr lang="en" sz="1800" dirty="0"/>
              <a:t>Form to submit problems</a:t>
            </a:r>
            <a:endParaRPr sz="1800" dirty="0"/>
          </a:p>
          <a:p>
            <a:pPr marL="457200" lvl="0" indent="-342900" algn="l" rtl="0">
              <a:lnSpc>
                <a:spcPct val="150000"/>
              </a:lnSpc>
              <a:spcBef>
                <a:spcPts val="0"/>
              </a:spcBef>
              <a:spcAft>
                <a:spcPts val="0"/>
              </a:spcAft>
              <a:buSzPts val="1800"/>
              <a:buChar char="●"/>
            </a:pPr>
            <a:r>
              <a:rPr lang="en" sz="1800" dirty="0"/>
              <a:t>Brainstorming sessions to discuss solutions</a:t>
            </a:r>
            <a:endParaRP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Post-migration</a:t>
            </a:r>
            <a:endParaRPr sz="4000" dirty="0"/>
          </a:p>
        </p:txBody>
      </p:sp>
      <p:sp>
        <p:nvSpPr>
          <p:cNvPr id="97" name="Google Shape;97;p20"/>
          <p:cNvSpPr txBox="1">
            <a:spLocks noGrp="1"/>
          </p:cNvSpPr>
          <p:nvPr>
            <p:ph type="body" idx="1"/>
          </p:nvPr>
        </p:nvSpPr>
        <p:spPr>
          <a:xfrm>
            <a:off x="311700" y="1276539"/>
            <a:ext cx="8520600" cy="3292336"/>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Known problems</a:t>
            </a:r>
            <a:endParaRPr sz="1800" dirty="0"/>
          </a:p>
          <a:p>
            <a:pPr marL="914400" lvl="1" indent="-317500" algn="l" rtl="0">
              <a:lnSpc>
                <a:spcPct val="150000"/>
              </a:lnSpc>
              <a:spcBef>
                <a:spcPts val="0"/>
              </a:spcBef>
              <a:spcAft>
                <a:spcPts val="0"/>
              </a:spcAft>
              <a:buSzPts val="1400"/>
              <a:buChar char="○"/>
            </a:pPr>
            <a:r>
              <a:rPr lang="en" sz="1800" dirty="0"/>
              <a:t>E-resource migration</a:t>
            </a:r>
            <a:endParaRPr sz="1800" dirty="0"/>
          </a:p>
          <a:p>
            <a:pPr marL="914400" lvl="1" indent="-317500" algn="l" rtl="0">
              <a:lnSpc>
                <a:spcPct val="150000"/>
              </a:lnSpc>
              <a:spcBef>
                <a:spcPts val="0"/>
              </a:spcBef>
              <a:spcAft>
                <a:spcPts val="0"/>
              </a:spcAft>
              <a:buSzPts val="1400"/>
              <a:buChar char="○"/>
            </a:pPr>
            <a:r>
              <a:rPr lang="en" sz="1800" dirty="0"/>
              <a:t>Local cataloging practices</a:t>
            </a:r>
            <a:endParaRPr sz="1800" dirty="0"/>
          </a:p>
          <a:p>
            <a:pPr marL="457200" lvl="0" indent="-342900" algn="l" rtl="0">
              <a:lnSpc>
                <a:spcPct val="150000"/>
              </a:lnSpc>
              <a:spcBef>
                <a:spcPts val="0"/>
              </a:spcBef>
              <a:spcAft>
                <a:spcPts val="0"/>
              </a:spcAft>
              <a:buSzPts val="1800"/>
              <a:buChar char="●"/>
            </a:pPr>
            <a:r>
              <a:rPr lang="en" sz="1800" dirty="0"/>
              <a:t>Unexpected problems</a:t>
            </a:r>
            <a:endParaRPr sz="1800" dirty="0"/>
          </a:p>
          <a:p>
            <a:pPr marL="914400" lvl="1" indent="-317500" algn="l" rtl="0">
              <a:lnSpc>
                <a:spcPct val="150000"/>
              </a:lnSpc>
              <a:spcBef>
                <a:spcPts val="0"/>
              </a:spcBef>
              <a:spcAft>
                <a:spcPts val="0"/>
              </a:spcAft>
              <a:buSzPts val="1400"/>
              <a:buChar char="○"/>
            </a:pPr>
            <a:r>
              <a:rPr lang="en" sz="1800" dirty="0"/>
              <a:t>‘On order’ records</a:t>
            </a:r>
            <a:endParaRPr sz="1800" dirty="0"/>
          </a:p>
          <a:p>
            <a:pPr marL="914400" lvl="1" indent="-317500" algn="l" rtl="0">
              <a:lnSpc>
                <a:spcPct val="150000"/>
              </a:lnSpc>
              <a:spcBef>
                <a:spcPts val="0"/>
              </a:spcBef>
              <a:spcAft>
                <a:spcPts val="0"/>
              </a:spcAft>
              <a:buSzPts val="1400"/>
              <a:buChar char="○"/>
            </a:pPr>
            <a:r>
              <a:rPr lang="en" sz="1800" dirty="0"/>
              <a:t>MarcEdit settings</a:t>
            </a:r>
            <a:endParaRP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dirty="0"/>
              <a:t>Lessons learned</a:t>
            </a:r>
            <a:endParaRPr sz="4000" dirty="0"/>
          </a:p>
        </p:txBody>
      </p:sp>
      <p:sp>
        <p:nvSpPr>
          <p:cNvPr id="103" name="Google Shape;103;p21"/>
          <p:cNvSpPr txBox="1">
            <a:spLocks noGrp="1"/>
          </p:cNvSpPr>
          <p:nvPr>
            <p:ph type="body" idx="1"/>
          </p:nvPr>
        </p:nvSpPr>
        <p:spPr>
          <a:xfrm>
            <a:off x="311700" y="1267485"/>
            <a:ext cx="8520600" cy="330139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sz="1800" dirty="0"/>
              <a:t>Start data prep sooner!</a:t>
            </a:r>
            <a:endParaRPr sz="1800" dirty="0"/>
          </a:p>
          <a:p>
            <a:pPr marL="457200" lvl="0" indent="-342900" algn="l" rtl="0">
              <a:lnSpc>
                <a:spcPct val="150000"/>
              </a:lnSpc>
              <a:spcBef>
                <a:spcPts val="0"/>
              </a:spcBef>
              <a:spcAft>
                <a:spcPts val="0"/>
              </a:spcAft>
              <a:buSzPts val="1800"/>
              <a:buChar char="●"/>
            </a:pPr>
            <a:r>
              <a:rPr lang="en" sz="1800" dirty="0"/>
              <a:t>Begin Alma-focused sooner!</a:t>
            </a:r>
            <a:endParaRPr sz="1800" dirty="0"/>
          </a:p>
          <a:p>
            <a:pPr marL="457200" lvl="0" indent="-342900" algn="l" rtl="0">
              <a:lnSpc>
                <a:spcPct val="150000"/>
              </a:lnSpc>
              <a:spcBef>
                <a:spcPts val="0"/>
              </a:spcBef>
              <a:spcAft>
                <a:spcPts val="0"/>
              </a:spcAft>
              <a:buSzPts val="1800"/>
              <a:buChar char="●"/>
            </a:pPr>
            <a:r>
              <a:rPr lang="en" sz="1800" dirty="0"/>
              <a:t>Give yourself permission to put things on the back burner, but maybe not data testing</a:t>
            </a:r>
            <a:endParaRPr sz="1800" dirty="0"/>
          </a:p>
          <a:p>
            <a:pPr marL="457200" lvl="0" indent="-342900" algn="l" rtl="0">
              <a:lnSpc>
                <a:spcPct val="150000"/>
              </a:lnSpc>
              <a:spcBef>
                <a:spcPts val="0"/>
              </a:spcBef>
              <a:spcAft>
                <a:spcPts val="0"/>
              </a:spcAft>
              <a:buSzPts val="1800"/>
              <a:buChar char="●"/>
            </a:pPr>
            <a:r>
              <a:rPr lang="en" sz="1800" dirty="0"/>
              <a:t>Try to balance data prep and data testing</a:t>
            </a:r>
            <a:endParaRPr sz="1800" dirty="0"/>
          </a:p>
        </p:txBody>
      </p:sp>
    </p:spTree>
  </p:cSld>
  <p:clrMapOvr>
    <a:masterClrMapping/>
  </p:clrMapOvr>
</p:sld>
</file>

<file path=ppt/theme/theme1.xml><?xml version="1.0" encoding="utf-8"?>
<a:theme xmlns:a="http://schemas.openxmlformats.org/drawingml/2006/main" name="Basis">
  <a:themeElements>
    <a:clrScheme name="Custom 9">
      <a:dk1>
        <a:srgbClr val="000000"/>
      </a:dk1>
      <a:lt1>
        <a:srgbClr val="FFFFFF"/>
      </a:lt1>
      <a:dk2>
        <a:srgbClr val="565349"/>
      </a:dk2>
      <a:lt2>
        <a:srgbClr val="DDDDDD"/>
      </a:lt2>
      <a:accent1>
        <a:srgbClr val="A6B727"/>
      </a:accent1>
      <a:accent2>
        <a:srgbClr val="DF5327"/>
      </a:accent2>
      <a:accent3>
        <a:srgbClr val="B87200"/>
      </a:accent3>
      <a:accent4>
        <a:srgbClr val="418AB3"/>
      </a:accent4>
      <a:accent5>
        <a:srgbClr val="D7D447"/>
      </a:accent5>
      <a:accent6>
        <a:srgbClr val="818183"/>
      </a:accent6>
      <a:hlink>
        <a:srgbClr val="B872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38</TotalTime>
  <Words>1817</Words>
  <Application>Microsoft Office PowerPoint</Application>
  <PresentationFormat>On-screen Show (16:9)</PresentationFormat>
  <Paragraphs>138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Corbel</vt:lpstr>
      <vt:lpstr>Basis</vt:lpstr>
      <vt:lpstr>Managing our metadata</vt:lpstr>
      <vt:lpstr>George Mason University</vt:lpstr>
      <vt:lpstr>Alma migration - initial planning</vt:lpstr>
      <vt:lpstr>Data Preparation Team</vt:lpstr>
      <vt:lpstr>Our records</vt:lpstr>
      <vt:lpstr>Data preparation - Round 2</vt:lpstr>
      <vt:lpstr>Post-migration</vt:lpstr>
      <vt:lpstr>Post-migration</vt:lpstr>
      <vt:lpstr>Lessons learned</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our metadata</dc:title>
  <dc:creator>Staff</dc:creator>
  <cp:lastModifiedBy>Stoytcheva, Vesselina</cp:lastModifiedBy>
  <cp:revision>6</cp:revision>
  <dcterms:modified xsi:type="dcterms:W3CDTF">2019-02-06T12:38:11Z</dcterms:modified>
</cp:coreProperties>
</file>