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10_DD5CFBB2.xml" ContentType="application/vnd.ms-powerpoint.comments+xml"/>
  <Override PartName="/ppt/comments/modernComment_101_AE839E6C.xml" ContentType="application/vnd.ms-powerpoint.comments+xml"/>
  <Override PartName="/ppt/comments/modernComment_102_501C61AE.xml" ContentType="application/vnd.ms-powerpoint.comments+xml"/>
  <Override PartName="/ppt/comments/modernComment_104_B384A5F7.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57" r:id="rId4"/>
    <p:sldId id="258" r:id="rId5"/>
    <p:sldId id="259" r:id="rId6"/>
    <p:sldId id="260" r:id="rId7"/>
    <p:sldId id="261" r:id="rId8"/>
    <p:sldId id="262" r:id="rId9"/>
    <p:sldId id="263" r:id="rId10"/>
    <p:sldId id="273" r:id="rId11"/>
    <p:sldId id="264" r:id="rId12"/>
    <p:sldId id="266" r:id="rId13"/>
    <p:sldId id="267" r:id="rId14"/>
    <p:sldId id="268" r:id="rId15"/>
    <p:sldId id="265" r:id="rId16"/>
    <p:sldId id="269" r:id="rId17"/>
    <p:sldId id="274" r:id="rId18"/>
    <p:sldId id="270" r:id="rId19"/>
    <p:sldId id="275"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B9160F-276E-C6D2-0ADE-C1C8B5CA6909}" name="O'Reilly Alice" initials="AB" userId="S::abak@lib.loc.gov::1d3bf9a7-1b04-4bed-a36c-1ee5e4f2f8b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zmierczak, Anita" initials="KA" lastIdx="1" clrIdx="0">
    <p:extLst>
      <p:ext uri="{19B8F6BF-5375-455C-9EA6-DF929625EA0E}">
        <p15:presenceInfo xmlns:p15="http://schemas.microsoft.com/office/powerpoint/2012/main" userId="S::ahoffman@lib.loc.gov::96924e00-b720-42ec-b4cb-521061036c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701D"/>
    <a:srgbClr val="E66914"/>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2" d="100"/>
          <a:sy n="52" d="100"/>
        </p:scale>
        <p:origin x="751"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8/10/relationships/authors" Target="authors.xml"/></Relationships>
</file>

<file path=ppt/comments/modernComment_101_AE839E6C.xml><?xml version="1.0" encoding="utf-8"?>
<p188:cmLst xmlns:a="http://schemas.openxmlformats.org/drawingml/2006/main" xmlns:r="http://schemas.openxmlformats.org/officeDocument/2006/relationships" xmlns:p188="http://schemas.microsoft.com/office/powerpoint/2018/8/main">
  <p188:cm id="{40867356-0384-4136-8F4F-23667C072C41}" authorId="{2CB9160F-276E-C6D2-0ADE-C1C8B5CA6909}" created="2024-03-06T17:38:44.562">
    <pc:sldMkLst xmlns:pc="http://schemas.microsoft.com/office/powerpoint/2013/main/command">
      <pc:docMk/>
      <pc:sldMk cId="2927861356" sldId="257"/>
    </pc:sldMkLst>
    <p188:txBody>
      <a:bodyPr/>
      <a:lstStyle/>
      <a:p>
        <a:r>
          <a:rPr lang="en-US"/>
          <a:t>The 072 MARC tag, otherwise known as a Subject Category Code (LC) or Broad Descriptors (NLS), has been used by the National Library Service to, first and foremost, build a genre/subject bridge between the NLS Catalog and NLS BARD database. In recent years, NLS started publicizing and expanding the Broad Descriptors code list and utilization in MARC records. The little-known codes have become an essential key in a patron’s auto-select book and an effective and highly efficient support tool to optimize NLS Catalog search and discovery. This presentation will describe how, in just a couple of years, the 072 tag became one of the most exciting and helpful coded MARC tags that can relate and collaborate with searches across different MARC and non-MARC databases, how it can simplify on-demand patron search in regional libraries across the United States, and how it directly relates to readers and librarians high demand interests and topics. Additionally, it will explore how the 4-letter codes filled the space between the Library of Congress Subject Headings and Local Public Libraries themes and reader’s direct interest genres and how the 072 MARC tag can potentially consolidate three aspects of the library’s search and discovery: vocabulary control and standardization, local demand, and reader preference. </a:t>
        </a:r>
      </a:p>
    </p188:txBody>
  </p188:cm>
</p188:cmLst>
</file>

<file path=ppt/comments/modernComment_102_501C61AE.xml><?xml version="1.0" encoding="utf-8"?>
<p188:cmLst xmlns:a="http://schemas.openxmlformats.org/drawingml/2006/main" xmlns:r="http://schemas.openxmlformats.org/officeDocument/2006/relationships" xmlns:p188="http://schemas.microsoft.com/office/powerpoint/2018/8/main">
  <p188:cm id="{624C1226-DA8F-4A76-8297-4832E96B2555}" authorId="{2CB9160F-276E-C6D2-0ADE-C1C8B5CA6909}" created="2024-03-06T17:39:29.052">
    <pc:sldMkLst xmlns:pc="http://schemas.microsoft.com/office/powerpoint/2013/main/command">
      <pc:docMk/>
      <pc:sldMk cId="1344037294" sldId="258"/>
    </pc:sldMkLst>
    <p188:txBody>
      <a:bodyPr/>
      <a:lstStyle/>
      <a:p>
        <a:r>
          <a:rPr lang="en-US"/>
          <a:t>Make TAG lowercase?</a:t>
        </a:r>
      </a:p>
    </p188:txBody>
  </p188:cm>
</p188:cmLst>
</file>

<file path=ppt/comments/modernComment_104_B384A5F7.xml><?xml version="1.0" encoding="utf-8"?>
<p188:cmLst xmlns:a="http://schemas.openxmlformats.org/drawingml/2006/main" xmlns:r="http://schemas.openxmlformats.org/officeDocument/2006/relationships" xmlns:p188="http://schemas.microsoft.com/office/powerpoint/2018/8/main">
  <p188:cm id="{8AE4E956-78C3-4C9E-B2BA-1E11117697E2}" authorId="{2CB9160F-276E-C6D2-0ADE-C1C8B5CA6909}" created="2024-03-06T17:40:11.933">
    <pc:sldMkLst xmlns:pc="http://schemas.microsoft.com/office/powerpoint/2013/main/command">
      <pc:docMk/>
      <pc:sldMk cId="3011814903" sldId="260"/>
    </pc:sldMkLst>
    <p188:txBody>
      <a:bodyPr/>
      <a:lstStyle/>
      <a:p>
        <a:r>
          <a:rPr lang="en-US"/>
          <a:t>Easy to easily</a:t>
        </a:r>
      </a:p>
    </p188:txBody>
  </p188:cm>
</p188:cmLst>
</file>

<file path=ppt/comments/modernComment_110_DD5CFBB2.xml><?xml version="1.0" encoding="utf-8"?>
<p188:cmLst xmlns:a="http://schemas.openxmlformats.org/drawingml/2006/main" xmlns:r="http://schemas.openxmlformats.org/officeDocument/2006/relationships" xmlns:p188="http://schemas.microsoft.com/office/powerpoint/2018/8/main">
  <p188:cm id="{ABD1C4FC-0BCF-4255-8391-BA59349B6477}" authorId="{2CB9160F-276E-C6D2-0ADE-C1C8B5CA6909}" created="2024-03-06T17:32:26.510">
    <pc:sldMkLst xmlns:pc="http://schemas.microsoft.com/office/powerpoint/2013/main/command">
      <pc:docMk/>
      <pc:sldMk cId="3713858482" sldId="272"/>
    </pc:sldMkLst>
    <p188:txBody>
      <a:bodyPr/>
      <a:lstStyle/>
      <a:p>
        <a:r>
          <a:rPr lang="en-US"/>
          <a:t>Make W lower case?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42DE-3BC1-44B9-B690-A85EA4CC91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64FEF5-46D9-4636-9BDD-254D8E4832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61DD6F-7761-425A-80D4-F32BA645AFF6}"/>
              </a:ext>
            </a:extLst>
          </p:cNvPr>
          <p:cNvSpPr>
            <a:spLocks noGrp="1"/>
          </p:cNvSpPr>
          <p:nvPr>
            <p:ph type="dt" sz="half" idx="10"/>
          </p:nvPr>
        </p:nvSpPr>
        <p:spPr/>
        <p:txBody>
          <a:bodyPr/>
          <a:lstStyle/>
          <a:p>
            <a:fld id="{0DA0B722-B649-4151-A3AA-307BF46ABC3F}" type="datetimeFigureOut">
              <a:rPr lang="en-US" smtClean="0"/>
              <a:t>3/6/2024</a:t>
            </a:fld>
            <a:endParaRPr lang="en-US"/>
          </a:p>
        </p:txBody>
      </p:sp>
      <p:sp>
        <p:nvSpPr>
          <p:cNvPr id="5" name="Footer Placeholder 4">
            <a:extLst>
              <a:ext uri="{FF2B5EF4-FFF2-40B4-BE49-F238E27FC236}">
                <a16:creationId xmlns:a16="http://schemas.microsoft.com/office/drawing/2014/main" id="{3A36B431-99DF-4A2F-8A6D-6FF8C11D3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E6D05-E67C-44C5-91E7-F5D6B672886F}"/>
              </a:ext>
            </a:extLst>
          </p:cNvPr>
          <p:cNvSpPr>
            <a:spLocks noGrp="1"/>
          </p:cNvSpPr>
          <p:nvPr>
            <p:ph type="sldNum" sz="quarter" idx="12"/>
          </p:nvPr>
        </p:nvSpPr>
        <p:spPr/>
        <p:txBody>
          <a:bodyPr/>
          <a:lstStyle/>
          <a:p>
            <a:fld id="{92A45143-FA28-43DF-8886-61BAA5A3D11C}" type="slidenum">
              <a:rPr lang="en-US" smtClean="0"/>
              <a:t>‹#›</a:t>
            </a:fld>
            <a:endParaRPr lang="en-US"/>
          </a:p>
        </p:txBody>
      </p:sp>
    </p:spTree>
    <p:extLst>
      <p:ext uri="{BB962C8B-B14F-4D97-AF65-F5344CB8AC3E}">
        <p14:creationId xmlns:p14="http://schemas.microsoft.com/office/powerpoint/2010/main" val="327821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8924A-D7F9-49F0-8AE3-01996F1967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F88A0D-DBC6-4FED-9C5A-CEE2FBC925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F81F6-C809-4AB1-847D-548AD2473FDA}"/>
              </a:ext>
            </a:extLst>
          </p:cNvPr>
          <p:cNvSpPr>
            <a:spLocks noGrp="1"/>
          </p:cNvSpPr>
          <p:nvPr>
            <p:ph type="dt" sz="half" idx="10"/>
          </p:nvPr>
        </p:nvSpPr>
        <p:spPr/>
        <p:txBody>
          <a:bodyPr/>
          <a:lstStyle/>
          <a:p>
            <a:fld id="{0DA0B722-B649-4151-A3AA-307BF46ABC3F}" type="datetimeFigureOut">
              <a:rPr lang="en-US" smtClean="0"/>
              <a:t>3/6/2024</a:t>
            </a:fld>
            <a:endParaRPr lang="en-US"/>
          </a:p>
        </p:txBody>
      </p:sp>
      <p:sp>
        <p:nvSpPr>
          <p:cNvPr id="5" name="Footer Placeholder 4">
            <a:extLst>
              <a:ext uri="{FF2B5EF4-FFF2-40B4-BE49-F238E27FC236}">
                <a16:creationId xmlns:a16="http://schemas.microsoft.com/office/drawing/2014/main" id="{C4E50F63-1FE2-44B3-8A83-E12EC5256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5A34E-28C2-4A02-A754-B8388090FAE5}"/>
              </a:ext>
            </a:extLst>
          </p:cNvPr>
          <p:cNvSpPr>
            <a:spLocks noGrp="1"/>
          </p:cNvSpPr>
          <p:nvPr>
            <p:ph type="sldNum" sz="quarter" idx="12"/>
          </p:nvPr>
        </p:nvSpPr>
        <p:spPr/>
        <p:txBody>
          <a:bodyPr/>
          <a:lstStyle/>
          <a:p>
            <a:fld id="{92A45143-FA28-43DF-8886-61BAA5A3D11C}" type="slidenum">
              <a:rPr lang="en-US" smtClean="0"/>
              <a:t>‹#›</a:t>
            </a:fld>
            <a:endParaRPr lang="en-US"/>
          </a:p>
        </p:txBody>
      </p:sp>
    </p:spTree>
    <p:extLst>
      <p:ext uri="{BB962C8B-B14F-4D97-AF65-F5344CB8AC3E}">
        <p14:creationId xmlns:p14="http://schemas.microsoft.com/office/powerpoint/2010/main" val="3315642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8A4D8A-F2AD-4A9D-96C0-3968127C4C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2377C1-75D4-4846-9F75-DD78C5C08F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39FFF7-31A0-4850-B583-B04F07F8F3E3}"/>
              </a:ext>
            </a:extLst>
          </p:cNvPr>
          <p:cNvSpPr>
            <a:spLocks noGrp="1"/>
          </p:cNvSpPr>
          <p:nvPr>
            <p:ph type="dt" sz="half" idx="10"/>
          </p:nvPr>
        </p:nvSpPr>
        <p:spPr/>
        <p:txBody>
          <a:bodyPr/>
          <a:lstStyle/>
          <a:p>
            <a:fld id="{0DA0B722-B649-4151-A3AA-307BF46ABC3F}" type="datetimeFigureOut">
              <a:rPr lang="en-US" smtClean="0"/>
              <a:t>3/6/2024</a:t>
            </a:fld>
            <a:endParaRPr lang="en-US"/>
          </a:p>
        </p:txBody>
      </p:sp>
      <p:sp>
        <p:nvSpPr>
          <p:cNvPr id="5" name="Footer Placeholder 4">
            <a:extLst>
              <a:ext uri="{FF2B5EF4-FFF2-40B4-BE49-F238E27FC236}">
                <a16:creationId xmlns:a16="http://schemas.microsoft.com/office/drawing/2014/main" id="{069B86C4-0AC7-455E-8E0B-586E38737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FFEB5-1943-4279-A778-78BCAA87AB02}"/>
              </a:ext>
            </a:extLst>
          </p:cNvPr>
          <p:cNvSpPr>
            <a:spLocks noGrp="1"/>
          </p:cNvSpPr>
          <p:nvPr>
            <p:ph type="sldNum" sz="quarter" idx="12"/>
          </p:nvPr>
        </p:nvSpPr>
        <p:spPr/>
        <p:txBody>
          <a:bodyPr/>
          <a:lstStyle/>
          <a:p>
            <a:fld id="{92A45143-FA28-43DF-8886-61BAA5A3D11C}" type="slidenum">
              <a:rPr lang="en-US" smtClean="0"/>
              <a:t>‹#›</a:t>
            </a:fld>
            <a:endParaRPr lang="en-US"/>
          </a:p>
        </p:txBody>
      </p:sp>
    </p:spTree>
    <p:extLst>
      <p:ext uri="{BB962C8B-B14F-4D97-AF65-F5344CB8AC3E}">
        <p14:creationId xmlns:p14="http://schemas.microsoft.com/office/powerpoint/2010/main" val="301889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0C9F-EFB1-4580-A52B-5ED375E3A8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B86B9-62CF-401B-8F1D-EF53C0C538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37A34-3517-4446-9144-232DBAF34972}"/>
              </a:ext>
            </a:extLst>
          </p:cNvPr>
          <p:cNvSpPr>
            <a:spLocks noGrp="1"/>
          </p:cNvSpPr>
          <p:nvPr>
            <p:ph type="dt" sz="half" idx="10"/>
          </p:nvPr>
        </p:nvSpPr>
        <p:spPr/>
        <p:txBody>
          <a:bodyPr/>
          <a:lstStyle/>
          <a:p>
            <a:fld id="{0DA0B722-B649-4151-A3AA-307BF46ABC3F}" type="datetimeFigureOut">
              <a:rPr lang="en-US" smtClean="0"/>
              <a:t>3/6/2024</a:t>
            </a:fld>
            <a:endParaRPr lang="en-US"/>
          </a:p>
        </p:txBody>
      </p:sp>
      <p:sp>
        <p:nvSpPr>
          <p:cNvPr id="5" name="Footer Placeholder 4">
            <a:extLst>
              <a:ext uri="{FF2B5EF4-FFF2-40B4-BE49-F238E27FC236}">
                <a16:creationId xmlns:a16="http://schemas.microsoft.com/office/drawing/2014/main" id="{13960ED7-95A5-4A1D-839F-309C27D05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7DF8E-E7E3-4886-A228-9F3D96835251}"/>
              </a:ext>
            </a:extLst>
          </p:cNvPr>
          <p:cNvSpPr>
            <a:spLocks noGrp="1"/>
          </p:cNvSpPr>
          <p:nvPr>
            <p:ph type="sldNum" sz="quarter" idx="12"/>
          </p:nvPr>
        </p:nvSpPr>
        <p:spPr/>
        <p:txBody>
          <a:bodyPr/>
          <a:lstStyle/>
          <a:p>
            <a:fld id="{92A45143-FA28-43DF-8886-61BAA5A3D11C}" type="slidenum">
              <a:rPr lang="en-US" smtClean="0"/>
              <a:t>‹#›</a:t>
            </a:fld>
            <a:endParaRPr lang="en-US"/>
          </a:p>
        </p:txBody>
      </p:sp>
    </p:spTree>
    <p:extLst>
      <p:ext uri="{BB962C8B-B14F-4D97-AF65-F5344CB8AC3E}">
        <p14:creationId xmlns:p14="http://schemas.microsoft.com/office/powerpoint/2010/main" val="12706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4284F-FFD7-4BBC-8734-D94DC52E41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9CCE3A-AFD2-46DF-8C0A-5489BC360A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83F639-1484-41D2-8110-4086BF238D57}"/>
              </a:ext>
            </a:extLst>
          </p:cNvPr>
          <p:cNvSpPr>
            <a:spLocks noGrp="1"/>
          </p:cNvSpPr>
          <p:nvPr>
            <p:ph type="dt" sz="half" idx="10"/>
          </p:nvPr>
        </p:nvSpPr>
        <p:spPr/>
        <p:txBody>
          <a:bodyPr/>
          <a:lstStyle/>
          <a:p>
            <a:fld id="{0DA0B722-B649-4151-A3AA-307BF46ABC3F}" type="datetimeFigureOut">
              <a:rPr lang="en-US" smtClean="0"/>
              <a:t>3/6/2024</a:t>
            </a:fld>
            <a:endParaRPr lang="en-US"/>
          </a:p>
        </p:txBody>
      </p:sp>
      <p:sp>
        <p:nvSpPr>
          <p:cNvPr id="5" name="Footer Placeholder 4">
            <a:extLst>
              <a:ext uri="{FF2B5EF4-FFF2-40B4-BE49-F238E27FC236}">
                <a16:creationId xmlns:a16="http://schemas.microsoft.com/office/drawing/2014/main" id="{38D59CDA-5F50-4AD5-B8EE-F37EF2309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A26C67-B038-4F0B-AE79-0B6B78053D48}"/>
              </a:ext>
            </a:extLst>
          </p:cNvPr>
          <p:cNvSpPr>
            <a:spLocks noGrp="1"/>
          </p:cNvSpPr>
          <p:nvPr>
            <p:ph type="sldNum" sz="quarter" idx="12"/>
          </p:nvPr>
        </p:nvSpPr>
        <p:spPr/>
        <p:txBody>
          <a:bodyPr/>
          <a:lstStyle/>
          <a:p>
            <a:fld id="{92A45143-FA28-43DF-8886-61BAA5A3D11C}" type="slidenum">
              <a:rPr lang="en-US" smtClean="0"/>
              <a:t>‹#›</a:t>
            </a:fld>
            <a:endParaRPr lang="en-US"/>
          </a:p>
        </p:txBody>
      </p:sp>
    </p:spTree>
    <p:extLst>
      <p:ext uri="{BB962C8B-B14F-4D97-AF65-F5344CB8AC3E}">
        <p14:creationId xmlns:p14="http://schemas.microsoft.com/office/powerpoint/2010/main" val="3706115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02FC1-B0E1-4D37-8511-56C8D00D8D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7E1FF-CA45-4532-AFF1-42B149F56F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203F5F-C24D-4F69-9F32-4EE283EE9C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8C4B55-770C-40A1-B272-410950F095FB}"/>
              </a:ext>
            </a:extLst>
          </p:cNvPr>
          <p:cNvSpPr>
            <a:spLocks noGrp="1"/>
          </p:cNvSpPr>
          <p:nvPr>
            <p:ph type="dt" sz="half" idx="10"/>
          </p:nvPr>
        </p:nvSpPr>
        <p:spPr/>
        <p:txBody>
          <a:bodyPr/>
          <a:lstStyle/>
          <a:p>
            <a:fld id="{0DA0B722-B649-4151-A3AA-307BF46ABC3F}" type="datetimeFigureOut">
              <a:rPr lang="en-US" smtClean="0"/>
              <a:t>3/6/2024</a:t>
            </a:fld>
            <a:endParaRPr lang="en-US"/>
          </a:p>
        </p:txBody>
      </p:sp>
      <p:sp>
        <p:nvSpPr>
          <p:cNvPr id="6" name="Footer Placeholder 5">
            <a:extLst>
              <a:ext uri="{FF2B5EF4-FFF2-40B4-BE49-F238E27FC236}">
                <a16:creationId xmlns:a16="http://schemas.microsoft.com/office/drawing/2014/main" id="{71FFC6F5-A544-4314-B48E-10431197CA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2101B8-A80C-4582-8592-39B9CF3C3623}"/>
              </a:ext>
            </a:extLst>
          </p:cNvPr>
          <p:cNvSpPr>
            <a:spLocks noGrp="1"/>
          </p:cNvSpPr>
          <p:nvPr>
            <p:ph type="sldNum" sz="quarter" idx="12"/>
          </p:nvPr>
        </p:nvSpPr>
        <p:spPr/>
        <p:txBody>
          <a:bodyPr/>
          <a:lstStyle/>
          <a:p>
            <a:fld id="{92A45143-FA28-43DF-8886-61BAA5A3D11C}" type="slidenum">
              <a:rPr lang="en-US" smtClean="0"/>
              <a:t>‹#›</a:t>
            </a:fld>
            <a:endParaRPr lang="en-US"/>
          </a:p>
        </p:txBody>
      </p:sp>
    </p:spTree>
    <p:extLst>
      <p:ext uri="{BB962C8B-B14F-4D97-AF65-F5344CB8AC3E}">
        <p14:creationId xmlns:p14="http://schemas.microsoft.com/office/powerpoint/2010/main" val="374853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6F9DF-D32A-46CF-9CE9-453BB14C28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120EA4-C49D-4760-AD19-B36C80D045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1B3281-12C8-4B5A-B53B-8302F9270E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7B463B-4156-4CFF-BEB0-80726597B7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503242-1A14-40BE-97BC-1BC6439801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9F483D-FDD0-4B4C-89F1-11D8C85C15C4}"/>
              </a:ext>
            </a:extLst>
          </p:cNvPr>
          <p:cNvSpPr>
            <a:spLocks noGrp="1"/>
          </p:cNvSpPr>
          <p:nvPr>
            <p:ph type="dt" sz="half" idx="10"/>
          </p:nvPr>
        </p:nvSpPr>
        <p:spPr/>
        <p:txBody>
          <a:bodyPr/>
          <a:lstStyle/>
          <a:p>
            <a:fld id="{0DA0B722-B649-4151-A3AA-307BF46ABC3F}" type="datetimeFigureOut">
              <a:rPr lang="en-US" smtClean="0"/>
              <a:t>3/6/2024</a:t>
            </a:fld>
            <a:endParaRPr lang="en-US"/>
          </a:p>
        </p:txBody>
      </p:sp>
      <p:sp>
        <p:nvSpPr>
          <p:cNvPr id="8" name="Footer Placeholder 7">
            <a:extLst>
              <a:ext uri="{FF2B5EF4-FFF2-40B4-BE49-F238E27FC236}">
                <a16:creationId xmlns:a16="http://schemas.microsoft.com/office/drawing/2014/main" id="{B9577254-17D2-4D76-B236-CCE296D999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1358EF-849E-43C0-B449-4DBA5D65ADE6}"/>
              </a:ext>
            </a:extLst>
          </p:cNvPr>
          <p:cNvSpPr>
            <a:spLocks noGrp="1"/>
          </p:cNvSpPr>
          <p:nvPr>
            <p:ph type="sldNum" sz="quarter" idx="12"/>
          </p:nvPr>
        </p:nvSpPr>
        <p:spPr/>
        <p:txBody>
          <a:bodyPr/>
          <a:lstStyle/>
          <a:p>
            <a:fld id="{92A45143-FA28-43DF-8886-61BAA5A3D11C}" type="slidenum">
              <a:rPr lang="en-US" smtClean="0"/>
              <a:t>‹#›</a:t>
            </a:fld>
            <a:endParaRPr lang="en-US"/>
          </a:p>
        </p:txBody>
      </p:sp>
    </p:spTree>
    <p:extLst>
      <p:ext uri="{BB962C8B-B14F-4D97-AF65-F5344CB8AC3E}">
        <p14:creationId xmlns:p14="http://schemas.microsoft.com/office/powerpoint/2010/main" val="4220994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9367-348E-4BEC-820D-04DB555F30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2D4D13-06B6-4C90-8248-97133A0D3A8E}"/>
              </a:ext>
            </a:extLst>
          </p:cNvPr>
          <p:cNvSpPr>
            <a:spLocks noGrp="1"/>
          </p:cNvSpPr>
          <p:nvPr>
            <p:ph type="dt" sz="half" idx="10"/>
          </p:nvPr>
        </p:nvSpPr>
        <p:spPr/>
        <p:txBody>
          <a:bodyPr/>
          <a:lstStyle/>
          <a:p>
            <a:fld id="{0DA0B722-B649-4151-A3AA-307BF46ABC3F}" type="datetimeFigureOut">
              <a:rPr lang="en-US" smtClean="0"/>
              <a:t>3/6/2024</a:t>
            </a:fld>
            <a:endParaRPr lang="en-US"/>
          </a:p>
        </p:txBody>
      </p:sp>
      <p:sp>
        <p:nvSpPr>
          <p:cNvPr id="4" name="Footer Placeholder 3">
            <a:extLst>
              <a:ext uri="{FF2B5EF4-FFF2-40B4-BE49-F238E27FC236}">
                <a16:creationId xmlns:a16="http://schemas.microsoft.com/office/drawing/2014/main" id="{F0F4FF54-3F9F-4BEC-A53A-37D6034DF8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D600D8-9A0A-4D5B-9EA6-42705425A285}"/>
              </a:ext>
            </a:extLst>
          </p:cNvPr>
          <p:cNvSpPr>
            <a:spLocks noGrp="1"/>
          </p:cNvSpPr>
          <p:nvPr>
            <p:ph type="sldNum" sz="quarter" idx="12"/>
          </p:nvPr>
        </p:nvSpPr>
        <p:spPr/>
        <p:txBody>
          <a:bodyPr/>
          <a:lstStyle/>
          <a:p>
            <a:fld id="{92A45143-FA28-43DF-8886-61BAA5A3D11C}" type="slidenum">
              <a:rPr lang="en-US" smtClean="0"/>
              <a:t>‹#›</a:t>
            </a:fld>
            <a:endParaRPr lang="en-US"/>
          </a:p>
        </p:txBody>
      </p:sp>
    </p:spTree>
    <p:extLst>
      <p:ext uri="{BB962C8B-B14F-4D97-AF65-F5344CB8AC3E}">
        <p14:creationId xmlns:p14="http://schemas.microsoft.com/office/powerpoint/2010/main" val="26014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6ADDF9-199B-4936-ADF2-A43956A03BF6}"/>
              </a:ext>
            </a:extLst>
          </p:cNvPr>
          <p:cNvSpPr>
            <a:spLocks noGrp="1"/>
          </p:cNvSpPr>
          <p:nvPr>
            <p:ph type="dt" sz="half" idx="10"/>
          </p:nvPr>
        </p:nvSpPr>
        <p:spPr/>
        <p:txBody>
          <a:bodyPr/>
          <a:lstStyle/>
          <a:p>
            <a:fld id="{0DA0B722-B649-4151-A3AA-307BF46ABC3F}" type="datetimeFigureOut">
              <a:rPr lang="en-US" smtClean="0"/>
              <a:t>3/6/2024</a:t>
            </a:fld>
            <a:endParaRPr lang="en-US"/>
          </a:p>
        </p:txBody>
      </p:sp>
      <p:sp>
        <p:nvSpPr>
          <p:cNvPr id="3" name="Footer Placeholder 2">
            <a:extLst>
              <a:ext uri="{FF2B5EF4-FFF2-40B4-BE49-F238E27FC236}">
                <a16:creationId xmlns:a16="http://schemas.microsoft.com/office/drawing/2014/main" id="{D35E6E4D-0927-4EF2-9337-33BAD8859F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5D2B69-2176-43B0-B84D-551D291F7CEA}"/>
              </a:ext>
            </a:extLst>
          </p:cNvPr>
          <p:cNvSpPr>
            <a:spLocks noGrp="1"/>
          </p:cNvSpPr>
          <p:nvPr>
            <p:ph type="sldNum" sz="quarter" idx="12"/>
          </p:nvPr>
        </p:nvSpPr>
        <p:spPr/>
        <p:txBody>
          <a:bodyPr/>
          <a:lstStyle/>
          <a:p>
            <a:fld id="{92A45143-FA28-43DF-8886-61BAA5A3D11C}" type="slidenum">
              <a:rPr lang="en-US" smtClean="0"/>
              <a:t>‹#›</a:t>
            </a:fld>
            <a:endParaRPr lang="en-US"/>
          </a:p>
        </p:txBody>
      </p:sp>
    </p:spTree>
    <p:extLst>
      <p:ext uri="{BB962C8B-B14F-4D97-AF65-F5344CB8AC3E}">
        <p14:creationId xmlns:p14="http://schemas.microsoft.com/office/powerpoint/2010/main" val="2227449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D804-2ADE-427F-8730-2616329730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AF3AC8-3BED-4626-80A1-DAAA81F15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FDDCC7-BBB9-402E-8A29-718D41A33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C51EAE-183D-4991-ADE5-7AD6E6C4CF4B}"/>
              </a:ext>
            </a:extLst>
          </p:cNvPr>
          <p:cNvSpPr>
            <a:spLocks noGrp="1"/>
          </p:cNvSpPr>
          <p:nvPr>
            <p:ph type="dt" sz="half" idx="10"/>
          </p:nvPr>
        </p:nvSpPr>
        <p:spPr/>
        <p:txBody>
          <a:bodyPr/>
          <a:lstStyle/>
          <a:p>
            <a:fld id="{0DA0B722-B649-4151-A3AA-307BF46ABC3F}" type="datetimeFigureOut">
              <a:rPr lang="en-US" smtClean="0"/>
              <a:t>3/6/2024</a:t>
            </a:fld>
            <a:endParaRPr lang="en-US"/>
          </a:p>
        </p:txBody>
      </p:sp>
      <p:sp>
        <p:nvSpPr>
          <p:cNvPr id="6" name="Footer Placeholder 5">
            <a:extLst>
              <a:ext uri="{FF2B5EF4-FFF2-40B4-BE49-F238E27FC236}">
                <a16:creationId xmlns:a16="http://schemas.microsoft.com/office/drawing/2014/main" id="{B3B93B38-5AE7-4570-ABCD-2E175D3FE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F406AA-8A4C-4D4F-A4BA-E70148E3B4A2}"/>
              </a:ext>
            </a:extLst>
          </p:cNvPr>
          <p:cNvSpPr>
            <a:spLocks noGrp="1"/>
          </p:cNvSpPr>
          <p:nvPr>
            <p:ph type="sldNum" sz="quarter" idx="12"/>
          </p:nvPr>
        </p:nvSpPr>
        <p:spPr/>
        <p:txBody>
          <a:bodyPr/>
          <a:lstStyle/>
          <a:p>
            <a:fld id="{92A45143-FA28-43DF-8886-61BAA5A3D11C}" type="slidenum">
              <a:rPr lang="en-US" smtClean="0"/>
              <a:t>‹#›</a:t>
            </a:fld>
            <a:endParaRPr lang="en-US"/>
          </a:p>
        </p:txBody>
      </p:sp>
    </p:spTree>
    <p:extLst>
      <p:ext uri="{BB962C8B-B14F-4D97-AF65-F5344CB8AC3E}">
        <p14:creationId xmlns:p14="http://schemas.microsoft.com/office/powerpoint/2010/main" val="250895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4E29-BE5B-4848-AA5E-8685AC13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0B96ED-FC9C-47B5-99D0-65EE11BE81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B72721-1FC4-443F-9E2F-911C67E3D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926D8-93AC-4AD2-9657-577452F7400D}"/>
              </a:ext>
            </a:extLst>
          </p:cNvPr>
          <p:cNvSpPr>
            <a:spLocks noGrp="1"/>
          </p:cNvSpPr>
          <p:nvPr>
            <p:ph type="dt" sz="half" idx="10"/>
          </p:nvPr>
        </p:nvSpPr>
        <p:spPr/>
        <p:txBody>
          <a:bodyPr/>
          <a:lstStyle/>
          <a:p>
            <a:fld id="{0DA0B722-B649-4151-A3AA-307BF46ABC3F}" type="datetimeFigureOut">
              <a:rPr lang="en-US" smtClean="0"/>
              <a:t>3/6/2024</a:t>
            </a:fld>
            <a:endParaRPr lang="en-US"/>
          </a:p>
        </p:txBody>
      </p:sp>
      <p:sp>
        <p:nvSpPr>
          <p:cNvPr id="6" name="Footer Placeholder 5">
            <a:extLst>
              <a:ext uri="{FF2B5EF4-FFF2-40B4-BE49-F238E27FC236}">
                <a16:creationId xmlns:a16="http://schemas.microsoft.com/office/drawing/2014/main" id="{7657CDB9-F438-4D7B-A702-90BC1091D8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16087D-7D74-42E0-A39B-BE2981B01853}"/>
              </a:ext>
            </a:extLst>
          </p:cNvPr>
          <p:cNvSpPr>
            <a:spLocks noGrp="1"/>
          </p:cNvSpPr>
          <p:nvPr>
            <p:ph type="sldNum" sz="quarter" idx="12"/>
          </p:nvPr>
        </p:nvSpPr>
        <p:spPr/>
        <p:txBody>
          <a:bodyPr/>
          <a:lstStyle/>
          <a:p>
            <a:fld id="{92A45143-FA28-43DF-8886-61BAA5A3D11C}" type="slidenum">
              <a:rPr lang="en-US" smtClean="0"/>
              <a:t>‹#›</a:t>
            </a:fld>
            <a:endParaRPr lang="en-US"/>
          </a:p>
        </p:txBody>
      </p:sp>
    </p:spTree>
    <p:extLst>
      <p:ext uri="{BB962C8B-B14F-4D97-AF65-F5344CB8AC3E}">
        <p14:creationId xmlns:p14="http://schemas.microsoft.com/office/powerpoint/2010/main" val="155295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68B4EB-B09C-47A8-ACCB-85BB50CB48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BA96BB-E205-46D1-83F3-CA92CBD6AE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A61B37-3AE1-4A3B-9EC8-9588C4E3C4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0B722-B649-4151-A3AA-307BF46ABC3F}" type="datetimeFigureOut">
              <a:rPr lang="en-US" smtClean="0"/>
              <a:t>3/6/2024</a:t>
            </a:fld>
            <a:endParaRPr lang="en-US"/>
          </a:p>
        </p:txBody>
      </p:sp>
      <p:sp>
        <p:nvSpPr>
          <p:cNvPr id="5" name="Footer Placeholder 4">
            <a:extLst>
              <a:ext uri="{FF2B5EF4-FFF2-40B4-BE49-F238E27FC236}">
                <a16:creationId xmlns:a16="http://schemas.microsoft.com/office/drawing/2014/main" id="{AAD1D437-43E5-4F4A-A38E-699607DE3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C7FE54-4082-4655-B96F-1C4A3ED66C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45143-FA28-43DF-8886-61BAA5A3D11C}" type="slidenum">
              <a:rPr lang="en-US" smtClean="0"/>
              <a:t>‹#›</a:t>
            </a:fld>
            <a:endParaRPr lang="en-US"/>
          </a:p>
        </p:txBody>
      </p:sp>
    </p:spTree>
    <p:extLst>
      <p:ext uri="{BB962C8B-B14F-4D97-AF65-F5344CB8AC3E}">
        <p14:creationId xmlns:p14="http://schemas.microsoft.com/office/powerpoint/2010/main" val="1802002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10_DD5CFBB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1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loc.gov/standards/sourcelist/subject-category.html"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ahoffman@loc.gov"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1_AE839E6C.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7.png"/><Relationship Id="rId2" Type="http://schemas.microsoft.com/office/2018/10/relationships/comments" Target="../comments/modernComment_102_501C61AE.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hyperlink" Target="https://www.loc.gov/standards/sourcelist/subject-category.html" TargetMode="Externa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microsoft.com/office/2018/10/relationships/comments" Target="../comments/modernComment_104_B384A5F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LS home page">
            <a:extLst>
              <a:ext uri="{FF2B5EF4-FFF2-40B4-BE49-F238E27FC236}">
                <a16:creationId xmlns:a16="http://schemas.microsoft.com/office/drawing/2014/main" id="{EA56BCD7-18A0-2F87-2423-3DB023013F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6107" y="94922"/>
            <a:ext cx="2739259" cy="103781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a:extLst>
              <a:ext uri="{FF2B5EF4-FFF2-40B4-BE49-F238E27FC236}">
                <a16:creationId xmlns:a16="http://schemas.microsoft.com/office/drawing/2014/main" id="{49737B6F-9C4D-E316-0031-E5695797371B}"/>
              </a:ext>
            </a:extLst>
          </p:cNvPr>
          <p:cNvSpPr>
            <a:spLocks noChangeAspect="1" noChangeArrowheads="1"/>
          </p:cNvSpPr>
          <p:nvPr/>
        </p:nvSpPr>
        <p:spPr bwMode="auto">
          <a:xfrm>
            <a:off x="5943600" y="3276600"/>
            <a:ext cx="1981200" cy="1981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5" name="Straight Connector 4">
            <a:extLst>
              <a:ext uri="{FF2B5EF4-FFF2-40B4-BE49-F238E27FC236}">
                <a16:creationId xmlns:a16="http://schemas.microsoft.com/office/drawing/2014/main" id="{6563EFD3-902B-9926-044D-1AAFA209C26C}"/>
              </a:ext>
            </a:extLst>
          </p:cNvPr>
          <p:cNvCxnSpPr>
            <a:cxnSpLocks/>
          </p:cNvCxnSpPr>
          <p:nvPr/>
        </p:nvCxnSpPr>
        <p:spPr>
          <a:xfrm>
            <a:off x="294290" y="1713187"/>
            <a:ext cx="11624441" cy="0"/>
          </a:xfrm>
          <a:prstGeom prst="line">
            <a:avLst/>
          </a:prstGeom>
          <a:ln w="57150"/>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1760C0FA-242B-3200-31D0-9490AEA5AD56}"/>
              </a:ext>
            </a:extLst>
          </p:cNvPr>
          <p:cNvSpPr txBox="1"/>
          <p:nvPr/>
        </p:nvSpPr>
        <p:spPr>
          <a:xfrm>
            <a:off x="10752083" y="6488668"/>
            <a:ext cx="2333296" cy="369332"/>
          </a:xfrm>
          <a:prstGeom prst="rect">
            <a:avLst/>
          </a:prstGeom>
          <a:noFill/>
        </p:spPr>
        <p:txBody>
          <a:bodyPr wrap="square" rtlCol="0">
            <a:spAutoFit/>
          </a:bodyPr>
          <a:lstStyle/>
          <a:p>
            <a:r>
              <a:rPr lang="en-US" dirty="0"/>
              <a:t>March 2024</a:t>
            </a:r>
          </a:p>
        </p:txBody>
      </p:sp>
      <p:sp>
        <p:nvSpPr>
          <p:cNvPr id="7" name="AutoShape 8">
            <a:extLst>
              <a:ext uri="{FF2B5EF4-FFF2-40B4-BE49-F238E27FC236}">
                <a16:creationId xmlns:a16="http://schemas.microsoft.com/office/drawing/2014/main" id="{0B2F6260-71AC-858E-8D02-2A7AF906472A}"/>
              </a:ext>
            </a:extLst>
          </p:cNvPr>
          <p:cNvSpPr>
            <a:spLocks noChangeAspect="1" noChangeArrowheads="1"/>
          </p:cNvSpPr>
          <p:nvPr/>
        </p:nvSpPr>
        <p:spPr bwMode="auto">
          <a:xfrm>
            <a:off x="5943600" y="3276600"/>
            <a:ext cx="804041" cy="8040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6EBA65FA-073D-117A-889C-2134669531DE}"/>
              </a:ext>
            </a:extLst>
          </p:cNvPr>
          <p:cNvPicPr>
            <a:picLocks noChangeAspect="1"/>
          </p:cNvPicPr>
          <p:nvPr/>
        </p:nvPicPr>
        <p:blipFill>
          <a:blip r:embed="rId4"/>
          <a:stretch>
            <a:fillRect/>
          </a:stretch>
        </p:blipFill>
        <p:spPr>
          <a:xfrm>
            <a:off x="136634" y="94922"/>
            <a:ext cx="3457575" cy="857250"/>
          </a:xfrm>
          <a:prstGeom prst="rect">
            <a:avLst/>
          </a:prstGeom>
        </p:spPr>
      </p:pic>
      <p:sp>
        <p:nvSpPr>
          <p:cNvPr id="10" name="TextBox 9">
            <a:extLst>
              <a:ext uri="{FF2B5EF4-FFF2-40B4-BE49-F238E27FC236}">
                <a16:creationId xmlns:a16="http://schemas.microsoft.com/office/drawing/2014/main" id="{2EAAF3E5-9DF2-17D5-8988-0DFEC0E7369F}"/>
              </a:ext>
            </a:extLst>
          </p:cNvPr>
          <p:cNvSpPr txBox="1"/>
          <p:nvPr/>
        </p:nvSpPr>
        <p:spPr>
          <a:xfrm>
            <a:off x="78827" y="2009702"/>
            <a:ext cx="12055366" cy="584775"/>
          </a:xfrm>
          <a:prstGeom prst="rect">
            <a:avLst/>
          </a:prstGeom>
          <a:noFill/>
        </p:spPr>
        <p:txBody>
          <a:bodyPr wrap="square">
            <a:spAutoFit/>
          </a:bodyPr>
          <a:lstStyle/>
          <a:p>
            <a:pPr algn="ctr"/>
            <a:r>
              <a:rPr lang="en-US" sz="3200" b="1" dirty="0">
                <a:solidFill>
                  <a:srgbClr val="E66914"/>
                </a:solidFill>
                <a:latin typeface="Arial" panose="020B0604020202020204" pitchFamily="34" charset="0"/>
              </a:rPr>
              <a:t>072 MARC - </a:t>
            </a:r>
            <a:r>
              <a:rPr lang="en-US" sz="3200" b="1" i="0" dirty="0">
                <a:solidFill>
                  <a:srgbClr val="E66914"/>
                </a:solidFill>
                <a:effectLst/>
                <a:latin typeface="Arial" panose="020B0604020202020204" pitchFamily="34" charset="0"/>
              </a:rPr>
              <a:t>Innovation with a</a:t>
            </a:r>
            <a:r>
              <a:rPr lang="en-US" sz="3200" b="1" dirty="0">
                <a:solidFill>
                  <a:srgbClr val="E66914"/>
                </a:solidFill>
                <a:latin typeface="Arial" panose="020B0604020202020204" pitchFamily="34" charset="0"/>
              </a:rPr>
              <a:t> N</a:t>
            </a:r>
            <a:r>
              <a:rPr lang="en-US" sz="3200" b="1" i="0" dirty="0">
                <a:solidFill>
                  <a:srgbClr val="E66914"/>
                </a:solidFill>
                <a:effectLst/>
                <a:latin typeface="Arial" panose="020B0604020202020204" pitchFamily="34" charset="0"/>
              </a:rPr>
              <a:t>ational </a:t>
            </a:r>
            <a:r>
              <a:rPr lang="en-US" sz="3200" b="1" dirty="0">
                <a:solidFill>
                  <a:srgbClr val="E66914"/>
                </a:solidFill>
                <a:latin typeface="Arial" panose="020B0604020202020204" pitchFamily="34" charset="0"/>
              </a:rPr>
              <a:t>I</a:t>
            </a:r>
            <a:r>
              <a:rPr lang="en-US" sz="3200" b="1" i="0" dirty="0">
                <a:solidFill>
                  <a:srgbClr val="E66914"/>
                </a:solidFill>
                <a:effectLst/>
                <a:latin typeface="Arial" panose="020B0604020202020204" pitchFamily="34" charset="0"/>
              </a:rPr>
              <a:t>mpact </a:t>
            </a:r>
            <a:endParaRPr lang="en-US" sz="3200" dirty="0">
              <a:solidFill>
                <a:srgbClr val="E66914"/>
              </a:solidFill>
            </a:endParaRPr>
          </a:p>
        </p:txBody>
      </p:sp>
      <p:pic>
        <p:nvPicPr>
          <p:cNvPr id="18" name="Picture 17">
            <a:extLst>
              <a:ext uri="{FF2B5EF4-FFF2-40B4-BE49-F238E27FC236}">
                <a16:creationId xmlns:a16="http://schemas.microsoft.com/office/drawing/2014/main" id="{99A16689-58CD-FD57-E0E6-AA403DBE2BD9}"/>
              </a:ext>
            </a:extLst>
          </p:cNvPr>
          <p:cNvPicPr>
            <a:picLocks noChangeAspect="1"/>
          </p:cNvPicPr>
          <p:nvPr/>
        </p:nvPicPr>
        <p:blipFill>
          <a:blip r:embed="rId5"/>
          <a:stretch>
            <a:fillRect/>
          </a:stretch>
        </p:blipFill>
        <p:spPr>
          <a:xfrm>
            <a:off x="3877988" y="2890991"/>
            <a:ext cx="3892769" cy="3696357"/>
          </a:xfrm>
          <a:prstGeom prst="rect">
            <a:avLst/>
          </a:prstGeom>
        </p:spPr>
      </p:pic>
    </p:spTree>
    <p:extLst>
      <p:ext uri="{BB962C8B-B14F-4D97-AF65-F5344CB8AC3E}">
        <p14:creationId xmlns:p14="http://schemas.microsoft.com/office/powerpoint/2010/main" val="3713858482"/>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4AEA9-56DA-17E9-16F4-C186D5E96BEE}"/>
              </a:ext>
            </a:extLst>
          </p:cNvPr>
          <p:cNvSpPr>
            <a:spLocks noGrp="1"/>
          </p:cNvSpPr>
          <p:nvPr>
            <p:ph type="title"/>
          </p:nvPr>
        </p:nvSpPr>
        <p:spPr>
          <a:xfrm>
            <a:off x="-262759" y="0"/>
            <a:ext cx="12454759" cy="704193"/>
          </a:xfrm>
        </p:spPr>
        <p:txBody>
          <a:bodyPr/>
          <a:lstStyle/>
          <a:p>
            <a:pPr algn="ctr"/>
            <a:r>
              <a:rPr lang="en-US" b="1" dirty="0">
                <a:solidFill>
                  <a:srgbClr val="E66914"/>
                </a:solidFill>
              </a:rPr>
              <a:t>Accessibility and efficiency of 072 code</a:t>
            </a:r>
          </a:p>
        </p:txBody>
      </p:sp>
      <p:sp>
        <p:nvSpPr>
          <p:cNvPr id="9" name="TextBox 8">
            <a:extLst>
              <a:ext uri="{FF2B5EF4-FFF2-40B4-BE49-F238E27FC236}">
                <a16:creationId xmlns:a16="http://schemas.microsoft.com/office/drawing/2014/main" id="{549B998A-E71F-FA66-DF9E-E1A0860EBA21}"/>
              </a:ext>
            </a:extLst>
          </p:cNvPr>
          <p:cNvSpPr txBox="1"/>
          <p:nvPr/>
        </p:nvSpPr>
        <p:spPr>
          <a:xfrm>
            <a:off x="451945" y="704193"/>
            <a:ext cx="7184339" cy="400110"/>
          </a:xfrm>
          <a:prstGeom prst="rect">
            <a:avLst/>
          </a:prstGeom>
          <a:noFill/>
        </p:spPr>
        <p:txBody>
          <a:bodyPr wrap="none" rtlCol="0">
            <a:spAutoFit/>
          </a:bodyPr>
          <a:lstStyle/>
          <a:p>
            <a:r>
              <a:rPr lang="en-US" sz="2000" b="1" dirty="0"/>
              <a:t>Code is metadata that increases discovery and access for all users </a:t>
            </a:r>
          </a:p>
        </p:txBody>
      </p:sp>
      <p:sp>
        <p:nvSpPr>
          <p:cNvPr id="11" name="TextBox 10">
            <a:extLst>
              <a:ext uri="{FF2B5EF4-FFF2-40B4-BE49-F238E27FC236}">
                <a16:creationId xmlns:a16="http://schemas.microsoft.com/office/drawing/2014/main" id="{0018F05A-5D20-DA5A-3F3E-67B8442C5A48}"/>
              </a:ext>
            </a:extLst>
          </p:cNvPr>
          <p:cNvSpPr txBox="1"/>
          <p:nvPr/>
        </p:nvSpPr>
        <p:spPr>
          <a:xfrm>
            <a:off x="126124" y="1273304"/>
            <a:ext cx="11813627" cy="400110"/>
          </a:xfrm>
          <a:prstGeom prst="rect">
            <a:avLst/>
          </a:prstGeom>
          <a:noFill/>
        </p:spPr>
        <p:txBody>
          <a:bodyPr wrap="square">
            <a:spAutoFit/>
          </a:bodyPr>
          <a:lstStyle/>
          <a:p>
            <a:r>
              <a:rPr lang="en-US" sz="2000" dirty="0"/>
              <a:t>Codes are transferable between systems, discovery platforms and catalogs, and do not rely on MARC proficiency </a:t>
            </a:r>
          </a:p>
        </p:txBody>
      </p:sp>
      <p:sp>
        <p:nvSpPr>
          <p:cNvPr id="13" name="TextBox 12">
            <a:extLst>
              <a:ext uri="{FF2B5EF4-FFF2-40B4-BE49-F238E27FC236}">
                <a16:creationId xmlns:a16="http://schemas.microsoft.com/office/drawing/2014/main" id="{9A82DF99-2497-1ECD-1CC4-87B33CD00FB7}"/>
              </a:ext>
            </a:extLst>
          </p:cNvPr>
          <p:cNvSpPr txBox="1"/>
          <p:nvPr/>
        </p:nvSpPr>
        <p:spPr>
          <a:xfrm>
            <a:off x="451944" y="1885163"/>
            <a:ext cx="11077902" cy="400110"/>
          </a:xfrm>
          <a:prstGeom prst="rect">
            <a:avLst/>
          </a:prstGeom>
          <a:noFill/>
        </p:spPr>
        <p:txBody>
          <a:bodyPr wrap="square">
            <a:spAutoFit/>
          </a:bodyPr>
          <a:lstStyle/>
          <a:p>
            <a:r>
              <a:rPr lang="en-US" sz="2000" b="1" dirty="0"/>
              <a:t>Codes can be easily mapped and indexed, and added to every catalog MARC and non-MARC database </a:t>
            </a:r>
          </a:p>
        </p:txBody>
      </p:sp>
      <p:sp>
        <p:nvSpPr>
          <p:cNvPr id="14" name="TextBox 13">
            <a:extLst>
              <a:ext uri="{FF2B5EF4-FFF2-40B4-BE49-F238E27FC236}">
                <a16:creationId xmlns:a16="http://schemas.microsoft.com/office/drawing/2014/main" id="{54331085-F88E-FF63-94B3-E591FCB646B7}"/>
              </a:ext>
            </a:extLst>
          </p:cNvPr>
          <p:cNvSpPr txBox="1"/>
          <p:nvPr/>
        </p:nvSpPr>
        <p:spPr>
          <a:xfrm>
            <a:off x="178677" y="2472856"/>
            <a:ext cx="11077903" cy="400110"/>
          </a:xfrm>
          <a:prstGeom prst="rect">
            <a:avLst/>
          </a:prstGeom>
          <a:noFill/>
        </p:spPr>
        <p:txBody>
          <a:bodyPr wrap="square">
            <a:spAutoFit/>
          </a:bodyPr>
          <a:lstStyle/>
          <a:p>
            <a:r>
              <a:rPr lang="en-US" sz="2000" dirty="0"/>
              <a:t>Codes are “translations” for lengthy and outdated subject headings and genre headings </a:t>
            </a:r>
          </a:p>
        </p:txBody>
      </p:sp>
      <p:sp>
        <p:nvSpPr>
          <p:cNvPr id="16" name="TextBox 15">
            <a:extLst>
              <a:ext uri="{FF2B5EF4-FFF2-40B4-BE49-F238E27FC236}">
                <a16:creationId xmlns:a16="http://schemas.microsoft.com/office/drawing/2014/main" id="{6F8BE55A-B297-11B4-ACBD-DA274DB36A91}"/>
              </a:ext>
            </a:extLst>
          </p:cNvPr>
          <p:cNvSpPr txBox="1"/>
          <p:nvPr/>
        </p:nvSpPr>
        <p:spPr>
          <a:xfrm>
            <a:off x="451944" y="3029771"/>
            <a:ext cx="11813627" cy="400110"/>
          </a:xfrm>
          <a:prstGeom prst="rect">
            <a:avLst/>
          </a:prstGeom>
          <a:noFill/>
        </p:spPr>
        <p:txBody>
          <a:bodyPr wrap="square">
            <a:spAutoFit/>
          </a:bodyPr>
          <a:lstStyle/>
          <a:p>
            <a:r>
              <a:rPr lang="en-US" sz="2000" b="1" dirty="0"/>
              <a:t>Codes can be linked to users’/patrons’ reading preferences and create subscription profiles </a:t>
            </a:r>
          </a:p>
        </p:txBody>
      </p:sp>
      <p:sp>
        <p:nvSpPr>
          <p:cNvPr id="18" name="TextBox 17">
            <a:extLst>
              <a:ext uri="{FF2B5EF4-FFF2-40B4-BE49-F238E27FC236}">
                <a16:creationId xmlns:a16="http://schemas.microsoft.com/office/drawing/2014/main" id="{89A993B8-A07A-2B3D-5D30-D9DB17990EA1}"/>
              </a:ext>
            </a:extLst>
          </p:cNvPr>
          <p:cNvSpPr txBox="1"/>
          <p:nvPr/>
        </p:nvSpPr>
        <p:spPr>
          <a:xfrm>
            <a:off x="126125" y="3641630"/>
            <a:ext cx="11918730" cy="400110"/>
          </a:xfrm>
          <a:prstGeom prst="rect">
            <a:avLst/>
          </a:prstGeom>
          <a:noFill/>
        </p:spPr>
        <p:txBody>
          <a:bodyPr wrap="square">
            <a:spAutoFit/>
          </a:bodyPr>
          <a:lstStyle/>
          <a:p>
            <a:r>
              <a:rPr lang="en-US" sz="2000" dirty="0"/>
              <a:t>Codes if linked in the catalog easy retrieval of material for patrons, easy on-demand requests within code sign-up </a:t>
            </a:r>
          </a:p>
        </p:txBody>
      </p:sp>
      <p:sp>
        <p:nvSpPr>
          <p:cNvPr id="20" name="TextBox 19">
            <a:extLst>
              <a:ext uri="{FF2B5EF4-FFF2-40B4-BE49-F238E27FC236}">
                <a16:creationId xmlns:a16="http://schemas.microsoft.com/office/drawing/2014/main" id="{7622E546-2F46-6BE8-871B-131601351549}"/>
              </a:ext>
            </a:extLst>
          </p:cNvPr>
          <p:cNvSpPr txBox="1"/>
          <p:nvPr/>
        </p:nvSpPr>
        <p:spPr>
          <a:xfrm>
            <a:off x="451944" y="4253489"/>
            <a:ext cx="11330153" cy="400110"/>
          </a:xfrm>
          <a:prstGeom prst="rect">
            <a:avLst/>
          </a:prstGeom>
          <a:noFill/>
        </p:spPr>
        <p:txBody>
          <a:bodyPr wrap="square">
            <a:spAutoFit/>
          </a:bodyPr>
          <a:lstStyle/>
          <a:p>
            <a:r>
              <a:rPr lang="en-US" sz="2000" b="1" dirty="0"/>
              <a:t>Codes are easy to understand and translate into reflecting Library of Congress subject of genre heading </a:t>
            </a:r>
          </a:p>
        </p:txBody>
      </p:sp>
      <p:sp>
        <p:nvSpPr>
          <p:cNvPr id="22" name="TextBox 21">
            <a:extLst>
              <a:ext uri="{FF2B5EF4-FFF2-40B4-BE49-F238E27FC236}">
                <a16:creationId xmlns:a16="http://schemas.microsoft.com/office/drawing/2014/main" id="{103184FB-A050-45A2-7D20-6460209B3D96}"/>
              </a:ext>
            </a:extLst>
          </p:cNvPr>
          <p:cNvSpPr txBox="1"/>
          <p:nvPr/>
        </p:nvSpPr>
        <p:spPr>
          <a:xfrm>
            <a:off x="126125" y="4865348"/>
            <a:ext cx="9469821" cy="400110"/>
          </a:xfrm>
          <a:prstGeom prst="rect">
            <a:avLst/>
          </a:prstGeom>
          <a:noFill/>
        </p:spPr>
        <p:txBody>
          <a:bodyPr wrap="square">
            <a:spAutoFit/>
          </a:bodyPr>
          <a:lstStyle/>
          <a:p>
            <a:r>
              <a:rPr lang="en-US" sz="2000" dirty="0"/>
              <a:t>Codes are self-explanatory to everyone don’t need a key to understand the meaning </a:t>
            </a:r>
          </a:p>
        </p:txBody>
      </p:sp>
      <p:sp>
        <p:nvSpPr>
          <p:cNvPr id="24" name="TextBox 23">
            <a:extLst>
              <a:ext uri="{FF2B5EF4-FFF2-40B4-BE49-F238E27FC236}">
                <a16:creationId xmlns:a16="http://schemas.microsoft.com/office/drawing/2014/main" id="{4CA4DA00-8F46-CCCB-DCAC-F35E41FABF79}"/>
              </a:ext>
            </a:extLst>
          </p:cNvPr>
          <p:cNvSpPr txBox="1"/>
          <p:nvPr/>
        </p:nvSpPr>
        <p:spPr>
          <a:xfrm>
            <a:off x="451944" y="5477207"/>
            <a:ext cx="9585435" cy="400110"/>
          </a:xfrm>
          <a:prstGeom prst="rect">
            <a:avLst/>
          </a:prstGeom>
          <a:noFill/>
        </p:spPr>
        <p:txBody>
          <a:bodyPr wrap="square">
            <a:spAutoFit/>
          </a:bodyPr>
          <a:lstStyle/>
          <a:p>
            <a:r>
              <a:rPr lang="en-US" sz="2000" b="1" dirty="0"/>
              <a:t>Codes are on-demand creation, local practice is encouraged for every library – add to it</a:t>
            </a:r>
            <a:r>
              <a:rPr lang="en-US" dirty="0"/>
              <a:t>!</a:t>
            </a:r>
          </a:p>
        </p:txBody>
      </p:sp>
      <p:sp>
        <p:nvSpPr>
          <p:cNvPr id="26" name="TextBox 25">
            <a:extLst>
              <a:ext uri="{FF2B5EF4-FFF2-40B4-BE49-F238E27FC236}">
                <a16:creationId xmlns:a16="http://schemas.microsoft.com/office/drawing/2014/main" id="{B4DBA812-C1C2-2955-5F3D-9C2EAABB79F4}"/>
              </a:ext>
            </a:extLst>
          </p:cNvPr>
          <p:cNvSpPr txBox="1"/>
          <p:nvPr/>
        </p:nvSpPr>
        <p:spPr>
          <a:xfrm>
            <a:off x="912032" y="6009956"/>
            <a:ext cx="8053292" cy="400110"/>
          </a:xfrm>
          <a:prstGeom prst="rect">
            <a:avLst/>
          </a:prstGeom>
          <a:noFill/>
        </p:spPr>
        <p:txBody>
          <a:bodyPr wrap="square">
            <a:spAutoFit/>
          </a:bodyPr>
          <a:lstStyle/>
          <a:p>
            <a:r>
              <a:rPr lang="en-US" sz="2000"/>
              <a:t>Codes are an additional (alternative) option for Subject Search</a:t>
            </a:r>
            <a:endParaRPr lang="en-US" sz="2000" dirty="0"/>
          </a:p>
        </p:txBody>
      </p:sp>
      <p:pic>
        <p:nvPicPr>
          <p:cNvPr id="29" name="Picture 28">
            <a:extLst>
              <a:ext uri="{FF2B5EF4-FFF2-40B4-BE49-F238E27FC236}">
                <a16:creationId xmlns:a16="http://schemas.microsoft.com/office/drawing/2014/main" id="{0383BF16-5303-E3C2-AB89-4CFCF12C0C90}"/>
              </a:ext>
            </a:extLst>
          </p:cNvPr>
          <p:cNvPicPr>
            <a:picLocks noChangeAspect="1"/>
          </p:cNvPicPr>
          <p:nvPr/>
        </p:nvPicPr>
        <p:blipFill>
          <a:blip r:embed="rId2"/>
          <a:stretch>
            <a:fillRect/>
          </a:stretch>
        </p:blipFill>
        <p:spPr>
          <a:xfrm>
            <a:off x="10128969" y="6321892"/>
            <a:ext cx="1915886" cy="536108"/>
          </a:xfrm>
          <a:prstGeom prst="rect">
            <a:avLst/>
          </a:prstGeom>
        </p:spPr>
      </p:pic>
    </p:spTree>
    <p:extLst>
      <p:ext uri="{BB962C8B-B14F-4D97-AF65-F5344CB8AC3E}">
        <p14:creationId xmlns:p14="http://schemas.microsoft.com/office/powerpoint/2010/main" val="2883353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6AB8B-8A51-4BD2-85D4-99CBEB75E88B}"/>
              </a:ext>
            </a:extLst>
          </p:cNvPr>
          <p:cNvSpPr>
            <a:spLocks noGrp="1"/>
          </p:cNvSpPr>
          <p:nvPr>
            <p:ph type="title"/>
          </p:nvPr>
        </p:nvSpPr>
        <p:spPr>
          <a:xfrm>
            <a:off x="226646" y="206147"/>
            <a:ext cx="11965354" cy="1325563"/>
          </a:xfrm>
        </p:spPr>
        <p:txBody>
          <a:bodyPr/>
          <a:lstStyle/>
          <a:p>
            <a:r>
              <a:rPr lang="en-US" b="1" dirty="0"/>
              <a:t>072 Subject </a:t>
            </a:r>
            <a:r>
              <a:rPr lang="en-US" dirty="0"/>
              <a:t>codes in the </a:t>
            </a:r>
            <a:r>
              <a:rPr lang="en-US" b="1" dirty="0"/>
              <a:t>NLS Catalog – DISPLAY</a:t>
            </a:r>
          </a:p>
        </p:txBody>
      </p:sp>
      <p:sp>
        <p:nvSpPr>
          <p:cNvPr id="3" name="Content Placeholder 2">
            <a:extLst>
              <a:ext uri="{FF2B5EF4-FFF2-40B4-BE49-F238E27FC236}">
                <a16:creationId xmlns:a16="http://schemas.microsoft.com/office/drawing/2014/main" id="{844BC7DD-5532-4A09-B705-5C56CEF53157}"/>
              </a:ext>
            </a:extLst>
          </p:cNvPr>
          <p:cNvSpPr>
            <a:spLocks noGrp="1"/>
          </p:cNvSpPr>
          <p:nvPr>
            <p:ph sz="half" idx="1"/>
          </p:nvPr>
        </p:nvSpPr>
        <p:spPr>
          <a:xfrm>
            <a:off x="0" y="1390876"/>
            <a:ext cx="5181600" cy="468992"/>
          </a:xfrm>
        </p:spPr>
        <p:txBody>
          <a:bodyPr>
            <a:normAutofit lnSpcReduction="10000"/>
          </a:bodyPr>
          <a:lstStyle/>
          <a:p>
            <a:pPr marL="0" indent="0" algn="ctr">
              <a:buNone/>
            </a:pPr>
            <a:r>
              <a:rPr lang="en-US" dirty="0"/>
              <a:t>NLS </a:t>
            </a:r>
            <a:r>
              <a:rPr lang="en-US" dirty="0">
                <a:hlinkClick r:id="rId2" action="ppaction://hlinksldjump" tooltip="https://nlscatalog.loc.gov/index.html"/>
              </a:rPr>
              <a:t>CATALOG</a:t>
            </a:r>
            <a:endParaRPr lang="en-US" dirty="0"/>
          </a:p>
          <a:p>
            <a:pPr marL="0" indent="0" algn="ctr">
              <a:buNone/>
            </a:pPr>
            <a:endParaRPr lang="en-US" dirty="0"/>
          </a:p>
        </p:txBody>
      </p:sp>
      <p:pic>
        <p:nvPicPr>
          <p:cNvPr id="6" name="Picture 5">
            <a:extLst>
              <a:ext uri="{FF2B5EF4-FFF2-40B4-BE49-F238E27FC236}">
                <a16:creationId xmlns:a16="http://schemas.microsoft.com/office/drawing/2014/main" id="{21DD944C-A401-4877-9381-8FEDEBAFFB48}"/>
              </a:ext>
            </a:extLst>
          </p:cNvPr>
          <p:cNvPicPr>
            <a:picLocks noChangeAspect="1"/>
          </p:cNvPicPr>
          <p:nvPr/>
        </p:nvPicPr>
        <p:blipFill rotWithShape="1">
          <a:blip r:embed="rId3"/>
          <a:srcRect l="14464" t="17302" r="46340" b="17302"/>
          <a:stretch/>
        </p:blipFill>
        <p:spPr>
          <a:xfrm>
            <a:off x="148492" y="2188027"/>
            <a:ext cx="5823857" cy="4484915"/>
          </a:xfrm>
          <a:prstGeom prst="rect">
            <a:avLst/>
          </a:prstGeom>
        </p:spPr>
      </p:pic>
      <p:pic>
        <p:nvPicPr>
          <p:cNvPr id="8" name="Picture 7">
            <a:extLst>
              <a:ext uri="{FF2B5EF4-FFF2-40B4-BE49-F238E27FC236}">
                <a16:creationId xmlns:a16="http://schemas.microsoft.com/office/drawing/2014/main" id="{CD600634-F3B4-4BC1-BD6B-0F604D5885FD}"/>
              </a:ext>
            </a:extLst>
          </p:cNvPr>
          <p:cNvPicPr>
            <a:picLocks noChangeAspect="1"/>
          </p:cNvPicPr>
          <p:nvPr/>
        </p:nvPicPr>
        <p:blipFill rotWithShape="1">
          <a:blip r:embed="rId4"/>
          <a:srcRect l="12590" t="17619" r="20991" b="7265"/>
          <a:stretch/>
        </p:blipFill>
        <p:spPr>
          <a:xfrm>
            <a:off x="5732862" y="1273629"/>
            <a:ext cx="6459138" cy="5584371"/>
          </a:xfrm>
          <a:prstGeom prst="rect">
            <a:avLst/>
          </a:prstGeom>
        </p:spPr>
      </p:pic>
      <p:sp>
        <p:nvSpPr>
          <p:cNvPr id="10" name="Arrow: Quad 9">
            <a:extLst>
              <a:ext uri="{FF2B5EF4-FFF2-40B4-BE49-F238E27FC236}">
                <a16:creationId xmlns:a16="http://schemas.microsoft.com/office/drawing/2014/main" id="{E34CB44F-ABA1-4459-802A-86979A0F9EC5}"/>
              </a:ext>
            </a:extLst>
          </p:cNvPr>
          <p:cNvSpPr/>
          <p:nvPr/>
        </p:nvSpPr>
        <p:spPr>
          <a:xfrm>
            <a:off x="2963984" y="3981904"/>
            <a:ext cx="3581400" cy="2688771"/>
          </a:xfrm>
          <a:prstGeom prst="quad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072 matrix</a:t>
            </a:r>
          </a:p>
        </p:txBody>
      </p:sp>
      <p:sp>
        <p:nvSpPr>
          <p:cNvPr id="11" name="TextBox 10">
            <a:extLst>
              <a:ext uri="{FF2B5EF4-FFF2-40B4-BE49-F238E27FC236}">
                <a16:creationId xmlns:a16="http://schemas.microsoft.com/office/drawing/2014/main" id="{C5C5959F-333D-4D4A-9FE1-1729E7D01236}"/>
              </a:ext>
            </a:extLst>
          </p:cNvPr>
          <p:cNvSpPr txBox="1"/>
          <p:nvPr/>
        </p:nvSpPr>
        <p:spPr>
          <a:xfrm rot="16200000">
            <a:off x="2721866" y="-712711"/>
            <a:ext cx="677108" cy="4468052"/>
          </a:xfrm>
          <a:prstGeom prst="rect">
            <a:avLst/>
          </a:prstGeom>
          <a:solidFill>
            <a:schemeClr val="accent6">
              <a:lumMod val="20000"/>
              <a:lumOff val="80000"/>
            </a:schemeClr>
          </a:solidFill>
          <a:ln>
            <a:solidFill>
              <a:schemeClr val="tx1"/>
            </a:solidFill>
          </a:ln>
          <a:effectLst>
            <a:reflection blurRad="6350" stA="50000" endA="300" endPos="90000" dist="50800" dir="5400000" sy="-100000" algn="bl" rotWithShape="0"/>
          </a:effectLst>
        </p:spPr>
        <p:txBody>
          <a:bodyPr vert="eaVert" wrap="square" rtlCol="0">
            <a:spAutoFit/>
          </a:bodyPr>
          <a:lstStyle/>
          <a:p>
            <a:r>
              <a:rPr lang="en-US" sz="3200" dirty="0"/>
              <a:t>Available to the PUBLIC</a:t>
            </a:r>
          </a:p>
        </p:txBody>
      </p:sp>
    </p:spTree>
    <p:extLst>
      <p:ext uri="{BB962C8B-B14F-4D97-AF65-F5344CB8AC3E}">
        <p14:creationId xmlns:p14="http://schemas.microsoft.com/office/powerpoint/2010/main" val="14227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1D446-A991-4BF0-811B-85179F5E57B2}"/>
              </a:ext>
            </a:extLst>
          </p:cNvPr>
          <p:cNvSpPr>
            <a:spLocks noGrp="1"/>
          </p:cNvSpPr>
          <p:nvPr>
            <p:ph type="title"/>
          </p:nvPr>
        </p:nvSpPr>
        <p:spPr>
          <a:xfrm>
            <a:off x="141514" y="365125"/>
            <a:ext cx="11734800" cy="1325563"/>
          </a:xfrm>
        </p:spPr>
        <p:txBody>
          <a:bodyPr/>
          <a:lstStyle/>
          <a:p>
            <a:r>
              <a:rPr lang="en-US" b="1" dirty="0"/>
              <a:t>072 Subject </a:t>
            </a:r>
            <a:r>
              <a:rPr lang="en-US" dirty="0"/>
              <a:t>codes in the </a:t>
            </a:r>
            <a:r>
              <a:rPr lang="en-US" b="1" dirty="0"/>
              <a:t>NLS Catalog – SEARCH</a:t>
            </a:r>
            <a:endParaRPr lang="en-US" dirty="0"/>
          </a:p>
        </p:txBody>
      </p:sp>
      <p:sp>
        <p:nvSpPr>
          <p:cNvPr id="3" name="Content Placeholder 2">
            <a:extLst>
              <a:ext uri="{FF2B5EF4-FFF2-40B4-BE49-F238E27FC236}">
                <a16:creationId xmlns:a16="http://schemas.microsoft.com/office/drawing/2014/main" id="{1440B825-C7B6-4DD6-9AAA-264A89596725}"/>
              </a:ext>
            </a:extLst>
          </p:cNvPr>
          <p:cNvSpPr txBox="1">
            <a:spLocks/>
          </p:cNvSpPr>
          <p:nvPr/>
        </p:nvSpPr>
        <p:spPr>
          <a:xfrm>
            <a:off x="7217229" y="1456192"/>
            <a:ext cx="5181600" cy="46899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t>NLS </a:t>
            </a:r>
            <a:r>
              <a:rPr lang="en-US">
                <a:hlinkClick r:id="rId2" action="ppaction://hlinksldjump" tooltip="https://nlscatalog.loc.gov/index.html"/>
              </a:rPr>
              <a:t>CATALOG</a:t>
            </a:r>
            <a:endParaRPr lang="en-US"/>
          </a:p>
          <a:p>
            <a:pPr marL="0" indent="0" algn="ctr">
              <a:buFont typeface="Arial" panose="020B0604020202020204" pitchFamily="34" charset="0"/>
              <a:buNone/>
            </a:pPr>
            <a:endParaRPr lang="en-US" dirty="0"/>
          </a:p>
        </p:txBody>
      </p:sp>
      <p:pic>
        <p:nvPicPr>
          <p:cNvPr id="5" name="Picture 4">
            <a:extLst>
              <a:ext uri="{FF2B5EF4-FFF2-40B4-BE49-F238E27FC236}">
                <a16:creationId xmlns:a16="http://schemas.microsoft.com/office/drawing/2014/main" id="{1F0BD1B4-616C-4295-8600-37E1240BE491}"/>
              </a:ext>
            </a:extLst>
          </p:cNvPr>
          <p:cNvPicPr>
            <a:picLocks noChangeAspect="1"/>
          </p:cNvPicPr>
          <p:nvPr/>
        </p:nvPicPr>
        <p:blipFill rotWithShape="1">
          <a:blip r:embed="rId3"/>
          <a:srcRect l="12857" t="18095" r="14553" b="13016"/>
          <a:stretch/>
        </p:blipFill>
        <p:spPr>
          <a:xfrm>
            <a:off x="1" y="1456193"/>
            <a:ext cx="6618514" cy="5282064"/>
          </a:xfrm>
          <a:prstGeom prst="rect">
            <a:avLst/>
          </a:prstGeom>
        </p:spPr>
      </p:pic>
      <p:pic>
        <p:nvPicPr>
          <p:cNvPr id="7" name="Picture 6">
            <a:extLst>
              <a:ext uri="{FF2B5EF4-FFF2-40B4-BE49-F238E27FC236}">
                <a16:creationId xmlns:a16="http://schemas.microsoft.com/office/drawing/2014/main" id="{197B871F-BE35-4EDF-8BE9-A37FC8A65318}"/>
              </a:ext>
            </a:extLst>
          </p:cNvPr>
          <p:cNvPicPr>
            <a:picLocks noChangeAspect="1"/>
          </p:cNvPicPr>
          <p:nvPr/>
        </p:nvPicPr>
        <p:blipFill rotWithShape="1">
          <a:blip r:embed="rId4"/>
          <a:srcRect l="13214" t="18730" r="14553" b="6826"/>
          <a:stretch/>
        </p:blipFill>
        <p:spPr>
          <a:xfrm>
            <a:off x="6008914" y="1869168"/>
            <a:ext cx="5910942" cy="4813073"/>
          </a:xfrm>
          <a:prstGeom prst="rect">
            <a:avLst/>
          </a:prstGeom>
        </p:spPr>
      </p:pic>
      <p:sp>
        <p:nvSpPr>
          <p:cNvPr id="8" name="TextBox 7">
            <a:extLst>
              <a:ext uri="{FF2B5EF4-FFF2-40B4-BE49-F238E27FC236}">
                <a16:creationId xmlns:a16="http://schemas.microsoft.com/office/drawing/2014/main" id="{04503AD7-B699-4157-A0C8-4CB436127DF9}"/>
              </a:ext>
            </a:extLst>
          </p:cNvPr>
          <p:cNvSpPr txBox="1"/>
          <p:nvPr/>
        </p:nvSpPr>
        <p:spPr>
          <a:xfrm rot="16200000">
            <a:off x="3436334" y="-1895472"/>
            <a:ext cx="677108" cy="4468052"/>
          </a:xfrm>
          <a:prstGeom prst="rect">
            <a:avLst/>
          </a:prstGeom>
          <a:solidFill>
            <a:schemeClr val="accent6">
              <a:lumMod val="20000"/>
              <a:lumOff val="80000"/>
            </a:schemeClr>
          </a:solidFill>
          <a:ln>
            <a:solidFill>
              <a:schemeClr val="tx1"/>
            </a:solidFill>
          </a:ln>
          <a:effectLst>
            <a:reflection blurRad="6350" stA="50000" endA="300" endPos="90000" dist="50800" dir="5400000" sy="-100000" algn="bl" rotWithShape="0"/>
          </a:effectLst>
        </p:spPr>
        <p:txBody>
          <a:bodyPr vert="eaVert" wrap="square" rtlCol="0">
            <a:spAutoFit/>
          </a:bodyPr>
          <a:lstStyle/>
          <a:p>
            <a:r>
              <a:rPr lang="en-US" sz="3200" dirty="0"/>
              <a:t>Available to the PUBLIC</a:t>
            </a:r>
          </a:p>
        </p:txBody>
      </p:sp>
    </p:spTree>
    <p:extLst>
      <p:ext uri="{BB962C8B-B14F-4D97-AF65-F5344CB8AC3E}">
        <p14:creationId xmlns:p14="http://schemas.microsoft.com/office/powerpoint/2010/main" val="300397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1B797-9701-4F8F-B5C7-A49CE4FE2ED8}"/>
              </a:ext>
            </a:extLst>
          </p:cNvPr>
          <p:cNvSpPr>
            <a:spLocks noGrp="1"/>
          </p:cNvSpPr>
          <p:nvPr>
            <p:ph type="title"/>
          </p:nvPr>
        </p:nvSpPr>
        <p:spPr>
          <a:xfrm>
            <a:off x="838199" y="103173"/>
            <a:ext cx="10515600" cy="1325563"/>
          </a:xfrm>
        </p:spPr>
        <p:txBody>
          <a:bodyPr/>
          <a:lstStyle/>
          <a:p>
            <a:r>
              <a:rPr lang="en-US" b="1" dirty="0"/>
              <a:t>072 Subject </a:t>
            </a:r>
            <a:r>
              <a:rPr lang="en-US" dirty="0"/>
              <a:t>codes in </a:t>
            </a:r>
            <a:r>
              <a:rPr lang="en-US" b="1" dirty="0"/>
              <a:t>BARD</a:t>
            </a:r>
            <a:r>
              <a:rPr lang="en-US" dirty="0"/>
              <a:t> </a:t>
            </a:r>
            <a:r>
              <a:rPr lang="en-US" b="1" dirty="0"/>
              <a:t>– SEARCH</a:t>
            </a:r>
            <a:endParaRPr lang="en-US" dirty="0"/>
          </a:p>
        </p:txBody>
      </p:sp>
      <p:pic>
        <p:nvPicPr>
          <p:cNvPr id="4" name="Picture 3">
            <a:extLst>
              <a:ext uri="{FF2B5EF4-FFF2-40B4-BE49-F238E27FC236}">
                <a16:creationId xmlns:a16="http://schemas.microsoft.com/office/drawing/2014/main" id="{A35CDB55-1D8D-40E0-A18F-E514FE8AA784}"/>
              </a:ext>
            </a:extLst>
          </p:cNvPr>
          <p:cNvPicPr>
            <a:picLocks noChangeAspect="1"/>
          </p:cNvPicPr>
          <p:nvPr/>
        </p:nvPicPr>
        <p:blipFill rotWithShape="1">
          <a:blip r:embed="rId2"/>
          <a:srcRect t="17620" r="41786" b="9999"/>
          <a:stretch/>
        </p:blipFill>
        <p:spPr>
          <a:xfrm>
            <a:off x="18257" y="1012371"/>
            <a:ext cx="6879771" cy="5598660"/>
          </a:xfrm>
          <a:prstGeom prst="rect">
            <a:avLst/>
          </a:prstGeom>
          <a:ln>
            <a:solidFill>
              <a:schemeClr val="tx1"/>
            </a:solidFill>
          </a:ln>
        </p:spPr>
      </p:pic>
      <p:sp>
        <p:nvSpPr>
          <p:cNvPr id="5" name="Arrow: Left 4">
            <a:extLst>
              <a:ext uri="{FF2B5EF4-FFF2-40B4-BE49-F238E27FC236}">
                <a16:creationId xmlns:a16="http://schemas.microsoft.com/office/drawing/2014/main" id="{9D588C55-BC23-4C91-AB75-52C0B1513D64}"/>
              </a:ext>
            </a:extLst>
          </p:cNvPr>
          <p:cNvSpPr/>
          <p:nvPr/>
        </p:nvSpPr>
        <p:spPr>
          <a:xfrm rot="20196194" flipV="1">
            <a:off x="3449431" y="4500722"/>
            <a:ext cx="2528955" cy="608840"/>
          </a:xfrm>
          <a:prstGeom prst="lef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EF6FF14-B4C0-479B-9EEA-32624D72482E}"/>
              </a:ext>
            </a:extLst>
          </p:cNvPr>
          <p:cNvPicPr>
            <a:picLocks noChangeAspect="1"/>
          </p:cNvPicPr>
          <p:nvPr/>
        </p:nvPicPr>
        <p:blipFill rotWithShape="1">
          <a:blip r:embed="rId3"/>
          <a:srcRect l="1" t="18538" r="33838" b="7619"/>
          <a:stretch/>
        </p:blipFill>
        <p:spPr>
          <a:xfrm>
            <a:off x="6095999" y="1428736"/>
            <a:ext cx="6096001" cy="5429263"/>
          </a:xfrm>
          <a:prstGeom prst="rect">
            <a:avLst/>
          </a:prstGeom>
          <a:ln>
            <a:solidFill>
              <a:schemeClr val="tx1"/>
            </a:solidFill>
          </a:ln>
        </p:spPr>
      </p:pic>
      <p:sp>
        <p:nvSpPr>
          <p:cNvPr id="8" name="Arrow: Left 7">
            <a:extLst>
              <a:ext uri="{FF2B5EF4-FFF2-40B4-BE49-F238E27FC236}">
                <a16:creationId xmlns:a16="http://schemas.microsoft.com/office/drawing/2014/main" id="{0B8EBE20-C8D2-420D-8B79-3DD4CFAFEB0C}"/>
              </a:ext>
            </a:extLst>
          </p:cNvPr>
          <p:cNvSpPr/>
          <p:nvPr/>
        </p:nvSpPr>
        <p:spPr>
          <a:xfrm rot="20196194" flipV="1">
            <a:off x="8456859" y="1124315"/>
            <a:ext cx="2528955" cy="608840"/>
          </a:xfrm>
          <a:prstGeom prst="lef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8969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39B7-A106-4C01-BBC1-30B97D3A276F}"/>
              </a:ext>
            </a:extLst>
          </p:cNvPr>
          <p:cNvSpPr>
            <a:spLocks noGrp="1"/>
          </p:cNvSpPr>
          <p:nvPr>
            <p:ph type="title"/>
          </p:nvPr>
        </p:nvSpPr>
        <p:spPr/>
        <p:txBody>
          <a:bodyPr/>
          <a:lstStyle/>
          <a:p>
            <a:r>
              <a:rPr lang="en-US" b="1" dirty="0"/>
              <a:t>072 Subject </a:t>
            </a:r>
            <a:r>
              <a:rPr lang="en-US" dirty="0"/>
              <a:t>codes in </a:t>
            </a:r>
            <a:r>
              <a:rPr lang="en-US" b="1" dirty="0"/>
              <a:t>BARD</a:t>
            </a:r>
            <a:r>
              <a:rPr lang="en-US" dirty="0"/>
              <a:t> </a:t>
            </a:r>
            <a:r>
              <a:rPr lang="en-US" b="1" dirty="0"/>
              <a:t>– DISPLAY</a:t>
            </a:r>
            <a:endParaRPr lang="en-US" dirty="0"/>
          </a:p>
        </p:txBody>
      </p:sp>
      <p:pic>
        <p:nvPicPr>
          <p:cNvPr id="6" name="Picture 5">
            <a:extLst>
              <a:ext uri="{FF2B5EF4-FFF2-40B4-BE49-F238E27FC236}">
                <a16:creationId xmlns:a16="http://schemas.microsoft.com/office/drawing/2014/main" id="{CBD06C22-2A5B-4705-9777-B53B4D560D64}"/>
              </a:ext>
            </a:extLst>
          </p:cNvPr>
          <p:cNvPicPr>
            <a:picLocks noChangeAspect="1"/>
          </p:cNvPicPr>
          <p:nvPr/>
        </p:nvPicPr>
        <p:blipFill rotWithShape="1">
          <a:blip r:embed="rId2"/>
          <a:srcRect t="17778" r="34107" b="33810"/>
          <a:stretch/>
        </p:blipFill>
        <p:spPr>
          <a:xfrm>
            <a:off x="-1" y="1426029"/>
            <a:ext cx="9956911" cy="5431971"/>
          </a:xfrm>
          <a:prstGeom prst="rect">
            <a:avLst/>
          </a:prstGeom>
          <a:ln>
            <a:solidFill>
              <a:schemeClr val="tx1"/>
            </a:solidFill>
          </a:ln>
        </p:spPr>
      </p:pic>
      <p:sp>
        <p:nvSpPr>
          <p:cNvPr id="7" name="Arrow: Left 6">
            <a:extLst>
              <a:ext uri="{FF2B5EF4-FFF2-40B4-BE49-F238E27FC236}">
                <a16:creationId xmlns:a16="http://schemas.microsoft.com/office/drawing/2014/main" id="{E75461BA-4631-4F5D-AD17-5E6B30C35836}"/>
              </a:ext>
            </a:extLst>
          </p:cNvPr>
          <p:cNvSpPr/>
          <p:nvPr/>
        </p:nvSpPr>
        <p:spPr>
          <a:xfrm rot="20196194" flipV="1">
            <a:off x="2252004" y="2343072"/>
            <a:ext cx="2528955" cy="608840"/>
          </a:xfrm>
          <a:prstGeom prst="lef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FB5E1F3-48D1-4298-9ED2-7D89612403DF}"/>
              </a:ext>
            </a:extLst>
          </p:cNvPr>
          <p:cNvPicPr>
            <a:picLocks noChangeAspect="1"/>
          </p:cNvPicPr>
          <p:nvPr/>
        </p:nvPicPr>
        <p:blipFill rotWithShape="1">
          <a:blip r:embed="rId3"/>
          <a:srcRect l="1" t="18538" r="33838" b="7619"/>
          <a:stretch/>
        </p:blipFill>
        <p:spPr>
          <a:xfrm>
            <a:off x="6966857" y="1279072"/>
            <a:ext cx="5551714" cy="4669970"/>
          </a:xfrm>
          <a:prstGeom prst="rect">
            <a:avLst/>
          </a:prstGeom>
          <a:ln>
            <a:solidFill>
              <a:schemeClr val="tx1"/>
            </a:solidFill>
          </a:ln>
        </p:spPr>
      </p:pic>
      <p:sp>
        <p:nvSpPr>
          <p:cNvPr id="9" name="Arrow: Left 8">
            <a:extLst>
              <a:ext uri="{FF2B5EF4-FFF2-40B4-BE49-F238E27FC236}">
                <a16:creationId xmlns:a16="http://schemas.microsoft.com/office/drawing/2014/main" id="{8FA147C2-78DE-49FE-9860-97832FCE949B}"/>
              </a:ext>
            </a:extLst>
          </p:cNvPr>
          <p:cNvSpPr/>
          <p:nvPr/>
        </p:nvSpPr>
        <p:spPr>
          <a:xfrm rot="20196194" flipV="1">
            <a:off x="7977890" y="2733937"/>
            <a:ext cx="2528955" cy="608840"/>
          </a:xfrm>
          <a:prstGeom prst="lef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9B0464F-E48C-4012-A30A-8EA9B60CC282}"/>
              </a:ext>
            </a:extLst>
          </p:cNvPr>
          <p:cNvPicPr>
            <a:picLocks noChangeAspect="1"/>
          </p:cNvPicPr>
          <p:nvPr/>
        </p:nvPicPr>
        <p:blipFill>
          <a:blip r:embed="rId4"/>
          <a:stretch>
            <a:fillRect/>
          </a:stretch>
        </p:blipFill>
        <p:spPr>
          <a:xfrm>
            <a:off x="10047124" y="5996130"/>
            <a:ext cx="2144876" cy="709470"/>
          </a:xfrm>
          <a:prstGeom prst="rect">
            <a:avLst/>
          </a:prstGeom>
        </p:spPr>
      </p:pic>
    </p:spTree>
    <p:extLst>
      <p:ext uri="{BB962C8B-B14F-4D97-AF65-F5344CB8AC3E}">
        <p14:creationId xmlns:p14="http://schemas.microsoft.com/office/powerpoint/2010/main" val="3707682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Quad 3">
            <a:extLst>
              <a:ext uri="{FF2B5EF4-FFF2-40B4-BE49-F238E27FC236}">
                <a16:creationId xmlns:a16="http://schemas.microsoft.com/office/drawing/2014/main" id="{C8B7817A-87AC-4C0E-AF56-CBA6A4F670F1}"/>
              </a:ext>
            </a:extLst>
          </p:cNvPr>
          <p:cNvSpPr/>
          <p:nvPr/>
        </p:nvSpPr>
        <p:spPr>
          <a:xfrm>
            <a:off x="2963729" y="660270"/>
            <a:ext cx="5802086" cy="5638800"/>
          </a:xfrm>
          <a:prstGeom prst="quad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072</a:t>
            </a:r>
          </a:p>
        </p:txBody>
      </p:sp>
      <p:sp>
        <p:nvSpPr>
          <p:cNvPr id="5" name="TextBox 4">
            <a:extLst>
              <a:ext uri="{FF2B5EF4-FFF2-40B4-BE49-F238E27FC236}">
                <a16:creationId xmlns:a16="http://schemas.microsoft.com/office/drawing/2014/main" id="{9D53EE5F-B44E-45C1-8795-C02AF28EA635}"/>
              </a:ext>
            </a:extLst>
          </p:cNvPr>
          <p:cNvSpPr txBox="1"/>
          <p:nvPr/>
        </p:nvSpPr>
        <p:spPr>
          <a:xfrm>
            <a:off x="4190999" y="0"/>
            <a:ext cx="3799114" cy="954107"/>
          </a:xfrm>
          <a:prstGeom prst="rect">
            <a:avLst/>
          </a:prstGeom>
          <a:noFill/>
          <a:ln>
            <a:solidFill>
              <a:schemeClr val="tx1"/>
            </a:solidFill>
          </a:ln>
          <a:effectLst>
            <a:outerShdw blurRad="50800" dist="38100" dir="5400000" algn="t" rotWithShape="0">
              <a:prstClr val="black">
                <a:alpha val="40000"/>
              </a:prstClr>
            </a:outerShdw>
          </a:effectLst>
        </p:spPr>
        <p:txBody>
          <a:bodyPr wrap="square" rtlCol="0">
            <a:spAutoFit/>
          </a:bodyPr>
          <a:lstStyle/>
          <a:p>
            <a:r>
              <a:rPr lang="en-US" sz="2800" b="1" dirty="0"/>
              <a:t>072s are coded versions of LCSH  (650)</a:t>
            </a:r>
          </a:p>
        </p:txBody>
      </p:sp>
      <p:sp>
        <p:nvSpPr>
          <p:cNvPr id="6" name="TextBox 5">
            <a:extLst>
              <a:ext uri="{FF2B5EF4-FFF2-40B4-BE49-F238E27FC236}">
                <a16:creationId xmlns:a16="http://schemas.microsoft.com/office/drawing/2014/main" id="{4DF1DDB9-1CD7-4EB9-8945-E8C6366C470D}"/>
              </a:ext>
            </a:extLst>
          </p:cNvPr>
          <p:cNvSpPr txBox="1"/>
          <p:nvPr/>
        </p:nvSpPr>
        <p:spPr>
          <a:xfrm>
            <a:off x="0" y="2761547"/>
            <a:ext cx="3725059" cy="1384995"/>
          </a:xfrm>
          <a:prstGeom prst="rect">
            <a:avLst/>
          </a:prstGeom>
          <a:noFill/>
          <a:ln>
            <a:solidFill>
              <a:schemeClr val="tx1"/>
            </a:solidFill>
          </a:ln>
          <a:effectLst>
            <a:outerShdw blurRad="50800" dist="38100" dir="5400000" algn="t" rotWithShape="0">
              <a:prstClr val="black">
                <a:alpha val="40000"/>
              </a:prstClr>
            </a:outerShdw>
          </a:effectLst>
        </p:spPr>
        <p:txBody>
          <a:bodyPr wrap="none" rtlCol="0">
            <a:spAutoFit/>
          </a:bodyPr>
          <a:lstStyle/>
          <a:p>
            <a:r>
              <a:rPr lang="en-US" sz="2800" b="1" dirty="0"/>
              <a:t>072s are indexed in the </a:t>
            </a:r>
          </a:p>
          <a:p>
            <a:r>
              <a:rPr lang="en-US" sz="2800" b="1" dirty="0"/>
              <a:t>OPAC to be one of </a:t>
            </a:r>
          </a:p>
          <a:p>
            <a:r>
              <a:rPr lang="en-US" sz="2800" b="1" dirty="0"/>
              <a:t>linked search categor</a:t>
            </a:r>
            <a:r>
              <a:rPr lang="en-US" sz="2400" b="1" dirty="0"/>
              <a:t>ies</a:t>
            </a:r>
          </a:p>
        </p:txBody>
      </p:sp>
      <p:sp>
        <p:nvSpPr>
          <p:cNvPr id="7" name="TextBox 6">
            <a:extLst>
              <a:ext uri="{FF2B5EF4-FFF2-40B4-BE49-F238E27FC236}">
                <a16:creationId xmlns:a16="http://schemas.microsoft.com/office/drawing/2014/main" id="{D44F9476-FCF0-4B4C-9CE7-F1CB366C4AD9}"/>
              </a:ext>
            </a:extLst>
          </p:cNvPr>
          <p:cNvSpPr txBox="1"/>
          <p:nvPr/>
        </p:nvSpPr>
        <p:spPr>
          <a:xfrm flipH="1">
            <a:off x="7934665" y="2378277"/>
            <a:ext cx="4027715" cy="954107"/>
          </a:xfrm>
          <a:prstGeom prst="rect">
            <a:avLst/>
          </a:prstGeom>
          <a:noFill/>
          <a:ln>
            <a:solidFill>
              <a:schemeClr val="tx1"/>
            </a:solidFill>
          </a:ln>
          <a:effectLst>
            <a:outerShdw blurRad="50800" dist="38100" dir="5400000" algn="t" rotWithShape="0">
              <a:prstClr val="black">
                <a:alpha val="40000"/>
              </a:prstClr>
            </a:outerShdw>
          </a:effectLst>
        </p:spPr>
        <p:txBody>
          <a:bodyPr wrap="square" rtlCol="0">
            <a:spAutoFit/>
          </a:bodyPr>
          <a:lstStyle/>
          <a:p>
            <a:r>
              <a:rPr lang="en-US" sz="2800" b="1" dirty="0"/>
              <a:t> 072s linked in BARD to preloaded search criteria </a:t>
            </a:r>
          </a:p>
        </p:txBody>
      </p:sp>
      <p:sp>
        <p:nvSpPr>
          <p:cNvPr id="9" name="TextBox 8">
            <a:extLst>
              <a:ext uri="{FF2B5EF4-FFF2-40B4-BE49-F238E27FC236}">
                <a16:creationId xmlns:a16="http://schemas.microsoft.com/office/drawing/2014/main" id="{D6020BF2-A817-4224-AA29-F0E19BE8C585}"/>
              </a:ext>
            </a:extLst>
          </p:cNvPr>
          <p:cNvSpPr txBox="1"/>
          <p:nvPr/>
        </p:nvSpPr>
        <p:spPr>
          <a:xfrm>
            <a:off x="4071258" y="6005232"/>
            <a:ext cx="3918855" cy="830997"/>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r>
              <a:rPr lang="en-US" sz="2400" b="1" dirty="0"/>
              <a:t>072s are coded versions of the LC genre headings (655)</a:t>
            </a:r>
          </a:p>
        </p:txBody>
      </p:sp>
      <p:pic>
        <p:nvPicPr>
          <p:cNvPr id="10" name="Picture 9">
            <a:extLst>
              <a:ext uri="{FF2B5EF4-FFF2-40B4-BE49-F238E27FC236}">
                <a16:creationId xmlns:a16="http://schemas.microsoft.com/office/drawing/2014/main" id="{C2A42BE1-FA30-430C-A4F9-9265A1A57337}"/>
              </a:ext>
            </a:extLst>
          </p:cNvPr>
          <p:cNvPicPr>
            <a:picLocks noChangeAspect="1"/>
          </p:cNvPicPr>
          <p:nvPr/>
        </p:nvPicPr>
        <p:blipFill>
          <a:blip r:embed="rId2"/>
          <a:stretch>
            <a:fillRect/>
          </a:stretch>
        </p:blipFill>
        <p:spPr>
          <a:xfrm>
            <a:off x="10047124" y="6172200"/>
            <a:ext cx="2144876" cy="653143"/>
          </a:xfrm>
          <a:prstGeom prst="rect">
            <a:avLst/>
          </a:prstGeom>
        </p:spPr>
      </p:pic>
      <p:sp>
        <p:nvSpPr>
          <p:cNvPr id="11" name="TextBox 10">
            <a:extLst>
              <a:ext uri="{FF2B5EF4-FFF2-40B4-BE49-F238E27FC236}">
                <a16:creationId xmlns:a16="http://schemas.microsoft.com/office/drawing/2014/main" id="{F177805D-BF90-4F87-B5CF-3A0448365D33}"/>
              </a:ext>
            </a:extLst>
          </p:cNvPr>
          <p:cNvSpPr txBox="1"/>
          <p:nvPr/>
        </p:nvSpPr>
        <p:spPr>
          <a:xfrm>
            <a:off x="7934666" y="3610586"/>
            <a:ext cx="4027714" cy="1815882"/>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r>
              <a:rPr lang="en-US" sz="2800" b="1" dirty="0"/>
              <a:t>072s linked by circulation vendors and network libraries to the reader’s auto-select profiles</a:t>
            </a:r>
          </a:p>
        </p:txBody>
      </p:sp>
      <p:sp>
        <p:nvSpPr>
          <p:cNvPr id="2" name="TextBox 1">
            <a:extLst>
              <a:ext uri="{FF2B5EF4-FFF2-40B4-BE49-F238E27FC236}">
                <a16:creationId xmlns:a16="http://schemas.microsoft.com/office/drawing/2014/main" id="{A549D8B7-B9FB-01B1-C043-A5459C756787}"/>
              </a:ext>
            </a:extLst>
          </p:cNvPr>
          <p:cNvSpPr txBox="1"/>
          <p:nvPr/>
        </p:nvSpPr>
        <p:spPr>
          <a:xfrm>
            <a:off x="5403716" y="1429711"/>
            <a:ext cx="933012" cy="369332"/>
          </a:xfrm>
          <a:prstGeom prst="rect">
            <a:avLst/>
          </a:prstGeom>
          <a:noFill/>
        </p:spPr>
        <p:txBody>
          <a:bodyPr wrap="none" rtlCol="0">
            <a:spAutoFit/>
          </a:bodyPr>
          <a:lstStyle/>
          <a:p>
            <a:r>
              <a:rPr lang="en-US" b="1" dirty="0">
                <a:solidFill>
                  <a:schemeClr val="bg1"/>
                </a:solidFill>
              </a:rPr>
              <a:t>General</a:t>
            </a:r>
          </a:p>
        </p:txBody>
      </p:sp>
      <p:sp>
        <p:nvSpPr>
          <p:cNvPr id="3" name="TextBox 2">
            <a:extLst>
              <a:ext uri="{FF2B5EF4-FFF2-40B4-BE49-F238E27FC236}">
                <a16:creationId xmlns:a16="http://schemas.microsoft.com/office/drawing/2014/main" id="{06DE50CC-F06A-DF43-BE24-973F4799CF57}"/>
              </a:ext>
            </a:extLst>
          </p:cNvPr>
          <p:cNvSpPr txBox="1"/>
          <p:nvPr/>
        </p:nvSpPr>
        <p:spPr>
          <a:xfrm>
            <a:off x="5456267" y="5060216"/>
            <a:ext cx="933012" cy="369332"/>
          </a:xfrm>
          <a:prstGeom prst="rect">
            <a:avLst/>
          </a:prstGeom>
          <a:noFill/>
        </p:spPr>
        <p:txBody>
          <a:bodyPr wrap="none" rtlCol="0">
            <a:spAutoFit/>
          </a:bodyPr>
          <a:lstStyle/>
          <a:p>
            <a:r>
              <a:rPr lang="en-US" b="1" dirty="0">
                <a:solidFill>
                  <a:schemeClr val="bg1"/>
                </a:solidFill>
              </a:rPr>
              <a:t>General</a:t>
            </a:r>
          </a:p>
        </p:txBody>
      </p:sp>
      <p:sp>
        <p:nvSpPr>
          <p:cNvPr id="8" name="TextBox 7">
            <a:extLst>
              <a:ext uri="{FF2B5EF4-FFF2-40B4-BE49-F238E27FC236}">
                <a16:creationId xmlns:a16="http://schemas.microsoft.com/office/drawing/2014/main" id="{A387E43E-93D1-532C-84CB-E94095251873}"/>
              </a:ext>
            </a:extLst>
          </p:cNvPr>
          <p:cNvSpPr txBox="1"/>
          <p:nvPr/>
        </p:nvSpPr>
        <p:spPr>
          <a:xfrm>
            <a:off x="3725059" y="3332384"/>
            <a:ext cx="1228221" cy="369332"/>
          </a:xfrm>
          <a:prstGeom prst="rect">
            <a:avLst/>
          </a:prstGeom>
          <a:noFill/>
        </p:spPr>
        <p:txBody>
          <a:bodyPr wrap="none" rtlCol="0">
            <a:spAutoFit/>
          </a:bodyPr>
          <a:lstStyle/>
          <a:p>
            <a:r>
              <a:rPr lang="en-US" b="1" dirty="0">
                <a:solidFill>
                  <a:schemeClr val="bg1"/>
                </a:solidFill>
              </a:rPr>
              <a:t>NLS Public </a:t>
            </a:r>
          </a:p>
        </p:txBody>
      </p:sp>
      <p:sp>
        <p:nvSpPr>
          <p:cNvPr id="12" name="TextBox 11">
            <a:extLst>
              <a:ext uri="{FF2B5EF4-FFF2-40B4-BE49-F238E27FC236}">
                <a16:creationId xmlns:a16="http://schemas.microsoft.com/office/drawing/2014/main" id="{1D778F04-2473-46FC-9ACA-604FD828B499}"/>
              </a:ext>
            </a:extLst>
          </p:cNvPr>
          <p:cNvSpPr txBox="1"/>
          <p:nvPr/>
        </p:nvSpPr>
        <p:spPr>
          <a:xfrm>
            <a:off x="6528749" y="3332384"/>
            <a:ext cx="1428276" cy="369332"/>
          </a:xfrm>
          <a:prstGeom prst="rect">
            <a:avLst/>
          </a:prstGeom>
          <a:noFill/>
        </p:spPr>
        <p:txBody>
          <a:bodyPr wrap="none" rtlCol="0">
            <a:spAutoFit/>
          </a:bodyPr>
          <a:lstStyle/>
          <a:p>
            <a:r>
              <a:rPr lang="en-US" b="1" dirty="0">
                <a:solidFill>
                  <a:schemeClr val="bg1"/>
                </a:solidFill>
              </a:rPr>
              <a:t>NLS Network</a:t>
            </a:r>
          </a:p>
        </p:txBody>
      </p:sp>
    </p:spTree>
    <p:extLst>
      <p:ext uri="{BB962C8B-B14F-4D97-AF65-F5344CB8AC3E}">
        <p14:creationId xmlns:p14="http://schemas.microsoft.com/office/powerpoint/2010/main" val="2393023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29D6ED-3A9B-43F1-92FA-366F62D98CF5}"/>
              </a:ext>
            </a:extLst>
          </p:cNvPr>
          <p:cNvSpPr txBox="1"/>
          <p:nvPr/>
        </p:nvSpPr>
        <p:spPr>
          <a:xfrm>
            <a:off x="1219200" y="130628"/>
            <a:ext cx="8926285" cy="646331"/>
          </a:xfrm>
          <a:prstGeom prst="rect">
            <a:avLst/>
          </a:prstGeom>
          <a:solidFill>
            <a:schemeClr val="accent2"/>
          </a:solidFill>
          <a:ln>
            <a:solidFill>
              <a:schemeClr val="tx1"/>
            </a:solidFill>
          </a:ln>
        </p:spPr>
        <p:txBody>
          <a:bodyPr wrap="square" rtlCol="0">
            <a:spAutoFit/>
          </a:bodyPr>
          <a:lstStyle/>
          <a:p>
            <a:pPr algn="ctr"/>
            <a:r>
              <a:rPr lang="en-US" sz="3600" b="1" dirty="0"/>
              <a:t>NLS 072 deconstructed </a:t>
            </a:r>
          </a:p>
        </p:txBody>
      </p:sp>
      <p:pic>
        <p:nvPicPr>
          <p:cNvPr id="4" name="Picture 3">
            <a:extLst>
              <a:ext uri="{FF2B5EF4-FFF2-40B4-BE49-F238E27FC236}">
                <a16:creationId xmlns:a16="http://schemas.microsoft.com/office/drawing/2014/main" id="{7CE75950-DA2C-42F3-8C03-D7BD160925ED}"/>
              </a:ext>
            </a:extLst>
          </p:cNvPr>
          <p:cNvPicPr>
            <a:picLocks noChangeAspect="1"/>
          </p:cNvPicPr>
          <p:nvPr/>
        </p:nvPicPr>
        <p:blipFill rotWithShape="1">
          <a:blip r:embed="rId2"/>
          <a:srcRect l="13216" t="18412" r="16249" b="7143"/>
          <a:stretch/>
        </p:blipFill>
        <p:spPr>
          <a:xfrm>
            <a:off x="174171" y="1045028"/>
            <a:ext cx="8730343" cy="5508172"/>
          </a:xfrm>
          <a:prstGeom prst="rect">
            <a:avLst/>
          </a:prstGeom>
          <a:solidFill>
            <a:schemeClr val="accent2"/>
          </a:solidFill>
        </p:spPr>
      </p:pic>
      <p:sp>
        <p:nvSpPr>
          <p:cNvPr id="5" name="Arrow: Left 4">
            <a:extLst>
              <a:ext uri="{FF2B5EF4-FFF2-40B4-BE49-F238E27FC236}">
                <a16:creationId xmlns:a16="http://schemas.microsoft.com/office/drawing/2014/main" id="{E65A583C-5E9B-4D71-8080-61BAE7648511}"/>
              </a:ext>
            </a:extLst>
          </p:cNvPr>
          <p:cNvSpPr/>
          <p:nvPr/>
        </p:nvSpPr>
        <p:spPr>
          <a:xfrm>
            <a:off x="2400299" y="5720443"/>
            <a:ext cx="6564086" cy="185057"/>
          </a:xfrm>
          <a:prstGeom prst="lef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E741C7A-BAA7-4748-97A9-A19F49D8B0DD}"/>
              </a:ext>
            </a:extLst>
          </p:cNvPr>
          <p:cNvSpPr txBox="1"/>
          <p:nvPr/>
        </p:nvSpPr>
        <p:spPr>
          <a:xfrm>
            <a:off x="8904514" y="453793"/>
            <a:ext cx="3287486" cy="6217087"/>
          </a:xfrm>
          <a:prstGeom prst="rect">
            <a:avLst/>
          </a:prstGeom>
          <a:solidFill>
            <a:schemeClr val="accent2">
              <a:lumMod val="20000"/>
              <a:lumOff val="80000"/>
            </a:schemeClr>
          </a:solidFill>
          <a:ln>
            <a:solidFill>
              <a:schemeClr val="tx1"/>
            </a:solidFill>
          </a:ln>
        </p:spPr>
        <p:txBody>
          <a:bodyPr wrap="square" rtlCol="0">
            <a:spAutoFit/>
          </a:bodyPr>
          <a:lstStyle/>
          <a:p>
            <a:r>
              <a:rPr lang="en-US" sz="2000" b="1" dirty="0">
                <a:latin typeface="Arial" panose="020B0604020202020204" pitchFamily="34" charset="0"/>
                <a:cs typeface="Arial" panose="020B0604020202020204" pitchFamily="34" charset="0"/>
              </a:rPr>
              <a:t>072</a:t>
            </a:r>
          </a:p>
          <a:p>
            <a:r>
              <a:rPr lang="en-US" sz="2000" b="1" dirty="0">
                <a:latin typeface="Arial" panose="020B0604020202020204" pitchFamily="34" charset="0"/>
                <a:cs typeface="Arial" panose="020B0604020202020204" pitchFamily="34" charset="0"/>
              </a:rPr>
              <a:t>* Indicators </a:t>
            </a:r>
          </a:p>
          <a:p>
            <a:r>
              <a:rPr lang="en-US" sz="2000" b="1" dirty="0">
                <a:latin typeface="Arial" panose="020B0604020202020204" pitchFamily="34" charset="0"/>
                <a:cs typeface="Arial" panose="020B0604020202020204" pitchFamily="34" charset="0"/>
              </a:rPr>
              <a:t>1st none</a:t>
            </a:r>
          </a:p>
          <a:p>
            <a:r>
              <a:rPr lang="en-US" sz="2000" b="1" dirty="0">
                <a:latin typeface="Arial" panose="020B0604020202020204" pitchFamily="34" charset="0"/>
                <a:cs typeface="Arial" panose="020B0604020202020204" pitchFamily="34" charset="0"/>
              </a:rPr>
              <a:t>2</a:t>
            </a:r>
            <a:r>
              <a:rPr lang="en-US" sz="2000" b="1" baseline="30000" dirty="0">
                <a:latin typeface="Arial" panose="020B0604020202020204" pitchFamily="34" charset="0"/>
                <a:cs typeface="Arial" panose="020B0604020202020204" pitchFamily="34" charset="0"/>
              </a:rPr>
              <a:t>nd</a:t>
            </a:r>
            <a:r>
              <a:rPr lang="en-US" sz="2000" b="1" dirty="0">
                <a:latin typeface="Arial" panose="020B0604020202020204" pitchFamily="34" charset="0"/>
                <a:cs typeface="Arial" panose="020B0604020202020204" pitchFamily="34" charset="0"/>
              </a:rPr>
              <a:t> “7” </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 Subfields</a:t>
            </a:r>
          </a:p>
          <a:p>
            <a:r>
              <a:rPr lang="en-US" sz="2000" b="1" dirty="0">
                <a:latin typeface="Arial" panose="020B0604020202020204" pitchFamily="34" charset="0"/>
                <a:cs typeface="Arial" panose="020B0604020202020204" pitchFamily="34" charset="0"/>
              </a:rPr>
              <a:t>$a </a:t>
            </a:r>
            <a:r>
              <a:rPr lang="en-US" sz="2000" b="1" dirty="0">
                <a:solidFill>
                  <a:srgbClr val="000000"/>
                </a:solidFill>
                <a:latin typeface="Arial" panose="020B0604020202020204" pitchFamily="34" charset="0"/>
                <a:cs typeface="Arial" panose="020B0604020202020204" pitchFamily="34" charset="0"/>
              </a:rPr>
              <a:t>S</a:t>
            </a:r>
            <a:r>
              <a:rPr lang="en-US" sz="2000" b="1" i="0" dirty="0">
                <a:solidFill>
                  <a:srgbClr val="000000"/>
                </a:solidFill>
                <a:effectLst/>
                <a:latin typeface="Arial" panose="020B0604020202020204" pitchFamily="34" charset="0"/>
                <a:cs typeface="Arial" panose="020B0604020202020204" pitchFamily="34" charset="0"/>
              </a:rPr>
              <a:t>ubject category code 4 LETTER</a:t>
            </a:r>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Audience and genre code 2 LETTER</a:t>
            </a:r>
          </a:p>
          <a:p>
            <a:endParaRPr lang="en-US" sz="2000" b="1" dirty="0">
              <a:latin typeface="Arial" panose="020B0604020202020204" pitchFamily="34" charset="0"/>
              <a:cs typeface="Arial" panose="020B0604020202020204" pitchFamily="34" charset="0"/>
            </a:endParaRPr>
          </a:p>
          <a:p>
            <a:r>
              <a:rPr lang="en-US" sz="2000" b="1" dirty="0">
                <a:highlight>
                  <a:srgbClr val="FFFF00"/>
                </a:highlight>
                <a:latin typeface="Arial" panose="020B0604020202020204" pitchFamily="34" charset="0"/>
                <a:cs typeface="Arial" panose="020B0604020202020204" pitchFamily="34" charset="0"/>
              </a:rPr>
              <a:t>AF – Adult Fiction</a:t>
            </a:r>
          </a:p>
          <a:p>
            <a:r>
              <a:rPr lang="en-US" sz="2000" b="1" dirty="0">
                <a:highlight>
                  <a:srgbClr val="FFFF00"/>
                </a:highlight>
                <a:latin typeface="Arial" panose="020B0604020202020204" pitchFamily="34" charset="0"/>
                <a:cs typeface="Arial" panose="020B0604020202020204" pitchFamily="34" charset="0"/>
              </a:rPr>
              <a:t>AN – Adult Nonfiction </a:t>
            </a:r>
          </a:p>
          <a:p>
            <a:r>
              <a:rPr lang="en-US" sz="2000" b="1" dirty="0">
                <a:highlight>
                  <a:srgbClr val="FFFF00"/>
                </a:highlight>
                <a:latin typeface="Arial" panose="020B0604020202020204" pitchFamily="34" charset="0"/>
                <a:cs typeface="Arial" panose="020B0604020202020204" pitchFamily="34" charset="0"/>
              </a:rPr>
              <a:t>JF – Juvenile Fiction </a:t>
            </a:r>
          </a:p>
          <a:p>
            <a:r>
              <a:rPr lang="en-US" sz="2000" b="1" dirty="0">
                <a:highlight>
                  <a:srgbClr val="FFFF00"/>
                </a:highlight>
                <a:latin typeface="Arial" panose="020B0604020202020204" pitchFamily="34" charset="0"/>
                <a:cs typeface="Arial" panose="020B0604020202020204" pitchFamily="34" charset="0"/>
              </a:rPr>
              <a:t>JN – Juvenile Nonfiction</a:t>
            </a:r>
            <a:r>
              <a:rPr lang="en-US" sz="2000" b="1" dirty="0">
                <a:latin typeface="Arial" panose="020B0604020202020204" pitchFamily="34" charset="0"/>
                <a:cs typeface="Arial" panose="020B0604020202020204" pitchFamily="34" charset="0"/>
              </a:rPr>
              <a:t> </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$2 Source code $2 NBDL (NLS source code)</a:t>
            </a:r>
          </a:p>
          <a:p>
            <a:endParaRPr lang="en-US" sz="2000" b="1" dirty="0"/>
          </a:p>
          <a:p>
            <a:endParaRPr lang="en-US" dirty="0"/>
          </a:p>
        </p:txBody>
      </p:sp>
    </p:spTree>
    <p:extLst>
      <p:ext uri="{BB962C8B-B14F-4D97-AF65-F5344CB8AC3E}">
        <p14:creationId xmlns:p14="http://schemas.microsoft.com/office/powerpoint/2010/main" val="110303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A0EBC-659D-3E97-C138-CC64F48A245B}"/>
              </a:ext>
            </a:extLst>
          </p:cNvPr>
          <p:cNvSpPr>
            <a:spLocks noGrp="1"/>
          </p:cNvSpPr>
          <p:nvPr>
            <p:ph type="title"/>
          </p:nvPr>
        </p:nvSpPr>
        <p:spPr>
          <a:xfrm>
            <a:off x="73573" y="0"/>
            <a:ext cx="11855669" cy="1325563"/>
          </a:xfrm>
        </p:spPr>
        <p:txBody>
          <a:bodyPr>
            <a:normAutofit fontScale="90000"/>
          </a:bodyPr>
          <a:lstStyle/>
          <a:p>
            <a:r>
              <a:rPr lang="en-US" b="1" dirty="0"/>
              <a:t>How to assign 072 efficiently – MARC Edit TASK</a:t>
            </a:r>
            <a:br>
              <a:rPr lang="en-US" b="1" dirty="0"/>
            </a:br>
            <a:r>
              <a:rPr lang="en-US" b="1" dirty="0"/>
              <a:t>automation is the key to adding 072 to the catalog record</a:t>
            </a:r>
          </a:p>
        </p:txBody>
      </p:sp>
      <p:pic>
        <p:nvPicPr>
          <p:cNvPr id="6" name="Picture 5">
            <a:extLst>
              <a:ext uri="{FF2B5EF4-FFF2-40B4-BE49-F238E27FC236}">
                <a16:creationId xmlns:a16="http://schemas.microsoft.com/office/drawing/2014/main" id="{368AC258-F900-D562-04C6-BB5E0D8E993A}"/>
              </a:ext>
            </a:extLst>
          </p:cNvPr>
          <p:cNvPicPr>
            <a:picLocks noChangeAspect="1"/>
          </p:cNvPicPr>
          <p:nvPr/>
        </p:nvPicPr>
        <p:blipFill rotWithShape="1">
          <a:blip r:embed="rId2"/>
          <a:srcRect t="27143" r="62568" b="24290"/>
          <a:stretch/>
        </p:blipFill>
        <p:spPr>
          <a:xfrm>
            <a:off x="0" y="1272877"/>
            <a:ext cx="4330262" cy="3772089"/>
          </a:xfrm>
          <a:prstGeom prst="rect">
            <a:avLst/>
          </a:prstGeom>
          <a:ln w="19050">
            <a:solidFill>
              <a:srgbClr val="EB701D"/>
            </a:solidFill>
          </a:ln>
        </p:spPr>
      </p:pic>
      <p:sp>
        <p:nvSpPr>
          <p:cNvPr id="7" name="TextBox 6">
            <a:extLst>
              <a:ext uri="{FF2B5EF4-FFF2-40B4-BE49-F238E27FC236}">
                <a16:creationId xmlns:a16="http://schemas.microsoft.com/office/drawing/2014/main" id="{7D507694-43CC-701F-C5B0-61D0CEC58521}"/>
              </a:ext>
            </a:extLst>
          </p:cNvPr>
          <p:cNvSpPr txBox="1"/>
          <p:nvPr/>
        </p:nvSpPr>
        <p:spPr>
          <a:xfrm>
            <a:off x="185226" y="6286735"/>
            <a:ext cx="11744016" cy="463902"/>
          </a:xfrm>
          <a:prstGeom prst="rect">
            <a:avLst/>
          </a:prstGeom>
          <a:noFill/>
        </p:spPr>
        <p:txBody>
          <a:bodyPr wrap="square" rtlCol="0">
            <a:spAutoFit/>
          </a:bodyPr>
          <a:lstStyle/>
          <a:p>
            <a:r>
              <a:rPr lang="en-US" sz="2400" b="1" dirty="0"/>
              <a:t>*Currently --- hybrid approach -- manual and auto-tag population </a:t>
            </a:r>
          </a:p>
        </p:txBody>
      </p:sp>
      <p:sp>
        <p:nvSpPr>
          <p:cNvPr id="9" name="TextBox 8">
            <a:extLst>
              <a:ext uri="{FF2B5EF4-FFF2-40B4-BE49-F238E27FC236}">
                <a16:creationId xmlns:a16="http://schemas.microsoft.com/office/drawing/2014/main" id="{47520F79-7B73-C12A-BC61-9876D9E55170}"/>
              </a:ext>
            </a:extLst>
          </p:cNvPr>
          <p:cNvSpPr txBox="1"/>
          <p:nvPr/>
        </p:nvSpPr>
        <p:spPr>
          <a:xfrm>
            <a:off x="5586248" y="1578234"/>
            <a:ext cx="3662855" cy="1200329"/>
          </a:xfrm>
          <a:prstGeom prst="rect">
            <a:avLst/>
          </a:prstGeom>
          <a:noFill/>
          <a:ln>
            <a:solidFill>
              <a:srgbClr val="EB701D"/>
            </a:solidFill>
          </a:ln>
        </p:spPr>
        <p:txBody>
          <a:bodyPr wrap="square">
            <a:spAutoFit/>
          </a:bodyPr>
          <a:lstStyle/>
          <a:p>
            <a:r>
              <a:rPr lang="en-US" dirty="0"/>
              <a:t>=050  00$aPS3623.E393$bM53</a:t>
            </a:r>
          </a:p>
          <a:p>
            <a:r>
              <a:rPr lang="en-US" dirty="0">
                <a:highlight>
                  <a:srgbClr val="00FF00"/>
                </a:highlight>
              </a:rPr>
              <a:t>=072  \7$aFAMI</a:t>
            </a:r>
            <a:r>
              <a:rPr lang="en-US" dirty="0">
                <a:highlight>
                  <a:srgbClr val="00FFFF"/>
                </a:highlight>
              </a:rPr>
              <a:t>AF</a:t>
            </a:r>
            <a:r>
              <a:rPr lang="en-US" dirty="0">
                <a:highlight>
                  <a:srgbClr val="00FF00"/>
                </a:highlight>
              </a:rPr>
              <a:t>$2NBDL</a:t>
            </a:r>
          </a:p>
          <a:p>
            <a:r>
              <a:rPr lang="en-US" dirty="0">
                <a:highlight>
                  <a:srgbClr val="FFFF00"/>
                </a:highlight>
              </a:rPr>
              <a:t>=072  \7$aUEBC$2NBDL</a:t>
            </a:r>
          </a:p>
          <a:p>
            <a:r>
              <a:rPr lang="en-US" dirty="0"/>
              <a:t>=082  00$a813.6$a</a:t>
            </a:r>
            <a:r>
              <a:rPr lang="en-US" dirty="0">
                <a:highlight>
                  <a:srgbClr val="00FFFF"/>
                </a:highlight>
              </a:rPr>
              <a:t>AFI</a:t>
            </a:r>
            <a:r>
              <a:rPr lang="en-US" dirty="0"/>
              <a:t>$223</a:t>
            </a:r>
          </a:p>
        </p:txBody>
      </p:sp>
      <p:sp>
        <p:nvSpPr>
          <p:cNvPr id="11" name="TextBox 10">
            <a:extLst>
              <a:ext uri="{FF2B5EF4-FFF2-40B4-BE49-F238E27FC236}">
                <a16:creationId xmlns:a16="http://schemas.microsoft.com/office/drawing/2014/main" id="{77237A8E-1807-EFF4-E365-6040D647C3BA}"/>
              </a:ext>
            </a:extLst>
          </p:cNvPr>
          <p:cNvSpPr txBox="1"/>
          <p:nvPr/>
        </p:nvSpPr>
        <p:spPr>
          <a:xfrm>
            <a:off x="5586248" y="3031234"/>
            <a:ext cx="4514193" cy="3139321"/>
          </a:xfrm>
          <a:prstGeom prst="rect">
            <a:avLst/>
          </a:prstGeom>
          <a:noFill/>
          <a:ln>
            <a:solidFill>
              <a:srgbClr val="EB701D"/>
            </a:solidFill>
          </a:ln>
        </p:spPr>
        <p:txBody>
          <a:bodyPr wrap="square">
            <a:spAutoFit/>
          </a:bodyPr>
          <a:lstStyle/>
          <a:p>
            <a:r>
              <a:rPr lang="en-US" dirty="0"/>
              <a:t>=650  \0$aCity and town </a:t>
            </a:r>
            <a:r>
              <a:rPr lang="en-US" dirty="0" err="1"/>
              <a:t>life$vFiction</a:t>
            </a:r>
            <a:r>
              <a:rPr lang="en-US" dirty="0"/>
              <a:t>.</a:t>
            </a:r>
          </a:p>
          <a:p>
            <a:r>
              <a:rPr lang="en-US" dirty="0">
                <a:highlight>
                  <a:srgbClr val="00FF00"/>
                </a:highlight>
              </a:rPr>
              <a:t>=650  \0$aFamily </a:t>
            </a:r>
            <a:r>
              <a:rPr lang="en-US" dirty="0" err="1">
                <a:highlight>
                  <a:srgbClr val="00FF00"/>
                </a:highlight>
              </a:rPr>
              <a:t>secrets$vFiction</a:t>
            </a:r>
            <a:r>
              <a:rPr lang="en-US" dirty="0">
                <a:highlight>
                  <a:srgbClr val="00FF00"/>
                </a:highlight>
              </a:rPr>
              <a:t>.</a:t>
            </a:r>
          </a:p>
          <a:p>
            <a:r>
              <a:rPr lang="en-US" dirty="0"/>
              <a:t>=650  \0$aGrandmothers$xDeath$vFiction.</a:t>
            </a:r>
          </a:p>
          <a:p>
            <a:r>
              <a:rPr lang="en-US" dirty="0"/>
              <a:t>=650  \0$aHomecoming$vFiction.</a:t>
            </a:r>
          </a:p>
          <a:p>
            <a:r>
              <a:rPr lang="en-US" dirty="0"/>
              <a:t>=650  \0$aInterpersonal </a:t>
            </a:r>
            <a:r>
              <a:rPr lang="en-US" dirty="0" err="1"/>
              <a:t>relations$vFiction</a:t>
            </a:r>
            <a:r>
              <a:rPr lang="en-US" dirty="0"/>
              <a:t>.</a:t>
            </a:r>
          </a:p>
          <a:p>
            <a:r>
              <a:rPr lang="en-US" dirty="0"/>
              <a:t>=650  \0$aMagic$vFiction.</a:t>
            </a:r>
          </a:p>
          <a:p>
            <a:r>
              <a:rPr lang="en-US" dirty="0"/>
              <a:t>=650  \0$aRestaurants$vFiction.</a:t>
            </a:r>
          </a:p>
          <a:p>
            <a:r>
              <a:rPr lang="en-US" dirty="0"/>
              <a:t>=651  \0$aAlabama$vFiction.</a:t>
            </a:r>
          </a:p>
          <a:p>
            <a:r>
              <a:rPr lang="en-US" dirty="0">
                <a:highlight>
                  <a:srgbClr val="FFFF00"/>
                </a:highlight>
              </a:rPr>
              <a:t>=655  \7$aBraille books.$2lcgft</a:t>
            </a:r>
          </a:p>
          <a:p>
            <a:r>
              <a:rPr lang="en-US" dirty="0"/>
              <a:t>=655  \7$aDomestic fiction.$2lcgft</a:t>
            </a:r>
          </a:p>
          <a:p>
            <a:r>
              <a:rPr lang="en-US" dirty="0">
                <a:highlight>
                  <a:srgbClr val="00FFFF"/>
                </a:highlight>
              </a:rPr>
              <a:t>=655  \7$aFiction.$2lcgft</a:t>
            </a:r>
          </a:p>
        </p:txBody>
      </p:sp>
      <p:sp>
        <p:nvSpPr>
          <p:cNvPr id="12" name="Arrow: Right 11">
            <a:extLst>
              <a:ext uri="{FF2B5EF4-FFF2-40B4-BE49-F238E27FC236}">
                <a16:creationId xmlns:a16="http://schemas.microsoft.com/office/drawing/2014/main" id="{5D8821C6-DC6C-A4A2-6309-291FB04D9054}"/>
              </a:ext>
            </a:extLst>
          </p:cNvPr>
          <p:cNvSpPr/>
          <p:nvPr/>
        </p:nvSpPr>
        <p:spPr>
          <a:xfrm>
            <a:off x="4469051" y="2788918"/>
            <a:ext cx="978408" cy="48463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1E5A4A8-7026-50ED-BA91-3C91893DEF72}"/>
              </a:ext>
            </a:extLst>
          </p:cNvPr>
          <p:cNvPicPr>
            <a:picLocks noChangeAspect="1"/>
          </p:cNvPicPr>
          <p:nvPr/>
        </p:nvPicPr>
        <p:blipFill>
          <a:blip r:embed="rId3"/>
          <a:stretch>
            <a:fillRect/>
          </a:stretch>
        </p:blipFill>
        <p:spPr>
          <a:xfrm>
            <a:off x="9923155" y="6109553"/>
            <a:ext cx="2144876" cy="653143"/>
          </a:xfrm>
          <a:prstGeom prst="rect">
            <a:avLst/>
          </a:prstGeom>
        </p:spPr>
      </p:pic>
    </p:spTree>
    <p:extLst>
      <p:ext uri="{BB962C8B-B14F-4D97-AF65-F5344CB8AC3E}">
        <p14:creationId xmlns:p14="http://schemas.microsoft.com/office/powerpoint/2010/main" val="2519784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7693C-AB00-4F26-B1E1-354DEE41EE55}"/>
              </a:ext>
            </a:extLst>
          </p:cNvPr>
          <p:cNvSpPr>
            <a:spLocks noGrp="1"/>
          </p:cNvSpPr>
          <p:nvPr>
            <p:ph type="title"/>
          </p:nvPr>
        </p:nvSpPr>
        <p:spPr>
          <a:xfrm>
            <a:off x="0" y="163286"/>
            <a:ext cx="12192000" cy="631371"/>
          </a:xfrm>
          <a:solidFill>
            <a:schemeClr val="accent2"/>
          </a:solidFill>
          <a:ln>
            <a:solidFill>
              <a:schemeClr val="tx1"/>
            </a:solidFill>
          </a:ln>
        </p:spPr>
        <p:txBody>
          <a:bodyPr>
            <a:normAutofit fontScale="90000"/>
          </a:bodyPr>
          <a:lstStyle/>
          <a:p>
            <a:pPr algn="ctr"/>
            <a:r>
              <a:rPr lang="en-US" b="1" dirty="0">
                <a:latin typeface="Arial" panose="020B0604020202020204" pitchFamily="34" charset="0"/>
                <a:cs typeface="Arial" panose="020B0604020202020204" pitchFamily="34" charset="0"/>
              </a:rPr>
              <a:t>What is coming for 072 </a:t>
            </a:r>
          </a:p>
        </p:txBody>
      </p:sp>
      <p:sp>
        <p:nvSpPr>
          <p:cNvPr id="3" name="Content Placeholder 2">
            <a:extLst>
              <a:ext uri="{FF2B5EF4-FFF2-40B4-BE49-F238E27FC236}">
                <a16:creationId xmlns:a16="http://schemas.microsoft.com/office/drawing/2014/main" id="{518B5CF0-8CFD-461D-AA2C-ACC1C38F59A5}"/>
              </a:ext>
            </a:extLst>
          </p:cNvPr>
          <p:cNvSpPr>
            <a:spLocks noGrp="1"/>
          </p:cNvSpPr>
          <p:nvPr>
            <p:ph sz="half" idx="1"/>
          </p:nvPr>
        </p:nvSpPr>
        <p:spPr>
          <a:xfrm>
            <a:off x="0" y="707571"/>
            <a:ext cx="8334703" cy="5987142"/>
          </a:xfrm>
        </p:spPr>
        <p:txBody>
          <a:bodyPr>
            <a:normAutofit fontScale="25000" lnSpcReduction="20000"/>
          </a:bodyPr>
          <a:lstStyle/>
          <a:p>
            <a:pPr marL="0" indent="0">
              <a:buNone/>
            </a:pPr>
            <a:endParaRPr lang="en-US" sz="5100" dirty="0">
              <a:latin typeface="Arial" panose="020B0604020202020204" pitchFamily="34" charset="0"/>
              <a:cs typeface="Arial" panose="020B0604020202020204" pitchFamily="34" charset="0"/>
            </a:endParaRPr>
          </a:p>
          <a:p>
            <a:pPr>
              <a:buFont typeface="Wingdings" panose="05000000000000000000" pitchFamily="2" charset="2"/>
              <a:buChar char="n"/>
            </a:pPr>
            <a:r>
              <a:rPr lang="en-US" sz="9600" dirty="0">
                <a:latin typeface="Times New Roman" panose="02020603050405020304" pitchFamily="18" charset="0"/>
                <a:cs typeface="Times New Roman" panose="02020603050405020304" pitchFamily="18" charset="0"/>
              </a:rPr>
              <a:t>Expansion of the NLS Subject codes list (attached draft proposal)  </a:t>
            </a:r>
          </a:p>
          <a:p>
            <a:pPr marL="0" indent="0">
              <a:buNone/>
            </a:pPr>
            <a:endParaRPr lang="en-US" sz="9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n"/>
            </a:pPr>
            <a:r>
              <a:rPr lang="en-US" sz="9600" dirty="0">
                <a:latin typeface="Times New Roman" panose="02020603050405020304" pitchFamily="18" charset="0"/>
                <a:cs typeface="Times New Roman" panose="02020603050405020304" pitchFamily="18" charset="0"/>
              </a:rPr>
              <a:t>Expansion of auto task to populate NLS codes and linked 655/650 to adequate code</a:t>
            </a:r>
          </a:p>
          <a:p>
            <a:pPr marL="0" indent="0">
              <a:buNone/>
            </a:pPr>
            <a:endParaRPr lang="en-US" sz="9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n"/>
            </a:pPr>
            <a:r>
              <a:rPr lang="en-US" sz="9600" dirty="0">
                <a:latin typeface="Times New Roman" panose="02020603050405020304" pitchFamily="18" charset="0"/>
                <a:cs typeface="Times New Roman" panose="02020603050405020304" pitchFamily="18" charset="0"/>
              </a:rPr>
              <a:t>Promotion of NLS Subject codes  within NLS Network libraries to build new reading and search patrons’ profiles </a:t>
            </a:r>
          </a:p>
          <a:p>
            <a:pPr marL="0" indent="0">
              <a:buNone/>
            </a:pPr>
            <a:endParaRPr lang="en-US" sz="9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n"/>
            </a:pPr>
            <a:r>
              <a:rPr lang="en-US" sz="9600" dirty="0">
                <a:latin typeface="Times New Roman" panose="02020603050405020304" pitchFamily="18" charset="0"/>
                <a:cs typeface="Times New Roman" panose="02020603050405020304" pitchFamily="18" charset="0"/>
              </a:rPr>
              <a:t>Add new codes to BARD search criteria </a:t>
            </a:r>
          </a:p>
          <a:p>
            <a:pPr marL="0" indent="0">
              <a:buNone/>
            </a:pPr>
            <a:endParaRPr lang="en-US" sz="9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n"/>
            </a:pPr>
            <a:r>
              <a:rPr lang="en-US" sz="9600" dirty="0">
                <a:latin typeface="Times New Roman" panose="02020603050405020304" pitchFamily="18" charset="0"/>
                <a:cs typeface="Times New Roman" panose="02020603050405020304" pitchFamily="18" charset="0"/>
              </a:rPr>
              <a:t>Add NLS Subject codes as part of linked search criteria in the new Library discovery platform (LCAP, 2025) </a:t>
            </a:r>
          </a:p>
          <a:p>
            <a:pPr marL="0" indent="0">
              <a:buNone/>
            </a:pPr>
            <a:endParaRPr lang="en-US" sz="96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n"/>
            </a:pPr>
            <a:r>
              <a:rPr lang="en-US" sz="9600" dirty="0">
                <a:latin typeface="Times New Roman" panose="02020603050405020304" pitchFamily="18" charset="0"/>
                <a:cs typeface="Times New Roman" panose="02020603050405020304" pitchFamily="18" charset="0"/>
              </a:rPr>
              <a:t>NLS Subject Source code $2 NBDL will be added to Subject Category Code Source Codes </a:t>
            </a:r>
            <a:r>
              <a:rPr lang="en-US" sz="9600" dirty="0">
                <a:latin typeface="Times New Roman" panose="02020603050405020304" pitchFamily="18" charset="0"/>
                <a:cs typeface="Times New Roman" panose="02020603050405020304" pitchFamily="18" charset="0"/>
                <a:hlinkClick r:id="rId2"/>
              </a:rPr>
              <a:t>https://www.loc.gov/standards/sourcelist/subject-category.html</a:t>
            </a:r>
            <a:endParaRPr lang="en-US" sz="9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n"/>
            </a:pPr>
            <a:endParaRPr lang="en-US" sz="9600" b="1"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a:p>
            <a:pPr marL="0" indent="0">
              <a:buNone/>
            </a:pPr>
            <a:r>
              <a:rPr lang="en-US" dirty="0"/>
              <a:t>       </a:t>
            </a:r>
          </a:p>
        </p:txBody>
      </p:sp>
      <p:sp>
        <p:nvSpPr>
          <p:cNvPr id="5" name="Oval 4">
            <a:extLst>
              <a:ext uri="{FF2B5EF4-FFF2-40B4-BE49-F238E27FC236}">
                <a16:creationId xmlns:a16="http://schemas.microsoft.com/office/drawing/2014/main" id="{7275E54C-4ECE-4DEF-8686-0B78AD906B56}"/>
              </a:ext>
            </a:extLst>
          </p:cNvPr>
          <p:cNvSpPr/>
          <p:nvPr/>
        </p:nvSpPr>
        <p:spPr>
          <a:xfrm>
            <a:off x="8425918" y="1481959"/>
            <a:ext cx="3396342" cy="40355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Happy to share the NLS Subjects list </a:t>
            </a:r>
          </a:p>
        </p:txBody>
      </p:sp>
      <p:pic>
        <p:nvPicPr>
          <p:cNvPr id="4" name="Picture 3">
            <a:extLst>
              <a:ext uri="{FF2B5EF4-FFF2-40B4-BE49-F238E27FC236}">
                <a16:creationId xmlns:a16="http://schemas.microsoft.com/office/drawing/2014/main" id="{84C42382-1832-6834-E3F9-E2C8FA848E61}"/>
              </a:ext>
            </a:extLst>
          </p:cNvPr>
          <p:cNvPicPr>
            <a:picLocks noChangeAspect="1"/>
          </p:cNvPicPr>
          <p:nvPr/>
        </p:nvPicPr>
        <p:blipFill>
          <a:blip r:embed="rId3"/>
          <a:stretch>
            <a:fillRect/>
          </a:stretch>
        </p:blipFill>
        <p:spPr>
          <a:xfrm>
            <a:off x="9789621" y="6204857"/>
            <a:ext cx="2144876" cy="653143"/>
          </a:xfrm>
          <a:prstGeom prst="rect">
            <a:avLst/>
          </a:prstGeom>
        </p:spPr>
      </p:pic>
    </p:spTree>
    <p:extLst>
      <p:ext uri="{BB962C8B-B14F-4D97-AF65-F5344CB8AC3E}">
        <p14:creationId xmlns:p14="http://schemas.microsoft.com/office/powerpoint/2010/main" val="2182087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B79A-008C-A4CB-56A4-C1F02580C8AE}"/>
              </a:ext>
            </a:extLst>
          </p:cNvPr>
          <p:cNvSpPr>
            <a:spLocks noGrp="1"/>
          </p:cNvSpPr>
          <p:nvPr>
            <p:ph type="title"/>
          </p:nvPr>
        </p:nvSpPr>
        <p:spPr>
          <a:xfrm>
            <a:off x="0" y="123387"/>
            <a:ext cx="11971282" cy="826951"/>
          </a:xfrm>
        </p:spPr>
        <p:txBody>
          <a:bodyPr/>
          <a:lstStyle/>
          <a:p>
            <a:pPr algn="ctr"/>
            <a:r>
              <a:rPr lang="en-US" b="1" u="sng" dirty="0"/>
              <a:t>New NLS codes </a:t>
            </a:r>
          </a:p>
        </p:txBody>
      </p:sp>
      <p:pic>
        <p:nvPicPr>
          <p:cNvPr id="8" name="Content Placeholder 7">
            <a:extLst>
              <a:ext uri="{FF2B5EF4-FFF2-40B4-BE49-F238E27FC236}">
                <a16:creationId xmlns:a16="http://schemas.microsoft.com/office/drawing/2014/main" id="{EAB3178F-1F63-2B50-B413-46B3EA6FE093}"/>
              </a:ext>
            </a:extLst>
          </p:cNvPr>
          <p:cNvPicPr>
            <a:picLocks noGrp="1" noChangeAspect="1"/>
          </p:cNvPicPr>
          <p:nvPr>
            <p:ph sz="half" idx="2"/>
          </p:nvPr>
        </p:nvPicPr>
        <p:blipFill rotWithShape="1">
          <a:blip r:embed="rId2"/>
          <a:srcRect l="14706" t="27004" r="39496" b="66274"/>
          <a:stretch/>
        </p:blipFill>
        <p:spPr>
          <a:xfrm>
            <a:off x="6295698" y="708916"/>
            <a:ext cx="5717626" cy="686949"/>
          </a:xfrm>
        </p:spPr>
      </p:pic>
      <p:pic>
        <p:nvPicPr>
          <p:cNvPr id="6" name="Picture 5">
            <a:extLst>
              <a:ext uri="{FF2B5EF4-FFF2-40B4-BE49-F238E27FC236}">
                <a16:creationId xmlns:a16="http://schemas.microsoft.com/office/drawing/2014/main" id="{E503BC77-DDB9-C5D3-6609-545D28030CDF}"/>
              </a:ext>
            </a:extLst>
          </p:cNvPr>
          <p:cNvPicPr>
            <a:picLocks noChangeAspect="1"/>
          </p:cNvPicPr>
          <p:nvPr/>
        </p:nvPicPr>
        <p:blipFill rotWithShape="1">
          <a:blip r:embed="rId3"/>
          <a:srcRect l="14569" t="28045" r="39138" b="13257"/>
          <a:stretch/>
        </p:blipFill>
        <p:spPr>
          <a:xfrm>
            <a:off x="110359" y="838844"/>
            <a:ext cx="5770179" cy="5775434"/>
          </a:xfrm>
          <a:prstGeom prst="rect">
            <a:avLst/>
          </a:prstGeom>
        </p:spPr>
      </p:pic>
      <p:pic>
        <p:nvPicPr>
          <p:cNvPr id="10" name="Picture 9">
            <a:extLst>
              <a:ext uri="{FF2B5EF4-FFF2-40B4-BE49-F238E27FC236}">
                <a16:creationId xmlns:a16="http://schemas.microsoft.com/office/drawing/2014/main" id="{FC86FE73-C5A7-CA66-5D7C-6C8C2BDDDEA2}"/>
              </a:ext>
            </a:extLst>
          </p:cNvPr>
          <p:cNvPicPr>
            <a:picLocks noChangeAspect="1"/>
          </p:cNvPicPr>
          <p:nvPr/>
        </p:nvPicPr>
        <p:blipFill rotWithShape="1">
          <a:blip r:embed="rId4"/>
          <a:srcRect l="14822" t="47777" r="45178" b="20000"/>
          <a:stretch/>
        </p:blipFill>
        <p:spPr>
          <a:xfrm>
            <a:off x="6285188" y="1165171"/>
            <a:ext cx="5633544" cy="3196622"/>
          </a:xfrm>
          <a:prstGeom prst="rect">
            <a:avLst/>
          </a:prstGeom>
          <a:ln w="12700">
            <a:solidFill>
              <a:schemeClr val="tx1"/>
            </a:solidFill>
          </a:ln>
        </p:spPr>
      </p:pic>
      <p:graphicFrame>
        <p:nvGraphicFramePr>
          <p:cNvPr id="11" name="Table 10">
            <a:extLst>
              <a:ext uri="{FF2B5EF4-FFF2-40B4-BE49-F238E27FC236}">
                <a16:creationId xmlns:a16="http://schemas.microsoft.com/office/drawing/2014/main" id="{B3B20029-C1F0-A6A2-34C2-180E95BB2D40}"/>
              </a:ext>
            </a:extLst>
          </p:cNvPr>
          <p:cNvGraphicFramePr>
            <a:graphicFrameLocks noGrp="1"/>
          </p:cNvGraphicFramePr>
          <p:nvPr>
            <p:extLst>
              <p:ext uri="{D42A27DB-BD31-4B8C-83A1-F6EECF244321}">
                <p14:modId xmlns:p14="http://schemas.microsoft.com/office/powerpoint/2010/main" val="4008060494"/>
              </p:ext>
            </p:extLst>
          </p:nvPr>
        </p:nvGraphicFramePr>
        <p:xfrm>
          <a:off x="6227381" y="4435365"/>
          <a:ext cx="5854260" cy="2219599"/>
        </p:xfrm>
        <a:graphic>
          <a:graphicData uri="http://schemas.openxmlformats.org/drawingml/2006/table">
            <a:tbl>
              <a:tblPr>
                <a:tableStyleId>{5C22544A-7EE6-4342-B048-85BDC9FD1C3A}</a:tableStyleId>
              </a:tblPr>
              <a:tblGrid>
                <a:gridCol w="986673">
                  <a:extLst>
                    <a:ext uri="{9D8B030D-6E8A-4147-A177-3AD203B41FA5}">
                      <a16:colId xmlns:a16="http://schemas.microsoft.com/office/drawing/2014/main" val="3150171966"/>
                    </a:ext>
                  </a:extLst>
                </a:gridCol>
                <a:gridCol w="2236459">
                  <a:extLst>
                    <a:ext uri="{9D8B030D-6E8A-4147-A177-3AD203B41FA5}">
                      <a16:colId xmlns:a16="http://schemas.microsoft.com/office/drawing/2014/main" val="2671633291"/>
                    </a:ext>
                  </a:extLst>
                </a:gridCol>
                <a:gridCol w="1315564">
                  <a:extLst>
                    <a:ext uri="{9D8B030D-6E8A-4147-A177-3AD203B41FA5}">
                      <a16:colId xmlns:a16="http://schemas.microsoft.com/office/drawing/2014/main" val="2203788135"/>
                    </a:ext>
                  </a:extLst>
                </a:gridCol>
                <a:gridCol w="1315564">
                  <a:extLst>
                    <a:ext uri="{9D8B030D-6E8A-4147-A177-3AD203B41FA5}">
                      <a16:colId xmlns:a16="http://schemas.microsoft.com/office/drawing/2014/main" val="153194460"/>
                    </a:ext>
                  </a:extLst>
                </a:gridCol>
              </a:tblGrid>
              <a:tr h="144052">
                <a:tc>
                  <a:txBody>
                    <a:bodyPr/>
                    <a:lstStyle/>
                    <a:p>
                      <a:pPr algn="ctr" fontAlgn="t"/>
                      <a:r>
                        <a:rPr lang="en-US" sz="1000" u="none" strike="noStrike">
                          <a:effectLst/>
                        </a:rPr>
                        <a:t>Subject Code</a:t>
                      </a:r>
                      <a:endParaRPr lang="en-US" sz="1000" b="1" i="0" u="none" strike="noStrike">
                        <a:solidFill>
                          <a:srgbClr val="000000"/>
                        </a:solidFill>
                        <a:effectLst/>
                        <a:latin typeface="Arial" panose="020B0604020202020204" pitchFamily="34" charset="0"/>
                      </a:endParaRPr>
                    </a:p>
                  </a:txBody>
                  <a:tcPr marL="5443" marR="5443" marT="5443" marB="0"/>
                </a:tc>
                <a:tc>
                  <a:txBody>
                    <a:bodyPr/>
                    <a:lstStyle/>
                    <a:p>
                      <a:pPr algn="ctr" fontAlgn="t"/>
                      <a:r>
                        <a:rPr lang="en-US" sz="1000" u="none" strike="noStrike">
                          <a:effectLst/>
                        </a:rPr>
                        <a:t>Subject Name</a:t>
                      </a:r>
                      <a:endParaRPr lang="en-US" sz="1000" b="1" i="0" u="none" strike="noStrike">
                        <a:solidFill>
                          <a:srgbClr val="000000"/>
                        </a:solidFill>
                        <a:effectLst/>
                        <a:latin typeface="Arial" panose="020B0604020202020204" pitchFamily="34" charset="0"/>
                      </a:endParaRPr>
                    </a:p>
                  </a:txBody>
                  <a:tcPr marL="5443" marR="5443" marT="5443" marB="0"/>
                </a:tc>
                <a:tc>
                  <a:txBody>
                    <a:bodyPr/>
                    <a:lstStyle/>
                    <a:p>
                      <a:pPr algn="ctr" fontAlgn="t"/>
                      <a:r>
                        <a:rPr lang="en-US" sz="1000" u="none" strike="noStrike">
                          <a:effectLst/>
                        </a:rPr>
                        <a:t>Valid Combinations</a:t>
                      </a:r>
                      <a:endParaRPr lang="en-US" sz="1000" b="1" i="0" u="none" strike="noStrike">
                        <a:solidFill>
                          <a:srgbClr val="000000"/>
                        </a:solidFill>
                        <a:effectLst/>
                        <a:latin typeface="Arial" panose="020B0604020202020204" pitchFamily="34" charset="0"/>
                      </a:endParaRPr>
                    </a:p>
                  </a:txBody>
                  <a:tcPr marL="5443" marR="5443" marT="5443" marB="0"/>
                </a:tc>
                <a:tc>
                  <a:txBody>
                    <a:bodyPr/>
                    <a:lstStyle/>
                    <a:p>
                      <a:pPr algn="ctr" fontAlgn="t"/>
                      <a:r>
                        <a:rPr lang="en-US" sz="1000" u="none" strike="noStrike">
                          <a:effectLst/>
                        </a:rPr>
                        <a:t>YA addition </a:t>
                      </a:r>
                      <a:endParaRPr lang="en-US" sz="1000" b="1" i="0" u="none" strike="noStrike">
                        <a:solidFill>
                          <a:srgbClr val="000000"/>
                        </a:solidFill>
                        <a:effectLst/>
                        <a:latin typeface="Arial" panose="020B0604020202020204" pitchFamily="34" charset="0"/>
                      </a:endParaRPr>
                    </a:p>
                  </a:txBody>
                  <a:tcPr marL="5443" marR="5443" marT="5443" marB="0"/>
                </a:tc>
                <a:extLst>
                  <a:ext uri="{0D108BD9-81ED-4DB2-BD59-A6C34878D82A}">
                    <a16:rowId xmlns:a16="http://schemas.microsoft.com/office/drawing/2014/main" val="2388735132"/>
                  </a:ext>
                </a:extLst>
              </a:tr>
              <a:tr h="144052">
                <a:tc>
                  <a:txBody>
                    <a:bodyPr/>
                    <a:lstStyle/>
                    <a:p>
                      <a:pPr algn="l" fontAlgn="t"/>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443" marR="5443" marT="5443" marB="0"/>
                </a:tc>
                <a:extLst>
                  <a:ext uri="{0D108BD9-81ED-4DB2-BD59-A6C34878D82A}">
                    <a16:rowId xmlns:a16="http://schemas.microsoft.com/office/drawing/2014/main" val="326099734"/>
                  </a:ext>
                </a:extLst>
              </a:tr>
              <a:tr h="163722">
                <a:tc>
                  <a:txBody>
                    <a:bodyPr/>
                    <a:lstStyle/>
                    <a:p>
                      <a:pPr algn="l" fontAlgn="t"/>
                      <a:r>
                        <a:rPr lang="en-US" sz="1100" u="none" strike="noStrike">
                          <a:effectLst/>
                        </a:rPr>
                        <a:t>ADVE</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Adventure</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AF AN JF JN</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YF YN</a:t>
                      </a:r>
                      <a:endParaRPr lang="en-US" sz="1100" b="0" i="0" u="none" strike="noStrike">
                        <a:solidFill>
                          <a:srgbClr val="000000"/>
                        </a:solidFill>
                        <a:effectLst/>
                        <a:latin typeface="Arial" panose="020B0604020202020204" pitchFamily="34" charset="0"/>
                      </a:endParaRPr>
                    </a:p>
                  </a:txBody>
                  <a:tcPr marL="5443" marR="5443" marT="5443" marB="0"/>
                </a:tc>
                <a:extLst>
                  <a:ext uri="{0D108BD9-81ED-4DB2-BD59-A6C34878D82A}">
                    <a16:rowId xmlns:a16="http://schemas.microsoft.com/office/drawing/2014/main" val="1024523555"/>
                  </a:ext>
                </a:extLst>
              </a:tr>
              <a:tr h="163722">
                <a:tc>
                  <a:txBody>
                    <a:bodyPr/>
                    <a:lstStyle/>
                    <a:p>
                      <a:pPr algn="l" fontAlgn="t"/>
                      <a:r>
                        <a:rPr lang="en-US" sz="1100" u="none" strike="noStrike">
                          <a:effectLst/>
                        </a:rPr>
                        <a:t>AFAM</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African American Topics</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AF AN JF JN</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YF YN</a:t>
                      </a:r>
                      <a:endParaRPr lang="en-US" sz="1100" b="0" i="0" u="none" strike="noStrike">
                        <a:solidFill>
                          <a:srgbClr val="000000"/>
                        </a:solidFill>
                        <a:effectLst/>
                        <a:latin typeface="Arial" panose="020B0604020202020204" pitchFamily="34" charset="0"/>
                      </a:endParaRPr>
                    </a:p>
                  </a:txBody>
                  <a:tcPr marL="5443" marR="5443" marT="5443" marB="0"/>
                </a:tc>
                <a:extLst>
                  <a:ext uri="{0D108BD9-81ED-4DB2-BD59-A6C34878D82A}">
                    <a16:rowId xmlns:a16="http://schemas.microsoft.com/office/drawing/2014/main" val="2876390108"/>
                  </a:ext>
                </a:extLst>
              </a:tr>
              <a:tr h="163722">
                <a:tc>
                  <a:txBody>
                    <a:bodyPr/>
                    <a:lstStyle/>
                    <a:p>
                      <a:pPr algn="l" fontAlgn="t"/>
                      <a:r>
                        <a:rPr lang="en-US" sz="1100" u="none" strike="noStrike">
                          <a:effectLst/>
                        </a:rPr>
                        <a:t>AFRK</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Afrikaans Language</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dirty="0">
                          <a:effectLst/>
                        </a:rPr>
                        <a:t>AF AN JF JN</a:t>
                      </a:r>
                      <a:endParaRPr lang="en-US" sz="1100" b="0" i="0" u="none" strike="noStrike" dirty="0">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YF YN</a:t>
                      </a:r>
                      <a:endParaRPr lang="en-US" sz="1100" b="0" i="0" u="none" strike="noStrike">
                        <a:solidFill>
                          <a:srgbClr val="000000"/>
                        </a:solidFill>
                        <a:effectLst/>
                        <a:latin typeface="Arial" panose="020B0604020202020204" pitchFamily="34" charset="0"/>
                      </a:endParaRPr>
                    </a:p>
                  </a:txBody>
                  <a:tcPr marL="5443" marR="5443" marT="5443" marB="0"/>
                </a:tc>
                <a:extLst>
                  <a:ext uri="{0D108BD9-81ED-4DB2-BD59-A6C34878D82A}">
                    <a16:rowId xmlns:a16="http://schemas.microsoft.com/office/drawing/2014/main" val="2761026541"/>
                  </a:ext>
                </a:extLst>
              </a:tr>
              <a:tr h="163722">
                <a:tc>
                  <a:txBody>
                    <a:bodyPr/>
                    <a:lstStyle/>
                    <a:p>
                      <a:pPr algn="l" fontAlgn="t"/>
                      <a:r>
                        <a:rPr lang="en-US" sz="1100" u="none" strike="noStrike">
                          <a:effectLst/>
                        </a:rPr>
                        <a:t>ALBA</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dirty="0">
                          <a:effectLst/>
                        </a:rPr>
                        <a:t>Albanian Language</a:t>
                      </a:r>
                      <a:endParaRPr lang="en-US" sz="1100" b="0" i="0" u="none" strike="noStrike" dirty="0">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AF AN JF JN</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YF YN</a:t>
                      </a:r>
                      <a:endParaRPr lang="en-US" sz="1100" b="0" i="0" u="none" strike="noStrike">
                        <a:solidFill>
                          <a:srgbClr val="000000"/>
                        </a:solidFill>
                        <a:effectLst/>
                        <a:latin typeface="Arial" panose="020B0604020202020204" pitchFamily="34" charset="0"/>
                      </a:endParaRPr>
                    </a:p>
                  </a:txBody>
                  <a:tcPr marL="5443" marR="5443" marT="5443" marB="0"/>
                </a:tc>
                <a:extLst>
                  <a:ext uri="{0D108BD9-81ED-4DB2-BD59-A6C34878D82A}">
                    <a16:rowId xmlns:a16="http://schemas.microsoft.com/office/drawing/2014/main" val="768936054"/>
                  </a:ext>
                </a:extLst>
              </a:tr>
              <a:tr h="163722">
                <a:tc>
                  <a:txBody>
                    <a:bodyPr/>
                    <a:lstStyle/>
                    <a:p>
                      <a:pPr algn="l" fontAlgn="t"/>
                      <a:r>
                        <a:rPr lang="en-US" sz="1100" u="none" strike="noStrike">
                          <a:effectLst/>
                        </a:rPr>
                        <a:t>ALGO</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Algonquian Language</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AF AN JF JN</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YF YN</a:t>
                      </a:r>
                      <a:endParaRPr lang="en-US" sz="1100" b="0" i="0" u="none" strike="noStrike">
                        <a:solidFill>
                          <a:srgbClr val="000000"/>
                        </a:solidFill>
                        <a:effectLst/>
                        <a:latin typeface="Arial" panose="020B0604020202020204" pitchFamily="34" charset="0"/>
                      </a:endParaRPr>
                    </a:p>
                  </a:txBody>
                  <a:tcPr marL="5443" marR="5443" marT="5443" marB="0"/>
                </a:tc>
                <a:extLst>
                  <a:ext uri="{0D108BD9-81ED-4DB2-BD59-A6C34878D82A}">
                    <a16:rowId xmlns:a16="http://schemas.microsoft.com/office/drawing/2014/main" val="981975229"/>
                  </a:ext>
                </a:extLst>
              </a:tr>
              <a:tr h="163722">
                <a:tc>
                  <a:txBody>
                    <a:bodyPr/>
                    <a:lstStyle/>
                    <a:p>
                      <a:pPr algn="l" fontAlgn="t"/>
                      <a:r>
                        <a:rPr lang="en-US" sz="1100" u="none" strike="noStrike">
                          <a:effectLst/>
                        </a:rPr>
                        <a:t>ANIM</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Animals and Wildlife </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AF AN JF JN</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YF YN</a:t>
                      </a:r>
                      <a:endParaRPr lang="en-US" sz="1100" b="0" i="0" u="none" strike="noStrike">
                        <a:solidFill>
                          <a:srgbClr val="000000"/>
                        </a:solidFill>
                        <a:effectLst/>
                        <a:latin typeface="Arial" panose="020B0604020202020204" pitchFamily="34" charset="0"/>
                      </a:endParaRPr>
                    </a:p>
                  </a:txBody>
                  <a:tcPr marL="5443" marR="5443" marT="5443" marB="0"/>
                </a:tc>
                <a:extLst>
                  <a:ext uri="{0D108BD9-81ED-4DB2-BD59-A6C34878D82A}">
                    <a16:rowId xmlns:a16="http://schemas.microsoft.com/office/drawing/2014/main" val="3314031512"/>
                  </a:ext>
                </a:extLst>
              </a:tr>
              <a:tr h="163722">
                <a:tc>
                  <a:txBody>
                    <a:bodyPr/>
                    <a:lstStyle/>
                    <a:p>
                      <a:pPr algn="l" fontAlgn="t"/>
                      <a:r>
                        <a:rPr lang="en-US" sz="1100" u="none" strike="noStrike">
                          <a:effectLst/>
                        </a:rPr>
                        <a:t>ARAB</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Arabic Language</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AF AN JF JN</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YF YN</a:t>
                      </a:r>
                      <a:endParaRPr lang="en-US" sz="1100" b="0" i="0" u="none" strike="noStrike">
                        <a:solidFill>
                          <a:srgbClr val="000000"/>
                        </a:solidFill>
                        <a:effectLst/>
                        <a:latin typeface="Arial" panose="020B0604020202020204" pitchFamily="34" charset="0"/>
                      </a:endParaRPr>
                    </a:p>
                  </a:txBody>
                  <a:tcPr marL="5443" marR="5443" marT="5443" marB="0"/>
                </a:tc>
                <a:extLst>
                  <a:ext uri="{0D108BD9-81ED-4DB2-BD59-A6C34878D82A}">
                    <a16:rowId xmlns:a16="http://schemas.microsoft.com/office/drawing/2014/main" val="3052411124"/>
                  </a:ext>
                </a:extLst>
              </a:tr>
              <a:tr h="163722">
                <a:tc>
                  <a:txBody>
                    <a:bodyPr/>
                    <a:lstStyle/>
                    <a:p>
                      <a:pPr algn="l" fontAlgn="t"/>
                      <a:r>
                        <a:rPr lang="en-US" sz="1100" u="none" strike="noStrike">
                          <a:effectLst/>
                        </a:rPr>
                        <a:t>ARME</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dirty="0">
                          <a:effectLst/>
                        </a:rPr>
                        <a:t>Armenian Language</a:t>
                      </a:r>
                      <a:endParaRPr lang="en-US" sz="1100" b="0" i="0" u="none" strike="noStrike" dirty="0">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AF AN JF JN</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YF YN</a:t>
                      </a:r>
                      <a:endParaRPr lang="en-US" sz="1100" b="0" i="0" u="none" strike="noStrike">
                        <a:solidFill>
                          <a:srgbClr val="000000"/>
                        </a:solidFill>
                        <a:effectLst/>
                        <a:latin typeface="Arial" panose="020B0604020202020204" pitchFamily="34" charset="0"/>
                      </a:endParaRPr>
                    </a:p>
                  </a:txBody>
                  <a:tcPr marL="5443" marR="5443" marT="5443" marB="0"/>
                </a:tc>
                <a:extLst>
                  <a:ext uri="{0D108BD9-81ED-4DB2-BD59-A6C34878D82A}">
                    <a16:rowId xmlns:a16="http://schemas.microsoft.com/office/drawing/2014/main" val="351165372"/>
                  </a:ext>
                </a:extLst>
              </a:tr>
              <a:tr h="163722">
                <a:tc>
                  <a:txBody>
                    <a:bodyPr/>
                    <a:lstStyle/>
                    <a:p>
                      <a:pPr algn="l" fontAlgn="t"/>
                      <a:r>
                        <a:rPr lang="en-US" sz="1100" u="none" strike="noStrike">
                          <a:effectLst/>
                        </a:rPr>
                        <a:t>ARTS</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Arts</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AN JN</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YF YN</a:t>
                      </a:r>
                      <a:endParaRPr lang="en-US" sz="1100" b="0" i="0" u="none" strike="noStrike">
                        <a:solidFill>
                          <a:srgbClr val="000000"/>
                        </a:solidFill>
                        <a:effectLst/>
                        <a:latin typeface="Arial" panose="020B0604020202020204" pitchFamily="34" charset="0"/>
                      </a:endParaRPr>
                    </a:p>
                  </a:txBody>
                  <a:tcPr marL="5443" marR="5443" marT="5443" marB="0"/>
                </a:tc>
                <a:extLst>
                  <a:ext uri="{0D108BD9-81ED-4DB2-BD59-A6C34878D82A}">
                    <a16:rowId xmlns:a16="http://schemas.microsoft.com/office/drawing/2014/main" val="764910530"/>
                  </a:ext>
                </a:extLst>
              </a:tr>
              <a:tr h="163722">
                <a:tc>
                  <a:txBody>
                    <a:bodyPr/>
                    <a:lstStyle/>
                    <a:p>
                      <a:pPr algn="l" fontAlgn="t"/>
                      <a:r>
                        <a:rPr lang="en-US" sz="1100" u="none" strike="noStrike">
                          <a:effectLst/>
                        </a:rPr>
                        <a:t>ASAM</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Asian American Topics</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AF AN JF JN</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YF YN</a:t>
                      </a:r>
                      <a:endParaRPr lang="en-US" sz="1100" b="0" i="0" u="none" strike="noStrike">
                        <a:solidFill>
                          <a:srgbClr val="000000"/>
                        </a:solidFill>
                        <a:effectLst/>
                        <a:latin typeface="Arial" panose="020B0604020202020204" pitchFamily="34" charset="0"/>
                      </a:endParaRPr>
                    </a:p>
                  </a:txBody>
                  <a:tcPr marL="5443" marR="5443" marT="5443" marB="0"/>
                </a:tc>
                <a:extLst>
                  <a:ext uri="{0D108BD9-81ED-4DB2-BD59-A6C34878D82A}">
                    <a16:rowId xmlns:a16="http://schemas.microsoft.com/office/drawing/2014/main" val="2553526065"/>
                  </a:ext>
                </a:extLst>
              </a:tr>
              <a:tr h="163722">
                <a:tc>
                  <a:txBody>
                    <a:bodyPr/>
                    <a:lstStyle/>
                    <a:p>
                      <a:pPr algn="l" fontAlgn="t"/>
                      <a:r>
                        <a:rPr lang="en-US" sz="1100" u="none" strike="noStrike">
                          <a:effectLst/>
                        </a:rPr>
                        <a:t>ASTR</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Astronomy, Astronautics</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a:effectLst/>
                        </a:rPr>
                        <a:t>AN JN</a:t>
                      </a:r>
                      <a:endParaRPr lang="en-US" sz="1100" b="0" i="0" u="none" strike="noStrike">
                        <a:solidFill>
                          <a:srgbClr val="000000"/>
                        </a:solidFill>
                        <a:effectLst/>
                        <a:latin typeface="Arial" panose="020B0604020202020204" pitchFamily="34" charset="0"/>
                      </a:endParaRPr>
                    </a:p>
                  </a:txBody>
                  <a:tcPr marL="5443" marR="5443" marT="5443" marB="0"/>
                </a:tc>
                <a:tc>
                  <a:txBody>
                    <a:bodyPr/>
                    <a:lstStyle/>
                    <a:p>
                      <a:pPr algn="l" fontAlgn="t"/>
                      <a:r>
                        <a:rPr lang="en-US" sz="1100" u="none" strike="noStrike" dirty="0">
                          <a:effectLst/>
                        </a:rPr>
                        <a:t>YF YN</a:t>
                      </a:r>
                      <a:endParaRPr lang="en-US" sz="1100" b="0" i="0" u="none" strike="noStrike" dirty="0">
                        <a:solidFill>
                          <a:srgbClr val="000000"/>
                        </a:solidFill>
                        <a:effectLst/>
                        <a:latin typeface="Arial" panose="020B0604020202020204" pitchFamily="34" charset="0"/>
                      </a:endParaRPr>
                    </a:p>
                  </a:txBody>
                  <a:tcPr marL="5443" marR="5443" marT="5443" marB="0"/>
                </a:tc>
                <a:extLst>
                  <a:ext uri="{0D108BD9-81ED-4DB2-BD59-A6C34878D82A}">
                    <a16:rowId xmlns:a16="http://schemas.microsoft.com/office/drawing/2014/main" val="2959629629"/>
                  </a:ext>
                </a:extLst>
              </a:tr>
            </a:tbl>
          </a:graphicData>
        </a:graphic>
      </p:graphicFrame>
      <p:pic>
        <p:nvPicPr>
          <p:cNvPr id="12" name="Picture 11">
            <a:extLst>
              <a:ext uri="{FF2B5EF4-FFF2-40B4-BE49-F238E27FC236}">
                <a16:creationId xmlns:a16="http://schemas.microsoft.com/office/drawing/2014/main" id="{81A35E7A-0A77-5E72-4BB0-A01FEB48377A}"/>
              </a:ext>
            </a:extLst>
          </p:cNvPr>
          <p:cNvPicPr>
            <a:picLocks noChangeAspect="1"/>
          </p:cNvPicPr>
          <p:nvPr/>
        </p:nvPicPr>
        <p:blipFill>
          <a:blip r:embed="rId5"/>
          <a:stretch>
            <a:fillRect/>
          </a:stretch>
        </p:blipFill>
        <p:spPr>
          <a:xfrm>
            <a:off x="9684517" y="148671"/>
            <a:ext cx="2144876" cy="653143"/>
          </a:xfrm>
          <a:prstGeom prst="rect">
            <a:avLst/>
          </a:prstGeom>
        </p:spPr>
      </p:pic>
    </p:spTree>
    <p:extLst>
      <p:ext uri="{BB962C8B-B14F-4D97-AF65-F5344CB8AC3E}">
        <p14:creationId xmlns:p14="http://schemas.microsoft.com/office/powerpoint/2010/main" val="2458951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2E218-DAD9-4745-9813-081060FBAC88}"/>
              </a:ext>
            </a:extLst>
          </p:cNvPr>
          <p:cNvSpPr>
            <a:spLocks noGrp="1"/>
          </p:cNvSpPr>
          <p:nvPr>
            <p:ph type="ctrTitle"/>
          </p:nvPr>
        </p:nvSpPr>
        <p:spPr>
          <a:xfrm>
            <a:off x="94590" y="1471446"/>
            <a:ext cx="12002820" cy="2764223"/>
          </a:xfrm>
          <a:solidFill>
            <a:schemeClr val="accent2"/>
          </a:solidFill>
        </p:spPr>
        <p:txBody>
          <a:bodyPr>
            <a:noAutofit/>
          </a:bodyPr>
          <a:lstStyle/>
          <a:p>
            <a:r>
              <a:rPr lang="en-US" sz="5400" b="1" dirty="0">
                <a:latin typeface="Arial" panose="020B0604020202020204" pitchFamily="34" charset="0"/>
                <a:cs typeface="Arial" panose="020B0604020202020204" pitchFamily="34" charset="0"/>
              </a:rPr>
              <a:t>- 072 – </a:t>
            </a:r>
            <a:br>
              <a:rPr lang="en-US" sz="4400" dirty="0">
                <a:latin typeface="Arial" panose="020B0604020202020204" pitchFamily="34" charset="0"/>
                <a:cs typeface="Arial" panose="020B0604020202020204" pitchFamily="34" charset="0"/>
              </a:rPr>
            </a:br>
            <a:r>
              <a:rPr lang="en-US" sz="2000" b="1" u="sng" dirty="0">
                <a:latin typeface="Arial" panose="020B0604020202020204" pitchFamily="34" charset="0"/>
                <a:cs typeface="Arial" panose="020B0604020202020204" pitchFamily="34" charset="0"/>
              </a:rPr>
              <a:t>A little-known tag with a powerful impact on search and discovery.</a:t>
            </a:r>
            <a:br>
              <a:rPr lang="en-US" sz="2000" b="1" u="sng" dirty="0">
                <a:latin typeface="Arial" panose="020B0604020202020204" pitchFamily="34" charset="0"/>
                <a:cs typeface="Arial" panose="020B0604020202020204" pitchFamily="34" charset="0"/>
              </a:rPr>
            </a:br>
            <a:br>
              <a:rPr lang="en-US" sz="2000" b="1" u="sng"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The National Library Services (NLS) customization of otherwise unutilized MARC tag to increase automated book selection for blind and print-disabled patrons, to speed up on-demand regional libraries’ circulation services, and to improve direct search and discovery in the NLS Catalog.</a:t>
            </a:r>
            <a:br>
              <a:rPr lang="en-US" sz="2000" b="1" dirty="0">
                <a:latin typeface="Arial" panose="020B0604020202020204" pitchFamily="34" charset="0"/>
                <a:cs typeface="Arial" panose="020B0604020202020204" pitchFamily="34" charset="0"/>
              </a:rPr>
            </a:br>
            <a:endParaRPr lang="en-US" sz="2000" b="1" i="1" u="sng"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FD52EA4-43AE-449B-A314-2B327B10FDEA}"/>
              </a:ext>
            </a:extLst>
          </p:cNvPr>
          <p:cNvPicPr>
            <a:picLocks noChangeAspect="1"/>
          </p:cNvPicPr>
          <p:nvPr/>
        </p:nvPicPr>
        <p:blipFill>
          <a:blip r:embed="rId2"/>
          <a:stretch>
            <a:fillRect/>
          </a:stretch>
        </p:blipFill>
        <p:spPr>
          <a:xfrm>
            <a:off x="94590" y="99847"/>
            <a:ext cx="2981355" cy="819808"/>
          </a:xfrm>
          <a:prstGeom prst="rect">
            <a:avLst/>
          </a:prstGeom>
        </p:spPr>
      </p:pic>
      <p:sp>
        <p:nvSpPr>
          <p:cNvPr id="10" name="TextBox 9">
            <a:extLst>
              <a:ext uri="{FF2B5EF4-FFF2-40B4-BE49-F238E27FC236}">
                <a16:creationId xmlns:a16="http://schemas.microsoft.com/office/drawing/2014/main" id="{12D1B675-854A-403D-4369-3D3F0CC5F0D9}"/>
              </a:ext>
            </a:extLst>
          </p:cNvPr>
          <p:cNvSpPr txBox="1"/>
          <p:nvPr/>
        </p:nvSpPr>
        <p:spPr>
          <a:xfrm>
            <a:off x="5312984" y="5122718"/>
            <a:ext cx="6784426" cy="1200329"/>
          </a:xfrm>
          <a:prstGeom prst="rect">
            <a:avLst/>
          </a:prstGeom>
          <a:noFill/>
        </p:spPr>
        <p:txBody>
          <a:bodyPr wrap="square">
            <a:spAutoFit/>
          </a:bodyPr>
          <a:lstStyle/>
          <a:p>
            <a:pPr algn="r"/>
            <a:r>
              <a:rPr lang="en-US" sz="1800" i="1" dirty="0">
                <a:solidFill>
                  <a:srgbClr val="222222"/>
                </a:solidFill>
                <a:latin typeface="Arial" panose="020B0604020202020204" pitchFamily="34" charset="0"/>
              </a:rPr>
              <a:t>by Anita Kazmierczak, Head of Bibliographic Control Section, </a:t>
            </a:r>
          </a:p>
          <a:p>
            <a:pPr algn="r"/>
            <a:r>
              <a:rPr lang="en-US" sz="1800" i="1" dirty="0">
                <a:solidFill>
                  <a:srgbClr val="222222"/>
                </a:solidFill>
                <a:latin typeface="Arial" panose="020B0604020202020204" pitchFamily="34" charset="0"/>
              </a:rPr>
              <a:t>National Library Service for the Blind and Print Disabled, </a:t>
            </a:r>
          </a:p>
          <a:p>
            <a:pPr algn="r"/>
            <a:r>
              <a:rPr lang="en-US" sz="1800" i="1" dirty="0">
                <a:solidFill>
                  <a:srgbClr val="222222"/>
                </a:solidFill>
                <a:latin typeface="Arial" panose="020B0604020202020204" pitchFamily="34" charset="0"/>
              </a:rPr>
              <a:t>Library of Congress</a:t>
            </a:r>
          </a:p>
          <a:p>
            <a:pPr algn="r"/>
            <a:r>
              <a:rPr lang="en-US" i="1" dirty="0">
                <a:solidFill>
                  <a:srgbClr val="222222"/>
                </a:solidFill>
                <a:latin typeface="Arial" panose="020B0604020202020204" pitchFamily="34" charset="0"/>
              </a:rPr>
              <a:t>MARCH</a:t>
            </a:r>
            <a:r>
              <a:rPr lang="en-US" sz="1800" i="1" dirty="0">
                <a:solidFill>
                  <a:srgbClr val="222222"/>
                </a:solidFill>
                <a:latin typeface="Arial" panose="020B0604020202020204" pitchFamily="34" charset="0"/>
              </a:rPr>
              <a:t> 7, 2024</a:t>
            </a:r>
            <a:endParaRPr lang="en-US" sz="1800" i="1" dirty="0"/>
          </a:p>
        </p:txBody>
      </p:sp>
    </p:spTree>
    <p:extLst>
      <p:ext uri="{BB962C8B-B14F-4D97-AF65-F5344CB8AC3E}">
        <p14:creationId xmlns:p14="http://schemas.microsoft.com/office/powerpoint/2010/main" val="1793827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EA633-7FB7-4C87-AABC-DC68250FBFBB}"/>
              </a:ext>
            </a:extLst>
          </p:cNvPr>
          <p:cNvSpPr>
            <a:spLocks noGrp="1"/>
          </p:cNvSpPr>
          <p:nvPr>
            <p:ph type="title"/>
          </p:nvPr>
        </p:nvSpPr>
        <p:spPr>
          <a:xfrm>
            <a:off x="838200" y="980395"/>
            <a:ext cx="10515600" cy="2852737"/>
          </a:xfrm>
        </p:spPr>
        <p:txBody>
          <a:bodyPr/>
          <a:lstStyle/>
          <a:p>
            <a:pPr algn="ctr"/>
            <a:r>
              <a:rPr lang="en-US" b="1" dirty="0"/>
              <a:t>Thank you for listening </a:t>
            </a:r>
            <a:br>
              <a:rPr lang="en-US" b="1" dirty="0"/>
            </a:br>
            <a:r>
              <a:rPr lang="en-US" b="1" dirty="0"/>
              <a:t>Happy cataloging! </a:t>
            </a:r>
          </a:p>
        </p:txBody>
      </p:sp>
      <p:sp>
        <p:nvSpPr>
          <p:cNvPr id="3" name="Text Placeholder 2">
            <a:extLst>
              <a:ext uri="{FF2B5EF4-FFF2-40B4-BE49-F238E27FC236}">
                <a16:creationId xmlns:a16="http://schemas.microsoft.com/office/drawing/2014/main" id="{554E05AB-5B36-4F36-889C-D5784A9D29CA}"/>
              </a:ext>
            </a:extLst>
          </p:cNvPr>
          <p:cNvSpPr>
            <a:spLocks noGrp="1"/>
          </p:cNvSpPr>
          <p:nvPr>
            <p:ph type="body" idx="1"/>
          </p:nvPr>
        </p:nvSpPr>
        <p:spPr/>
        <p:txBody>
          <a:bodyPr>
            <a:normAutofit fontScale="92500" lnSpcReduction="20000"/>
          </a:bodyPr>
          <a:lstStyle/>
          <a:p>
            <a:endParaRPr lang="en-US" i="1" dirty="0"/>
          </a:p>
          <a:p>
            <a:endParaRPr lang="en-US" i="1" dirty="0"/>
          </a:p>
          <a:p>
            <a:r>
              <a:rPr lang="en-US" i="1" dirty="0"/>
              <a:t>Contact: </a:t>
            </a:r>
          </a:p>
          <a:p>
            <a:r>
              <a:rPr lang="en-US" i="1" dirty="0"/>
              <a:t>Anita Kazmierczak email </a:t>
            </a:r>
            <a:r>
              <a:rPr lang="en-US" dirty="0"/>
              <a:t>: </a:t>
            </a:r>
            <a:r>
              <a:rPr lang="en-US" dirty="0">
                <a:hlinkClick r:id="rId2"/>
              </a:rPr>
              <a:t>ahoffman@loc.gov</a:t>
            </a:r>
            <a:r>
              <a:rPr lang="en-US" dirty="0"/>
              <a:t> </a:t>
            </a:r>
          </a:p>
        </p:txBody>
      </p:sp>
      <p:pic>
        <p:nvPicPr>
          <p:cNvPr id="4" name="Picture 3">
            <a:extLst>
              <a:ext uri="{FF2B5EF4-FFF2-40B4-BE49-F238E27FC236}">
                <a16:creationId xmlns:a16="http://schemas.microsoft.com/office/drawing/2014/main" id="{D3DEB488-FFB7-4B38-8965-D0002D5AAC2E}"/>
              </a:ext>
            </a:extLst>
          </p:cNvPr>
          <p:cNvPicPr>
            <a:picLocks noChangeAspect="1"/>
          </p:cNvPicPr>
          <p:nvPr/>
        </p:nvPicPr>
        <p:blipFill>
          <a:blip r:embed="rId3"/>
          <a:stretch>
            <a:fillRect/>
          </a:stretch>
        </p:blipFill>
        <p:spPr>
          <a:xfrm>
            <a:off x="4903106" y="4099605"/>
            <a:ext cx="2793094" cy="951366"/>
          </a:xfrm>
          <a:prstGeom prst="rect">
            <a:avLst/>
          </a:prstGeom>
        </p:spPr>
      </p:pic>
    </p:spTree>
    <p:extLst>
      <p:ext uri="{BB962C8B-B14F-4D97-AF65-F5344CB8AC3E}">
        <p14:creationId xmlns:p14="http://schemas.microsoft.com/office/powerpoint/2010/main" val="292332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2CAD99-2AE1-425E-83A8-33853B6079BA}"/>
              </a:ext>
            </a:extLst>
          </p:cNvPr>
          <p:cNvSpPr>
            <a:spLocks noGrp="1"/>
          </p:cNvSpPr>
          <p:nvPr>
            <p:ph idx="1"/>
          </p:nvPr>
        </p:nvSpPr>
        <p:spPr>
          <a:xfrm>
            <a:off x="261257" y="73572"/>
            <a:ext cx="11657473" cy="6589987"/>
          </a:xfrm>
          <a:solidFill>
            <a:schemeClr val="accent3">
              <a:lumMod val="20000"/>
              <a:lumOff val="80000"/>
            </a:schemeClr>
          </a:solidFill>
          <a:ln>
            <a:solidFill>
              <a:schemeClr val="tx1"/>
            </a:solidFill>
          </a:ln>
        </p:spPr>
        <p:txBody>
          <a:bodyPr>
            <a:normAutofit fontScale="70000" lnSpcReduction="20000"/>
          </a:bodyPr>
          <a:lstStyle/>
          <a:p>
            <a:pPr marL="0" indent="0" algn="ctr">
              <a:buNone/>
            </a:pPr>
            <a:r>
              <a:rPr lang="en-US" b="1" u="sng" dirty="0"/>
              <a:t>ABSTRACT</a:t>
            </a:r>
          </a:p>
          <a:p>
            <a:pPr marL="0" indent="0">
              <a:buNone/>
            </a:pPr>
            <a:r>
              <a:rPr lang="en-US" sz="3600" i="1" dirty="0">
                <a:effectLst/>
                <a:latin typeface="Times New Roman" panose="02020603050405020304" pitchFamily="18" charset="0"/>
                <a:cs typeface="Times New Roman" panose="02020603050405020304" pitchFamily="18" charset="0"/>
              </a:rPr>
              <a:t>The 072 MARC tag, otherwise known as a Subject Category Code (LC) or Broad Descriptors (NLS), has been used by the National Library Service to, first and foremost, build a genre/subject bridge between the NLS Catalog and NLS BARD database. In recent years, NLS started publicizing and expanding the Broad Descriptors code list and utilization in MARC records. The little-known codes have become an essential key in a patron’s auto-select book and an effective and highly efficient support tool to optimize NLS Catalog search and discovery. This presentation will describe how, in just a couple of years, the 072 tag became one of the most exciting and helpful coded MARC tags that can relate and collaborate with searches across different MARC and non-MARC databases, how it can simplify on-demand patron search in regional libraries across the United States, and how it directly relates to readers and librarians high demand interests and topics. Additionally, it will explore how the 4-letter codes filled the space between the Library of Congress Subject Headings and Local Public Libraries themes and reader’s direct interest genres and how the 072 MARC tag can potentially consolidate three aspects of the library’s search and discovery: vocabulary control and standardization, local demand, and reader preference. </a:t>
            </a:r>
          </a:p>
          <a:p>
            <a:pPr marL="0" indent="0">
              <a:buNone/>
            </a:pPr>
            <a:endParaRPr lang="en-US" sz="1800" dirty="0">
              <a:latin typeface="Segoe UI" panose="020B0502040204020203" pitchFamily="34" charset="0"/>
            </a:endParaRPr>
          </a:p>
          <a:p>
            <a:pPr marL="0" indent="0">
              <a:buNone/>
            </a:pPr>
            <a:endParaRPr lang="en-US" sz="1800" dirty="0">
              <a:effectLst/>
              <a:latin typeface="Arial" panose="020B0604020202020204" pitchFamily="34" charset="0"/>
            </a:endParaRPr>
          </a:p>
          <a:p>
            <a:pPr marL="0" indent="0">
              <a:buNone/>
            </a:pPr>
            <a:endParaRPr lang="en-US" sz="1800" dirty="0">
              <a:effectLst/>
              <a:latin typeface="Arial" panose="020B0604020202020204" pitchFamily="34" charset="0"/>
            </a:endParaRPr>
          </a:p>
          <a:p>
            <a:pPr marL="0" indent="0">
              <a:buNone/>
            </a:pPr>
            <a:r>
              <a:rPr lang="en-US" sz="2900" i="1" u="sng" dirty="0">
                <a:latin typeface="Times New Roman" panose="02020603050405020304" pitchFamily="18" charset="0"/>
                <a:cs typeface="Times New Roman" panose="02020603050405020304" pitchFamily="18" charset="0"/>
              </a:rPr>
              <a:t>Keywords</a:t>
            </a:r>
            <a:r>
              <a:rPr lang="en-US" sz="2900" dirty="0">
                <a:latin typeface="Times New Roman" panose="02020603050405020304" pitchFamily="18" charset="0"/>
                <a:cs typeface="Times New Roman" panose="02020603050405020304" pitchFamily="18" charset="0"/>
              </a:rPr>
              <a:t>: </a:t>
            </a:r>
            <a:r>
              <a:rPr lang="en-US" sz="2900" i="1" dirty="0">
                <a:latin typeface="Times New Roman" panose="02020603050405020304" pitchFamily="18" charset="0"/>
                <a:cs typeface="Times New Roman" panose="02020603050405020304" pitchFamily="18" charset="0"/>
              </a:rPr>
              <a:t>MARC, access, discovery, tag 072, subject headings, broad descriptors, genres headings, Library of Congress Subject Headings, LCSH, subject category code, NLS, accessibility, reader auto-select, bibliographic description, </a:t>
            </a:r>
          </a:p>
        </p:txBody>
      </p:sp>
      <p:pic>
        <p:nvPicPr>
          <p:cNvPr id="2" name="Picture 1">
            <a:extLst>
              <a:ext uri="{FF2B5EF4-FFF2-40B4-BE49-F238E27FC236}">
                <a16:creationId xmlns:a16="http://schemas.microsoft.com/office/drawing/2014/main" id="{41DCAA3E-8EDE-34F4-3F88-BCCF6F98FD55}"/>
              </a:ext>
            </a:extLst>
          </p:cNvPr>
          <p:cNvPicPr>
            <a:picLocks noChangeAspect="1"/>
          </p:cNvPicPr>
          <p:nvPr/>
        </p:nvPicPr>
        <p:blipFill>
          <a:blip r:embed="rId3"/>
          <a:stretch>
            <a:fillRect/>
          </a:stretch>
        </p:blipFill>
        <p:spPr>
          <a:xfrm>
            <a:off x="10047124" y="6131285"/>
            <a:ext cx="2144876" cy="653143"/>
          </a:xfrm>
          <a:prstGeom prst="rect">
            <a:avLst/>
          </a:prstGeom>
        </p:spPr>
      </p:pic>
    </p:spTree>
    <p:extLst>
      <p:ext uri="{BB962C8B-B14F-4D97-AF65-F5344CB8AC3E}">
        <p14:creationId xmlns:p14="http://schemas.microsoft.com/office/powerpoint/2010/main" val="2927861356"/>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E1175-4EAD-4B41-9890-4F3656BEEDDB}"/>
              </a:ext>
            </a:extLst>
          </p:cNvPr>
          <p:cNvSpPr>
            <a:spLocks noGrp="1"/>
          </p:cNvSpPr>
          <p:nvPr>
            <p:ph type="title"/>
          </p:nvPr>
        </p:nvSpPr>
        <p:spPr>
          <a:xfrm>
            <a:off x="86797" y="178676"/>
            <a:ext cx="12105203" cy="1321676"/>
          </a:xfrm>
          <a:solidFill>
            <a:schemeClr val="accent2">
              <a:lumMod val="20000"/>
              <a:lumOff val="80000"/>
            </a:schemeClr>
          </a:solidFill>
          <a:ln>
            <a:solidFill>
              <a:schemeClr val="tx1"/>
            </a:solidFill>
          </a:ln>
        </p:spPr>
        <p:txBody>
          <a:bodyPr>
            <a:normAutofit fontScale="90000"/>
          </a:bodyPr>
          <a:lstStyle/>
          <a:p>
            <a:pPr algn="ctr"/>
            <a:r>
              <a:rPr lang="en-US" sz="8000" dirty="0"/>
              <a:t> </a:t>
            </a:r>
            <a:br>
              <a:rPr lang="en-US" sz="8000" dirty="0"/>
            </a:br>
            <a:r>
              <a:rPr lang="en-US" sz="8000" b="1" dirty="0"/>
              <a:t>What is the </a:t>
            </a:r>
            <a:r>
              <a:rPr lang="en-US" sz="6000" b="1" dirty="0"/>
              <a:t>072 tag about? </a:t>
            </a:r>
            <a:endParaRPr lang="en-US" sz="8000" b="1" dirty="0"/>
          </a:p>
        </p:txBody>
      </p:sp>
      <p:pic>
        <p:nvPicPr>
          <p:cNvPr id="7" name="Picture Placeholder 6">
            <a:extLst>
              <a:ext uri="{FF2B5EF4-FFF2-40B4-BE49-F238E27FC236}">
                <a16:creationId xmlns:a16="http://schemas.microsoft.com/office/drawing/2014/main" id="{BC9B9DDC-B719-4389-A3AC-9E93E93F279F}"/>
              </a:ext>
            </a:extLst>
          </p:cNvPr>
          <p:cNvPicPr>
            <a:picLocks noGrp="1" noChangeAspect="1"/>
          </p:cNvPicPr>
          <p:nvPr>
            <p:ph type="pic" idx="1"/>
          </p:nvPr>
        </p:nvPicPr>
        <p:blipFill rotWithShape="1">
          <a:blip r:embed="rId3"/>
          <a:srcRect l="1742" t="17529" r="72256" b="30965"/>
          <a:stretch/>
        </p:blipFill>
        <p:spPr>
          <a:xfrm>
            <a:off x="7060699" y="1500352"/>
            <a:ext cx="5131301" cy="4946056"/>
          </a:xfrm>
          <a:ln>
            <a:solidFill>
              <a:schemeClr val="tx1"/>
            </a:solidFill>
            <a:prstDash val="solid"/>
          </a:ln>
        </p:spPr>
      </p:pic>
      <p:sp>
        <p:nvSpPr>
          <p:cNvPr id="4" name="Text Placeholder 3">
            <a:extLst>
              <a:ext uri="{FF2B5EF4-FFF2-40B4-BE49-F238E27FC236}">
                <a16:creationId xmlns:a16="http://schemas.microsoft.com/office/drawing/2014/main" id="{82B2FBAD-BE9B-45B8-9A2F-CFBB9A7B66D0}"/>
              </a:ext>
            </a:extLst>
          </p:cNvPr>
          <p:cNvSpPr>
            <a:spLocks noGrp="1"/>
          </p:cNvSpPr>
          <p:nvPr>
            <p:ph type="body" sz="half" idx="2"/>
          </p:nvPr>
        </p:nvSpPr>
        <p:spPr>
          <a:xfrm>
            <a:off x="86797" y="1388178"/>
            <a:ext cx="4558775" cy="2040822"/>
          </a:xfrm>
          <a:solidFill>
            <a:schemeClr val="accent2">
              <a:lumMod val="40000"/>
              <a:lumOff val="60000"/>
            </a:schemeClr>
          </a:solidFill>
          <a:ln>
            <a:solidFill>
              <a:schemeClr val="tx1"/>
            </a:solidFill>
          </a:ln>
        </p:spPr>
        <p:txBody>
          <a:bodyPr>
            <a:normAutofit/>
          </a:bodyPr>
          <a:lstStyle/>
          <a:p>
            <a:r>
              <a:rPr lang="en-US" sz="1800" b="1" i="0" dirty="0">
                <a:solidFill>
                  <a:srgbClr val="000000"/>
                </a:solidFill>
                <a:effectLst/>
                <a:latin typeface="Arial" panose="020B0604020202020204" pitchFamily="34" charset="0"/>
              </a:rPr>
              <a:t>Name: Subject Category Code</a:t>
            </a:r>
          </a:p>
          <a:p>
            <a:br>
              <a:rPr lang="en-US" sz="1800" b="1" i="0" dirty="0">
                <a:solidFill>
                  <a:srgbClr val="000000"/>
                </a:solidFill>
                <a:effectLst/>
                <a:latin typeface="Arial" panose="020B0604020202020204" pitchFamily="34" charset="0"/>
              </a:rPr>
            </a:br>
            <a:r>
              <a:rPr lang="en-US" sz="1800" b="1" i="0" dirty="0">
                <a:solidFill>
                  <a:srgbClr val="000000"/>
                </a:solidFill>
                <a:effectLst/>
                <a:latin typeface="Arial" panose="020B0604020202020204" pitchFamily="34" charset="0"/>
              </a:rPr>
              <a:t>Repeatable MARC </a:t>
            </a:r>
            <a:r>
              <a:rPr lang="en-US" sz="1800" b="1" dirty="0">
                <a:solidFill>
                  <a:srgbClr val="000000"/>
                </a:solidFill>
                <a:latin typeface="Arial" panose="020B0604020202020204" pitchFamily="34" charset="0"/>
              </a:rPr>
              <a:t>tag</a:t>
            </a:r>
            <a:endParaRPr lang="en-US" sz="1800" dirty="0">
              <a:latin typeface="Arial" panose="020B0604020202020204" pitchFamily="34" charset="0"/>
              <a:cs typeface="Arial" panose="020B0604020202020204" pitchFamily="34" charset="0"/>
            </a:endParaRPr>
          </a:p>
          <a:p>
            <a:pPr marL="457200" indent="-457200">
              <a:buAutoNum type="arabicPeriod"/>
            </a:pPr>
            <a:r>
              <a:rPr lang="en-US" sz="1800" b="0" i="0" dirty="0">
                <a:solidFill>
                  <a:srgbClr val="000000"/>
                </a:solidFill>
                <a:effectLst/>
                <a:latin typeface="Arial" panose="020B0604020202020204" pitchFamily="34" charset="0"/>
                <a:cs typeface="Arial" panose="020B0604020202020204" pitchFamily="34" charset="0"/>
              </a:rPr>
              <a:t>Code for the subject category that is associated with the described item.</a:t>
            </a:r>
          </a:p>
          <a:p>
            <a:pPr marL="457200" indent="-457200">
              <a:buAutoNum type="arabicPeriod"/>
            </a:pPr>
            <a:r>
              <a:rPr lang="en-US" sz="1800" dirty="0">
                <a:solidFill>
                  <a:srgbClr val="000000"/>
                </a:solidFill>
                <a:latin typeface="Arial" panose="020B0604020202020204" pitchFamily="34" charset="0"/>
                <a:cs typeface="Arial" panose="020B0604020202020204" pitchFamily="34" charset="0"/>
              </a:rPr>
              <a:t>Can be repeated.</a:t>
            </a:r>
          </a:p>
          <a:p>
            <a:pPr marL="457200" indent="-457200">
              <a:buAutoNum type="arabicPeriod"/>
            </a:pPr>
            <a:endParaRPr lang="en-US" sz="2000" b="0" i="0" dirty="0">
              <a:solidFill>
                <a:srgbClr val="000000"/>
              </a:solidFill>
              <a:effectLst/>
              <a:latin typeface="Times New Roman" panose="02020603050405020304" pitchFamily="18" charset="0"/>
            </a:endParaRPr>
          </a:p>
          <a:p>
            <a:pPr marL="457200" indent="-457200">
              <a:buAutoNum type="arabicPeriod"/>
            </a:pPr>
            <a:endParaRPr lang="en-US" sz="1800" dirty="0">
              <a:solidFill>
                <a:srgbClr val="00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6DA63E5-594A-4417-B935-44A74E95023E}"/>
              </a:ext>
            </a:extLst>
          </p:cNvPr>
          <p:cNvSpPr/>
          <p:nvPr/>
        </p:nvSpPr>
        <p:spPr>
          <a:xfrm>
            <a:off x="86796" y="3254078"/>
            <a:ext cx="4558776" cy="9144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b="1" dirty="0">
                <a:solidFill>
                  <a:schemeClr val="tx1"/>
                </a:solidFill>
                <a:effectLst/>
                <a:latin typeface="Georgia" panose="02040502050405020303" pitchFamily="18" charset="0"/>
              </a:rPr>
              <a:t>Subject Category Code Source </a:t>
            </a:r>
            <a:r>
              <a:rPr lang="en-US" sz="1800" b="1" dirty="0">
                <a:solidFill>
                  <a:schemeClr val="tx1"/>
                </a:solidFill>
                <a:effectLst/>
                <a:latin typeface="Georgia" panose="02040502050405020303" pitchFamily="18" charset="0"/>
                <a:hlinkClick r:id="rId4" action="ppaction://hlinksldjump"/>
              </a:rPr>
              <a:t>Codes</a:t>
            </a:r>
            <a:r>
              <a:rPr lang="en-US" sz="1800" b="1" dirty="0">
                <a:solidFill>
                  <a:schemeClr val="tx1"/>
                </a:solidFill>
                <a:effectLst/>
                <a:latin typeface="Georgia" panose="02040502050405020303" pitchFamily="18" charset="0"/>
              </a:rPr>
              <a:t> </a:t>
            </a:r>
          </a:p>
          <a:p>
            <a:pPr algn="l"/>
            <a:r>
              <a:rPr lang="en-US" sz="1800" b="1" dirty="0">
                <a:solidFill>
                  <a:schemeClr val="tx1"/>
                </a:solidFill>
                <a:effectLst/>
                <a:latin typeface="Georgia" panose="02040502050405020303" pitchFamily="18" charset="0"/>
                <a:hlinkClick r:id="rId5"/>
              </a:rPr>
              <a:t>https://www.loc.gov/standards/sourcelist/subject-category.html</a:t>
            </a:r>
            <a:r>
              <a:rPr lang="en-US" b="1" dirty="0">
                <a:solidFill>
                  <a:schemeClr val="tx1"/>
                </a:solidFill>
                <a:latin typeface="Georgia" panose="02040502050405020303" pitchFamily="18" charset="0"/>
              </a:rPr>
              <a:t> </a:t>
            </a:r>
            <a:endParaRPr lang="en-US" sz="1800" b="1" dirty="0">
              <a:solidFill>
                <a:schemeClr val="tx1"/>
              </a:solidFill>
              <a:effectLst/>
              <a:latin typeface="Georgia" panose="02040502050405020303" pitchFamily="18" charset="0"/>
            </a:endParaRPr>
          </a:p>
        </p:txBody>
      </p:sp>
      <p:sp>
        <p:nvSpPr>
          <p:cNvPr id="8" name="Arrow: Left 7">
            <a:extLst>
              <a:ext uri="{FF2B5EF4-FFF2-40B4-BE49-F238E27FC236}">
                <a16:creationId xmlns:a16="http://schemas.microsoft.com/office/drawing/2014/main" id="{D551AA2B-50F1-4DB4-BE1F-2EF6B9186CFA}"/>
              </a:ext>
            </a:extLst>
          </p:cNvPr>
          <p:cNvSpPr/>
          <p:nvPr/>
        </p:nvSpPr>
        <p:spPr>
          <a:xfrm rot="18774833">
            <a:off x="10407740" y="4350958"/>
            <a:ext cx="1778379" cy="623071"/>
          </a:xfrm>
          <a:prstGeom prst="leftArrow">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E59F82-1EA0-4888-AEE2-9A70D777789B}"/>
              </a:ext>
            </a:extLst>
          </p:cNvPr>
          <p:cNvSpPr txBox="1"/>
          <p:nvPr/>
        </p:nvSpPr>
        <p:spPr>
          <a:xfrm>
            <a:off x="86795" y="6467273"/>
            <a:ext cx="11905508" cy="369332"/>
          </a:xfrm>
          <a:prstGeom prst="rect">
            <a:avLst/>
          </a:prstGeom>
          <a:noFill/>
        </p:spPr>
        <p:txBody>
          <a:bodyPr wrap="square">
            <a:spAutoFit/>
          </a:bodyPr>
          <a:lstStyle/>
          <a:p>
            <a:r>
              <a:rPr lang="en-US" b="1" i="0" dirty="0">
                <a:solidFill>
                  <a:srgbClr val="000000"/>
                </a:solidFill>
                <a:effectLst/>
                <a:latin typeface="Verdana" panose="020B0604030504040204" pitchFamily="34" charset="0"/>
              </a:rPr>
              <a:t>*</a:t>
            </a:r>
            <a:r>
              <a:rPr lang="en-US" sz="1400" i="0" u="sng" dirty="0" err="1">
                <a:solidFill>
                  <a:srgbClr val="000000"/>
                </a:solidFill>
                <a:effectLst/>
                <a:latin typeface="Verdana" panose="020B0604030504040204" pitchFamily="34" charset="0"/>
              </a:rPr>
              <a:t>bisacsh</a:t>
            </a:r>
            <a:r>
              <a:rPr lang="en-US" sz="1400" i="0" u="sng" dirty="0">
                <a:solidFill>
                  <a:srgbClr val="000000"/>
                </a:solidFill>
                <a:effectLst/>
                <a:latin typeface="Verdana" panose="020B0604030504040204" pitchFamily="34" charset="0"/>
              </a:rPr>
              <a:t> = BISAC Book Industry Study Group Subject Codes ** </a:t>
            </a:r>
            <a:r>
              <a:rPr lang="en-US" sz="1400" i="0" u="sng" dirty="0" err="1">
                <a:solidFill>
                  <a:srgbClr val="000000"/>
                </a:solidFill>
                <a:effectLst/>
                <a:latin typeface="Verdana" panose="020B0604030504040204" pitchFamily="34" charset="0"/>
              </a:rPr>
              <a:t>bicssc</a:t>
            </a:r>
            <a:r>
              <a:rPr lang="en-US" sz="1400" i="0" u="sng" dirty="0">
                <a:solidFill>
                  <a:srgbClr val="000000"/>
                </a:solidFill>
                <a:effectLst/>
                <a:latin typeface="Verdana" panose="020B0604030504040204" pitchFamily="34" charset="0"/>
              </a:rPr>
              <a:t> – BIC Book Industry Communication Subject Codes </a:t>
            </a:r>
            <a:endParaRPr lang="en-US" sz="1400" u="sng" dirty="0"/>
          </a:p>
        </p:txBody>
      </p:sp>
      <p:pic>
        <p:nvPicPr>
          <p:cNvPr id="10" name="Picture 9">
            <a:extLst>
              <a:ext uri="{FF2B5EF4-FFF2-40B4-BE49-F238E27FC236}">
                <a16:creationId xmlns:a16="http://schemas.microsoft.com/office/drawing/2014/main" id="{1F347739-7027-F3DE-77A3-28B25FDA71D6}"/>
              </a:ext>
            </a:extLst>
          </p:cNvPr>
          <p:cNvPicPr>
            <a:picLocks noChangeAspect="1"/>
          </p:cNvPicPr>
          <p:nvPr/>
        </p:nvPicPr>
        <p:blipFill rotWithShape="1">
          <a:blip r:embed="rId6"/>
          <a:srcRect t="13930" r="64828" b="44214"/>
          <a:stretch/>
        </p:blipFill>
        <p:spPr>
          <a:xfrm>
            <a:off x="4645572" y="1500352"/>
            <a:ext cx="5192110" cy="3700988"/>
          </a:xfrm>
          <a:prstGeom prst="rect">
            <a:avLst/>
          </a:prstGeom>
          <a:ln>
            <a:solidFill>
              <a:schemeClr val="tx1"/>
            </a:solidFill>
            <a:prstDash val="solid"/>
          </a:ln>
        </p:spPr>
      </p:pic>
      <p:sp>
        <p:nvSpPr>
          <p:cNvPr id="11" name="Arrow: Left 10">
            <a:extLst>
              <a:ext uri="{FF2B5EF4-FFF2-40B4-BE49-F238E27FC236}">
                <a16:creationId xmlns:a16="http://schemas.microsoft.com/office/drawing/2014/main" id="{137639FB-7E1A-43BF-AC63-0B2211B8C5BC}"/>
              </a:ext>
            </a:extLst>
          </p:cNvPr>
          <p:cNvSpPr/>
          <p:nvPr/>
        </p:nvSpPr>
        <p:spPr>
          <a:xfrm rot="18774833">
            <a:off x="7827258" y="3856942"/>
            <a:ext cx="1778379" cy="623071"/>
          </a:xfrm>
          <a:prstGeom prst="leftArrow">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18DDB83-32A2-592F-D959-45D5D6D05B76}"/>
              </a:ext>
            </a:extLst>
          </p:cNvPr>
          <p:cNvPicPr>
            <a:picLocks noChangeAspect="1"/>
          </p:cNvPicPr>
          <p:nvPr/>
        </p:nvPicPr>
        <p:blipFill rotWithShape="1">
          <a:blip r:embed="rId7"/>
          <a:srcRect t="52146" r="68017" b="28582"/>
          <a:stretch/>
        </p:blipFill>
        <p:spPr>
          <a:xfrm>
            <a:off x="86795" y="4538625"/>
            <a:ext cx="5054129" cy="1949696"/>
          </a:xfrm>
          <a:prstGeom prst="rect">
            <a:avLst/>
          </a:prstGeom>
          <a:ln>
            <a:solidFill>
              <a:schemeClr val="tx1"/>
            </a:solidFill>
            <a:extLst>
              <a:ext uri="{C807C97D-BFC1-408E-A445-0C87EB9F89A2}">
                <ask:lineSketchStyleProps xmlns:ask="http://schemas.microsoft.com/office/drawing/2018/sketchyshapes">
                  <ask:type>
                    <ask:lineSketchNone/>
                  </ask:type>
                </ask:lineSketchStyleProps>
              </a:ext>
            </a:extLst>
          </a:ln>
        </p:spPr>
      </p:pic>
      <p:sp>
        <p:nvSpPr>
          <p:cNvPr id="15" name="Arrow: Left 14">
            <a:extLst>
              <a:ext uri="{FF2B5EF4-FFF2-40B4-BE49-F238E27FC236}">
                <a16:creationId xmlns:a16="http://schemas.microsoft.com/office/drawing/2014/main" id="{F6EEDA52-BCBB-C18F-5FDF-F5A0DB376676}"/>
              </a:ext>
            </a:extLst>
          </p:cNvPr>
          <p:cNvSpPr/>
          <p:nvPr/>
        </p:nvSpPr>
        <p:spPr>
          <a:xfrm rot="18774833">
            <a:off x="3296727" y="4568358"/>
            <a:ext cx="1778379" cy="623071"/>
          </a:xfrm>
          <a:prstGeom prst="leftArrow">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B811EA1-790E-A95C-940F-53503F2BFBE1}"/>
              </a:ext>
            </a:extLst>
          </p:cNvPr>
          <p:cNvPicPr>
            <a:picLocks noChangeAspect="1"/>
          </p:cNvPicPr>
          <p:nvPr/>
        </p:nvPicPr>
        <p:blipFill>
          <a:blip r:embed="rId8"/>
          <a:stretch>
            <a:fillRect/>
          </a:stretch>
        </p:blipFill>
        <p:spPr>
          <a:xfrm>
            <a:off x="10047124" y="157811"/>
            <a:ext cx="2144876" cy="653143"/>
          </a:xfrm>
          <a:prstGeom prst="rect">
            <a:avLst/>
          </a:prstGeom>
        </p:spPr>
      </p:pic>
    </p:spTree>
    <p:extLst>
      <p:ext uri="{BB962C8B-B14F-4D97-AF65-F5344CB8AC3E}">
        <p14:creationId xmlns:p14="http://schemas.microsoft.com/office/powerpoint/2010/main" val="134403729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EE17E-2A57-470E-AC21-E87B049507A5}"/>
              </a:ext>
            </a:extLst>
          </p:cNvPr>
          <p:cNvSpPr>
            <a:spLocks noGrp="1"/>
          </p:cNvSpPr>
          <p:nvPr>
            <p:ph type="title"/>
          </p:nvPr>
        </p:nvSpPr>
        <p:spPr>
          <a:xfrm>
            <a:off x="178676" y="204334"/>
            <a:ext cx="11834648" cy="984704"/>
          </a:xfrm>
        </p:spPr>
        <p:txBody>
          <a:bodyPr>
            <a:normAutofit/>
          </a:bodyPr>
          <a:lstStyle/>
          <a:p>
            <a:pPr algn="ctr"/>
            <a:r>
              <a:rPr lang="en-US" b="1" u="sng" dirty="0"/>
              <a:t>072 code describes and reflects the 650/655* tags</a:t>
            </a:r>
          </a:p>
        </p:txBody>
      </p:sp>
      <p:sp>
        <p:nvSpPr>
          <p:cNvPr id="3" name="Text Placeholder 2">
            <a:extLst>
              <a:ext uri="{FF2B5EF4-FFF2-40B4-BE49-F238E27FC236}">
                <a16:creationId xmlns:a16="http://schemas.microsoft.com/office/drawing/2014/main" id="{3F5E65DD-1E4F-4D60-849A-3AC5518B84DD}"/>
              </a:ext>
            </a:extLst>
          </p:cNvPr>
          <p:cNvSpPr>
            <a:spLocks noGrp="1"/>
          </p:cNvSpPr>
          <p:nvPr>
            <p:ph type="body" idx="1"/>
          </p:nvPr>
        </p:nvSpPr>
        <p:spPr>
          <a:xfrm>
            <a:off x="836612" y="1189038"/>
            <a:ext cx="5157787" cy="823912"/>
          </a:xfrm>
        </p:spPr>
        <p:txBody>
          <a:bodyPr>
            <a:noAutofit/>
          </a:bodyPr>
          <a:lstStyle/>
          <a:p>
            <a:pPr algn="ctr"/>
            <a:r>
              <a:rPr lang="en-US" sz="6000" dirty="0"/>
              <a:t>072 </a:t>
            </a:r>
          </a:p>
        </p:txBody>
      </p:sp>
      <p:pic>
        <p:nvPicPr>
          <p:cNvPr id="8" name="Content Placeholder 7">
            <a:extLst>
              <a:ext uri="{FF2B5EF4-FFF2-40B4-BE49-F238E27FC236}">
                <a16:creationId xmlns:a16="http://schemas.microsoft.com/office/drawing/2014/main" id="{ACC1BF27-CDA0-409E-813C-DC0AA02EBC0D}"/>
              </a:ext>
            </a:extLst>
          </p:cNvPr>
          <p:cNvPicPr>
            <a:picLocks noGrp="1" noChangeAspect="1"/>
          </p:cNvPicPr>
          <p:nvPr>
            <p:ph sz="half" idx="2"/>
          </p:nvPr>
        </p:nvPicPr>
        <p:blipFill rotWithShape="1">
          <a:blip r:embed="rId2"/>
          <a:srcRect l="1868" t="39417" r="37771" b="38831"/>
          <a:stretch/>
        </p:blipFill>
        <p:spPr>
          <a:xfrm>
            <a:off x="240198" y="1901152"/>
            <a:ext cx="5192110" cy="1302882"/>
          </a:xfrm>
          <a:ln w="19050">
            <a:solidFill>
              <a:schemeClr val="tx1"/>
            </a:solidFill>
          </a:ln>
        </p:spPr>
      </p:pic>
      <p:sp>
        <p:nvSpPr>
          <p:cNvPr id="5" name="Text Placeholder 4">
            <a:extLst>
              <a:ext uri="{FF2B5EF4-FFF2-40B4-BE49-F238E27FC236}">
                <a16:creationId xmlns:a16="http://schemas.microsoft.com/office/drawing/2014/main" id="{0892EF78-10A0-4FFE-A388-D8F2A44FC6F4}"/>
              </a:ext>
            </a:extLst>
          </p:cNvPr>
          <p:cNvSpPr>
            <a:spLocks noGrp="1"/>
          </p:cNvSpPr>
          <p:nvPr>
            <p:ph type="body" sz="quarter" idx="3"/>
          </p:nvPr>
        </p:nvSpPr>
        <p:spPr>
          <a:xfrm>
            <a:off x="6169024" y="1113632"/>
            <a:ext cx="5183188" cy="823912"/>
          </a:xfrm>
        </p:spPr>
        <p:txBody>
          <a:bodyPr>
            <a:noAutofit/>
          </a:bodyPr>
          <a:lstStyle/>
          <a:p>
            <a:pPr algn="ctr"/>
            <a:r>
              <a:rPr lang="en-US" sz="6000" dirty="0"/>
              <a:t>65X</a:t>
            </a:r>
          </a:p>
        </p:txBody>
      </p:sp>
      <p:pic>
        <p:nvPicPr>
          <p:cNvPr id="10" name="Content Placeholder 9">
            <a:extLst>
              <a:ext uri="{FF2B5EF4-FFF2-40B4-BE49-F238E27FC236}">
                <a16:creationId xmlns:a16="http://schemas.microsoft.com/office/drawing/2014/main" id="{D5922324-7E10-4A3F-9BD4-22D8EB78F9DD}"/>
              </a:ext>
            </a:extLst>
          </p:cNvPr>
          <p:cNvPicPr>
            <a:picLocks noGrp="1" noChangeAspect="1"/>
          </p:cNvPicPr>
          <p:nvPr>
            <p:ph sz="quarter" idx="4"/>
          </p:nvPr>
        </p:nvPicPr>
        <p:blipFill rotWithShape="1">
          <a:blip r:embed="rId3"/>
          <a:srcRect t="52685" r="55933" b="29050"/>
          <a:stretch/>
        </p:blipFill>
        <p:spPr>
          <a:xfrm>
            <a:off x="5898015" y="1905856"/>
            <a:ext cx="6053786" cy="1302882"/>
          </a:xfrm>
          <a:ln>
            <a:solidFill>
              <a:schemeClr val="tx1"/>
            </a:solidFill>
            <a:extLst>
              <a:ext uri="{C807C97D-BFC1-408E-A445-0C87EB9F89A2}">
                <ask:lineSketchStyleProps xmlns:ask="http://schemas.microsoft.com/office/drawing/2018/sketchyshapes">
                  <ask:type>
                    <ask:lineSketchNone/>
                  </ask:type>
                </ask:lineSketchStyleProps>
              </a:ext>
            </a:extLst>
          </a:ln>
        </p:spPr>
      </p:pic>
      <p:cxnSp>
        <p:nvCxnSpPr>
          <p:cNvPr id="12" name="Straight Arrow Connector 11">
            <a:extLst>
              <a:ext uri="{FF2B5EF4-FFF2-40B4-BE49-F238E27FC236}">
                <a16:creationId xmlns:a16="http://schemas.microsoft.com/office/drawing/2014/main" id="{37D95E82-E7D1-4029-96A1-310F9AD201AA}"/>
              </a:ext>
            </a:extLst>
          </p:cNvPr>
          <p:cNvCxnSpPr>
            <a:cxnSpLocks/>
          </p:cNvCxnSpPr>
          <p:nvPr/>
        </p:nvCxnSpPr>
        <p:spPr>
          <a:xfrm flipV="1">
            <a:off x="2111974" y="2201421"/>
            <a:ext cx="4057050" cy="14551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E18CD3E-2BCA-4FBD-A0CB-E94114F47666}"/>
              </a:ext>
            </a:extLst>
          </p:cNvPr>
          <p:cNvCxnSpPr>
            <a:cxnSpLocks/>
          </p:cNvCxnSpPr>
          <p:nvPr/>
        </p:nvCxnSpPr>
        <p:spPr>
          <a:xfrm flipV="1">
            <a:off x="2111974" y="2468435"/>
            <a:ext cx="4057050" cy="83365"/>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9A2DD4-C5B3-46EB-A6A1-7274EF2BCC22}"/>
              </a:ext>
            </a:extLst>
          </p:cNvPr>
          <p:cNvCxnSpPr>
            <a:cxnSpLocks/>
          </p:cNvCxnSpPr>
          <p:nvPr/>
        </p:nvCxnSpPr>
        <p:spPr>
          <a:xfrm>
            <a:off x="2007476" y="2795167"/>
            <a:ext cx="4161548"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CE7F55D-6E80-42A1-B440-E70181921AC3}"/>
              </a:ext>
            </a:extLst>
          </p:cNvPr>
          <p:cNvCxnSpPr>
            <a:cxnSpLocks/>
          </p:cNvCxnSpPr>
          <p:nvPr/>
        </p:nvCxnSpPr>
        <p:spPr>
          <a:xfrm>
            <a:off x="2111974" y="3059045"/>
            <a:ext cx="4057050"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84078F7E-3036-BE72-86E5-3E389C998FB2}"/>
              </a:ext>
            </a:extLst>
          </p:cNvPr>
          <p:cNvPicPr>
            <a:picLocks noChangeAspect="1"/>
          </p:cNvPicPr>
          <p:nvPr/>
        </p:nvPicPr>
        <p:blipFill rotWithShape="1">
          <a:blip r:embed="rId4"/>
          <a:srcRect t="44033" r="64828" b="44214"/>
          <a:stretch/>
        </p:blipFill>
        <p:spPr>
          <a:xfrm>
            <a:off x="240198" y="3652270"/>
            <a:ext cx="5192110" cy="1039243"/>
          </a:xfrm>
          <a:prstGeom prst="rect">
            <a:avLst/>
          </a:prstGeom>
          <a:ln w="12700">
            <a:solidFill>
              <a:schemeClr val="tx1"/>
            </a:solidFill>
            <a:prstDash val="solid"/>
          </a:ln>
        </p:spPr>
      </p:pic>
      <p:pic>
        <p:nvPicPr>
          <p:cNvPr id="37" name="Picture 36">
            <a:extLst>
              <a:ext uri="{FF2B5EF4-FFF2-40B4-BE49-F238E27FC236}">
                <a16:creationId xmlns:a16="http://schemas.microsoft.com/office/drawing/2014/main" id="{5C01F05B-35F7-FA02-DC98-63A1BBDC9B76}"/>
              </a:ext>
            </a:extLst>
          </p:cNvPr>
          <p:cNvPicPr>
            <a:picLocks noChangeAspect="1"/>
          </p:cNvPicPr>
          <p:nvPr/>
        </p:nvPicPr>
        <p:blipFill rotWithShape="1">
          <a:blip r:embed="rId5"/>
          <a:srcRect t="45859" r="55980" b="44631"/>
          <a:stretch/>
        </p:blipFill>
        <p:spPr>
          <a:xfrm>
            <a:off x="5898015" y="3656974"/>
            <a:ext cx="6053786" cy="1034539"/>
          </a:xfrm>
          <a:prstGeom prst="rect">
            <a:avLst/>
          </a:prstGeom>
          <a:ln w="9525">
            <a:solidFill>
              <a:schemeClr val="tx1"/>
            </a:solidFill>
          </a:ln>
        </p:spPr>
      </p:pic>
      <p:cxnSp>
        <p:nvCxnSpPr>
          <p:cNvPr id="38" name="Straight Arrow Connector 37">
            <a:extLst>
              <a:ext uri="{FF2B5EF4-FFF2-40B4-BE49-F238E27FC236}">
                <a16:creationId xmlns:a16="http://schemas.microsoft.com/office/drawing/2014/main" id="{70B52AFE-59F1-5A49-CF5D-E1D85F5A1238}"/>
              </a:ext>
            </a:extLst>
          </p:cNvPr>
          <p:cNvCxnSpPr>
            <a:cxnSpLocks/>
          </p:cNvCxnSpPr>
          <p:nvPr/>
        </p:nvCxnSpPr>
        <p:spPr>
          <a:xfrm>
            <a:off x="3850888" y="4020742"/>
            <a:ext cx="2402767" cy="21278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9E573E30-0FA9-7CE5-938D-CC98D30F476B}"/>
              </a:ext>
            </a:extLst>
          </p:cNvPr>
          <p:cNvPicPr>
            <a:picLocks noChangeAspect="1"/>
          </p:cNvPicPr>
          <p:nvPr/>
        </p:nvPicPr>
        <p:blipFill rotWithShape="1">
          <a:blip r:embed="rId6"/>
          <a:srcRect t="42486" r="60604" b="33640"/>
          <a:stretch/>
        </p:blipFill>
        <p:spPr>
          <a:xfrm>
            <a:off x="240198" y="5139749"/>
            <a:ext cx="5192110" cy="1637242"/>
          </a:xfrm>
          <a:prstGeom prst="rect">
            <a:avLst/>
          </a:prstGeom>
          <a:ln w="9525">
            <a:solidFill>
              <a:schemeClr val="tx1"/>
            </a:solidFill>
          </a:ln>
        </p:spPr>
      </p:pic>
      <p:pic>
        <p:nvPicPr>
          <p:cNvPr id="43" name="Picture 42">
            <a:extLst>
              <a:ext uri="{FF2B5EF4-FFF2-40B4-BE49-F238E27FC236}">
                <a16:creationId xmlns:a16="http://schemas.microsoft.com/office/drawing/2014/main" id="{8BB044D3-1302-C7ED-3134-B93717F0EB4C}"/>
              </a:ext>
            </a:extLst>
          </p:cNvPr>
          <p:cNvPicPr>
            <a:picLocks noChangeAspect="1"/>
          </p:cNvPicPr>
          <p:nvPr/>
        </p:nvPicPr>
        <p:blipFill rotWithShape="1">
          <a:blip r:embed="rId7"/>
          <a:srcRect l="1465" t="34222" r="47414" b="52410"/>
          <a:stretch/>
        </p:blipFill>
        <p:spPr>
          <a:xfrm>
            <a:off x="5898015" y="5139749"/>
            <a:ext cx="6053786" cy="1513917"/>
          </a:xfrm>
          <a:prstGeom prst="rect">
            <a:avLst/>
          </a:prstGeom>
          <a:ln w="9525">
            <a:solidFill>
              <a:schemeClr val="tx1"/>
            </a:solidFill>
          </a:ln>
        </p:spPr>
      </p:pic>
      <p:cxnSp>
        <p:nvCxnSpPr>
          <p:cNvPr id="44" name="Straight Arrow Connector 43">
            <a:extLst>
              <a:ext uri="{FF2B5EF4-FFF2-40B4-BE49-F238E27FC236}">
                <a16:creationId xmlns:a16="http://schemas.microsoft.com/office/drawing/2014/main" id="{10C0E4BF-46B3-B6E0-3BF9-6C37535CE9F0}"/>
              </a:ext>
            </a:extLst>
          </p:cNvPr>
          <p:cNvCxnSpPr>
            <a:cxnSpLocks/>
          </p:cNvCxnSpPr>
          <p:nvPr/>
        </p:nvCxnSpPr>
        <p:spPr>
          <a:xfrm>
            <a:off x="3993931" y="5456176"/>
            <a:ext cx="2094787"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69474EB-3F2A-1D61-8730-81BBB4C5F82F}"/>
              </a:ext>
            </a:extLst>
          </p:cNvPr>
          <p:cNvCxnSpPr>
            <a:cxnSpLocks/>
          </p:cNvCxnSpPr>
          <p:nvPr/>
        </p:nvCxnSpPr>
        <p:spPr>
          <a:xfrm>
            <a:off x="4140499" y="5772603"/>
            <a:ext cx="1948219" cy="124103"/>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98A32A2-9094-F989-269D-74822B2AD74F}"/>
              </a:ext>
            </a:extLst>
          </p:cNvPr>
          <p:cNvCxnSpPr>
            <a:cxnSpLocks/>
          </p:cNvCxnSpPr>
          <p:nvPr/>
        </p:nvCxnSpPr>
        <p:spPr>
          <a:xfrm>
            <a:off x="4088250" y="6024685"/>
            <a:ext cx="2000468" cy="344583"/>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112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859B-A9D5-40B8-811F-A162712C07EF}"/>
              </a:ext>
            </a:extLst>
          </p:cNvPr>
          <p:cNvSpPr>
            <a:spLocks noGrp="1"/>
          </p:cNvSpPr>
          <p:nvPr>
            <p:ph type="title"/>
          </p:nvPr>
        </p:nvSpPr>
        <p:spPr>
          <a:xfrm>
            <a:off x="47296" y="174942"/>
            <a:ext cx="12097407" cy="1189355"/>
          </a:xfrm>
          <a:solidFill>
            <a:schemeClr val="accent2"/>
          </a:solidFill>
          <a:ln>
            <a:solidFill>
              <a:schemeClr val="tx1"/>
            </a:solidFill>
          </a:ln>
        </p:spPr>
        <p:txBody>
          <a:bodyPr>
            <a:normAutofit fontScale="90000"/>
          </a:bodyPr>
          <a:lstStyle/>
          <a:p>
            <a:pPr algn="ctr"/>
            <a:r>
              <a:rPr lang="en-US" b="1" dirty="0"/>
              <a:t>NLS’s twist on 072 tags – creating accessibility metadata  easily manageable across various discovery platforms</a:t>
            </a:r>
          </a:p>
        </p:txBody>
      </p:sp>
      <p:sp>
        <p:nvSpPr>
          <p:cNvPr id="3" name="Content Placeholder 2">
            <a:extLst>
              <a:ext uri="{FF2B5EF4-FFF2-40B4-BE49-F238E27FC236}">
                <a16:creationId xmlns:a16="http://schemas.microsoft.com/office/drawing/2014/main" id="{B3347E25-2B8F-4B0A-8487-8EFB0D9D919C}"/>
              </a:ext>
            </a:extLst>
          </p:cNvPr>
          <p:cNvSpPr>
            <a:spLocks noGrp="1"/>
          </p:cNvSpPr>
          <p:nvPr>
            <p:ph sz="half" idx="1"/>
          </p:nvPr>
        </p:nvSpPr>
        <p:spPr>
          <a:xfrm>
            <a:off x="139990" y="1513490"/>
            <a:ext cx="5879811" cy="4574890"/>
          </a:xfrm>
        </p:spPr>
        <p:txBody>
          <a:bodyPr>
            <a:normAutofit fontScale="77500" lnSpcReduction="20000"/>
          </a:bodyPr>
          <a:lstStyle/>
          <a:p>
            <a:pPr marL="0" indent="0">
              <a:buNone/>
            </a:pPr>
            <a:r>
              <a:rPr lang="en-US" dirty="0"/>
              <a:t>072 – Broad Descriptor list was created to accommodate specific but somewhat limited network libraries reader auto-select search and selection needs. 072 linked to BARD search criteria. </a:t>
            </a:r>
          </a:p>
          <a:p>
            <a:pPr marL="0" indent="0">
              <a:buNone/>
            </a:pPr>
            <a:r>
              <a:rPr lang="en-US" dirty="0"/>
              <a:t>072 – tag initially complied only with 655 MARC tags (before 2021) </a:t>
            </a:r>
          </a:p>
          <a:p>
            <a:pPr marL="0" indent="0">
              <a:buNone/>
            </a:pPr>
            <a:r>
              <a:rPr lang="en-US" dirty="0"/>
              <a:t>072 – international language codes added (mainly for Marrakesh Treaty titles and growing NLS foreign language collection) – ongoing as the collection grows and more languages are added to it (2021-23)</a:t>
            </a:r>
          </a:p>
          <a:p>
            <a:pPr marL="0" indent="0">
              <a:buNone/>
            </a:pPr>
            <a:r>
              <a:rPr lang="en-US" dirty="0"/>
              <a:t>072 –popular topics based on public demand and patron search behavior were added, and 072 started to reflect  655 and 650 tags (2022) </a:t>
            </a:r>
          </a:p>
        </p:txBody>
      </p:sp>
      <p:sp>
        <p:nvSpPr>
          <p:cNvPr id="4" name="Content Placeholder 3">
            <a:extLst>
              <a:ext uri="{FF2B5EF4-FFF2-40B4-BE49-F238E27FC236}">
                <a16:creationId xmlns:a16="http://schemas.microsoft.com/office/drawing/2014/main" id="{07092D46-EF99-4255-A10C-F08DDBECC4C3}"/>
              </a:ext>
            </a:extLst>
          </p:cNvPr>
          <p:cNvSpPr>
            <a:spLocks noGrp="1"/>
          </p:cNvSpPr>
          <p:nvPr>
            <p:ph sz="half" idx="2"/>
          </p:nvPr>
        </p:nvSpPr>
        <p:spPr>
          <a:xfrm>
            <a:off x="6172201" y="1472850"/>
            <a:ext cx="5972502" cy="4574890"/>
          </a:xfrm>
        </p:spPr>
        <p:txBody>
          <a:bodyPr>
            <a:normAutofit fontScale="77500" lnSpcReduction="20000"/>
          </a:bodyPr>
          <a:lstStyle/>
          <a:p>
            <a:pPr marL="0" indent="0">
              <a:buNone/>
            </a:pPr>
            <a:r>
              <a:rPr lang="en-US" dirty="0"/>
              <a:t>072 – become searchable in the NLS Catalog! All codes are linked as a part of NLS Catalog OPAC modernization, the list became public and is available for download to all NLS/LC users and patrons (2022 winter) link below.  </a:t>
            </a:r>
          </a:p>
          <a:p>
            <a:pPr marL="0" indent="0">
              <a:buNone/>
            </a:pPr>
            <a:r>
              <a:rPr lang="en-US" dirty="0"/>
              <a:t>072 – NLS learned via Federal Research Surveys that public libraries highly if not exclusively rely on 072 to create an auto-select reading/discovery list for patrons across the country (2022) </a:t>
            </a:r>
          </a:p>
          <a:p>
            <a:pPr marL="0" indent="0">
              <a:buNone/>
            </a:pPr>
            <a:r>
              <a:rPr lang="en-US" dirty="0"/>
              <a:t>072 – further expansion of codes, to contain many more genres and popular topics including everyone’s favorite COZYAF code to the list (2023 summer) </a:t>
            </a:r>
          </a:p>
          <a:p>
            <a:pPr marL="0" indent="0">
              <a:buNone/>
            </a:pPr>
            <a:r>
              <a:rPr lang="en-US" dirty="0"/>
              <a:t>072 – most updated list published (200+) to include additional age groups to better categorize target audience within genres and topics (2024) </a:t>
            </a:r>
          </a:p>
        </p:txBody>
      </p:sp>
      <p:sp>
        <p:nvSpPr>
          <p:cNvPr id="6" name="TextBox 5">
            <a:extLst>
              <a:ext uri="{FF2B5EF4-FFF2-40B4-BE49-F238E27FC236}">
                <a16:creationId xmlns:a16="http://schemas.microsoft.com/office/drawing/2014/main" id="{AF367671-9C77-469D-8ED7-0F941ADC98E0}"/>
              </a:ext>
            </a:extLst>
          </p:cNvPr>
          <p:cNvSpPr txBox="1"/>
          <p:nvPr/>
        </p:nvSpPr>
        <p:spPr>
          <a:xfrm>
            <a:off x="-45398" y="6284169"/>
            <a:ext cx="12097407" cy="461665"/>
          </a:xfrm>
          <a:prstGeom prst="rect">
            <a:avLst/>
          </a:prstGeom>
          <a:noFill/>
          <a:ln>
            <a:solidFill>
              <a:schemeClr val="tx1"/>
            </a:solidFill>
          </a:ln>
        </p:spPr>
        <p:txBody>
          <a:bodyPr wrap="square">
            <a:spAutoFit/>
          </a:bodyPr>
          <a:lstStyle/>
          <a:p>
            <a:pPr algn="ctr"/>
            <a:r>
              <a:rPr lang="en-US" sz="2400" b="1" u="sng" dirty="0"/>
              <a:t>https://nlscatalog.loc.gov/vwebv/ui/en_US/htdocs/help/docs/NLSSubjects.pdf</a:t>
            </a:r>
          </a:p>
        </p:txBody>
      </p:sp>
      <p:sp>
        <p:nvSpPr>
          <p:cNvPr id="9" name="Arrow: Down 8">
            <a:extLst>
              <a:ext uri="{FF2B5EF4-FFF2-40B4-BE49-F238E27FC236}">
                <a16:creationId xmlns:a16="http://schemas.microsoft.com/office/drawing/2014/main" id="{04E74BAE-BDE2-4FB9-B8D1-F61703002563}"/>
              </a:ext>
            </a:extLst>
          </p:cNvPr>
          <p:cNvSpPr/>
          <p:nvPr/>
        </p:nvSpPr>
        <p:spPr>
          <a:xfrm rot="20490768">
            <a:off x="280677" y="5637195"/>
            <a:ext cx="208084" cy="902372"/>
          </a:xfrm>
          <a:prstGeom prst="downArrow">
            <a:avLst>
              <a:gd name="adj1" fmla="val 100000"/>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D9655BCD-14CB-4B04-838D-54AA53921FD3}"/>
              </a:ext>
            </a:extLst>
          </p:cNvPr>
          <p:cNvSpPr/>
          <p:nvPr/>
        </p:nvSpPr>
        <p:spPr>
          <a:xfrm rot="1132847">
            <a:off x="11314182" y="5548977"/>
            <a:ext cx="181799" cy="962503"/>
          </a:xfrm>
          <a:prstGeom prst="downArrow">
            <a:avLst>
              <a:gd name="adj1" fmla="val 100000"/>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814903"/>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B3439-BC0F-43E7-B39A-F7024E2EC53C}"/>
              </a:ext>
            </a:extLst>
          </p:cNvPr>
          <p:cNvSpPr>
            <a:spLocks noGrp="1"/>
          </p:cNvSpPr>
          <p:nvPr>
            <p:ph type="title"/>
          </p:nvPr>
        </p:nvSpPr>
        <p:spPr>
          <a:xfrm>
            <a:off x="393192" y="365125"/>
            <a:ext cx="10960608" cy="1325563"/>
          </a:xfrm>
        </p:spPr>
        <p:txBody>
          <a:bodyPr/>
          <a:lstStyle/>
          <a:p>
            <a:r>
              <a:rPr lang="en-US" b="1" dirty="0"/>
              <a:t>NLS Broad Descriptors/NLS Subjects [072 _ 7] - I</a:t>
            </a:r>
          </a:p>
        </p:txBody>
      </p:sp>
      <p:pic>
        <p:nvPicPr>
          <p:cNvPr id="6" name="Picture 5">
            <a:extLst>
              <a:ext uri="{FF2B5EF4-FFF2-40B4-BE49-F238E27FC236}">
                <a16:creationId xmlns:a16="http://schemas.microsoft.com/office/drawing/2014/main" id="{FEAE7FF3-980F-4520-BF83-CA84C19604DD}"/>
              </a:ext>
            </a:extLst>
          </p:cNvPr>
          <p:cNvPicPr>
            <a:picLocks noChangeAspect="1"/>
          </p:cNvPicPr>
          <p:nvPr/>
        </p:nvPicPr>
        <p:blipFill rotWithShape="1">
          <a:blip r:embed="rId2"/>
          <a:srcRect l="7916" t="32741" r="33835" b="15112"/>
          <a:stretch/>
        </p:blipFill>
        <p:spPr>
          <a:xfrm>
            <a:off x="168166" y="1473834"/>
            <a:ext cx="5738648" cy="4616069"/>
          </a:xfrm>
          <a:prstGeom prst="rect">
            <a:avLst/>
          </a:prstGeom>
          <a:ln>
            <a:solidFill>
              <a:schemeClr val="tx1"/>
            </a:solidFill>
          </a:ln>
        </p:spPr>
      </p:pic>
      <p:pic>
        <p:nvPicPr>
          <p:cNvPr id="8" name="Picture 7">
            <a:extLst>
              <a:ext uri="{FF2B5EF4-FFF2-40B4-BE49-F238E27FC236}">
                <a16:creationId xmlns:a16="http://schemas.microsoft.com/office/drawing/2014/main" id="{A9FA928E-0D89-4C5C-8230-250813F90AC6}"/>
              </a:ext>
            </a:extLst>
          </p:cNvPr>
          <p:cNvPicPr>
            <a:picLocks noChangeAspect="1"/>
          </p:cNvPicPr>
          <p:nvPr/>
        </p:nvPicPr>
        <p:blipFill rotWithShape="1">
          <a:blip r:embed="rId3"/>
          <a:srcRect l="7917" t="32444" r="33582" b="15555"/>
          <a:stretch/>
        </p:blipFill>
        <p:spPr>
          <a:xfrm>
            <a:off x="5990897" y="1473834"/>
            <a:ext cx="5947103" cy="4616069"/>
          </a:xfrm>
          <a:prstGeom prst="rect">
            <a:avLst/>
          </a:prstGeom>
          <a:ln>
            <a:solidFill>
              <a:schemeClr val="tx1"/>
            </a:solidFill>
          </a:ln>
        </p:spPr>
      </p:pic>
      <p:sp>
        <p:nvSpPr>
          <p:cNvPr id="9" name="Rectangle 8">
            <a:extLst>
              <a:ext uri="{FF2B5EF4-FFF2-40B4-BE49-F238E27FC236}">
                <a16:creationId xmlns:a16="http://schemas.microsoft.com/office/drawing/2014/main" id="{66FEB608-CACD-450D-BD5C-23D42BD767D7}"/>
              </a:ext>
            </a:extLst>
          </p:cNvPr>
          <p:cNvSpPr/>
          <p:nvPr/>
        </p:nvSpPr>
        <p:spPr>
          <a:xfrm>
            <a:off x="2336863" y="1932855"/>
            <a:ext cx="914400" cy="1360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2022</a:t>
            </a:r>
          </a:p>
        </p:txBody>
      </p:sp>
      <p:sp>
        <p:nvSpPr>
          <p:cNvPr id="10" name="Rectangle 9">
            <a:extLst>
              <a:ext uri="{FF2B5EF4-FFF2-40B4-BE49-F238E27FC236}">
                <a16:creationId xmlns:a16="http://schemas.microsoft.com/office/drawing/2014/main" id="{B9D965C1-BC83-49AF-B7E5-6FD34C23E18C}"/>
              </a:ext>
            </a:extLst>
          </p:cNvPr>
          <p:cNvSpPr/>
          <p:nvPr/>
        </p:nvSpPr>
        <p:spPr>
          <a:xfrm>
            <a:off x="2336863" y="3109511"/>
            <a:ext cx="914400" cy="1360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2022</a:t>
            </a:r>
          </a:p>
        </p:txBody>
      </p:sp>
      <p:sp>
        <p:nvSpPr>
          <p:cNvPr id="11" name="Rectangle 10">
            <a:extLst>
              <a:ext uri="{FF2B5EF4-FFF2-40B4-BE49-F238E27FC236}">
                <a16:creationId xmlns:a16="http://schemas.microsoft.com/office/drawing/2014/main" id="{A7749AC1-3872-43BF-B578-12D764485679}"/>
              </a:ext>
            </a:extLst>
          </p:cNvPr>
          <p:cNvSpPr/>
          <p:nvPr/>
        </p:nvSpPr>
        <p:spPr>
          <a:xfrm>
            <a:off x="2336863" y="5145420"/>
            <a:ext cx="914400" cy="1360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2022</a:t>
            </a:r>
          </a:p>
        </p:txBody>
      </p:sp>
      <p:sp>
        <p:nvSpPr>
          <p:cNvPr id="12" name="Rectangle 11">
            <a:extLst>
              <a:ext uri="{FF2B5EF4-FFF2-40B4-BE49-F238E27FC236}">
                <a16:creationId xmlns:a16="http://schemas.microsoft.com/office/drawing/2014/main" id="{D44C4416-75BD-4B05-B85B-FE6591ED591B}"/>
              </a:ext>
            </a:extLst>
          </p:cNvPr>
          <p:cNvSpPr/>
          <p:nvPr/>
        </p:nvSpPr>
        <p:spPr>
          <a:xfrm>
            <a:off x="8195630" y="2861640"/>
            <a:ext cx="914400" cy="13607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2023</a:t>
            </a:r>
          </a:p>
        </p:txBody>
      </p:sp>
      <p:sp>
        <p:nvSpPr>
          <p:cNvPr id="13" name="Rectangle 12">
            <a:extLst>
              <a:ext uri="{FF2B5EF4-FFF2-40B4-BE49-F238E27FC236}">
                <a16:creationId xmlns:a16="http://schemas.microsoft.com/office/drawing/2014/main" id="{4CD6FF41-1F0B-4A8D-843D-B7667956008F}"/>
              </a:ext>
            </a:extLst>
          </p:cNvPr>
          <p:cNvSpPr/>
          <p:nvPr/>
        </p:nvSpPr>
        <p:spPr>
          <a:xfrm>
            <a:off x="3037490" y="2040935"/>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4" name="Rectangle 13">
            <a:extLst>
              <a:ext uri="{FF2B5EF4-FFF2-40B4-BE49-F238E27FC236}">
                <a16:creationId xmlns:a16="http://schemas.microsoft.com/office/drawing/2014/main" id="{64F4ABE8-FD61-4DBD-A273-22320D2D7419}"/>
              </a:ext>
            </a:extLst>
          </p:cNvPr>
          <p:cNvSpPr/>
          <p:nvPr/>
        </p:nvSpPr>
        <p:spPr>
          <a:xfrm>
            <a:off x="3037490" y="2210389"/>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5" name="Rectangle 14">
            <a:extLst>
              <a:ext uri="{FF2B5EF4-FFF2-40B4-BE49-F238E27FC236}">
                <a16:creationId xmlns:a16="http://schemas.microsoft.com/office/drawing/2014/main" id="{951E10F3-A78E-426B-BB07-DF37356C3E30}"/>
              </a:ext>
            </a:extLst>
          </p:cNvPr>
          <p:cNvSpPr/>
          <p:nvPr/>
        </p:nvSpPr>
        <p:spPr>
          <a:xfrm>
            <a:off x="4959096" y="2372104"/>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6" name="Rectangle 15">
            <a:extLst>
              <a:ext uri="{FF2B5EF4-FFF2-40B4-BE49-F238E27FC236}">
                <a16:creationId xmlns:a16="http://schemas.microsoft.com/office/drawing/2014/main" id="{2F4A97B4-1039-4FF3-BD51-4D5BF7F85D9B}"/>
              </a:ext>
            </a:extLst>
          </p:cNvPr>
          <p:cNvSpPr/>
          <p:nvPr/>
        </p:nvSpPr>
        <p:spPr>
          <a:xfrm>
            <a:off x="3037490" y="2629385"/>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7" name="Rectangle 16">
            <a:extLst>
              <a:ext uri="{FF2B5EF4-FFF2-40B4-BE49-F238E27FC236}">
                <a16:creationId xmlns:a16="http://schemas.microsoft.com/office/drawing/2014/main" id="{96E95878-1D39-45B3-B335-BB74C1CB71FA}"/>
              </a:ext>
            </a:extLst>
          </p:cNvPr>
          <p:cNvSpPr/>
          <p:nvPr/>
        </p:nvSpPr>
        <p:spPr>
          <a:xfrm>
            <a:off x="3037490" y="2793739"/>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8" name="Rectangle 17">
            <a:extLst>
              <a:ext uri="{FF2B5EF4-FFF2-40B4-BE49-F238E27FC236}">
                <a16:creationId xmlns:a16="http://schemas.microsoft.com/office/drawing/2014/main" id="{F0CC2AF4-40F4-4392-839D-C256483F65A8}"/>
              </a:ext>
            </a:extLst>
          </p:cNvPr>
          <p:cNvSpPr/>
          <p:nvPr/>
        </p:nvSpPr>
        <p:spPr>
          <a:xfrm>
            <a:off x="3037490" y="3380082"/>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9" name="Rectangle 18">
            <a:extLst>
              <a:ext uri="{FF2B5EF4-FFF2-40B4-BE49-F238E27FC236}">
                <a16:creationId xmlns:a16="http://schemas.microsoft.com/office/drawing/2014/main" id="{53B1F50C-A58F-4D93-A2E0-85884F4C03F4}"/>
              </a:ext>
            </a:extLst>
          </p:cNvPr>
          <p:cNvSpPr/>
          <p:nvPr/>
        </p:nvSpPr>
        <p:spPr>
          <a:xfrm>
            <a:off x="3037490" y="3531701"/>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0" name="Rectangle 19">
            <a:extLst>
              <a:ext uri="{FF2B5EF4-FFF2-40B4-BE49-F238E27FC236}">
                <a16:creationId xmlns:a16="http://schemas.microsoft.com/office/drawing/2014/main" id="{15966F37-0964-49B4-863E-D90D18AE890D}"/>
              </a:ext>
            </a:extLst>
          </p:cNvPr>
          <p:cNvSpPr/>
          <p:nvPr/>
        </p:nvSpPr>
        <p:spPr>
          <a:xfrm>
            <a:off x="2828819" y="5437444"/>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1" name="Rectangle 20">
            <a:extLst>
              <a:ext uri="{FF2B5EF4-FFF2-40B4-BE49-F238E27FC236}">
                <a16:creationId xmlns:a16="http://schemas.microsoft.com/office/drawing/2014/main" id="{39C1B4D4-474E-4CEB-9E6F-85E8F9111F32}"/>
              </a:ext>
            </a:extLst>
          </p:cNvPr>
          <p:cNvSpPr/>
          <p:nvPr/>
        </p:nvSpPr>
        <p:spPr>
          <a:xfrm>
            <a:off x="2825388" y="5885421"/>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2" name="Rectangle 21">
            <a:extLst>
              <a:ext uri="{FF2B5EF4-FFF2-40B4-BE49-F238E27FC236}">
                <a16:creationId xmlns:a16="http://schemas.microsoft.com/office/drawing/2014/main" id="{4006FA64-89F3-4416-880B-FB6ED2820F9C}"/>
              </a:ext>
            </a:extLst>
          </p:cNvPr>
          <p:cNvSpPr/>
          <p:nvPr/>
        </p:nvSpPr>
        <p:spPr>
          <a:xfrm>
            <a:off x="8678167" y="1661703"/>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3" name="Rectangle 22">
            <a:extLst>
              <a:ext uri="{FF2B5EF4-FFF2-40B4-BE49-F238E27FC236}">
                <a16:creationId xmlns:a16="http://schemas.microsoft.com/office/drawing/2014/main" id="{C6F40A6C-8082-4E3A-AE11-E89A802D3B19}"/>
              </a:ext>
            </a:extLst>
          </p:cNvPr>
          <p:cNvSpPr/>
          <p:nvPr/>
        </p:nvSpPr>
        <p:spPr>
          <a:xfrm>
            <a:off x="8678167" y="1831870"/>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4" name="Rectangle 23">
            <a:extLst>
              <a:ext uri="{FF2B5EF4-FFF2-40B4-BE49-F238E27FC236}">
                <a16:creationId xmlns:a16="http://schemas.microsoft.com/office/drawing/2014/main" id="{4300CFF1-3DDB-41ED-BD52-0175ADADDC11}"/>
              </a:ext>
            </a:extLst>
          </p:cNvPr>
          <p:cNvSpPr/>
          <p:nvPr/>
        </p:nvSpPr>
        <p:spPr>
          <a:xfrm>
            <a:off x="8678167" y="3010557"/>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5" name="Rectangle 24">
            <a:extLst>
              <a:ext uri="{FF2B5EF4-FFF2-40B4-BE49-F238E27FC236}">
                <a16:creationId xmlns:a16="http://schemas.microsoft.com/office/drawing/2014/main" id="{39BDE0A3-F531-4E72-87F1-0A2A81363406}"/>
              </a:ext>
            </a:extLst>
          </p:cNvPr>
          <p:cNvSpPr/>
          <p:nvPr/>
        </p:nvSpPr>
        <p:spPr>
          <a:xfrm>
            <a:off x="8678167" y="3260522"/>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6" name="Rectangle 25">
            <a:extLst>
              <a:ext uri="{FF2B5EF4-FFF2-40B4-BE49-F238E27FC236}">
                <a16:creationId xmlns:a16="http://schemas.microsoft.com/office/drawing/2014/main" id="{F6DFE053-45CD-4D3B-B2D1-7E3953C1C029}"/>
              </a:ext>
            </a:extLst>
          </p:cNvPr>
          <p:cNvSpPr/>
          <p:nvPr/>
        </p:nvSpPr>
        <p:spPr>
          <a:xfrm>
            <a:off x="8678167" y="3429614"/>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7" name="Rectangle 26">
            <a:extLst>
              <a:ext uri="{FF2B5EF4-FFF2-40B4-BE49-F238E27FC236}">
                <a16:creationId xmlns:a16="http://schemas.microsoft.com/office/drawing/2014/main" id="{05445511-DA3E-4878-98BA-90764EA26A0A}"/>
              </a:ext>
            </a:extLst>
          </p:cNvPr>
          <p:cNvSpPr/>
          <p:nvPr/>
        </p:nvSpPr>
        <p:spPr>
          <a:xfrm>
            <a:off x="8667922" y="3590256"/>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8" name="Rectangle 27">
            <a:extLst>
              <a:ext uri="{FF2B5EF4-FFF2-40B4-BE49-F238E27FC236}">
                <a16:creationId xmlns:a16="http://schemas.microsoft.com/office/drawing/2014/main" id="{C58416E2-4BDD-48AE-A784-3B7B566F8FD0}"/>
              </a:ext>
            </a:extLst>
          </p:cNvPr>
          <p:cNvSpPr/>
          <p:nvPr/>
        </p:nvSpPr>
        <p:spPr>
          <a:xfrm>
            <a:off x="8652830" y="4017873"/>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9" name="Rectangle 28">
            <a:extLst>
              <a:ext uri="{FF2B5EF4-FFF2-40B4-BE49-F238E27FC236}">
                <a16:creationId xmlns:a16="http://schemas.microsoft.com/office/drawing/2014/main" id="{0BFEA5A4-8314-4D35-A1AF-F655A2AEA4BC}"/>
              </a:ext>
            </a:extLst>
          </p:cNvPr>
          <p:cNvSpPr/>
          <p:nvPr/>
        </p:nvSpPr>
        <p:spPr>
          <a:xfrm>
            <a:off x="8652830" y="4746489"/>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0" name="Rectangle 29">
            <a:extLst>
              <a:ext uri="{FF2B5EF4-FFF2-40B4-BE49-F238E27FC236}">
                <a16:creationId xmlns:a16="http://schemas.microsoft.com/office/drawing/2014/main" id="{BCD40DAD-B2D3-4807-98F1-B05869916D22}"/>
              </a:ext>
            </a:extLst>
          </p:cNvPr>
          <p:cNvSpPr/>
          <p:nvPr/>
        </p:nvSpPr>
        <p:spPr>
          <a:xfrm>
            <a:off x="8667922" y="4895064"/>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1" name="Rectangle 30">
            <a:extLst>
              <a:ext uri="{FF2B5EF4-FFF2-40B4-BE49-F238E27FC236}">
                <a16:creationId xmlns:a16="http://schemas.microsoft.com/office/drawing/2014/main" id="{9340FD5C-EF11-462B-8326-AA01A069B06A}"/>
              </a:ext>
            </a:extLst>
          </p:cNvPr>
          <p:cNvSpPr/>
          <p:nvPr/>
        </p:nvSpPr>
        <p:spPr>
          <a:xfrm>
            <a:off x="8678167" y="5342164"/>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pic>
        <p:nvPicPr>
          <p:cNvPr id="33" name="Picture 32">
            <a:extLst>
              <a:ext uri="{FF2B5EF4-FFF2-40B4-BE49-F238E27FC236}">
                <a16:creationId xmlns:a16="http://schemas.microsoft.com/office/drawing/2014/main" id="{F01EFE33-F071-476D-959E-BA71F4A70613}"/>
              </a:ext>
            </a:extLst>
          </p:cNvPr>
          <p:cNvPicPr>
            <a:picLocks noChangeAspect="1"/>
          </p:cNvPicPr>
          <p:nvPr/>
        </p:nvPicPr>
        <p:blipFill>
          <a:blip r:embed="rId4"/>
          <a:stretch>
            <a:fillRect/>
          </a:stretch>
        </p:blipFill>
        <p:spPr>
          <a:xfrm>
            <a:off x="9592567" y="6122923"/>
            <a:ext cx="2436505" cy="726869"/>
          </a:xfrm>
          <a:prstGeom prst="rect">
            <a:avLst/>
          </a:prstGeom>
        </p:spPr>
      </p:pic>
    </p:spTree>
    <p:extLst>
      <p:ext uri="{BB962C8B-B14F-4D97-AF65-F5344CB8AC3E}">
        <p14:creationId xmlns:p14="http://schemas.microsoft.com/office/powerpoint/2010/main" val="3701215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CFB5A-B2B8-4258-8440-6870BC560E9E}"/>
              </a:ext>
            </a:extLst>
          </p:cNvPr>
          <p:cNvSpPr>
            <a:spLocks noGrp="1"/>
          </p:cNvSpPr>
          <p:nvPr>
            <p:ph type="title"/>
          </p:nvPr>
        </p:nvSpPr>
        <p:spPr>
          <a:xfrm>
            <a:off x="128016" y="365125"/>
            <a:ext cx="11225784" cy="1325563"/>
          </a:xfrm>
        </p:spPr>
        <p:txBody>
          <a:bodyPr/>
          <a:lstStyle/>
          <a:p>
            <a:r>
              <a:rPr lang="en-US" b="1" dirty="0"/>
              <a:t>NLS Broad Descriptors/NLS Subjects [072 _ 7] - II </a:t>
            </a:r>
            <a:endParaRPr lang="en-US" dirty="0"/>
          </a:p>
        </p:txBody>
      </p:sp>
      <p:pic>
        <p:nvPicPr>
          <p:cNvPr id="4" name="Picture 3">
            <a:extLst>
              <a:ext uri="{FF2B5EF4-FFF2-40B4-BE49-F238E27FC236}">
                <a16:creationId xmlns:a16="http://schemas.microsoft.com/office/drawing/2014/main" id="{79452106-D8A8-48AA-AAAD-4F246238E245}"/>
              </a:ext>
            </a:extLst>
          </p:cNvPr>
          <p:cNvPicPr>
            <a:picLocks noChangeAspect="1"/>
          </p:cNvPicPr>
          <p:nvPr/>
        </p:nvPicPr>
        <p:blipFill rotWithShape="1">
          <a:blip r:embed="rId2"/>
          <a:srcRect l="8025" t="33333" r="33775" b="16000"/>
          <a:stretch/>
        </p:blipFill>
        <p:spPr>
          <a:xfrm>
            <a:off x="237744" y="1627156"/>
            <a:ext cx="5550408" cy="4636484"/>
          </a:xfrm>
          <a:prstGeom prst="rect">
            <a:avLst/>
          </a:prstGeom>
          <a:ln>
            <a:solidFill>
              <a:schemeClr val="tx1"/>
            </a:solidFill>
          </a:ln>
        </p:spPr>
      </p:pic>
      <p:pic>
        <p:nvPicPr>
          <p:cNvPr id="6" name="Picture 5">
            <a:extLst>
              <a:ext uri="{FF2B5EF4-FFF2-40B4-BE49-F238E27FC236}">
                <a16:creationId xmlns:a16="http://schemas.microsoft.com/office/drawing/2014/main" id="{B0586B87-A4A2-43FA-BF51-EC6B89883473}"/>
              </a:ext>
            </a:extLst>
          </p:cNvPr>
          <p:cNvPicPr>
            <a:picLocks noChangeAspect="1"/>
          </p:cNvPicPr>
          <p:nvPr/>
        </p:nvPicPr>
        <p:blipFill rotWithShape="1">
          <a:blip r:embed="rId3"/>
          <a:srcRect l="8101" t="32666" r="33849" b="15467"/>
          <a:stretch/>
        </p:blipFill>
        <p:spPr>
          <a:xfrm>
            <a:off x="5897880" y="1644016"/>
            <a:ext cx="6166104" cy="4636484"/>
          </a:xfrm>
          <a:prstGeom prst="rect">
            <a:avLst/>
          </a:prstGeom>
          <a:ln>
            <a:solidFill>
              <a:schemeClr val="tx1"/>
            </a:solidFill>
          </a:ln>
        </p:spPr>
      </p:pic>
      <p:sp>
        <p:nvSpPr>
          <p:cNvPr id="11" name="Rectangle 10">
            <a:extLst>
              <a:ext uri="{FF2B5EF4-FFF2-40B4-BE49-F238E27FC236}">
                <a16:creationId xmlns:a16="http://schemas.microsoft.com/office/drawing/2014/main" id="{7B098C01-5171-48C5-BCAB-A7E3827B32AE}"/>
              </a:ext>
            </a:extLst>
          </p:cNvPr>
          <p:cNvSpPr/>
          <p:nvPr/>
        </p:nvSpPr>
        <p:spPr>
          <a:xfrm>
            <a:off x="2888469" y="1932214"/>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2" name="Rectangle 11">
            <a:extLst>
              <a:ext uri="{FF2B5EF4-FFF2-40B4-BE49-F238E27FC236}">
                <a16:creationId xmlns:a16="http://schemas.microsoft.com/office/drawing/2014/main" id="{71598C24-E401-437E-B0DE-9BECC69CF4BA}"/>
              </a:ext>
            </a:extLst>
          </p:cNvPr>
          <p:cNvSpPr/>
          <p:nvPr/>
        </p:nvSpPr>
        <p:spPr>
          <a:xfrm>
            <a:off x="2353192" y="3262648"/>
            <a:ext cx="914400" cy="1360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2022</a:t>
            </a:r>
          </a:p>
        </p:txBody>
      </p:sp>
      <p:sp>
        <p:nvSpPr>
          <p:cNvPr id="14" name="Rectangle 13">
            <a:extLst>
              <a:ext uri="{FF2B5EF4-FFF2-40B4-BE49-F238E27FC236}">
                <a16:creationId xmlns:a16="http://schemas.microsoft.com/office/drawing/2014/main" id="{8BCBAB77-2A48-44B6-B9C3-7CEDB47A3122}"/>
              </a:ext>
            </a:extLst>
          </p:cNvPr>
          <p:cNvSpPr/>
          <p:nvPr/>
        </p:nvSpPr>
        <p:spPr>
          <a:xfrm>
            <a:off x="2888469" y="2218331"/>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5" name="Rectangle 14">
            <a:extLst>
              <a:ext uri="{FF2B5EF4-FFF2-40B4-BE49-F238E27FC236}">
                <a16:creationId xmlns:a16="http://schemas.microsoft.com/office/drawing/2014/main" id="{38417460-70F8-4845-AC25-81AD32AE0440}"/>
              </a:ext>
            </a:extLst>
          </p:cNvPr>
          <p:cNvSpPr/>
          <p:nvPr/>
        </p:nvSpPr>
        <p:spPr>
          <a:xfrm>
            <a:off x="2888469" y="2696622"/>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6" name="Rectangle 15">
            <a:extLst>
              <a:ext uri="{FF2B5EF4-FFF2-40B4-BE49-F238E27FC236}">
                <a16:creationId xmlns:a16="http://schemas.microsoft.com/office/drawing/2014/main" id="{97A8A72C-50BD-4F7A-8EA7-CB64739BD9C1}"/>
              </a:ext>
            </a:extLst>
          </p:cNvPr>
          <p:cNvSpPr/>
          <p:nvPr/>
        </p:nvSpPr>
        <p:spPr>
          <a:xfrm>
            <a:off x="2888469" y="3118811"/>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7" name="Rectangle 16">
            <a:extLst>
              <a:ext uri="{FF2B5EF4-FFF2-40B4-BE49-F238E27FC236}">
                <a16:creationId xmlns:a16="http://schemas.microsoft.com/office/drawing/2014/main" id="{4192167C-876D-4F24-A867-5B9BD7BB7734}"/>
              </a:ext>
            </a:extLst>
          </p:cNvPr>
          <p:cNvSpPr/>
          <p:nvPr/>
        </p:nvSpPr>
        <p:spPr>
          <a:xfrm>
            <a:off x="2888469" y="2977296"/>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8" name="Rectangle 17">
            <a:extLst>
              <a:ext uri="{FF2B5EF4-FFF2-40B4-BE49-F238E27FC236}">
                <a16:creationId xmlns:a16="http://schemas.microsoft.com/office/drawing/2014/main" id="{9D56E9D7-9068-4A3A-85A5-E2D2E1255557}"/>
              </a:ext>
            </a:extLst>
          </p:cNvPr>
          <p:cNvSpPr/>
          <p:nvPr/>
        </p:nvSpPr>
        <p:spPr>
          <a:xfrm>
            <a:off x="2888469" y="3885541"/>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9" name="Rectangle 18">
            <a:extLst>
              <a:ext uri="{FF2B5EF4-FFF2-40B4-BE49-F238E27FC236}">
                <a16:creationId xmlns:a16="http://schemas.microsoft.com/office/drawing/2014/main" id="{DE480DDD-0B3F-4905-8A3A-58925971DF81}"/>
              </a:ext>
            </a:extLst>
          </p:cNvPr>
          <p:cNvSpPr/>
          <p:nvPr/>
        </p:nvSpPr>
        <p:spPr>
          <a:xfrm>
            <a:off x="2888469" y="4041370"/>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0" name="Rectangle 19">
            <a:extLst>
              <a:ext uri="{FF2B5EF4-FFF2-40B4-BE49-F238E27FC236}">
                <a16:creationId xmlns:a16="http://schemas.microsoft.com/office/drawing/2014/main" id="{B3A1A02C-BAD3-4234-8BCF-9B75B0B756BA}"/>
              </a:ext>
            </a:extLst>
          </p:cNvPr>
          <p:cNvSpPr/>
          <p:nvPr/>
        </p:nvSpPr>
        <p:spPr>
          <a:xfrm>
            <a:off x="2888469" y="4928640"/>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2" name="Rectangle 21">
            <a:extLst>
              <a:ext uri="{FF2B5EF4-FFF2-40B4-BE49-F238E27FC236}">
                <a16:creationId xmlns:a16="http://schemas.microsoft.com/office/drawing/2014/main" id="{181FD10F-FF17-401B-8B13-3D265289C5F6}"/>
              </a:ext>
            </a:extLst>
          </p:cNvPr>
          <p:cNvSpPr/>
          <p:nvPr/>
        </p:nvSpPr>
        <p:spPr>
          <a:xfrm>
            <a:off x="2353192" y="5064712"/>
            <a:ext cx="914400" cy="1360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2022</a:t>
            </a:r>
          </a:p>
        </p:txBody>
      </p:sp>
      <p:sp>
        <p:nvSpPr>
          <p:cNvPr id="23" name="Rectangle 22">
            <a:extLst>
              <a:ext uri="{FF2B5EF4-FFF2-40B4-BE49-F238E27FC236}">
                <a16:creationId xmlns:a16="http://schemas.microsoft.com/office/drawing/2014/main" id="{EB247273-01C5-4848-A4B9-7C4181E34953}"/>
              </a:ext>
            </a:extLst>
          </p:cNvPr>
          <p:cNvSpPr/>
          <p:nvPr/>
        </p:nvSpPr>
        <p:spPr>
          <a:xfrm>
            <a:off x="2888469" y="5230844"/>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4" name="Rectangle 23">
            <a:extLst>
              <a:ext uri="{FF2B5EF4-FFF2-40B4-BE49-F238E27FC236}">
                <a16:creationId xmlns:a16="http://schemas.microsoft.com/office/drawing/2014/main" id="{D488CD45-AED1-4383-B29A-CF0B6C62B901}"/>
              </a:ext>
            </a:extLst>
          </p:cNvPr>
          <p:cNvSpPr/>
          <p:nvPr/>
        </p:nvSpPr>
        <p:spPr>
          <a:xfrm>
            <a:off x="2888469" y="5510804"/>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5" name="Rectangle 24">
            <a:extLst>
              <a:ext uri="{FF2B5EF4-FFF2-40B4-BE49-F238E27FC236}">
                <a16:creationId xmlns:a16="http://schemas.microsoft.com/office/drawing/2014/main" id="{C3CB7BAF-A49C-4D6A-A3DD-D420C132AD86}"/>
              </a:ext>
            </a:extLst>
          </p:cNvPr>
          <p:cNvSpPr/>
          <p:nvPr/>
        </p:nvSpPr>
        <p:spPr>
          <a:xfrm>
            <a:off x="2888469" y="5679838"/>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6" name="Rectangle 25">
            <a:extLst>
              <a:ext uri="{FF2B5EF4-FFF2-40B4-BE49-F238E27FC236}">
                <a16:creationId xmlns:a16="http://schemas.microsoft.com/office/drawing/2014/main" id="{EC73613A-EFCC-4B14-9BA4-2ACF4E4F001E}"/>
              </a:ext>
            </a:extLst>
          </p:cNvPr>
          <p:cNvSpPr/>
          <p:nvPr/>
        </p:nvSpPr>
        <p:spPr>
          <a:xfrm>
            <a:off x="2888469" y="5843434"/>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7" name="Rectangle 26">
            <a:extLst>
              <a:ext uri="{FF2B5EF4-FFF2-40B4-BE49-F238E27FC236}">
                <a16:creationId xmlns:a16="http://schemas.microsoft.com/office/drawing/2014/main" id="{B2AB8DDC-7C91-46B1-9C5D-458DEE1220FF}"/>
              </a:ext>
            </a:extLst>
          </p:cNvPr>
          <p:cNvSpPr/>
          <p:nvPr/>
        </p:nvSpPr>
        <p:spPr>
          <a:xfrm>
            <a:off x="10257058" y="1989295"/>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8" name="Rectangle 27">
            <a:extLst>
              <a:ext uri="{FF2B5EF4-FFF2-40B4-BE49-F238E27FC236}">
                <a16:creationId xmlns:a16="http://schemas.microsoft.com/office/drawing/2014/main" id="{C3EC900B-9BF6-41EA-979A-1A2A5016B8BF}"/>
              </a:ext>
            </a:extLst>
          </p:cNvPr>
          <p:cNvSpPr/>
          <p:nvPr/>
        </p:nvSpPr>
        <p:spPr>
          <a:xfrm>
            <a:off x="10257058" y="2138598"/>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9" name="Rectangle 28">
            <a:extLst>
              <a:ext uri="{FF2B5EF4-FFF2-40B4-BE49-F238E27FC236}">
                <a16:creationId xmlns:a16="http://schemas.microsoft.com/office/drawing/2014/main" id="{2A560AD3-4DDB-4B52-8E87-1067D31F907C}"/>
              </a:ext>
            </a:extLst>
          </p:cNvPr>
          <p:cNvSpPr/>
          <p:nvPr/>
        </p:nvSpPr>
        <p:spPr>
          <a:xfrm>
            <a:off x="10257058" y="2287902"/>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0" name="Rectangle 29">
            <a:extLst>
              <a:ext uri="{FF2B5EF4-FFF2-40B4-BE49-F238E27FC236}">
                <a16:creationId xmlns:a16="http://schemas.microsoft.com/office/drawing/2014/main" id="{7587205C-3E62-48D8-AEF0-23F3B74A7706}"/>
              </a:ext>
            </a:extLst>
          </p:cNvPr>
          <p:cNvSpPr/>
          <p:nvPr/>
        </p:nvSpPr>
        <p:spPr>
          <a:xfrm>
            <a:off x="10257058" y="2437206"/>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1" name="Rectangle 30">
            <a:extLst>
              <a:ext uri="{FF2B5EF4-FFF2-40B4-BE49-F238E27FC236}">
                <a16:creationId xmlns:a16="http://schemas.microsoft.com/office/drawing/2014/main" id="{5D79D731-F72D-4314-8FB4-687B01C2550F}"/>
              </a:ext>
            </a:extLst>
          </p:cNvPr>
          <p:cNvSpPr/>
          <p:nvPr/>
        </p:nvSpPr>
        <p:spPr>
          <a:xfrm>
            <a:off x="10257058" y="2729957"/>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2" name="Rectangle 31">
            <a:extLst>
              <a:ext uri="{FF2B5EF4-FFF2-40B4-BE49-F238E27FC236}">
                <a16:creationId xmlns:a16="http://schemas.microsoft.com/office/drawing/2014/main" id="{BD73B062-D8DA-4F34-BE54-A6B44EF196F0}"/>
              </a:ext>
            </a:extLst>
          </p:cNvPr>
          <p:cNvSpPr/>
          <p:nvPr/>
        </p:nvSpPr>
        <p:spPr>
          <a:xfrm>
            <a:off x="10250898" y="2886636"/>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3" name="Rectangle 32">
            <a:extLst>
              <a:ext uri="{FF2B5EF4-FFF2-40B4-BE49-F238E27FC236}">
                <a16:creationId xmlns:a16="http://schemas.microsoft.com/office/drawing/2014/main" id="{25DD4B55-37E4-4D28-B24C-8B81CA145C0D}"/>
              </a:ext>
            </a:extLst>
          </p:cNvPr>
          <p:cNvSpPr/>
          <p:nvPr/>
        </p:nvSpPr>
        <p:spPr>
          <a:xfrm>
            <a:off x="10250898" y="3040206"/>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4" name="Rectangle 33">
            <a:extLst>
              <a:ext uri="{FF2B5EF4-FFF2-40B4-BE49-F238E27FC236}">
                <a16:creationId xmlns:a16="http://schemas.microsoft.com/office/drawing/2014/main" id="{20F13D1B-646C-4A56-ABF1-149F8F6A4D55}"/>
              </a:ext>
            </a:extLst>
          </p:cNvPr>
          <p:cNvSpPr/>
          <p:nvPr/>
        </p:nvSpPr>
        <p:spPr>
          <a:xfrm>
            <a:off x="10250898" y="3756897"/>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5" name="Rectangle 34">
            <a:extLst>
              <a:ext uri="{FF2B5EF4-FFF2-40B4-BE49-F238E27FC236}">
                <a16:creationId xmlns:a16="http://schemas.microsoft.com/office/drawing/2014/main" id="{9FC1C073-7732-4B4A-A2FC-730F20C3294A}"/>
              </a:ext>
            </a:extLst>
          </p:cNvPr>
          <p:cNvSpPr/>
          <p:nvPr/>
        </p:nvSpPr>
        <p:spPr>
          <a:xfrm>
            <a:off x="10250898" y="3925905"/>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6" name="Rectangle 35">
            <a:extLst>
              <a:ext uri="{FF2B5EF4-FFF2-40B4-BE49-F238E27FC236}">
                <a16:creationId xmlns:a16="http://schemas.microsoft.com/office/drawing/2014/main" id="{CEB18A69-89FA-411F-9B9D-E8A35A697C2B}"/>
              </a:ext>
            </a:extLst>
          </p:cNvPr>
          <p:cNvSpPr/>
          <p:nvPr/>
        </p:nvSpPr>
        <p:spPr>
          <a:xfrm>
            <a:off x="10250898" y="4212477"/>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7" name="Rectangle 36">
            <a:extLst>
              <a:ext uri="{FF2B5EF4-FFF2-40B4-BE49-F238E27FC236}">
                <a16:creationId xmlns:a16="http://schemas.microsoft.com/office/drawing/2014/main" id="{DA0DE181-862B-4ED7-AA13-0B43567B4A90}"/>
              </a:ext>
            </a:extLst>
          </p:cNvPr>
          <p:cNvSpPr/>
          <p:nvPr/>
        </p:nvSpPr>
        <p:spPr>
          <a:xfrm>
            <a:off x="8259905" y="4504174"/>
            <a:ext cx="914400" cy="13607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2023</a:t>
            </a:r>
          </a:p>
        </p:txBody>
      </p:sp>
      <p:sp>
        <p:nvSpPr>
          <p:cNvPr id="38" name="Rectangle 37">
            <a:extLst>
              <a:ext uri="{FF2B5EF4-FFF2-40B4-BE49-F238E27FC236}">
                <a16:creationId xmlns:a16="http://schemas.microsoft.com/office/drawing/2014/main" id="{63B47335-476C-4ED9-B35F-561138018DF7}"/>
              </a:ext>
            </a:extLst>
          </p:cNvPr>
          <p:cNvSpPr/>
          <p:nvPr/>
        </p:nvSpPr>
        <p:spPr>
          <a:xfrm>
            <a:off x="8259905" y="4928640"/>
            <a:ext cx="914400" cy="1360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2022</a:t>
            </a:r>
          </a:p>
        </p:txBody>
      </p:sp>
      <p:sp>
        <p:nvSpPr>
          <p:cNvPr id="39" name="Rectangle 38">
            <a:extLst>
              <a:ext uri="{FF2B5EF4-FFF2-40B4-BE49-F238E27FC236}">
                <a16:creationId xmlns:a16="http://schemas.microsoft.com/office/drawing/2014/main" id="{178B2A0C-F6CD-4A45-BA65-DE4AE581C410}"/>
              </a:ext>
            </a:extLst>
          </p:cNvPr>
          <p:cNvSpPr/>
          <p:nvPr/>
        </p:nvSpPr>
        <p:spPr>
          <a:xfrm>
            <a:off x="10250898" y="5214240"/>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40" name="Rectangle 39">
            <a:extLst>
              <a:ext uri="{FF2B5EF4-FFF2-40B4-BE49-F238E27FC236}">
                <a16:creationId xmlns:a16="http://schemas.microsoft.com/office/drawing/2014/main" id="{593AD091-14CD-43DC-B675-45771378D0BC}"/>
              </a:ext>
            </a:extLst>
          </p:cNvPr>
          <p:cNvSpPr/>
          <p:nvPr/>
        </p:nvSpPr>
        <p:spPr>
          <a:xfrm>
            <a:off x="10250898" y="5382109"/>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41" name="Rectangle 40">
            <a:extLst>
              <a:ext uri="{FF2B5EF4-FFF2-40B4-BE49-F238E27FC236}">
                <a16:creationId xmlns:a16="http://schemas.microsoft.com/office/drawing/2014/main" id="{4E6C9AD1-9795-4928-9CAC-B1A7287818BF}"/>
              </a:ext>
            </a:extLst>
          </p:cNvPr>
          <p:cNvSpPr/>
          <p:nvPr/>
        </p:nvSpPr>
        <p:spPr>
          <a:xfrm>
            <a:off x="10250898" y="5549979"/>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42" name="Rectangle 41">
            <a:extLst>
              <a:ext uri="{FF2B5EF4-FFF2-40B4-BE49-F238E27FC236}">
                <a16:creationId xmlns:a16="http://schemas.microsoft.com/office/drawing/2014/main" id="{B2598C01-72BD-4393-93AF-3E3468C142D3}"/>
              </a:ext>
            </a:extLst>
          </p:cNvPr>
          <p:cNvSpPr/>
          <p:nvPr/>
        </p:nvSpPr>
        <p:spPr>
          <a:xfrm>
            <a:off x="10250898" y="5707362"/>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43" name="Rectangle 42">
            <a:extLst>
              <a:ext uri="{FF2B5EF4-FFF2-40B4-BE49-F238E27FC236}">
                <a16:creationId xmlns:a16="http://schemas.microsoft.com/office/drawing/2014/main" id="{D5229AAB-5542-41E8-91BB-DB28919BEC2C}"/>
              </a:ext>
            </a:extLst>
          </p:cNvPr>
          <p:cNvSpPr/>
          <p:nvPr/>
        </p:nvSpPr>
        <p:spPr>
          <a:xfrm>
            <a:off x="10250898" y="6127568"/>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pic>
        <p:nvPicPr>
          <p:cNvPr id="44" name="Picture 43">
            <a:extLst>
              <a:ext uri="{FF2B5EF4-FFF2-40B4-BE49-F238E27FC236}">
                <a16:creationId xmlns:a16="http://schemas.microsoft.com/office/drawing/2014/main" id="{D5B59C01-CA4F-4E06-8743-A1B3AC0DB30F}"/>
              </a:ext>
            </a:extLst>
          </p:cNvPr>
          <p:cNvPicPr>
            <a:picLocks noChangeAspect="1"/>
          </p:cNvPicPr>
          <p:nvPr/>
        </p:nvPicPr>
        <p:blipFill>
          <a:blip r:embed="rId4"/>
          <a:stretch>
            <a:fillRect/>
          </a:stretch>
        </p:blipFill>
        <p:spPr>
          <a:xfrm>
            <a:off x="10047124" y="6315411"/>
            <a:ext cx="2144876" cy="556893"/>
          </a:xfrm>
          <a:prstGeom prst="rect">
            <a:avLst/>
          </a:prstGeom>
        </p:spPr>
      </p:pic>
    </p:spTree>
    <p:extLst>
      <p:ext uri="{BB962C8B-B14F-4D97-AF65-F5344CB8AC3E}">
        <p14:creationId xmlns:p14="http://schemas.microsoft.com/office/powerpoint/2010/main" val="2816593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62C7-16F8-48EB-9C07-743391359F33}"/>
              </a:ext>
            </a:extLst>
          </p:cNvPr>
          <p:cNvSpPr>
            <a:spLocks noGrp="1"/>
          </p:cNvSpPr>
          <p:nvPr>
            <p:ph type="title"/>
          </p:nvPr>
        </p:nvSpPr>
        <p:spPr>
          <a:xfrm>
            <a:off x="294132" y="209677"/>
            <a:ext cx="11024616" cy="997331"/>
          </a:xfrm>
        </p:spPr>
        <p:txBody>
          <a:bodyPr/>
          <a:lstStyle/>
          <a:p>
            <a:r>
              <a:rPr lang="en-US" b="1" dirty="0"/>
              <a:t>NLS Broad Descriptors/NLS Subjects [072 _ 7] - III </a:t>
            </a:r>
            <a:endParaRPr lang="en-US" dirty="0"/>
          </a:p>
        </p:txBody>
      </p:sp>
      <p:pic>
        <p:nvPicPr>
          <p:cNvPr id="4" name="Picture 3">
            <a:extLst>
              <a:ext uri="{FF2B5EF4-FFF2-40B4-BE49-F238E27FC236}">
                <a16:creationId xmlns:a16="http://schemas.microsoft.com/office/drawing/2014/main" id="{9770D290-0C57-43DB-838D-135991FA8447}"/>
              </a:ext>
            </a:extLst>
          </p:cNvPr>
          <p:cNvPicPr>
            <a:picLocks noChangeAspect="1"/>
          </p:cNvPicPr>
          <p:nvPr/>
        </p:nvPicPr>
        <p:blipFill rotWithShape="1">
          <a:blip r:embed="rId2"/>
          <a:srcRect l="8400" t="33066" r="34075" b="15734"/>
          <a:stretch/>
        </p:blipFill>
        <p:spPr>
          <a:xfrm>
            <a:off x="192024" y="1435607"/>
            <a:ext cx="5477256" cy="5057267"/>
          </a:xfrm>
          <a:prstGeom prst="rect">
            <a:avLst/>
          </a:prstGeom>
          <a:ln>
            <a:solidFill>
              <a:schemeClr val="tx1"/>
            </a:solidFill>
          </a:ln>
        </p:spPr>
      </p:pic>
      <p:pic>
        <p:nvPicPr>
          <p:cNvPr id="6" name="Picture 5">
            <a:extLst>
              <a:ext uri="{FF2B5EF4-FFF2-40B4-BE49-F238E27FC236}">
                <a16:creationId xmlns:a16="http://schemas.microsoft.com/office/drawing/2014/main" id="{3015DB31-53E2-4311-96E4-273FCBCB1D5F}"/>
              </a:ext>
            </a:extLst>
          </p:cNvPr>
          <p:cNvPicPr>
            <a:picLocks noChangeAspect="1"/>
          </p:cNvPicPr>
          <p:nvPr/>
        </p:nvPicPr>
        <p:blipFill rotWithShape="1">
          <a:blip r:embed="rId3"/>
          <a:srcRect l="8325" t="32934" r="33925" b="16267"/>
          <a:stretch/>
        </p:blipFill>
        <p:spPr>
          <a:xfrm>
            <a:off x="5806440" y="1435607"/>
            <a:ext cx="6300216" cy="5057267"/>
          </a:xfrm>
          <a:prstGeom prst="rect">
            <a:avLst/>
          </a:prstGeom>
          <a:ln>
            <a:solidFill>
              <a:schemeClr val="tx1"/>
            </a:solidFill>
          </a:ln>
        </p:spPr>
      </p:pic>
      <p:pic>
        <p:nvPicPr>
          <p:cNvPr id="8" name="Picture 7">
            <a:extLst>
              <a:ext uri="{FF2B5EF4-FFF2-40B4-BE49-F238E27FC236}">
                <a16:creationId xmlns:a16="http://schemas.microsoft.com/office/drawing/2014/main" id="{9E1F20B7-53D0-4C49-91A3-9519D744ABC1}"/>
              </a:ext>
            </a:extLst>
          </p:cNvPr>
          <p:cNvPicPr>
            <a:picLocks noChangeAspect="1"/>
          </p:cNvPicPr>
          <p:nvPr/>
        </p:nvPicPr>
        <p:blipFill rotWithShape="1">
          <a:blip r:embed="rId4"/>
          <a:srcRect l="8550" t="32800" r="34075" b="63333"/>
          <a:stretch/>
        </p:blipFill>
        <p:spPr>
          <a:xfrm>
            <a:off x="4206240" y="6592824"/>
            <a:ext cx="6995160" cy="265176"/>
          </a:xfrm>
          <a:prstGeom prst="rect">
            <a:avLst/>
          </a:prstGeom>
          <a:ln>
            <a:solidFill>
              <a:schemeClr val="tx1"/>
            </a:solidFill>
          </a:ln>
        </p:spPr>
      </p:pic>
      <p:sp>
        <p:nvSpPr>
          <p:cNvPr id="13" name="Rectangle 12">
            <a:extLst>
              <a:ext uri="{FF2B5EF4-FFF2-40B4-BE49-F238E27FC236}">
                <a16:creationId xmlns:a16="http://schemas.microsoft.com/office/drawing/2014/main" id="{C7139F3D-0DD9-4D1F-93BB-96F57535E358}"/>
              </a:ext>
            </a:extLst>
          </p:cNvPr>
          <p:cNvSpPr/>
          <p:nvPr/>
        </p:nvSpPr>
        <p:spPr>
          <a:xfrm>
            <a:off x="3011299" y="1604801"/>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4" name="Rectangle 13">
            <a:extLst>
              <a:ext uri="{FF2B5EF4-FFF2-40B4-BE49-F238E27FC236}">
                <a16:creationId xmlns:a16="http://schemas.microsoft.com/office/drawing/2014/main" id="{DA4958F1-9240-443C-B21E-6BF5F443FC8D}"/>
              </a:ext>
            </a:extLst>
          </p:cNvPr>
          <p:cNvSpPr/>
          <p:nvPr/>
        </p:nvSpPr>
        <p:spPr>
          <a:xfrm>
            <a:off x="3011299" y="2259894"/>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5" name="Rectangle 14">
            <a:extLst>
              <a:ext uri="{FF2B5EF4-FFF2-40B4-BE49-F238E27FC236}">
                <a16:creationId xmlns:a16="http://schemas.microsoft.com/office/drawing/2014/main" id="{631455FB-995F-4ADD-87F3-4707CB199684}"/>
              </a:ext>
            </a:extLst>
          </p:cNvPr>
          <p:cNvSpPr/>
          <p:nvPr/>
        </p:nvSpPr>
        <p:spPr>
          <a:xfrm>
            <a:off x="3011299" y="2395966"/>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6" name="Rectangle 15">
            <a:extLst>
              <a:ext uri="{FF2B5EF4-FFF2-40B4-BE49-F238E27FC236}">
                <a16:creationId xmlns:a16="http://schemas.microsoft.com/office/drawing/2014/main" id="{8219D1E0-B09F-4052-80CD-4ABB42E3F9EC}"/>
              </a:ext>
            </a:extLst>
          </p:cNvPr>
          <p:cNvSpPr/>
          <p:nvPr/>
        </p:nvSpPr>
        <p:spPr>
          <a:xfrm>
            <a:off x="3011299" y="2914987"/>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7" name="Rectangle 16">
            <a:extLst>
              <a:ext uri="{FF2B5EF4-FFF2-40B4-BE49-F238E27FC236}">
                <a16:creationId xmlns:a16="http://schemas.microsoft.com/office/drawing/2014/main" id="{6CC891C7-7D50-43E1-B97C-33BDB42D874A}"/>
              </a:ext>
            </a:extLst>
          </p:cNvPr>
          <p:cNvSpPr/>
          <p:nvPr/>
        </p:nvSpPr>
        <p:spPr>
          <a:xfrm>
            <a:off x="3011299" y="3738906"/>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8" name="Rectangle 17">
            <a:extLst>
              <a:ext uri="{FF2B5EF4-FFF2-40B4-BE49-F238E27FC236}">
                <a16:creationId xmlns:a16="http://schemas.microsoft.com/office/drawing/2014/main" id="{1F431DC3-99E2-43EE-83FC-B20B8E5ACF8B}"/>
              </a:ext>
            </a:extLst>
          </p:cNvPr>
          <p:cNvSpPr/>
          <p:nvPr/>
        </p:nvSpPr>
        <p:spPr>
          <a:xfrm>
            <a:off x="3011299" y="4223935"/>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19" name="Rectangle 18">
            <a:extLst>
              <a:ext uri="{FF2B5EF4-FFF2-40B4-BE49-F238E27FC236}">
                <a16:creationId xmlns:a16="http://schemas.microsoft.com/office/drawing/2014/main" id="{E32A18F8-4DF2-48B2-A08C-B33B6F87135F}"/>
              </a:ext>
            </a:extLst>
          </p:cNvPr>
          <p:cNvSpPr/>
          <p:nvPr/>
        </p:nvSpPr>
        <p:spPr>
          <a:xfrm>
            <a:off x="3011299" y="5185163"/>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0" name="Rectangle 19">
            <a:extLst>
              <a:ext uri="{FF2B5EF4-FFF2-40B4-BE49-F238E27FC236}">
                <a16:creationId xmlns:a16="http://schemas.microsoft.com/office/drawing/2014/main" id="{674603F8-B960-4186-B2C0-C7C7945105D1}"/>
              </a:ext>
            </a:extLst>
          </p:cNvPr>
          <p:cNvSpPr/>
          <p:nvPr/>
        </p:nvSpPr>
        <p:spPr>
          <a:xfrm>
            <a:off x="3011299" y="5354357"/>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1" name="Rectangle 20">
            <a:extLst>
              <a:ext uri="{FF2B5EF4-FFF2-40B4-BE49-F238E27FC236}">
                <a16:creationId xmlns:a16="http://schemas.microsoft.com/office/drawing/2014/main" id="{BC41F470-DCB2-4DB4-9976-F5F52F8BDBB3}"/>
              </a:ext>
            </a:extLst>
          </p:cNvPr>
          <p:cNvSpPr/>
          <p:nvPr/>
        </p:nvSpPr>
        <p:spPr>
          <a:xfrm>
            <a:off x="3011299" y="5686385"/>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2" name="Rectangle 21">
            <a:extLst>
              <a:ext uri="{FF2B5EF4-FFF2-40B4-BE49-F238E27FC236}">
                <a16:creationId xmlns:a16="http://schemas.microsoft.com/office/drawing/2014/main" id="{691F555E-9FCA-42FE-B628-190B3139595E}"/>
              </a:ext>
            </a:extLst>
          </p:cNvPr>
          <p:cNvSpPr/>
          <p:nvPr/>
        </p:nvSpPr>
        <p:spPr>
          <a:xfrm>
            <a:off x="3011299" y="5882341"/>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3" name="Rectangle 22">
            <a:extLst>
              <a:ext uri="{FF2B5EF4-FFF2-40B4-BE49-F238E27FC236}">
                <a16:creationId xmlns:a16="http://schemas.microsoft.com/office/drawing/2014/main" id="{4F3D5B0B-BECC-4164-BB60-ECB9F5BFF2E1}"/>
              </a:ext>
            </a:extLst>
          </p:cNvPr>
          <p:cNvSpPr/>
          <p:nvPr/>
        </p:nvSpPr>
        <p:spPr>
          <a:xfrm>
            <a:off x="9275621" y="1607928"/>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4" name="Rectangle 23">
            <a:extLst>
              <a:ext uri="{FF2B5EF4-FFF2-40B4-BE49-F238E27FC236}">
                <a16:creationId xmlns:a16="http://schemas.microsoft.com/office/drawing/2014/main" id="{CBD6E3BB-D865-40D9-8233-302D7A7FD3DD}"/>
              </a:ext>
            </a:extLst>
          </p:cNvPr>
          <p:cNvSpPr/>
          <p:nvPr/>
        </p:nvSpPr>
        <p:spPr>
          <a:xfrm>
            <a:off x="9275621" y="2122264"/>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5" name="Rectangle 24">
            <a:extLst>
              <a:ext uri="{FF2B5EF4-FFF2-40B4-BE49-F238E27FC236}">
                <a16:creationId xmlns:a16="http://schemas.microsoft.com/office/drawing/2014/main" id="{BDC3525A-7AD5-4F51-B9D8-AA4AF98FD671}"/>
              </a:ext>
            </a:extLst>
          </p:cNvPr>
          <p:cNvSpPr/>
          <p:nvPr/>
        </p:nvSpPr>
        <p:spPr>
          <a:xfrm>
            <a:off x="9275621" y="2290250"/>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6" name="Rectangle 25">
            <a:extLst>
              <a:ext uri="{FF2B5EF4-FFF2-40B4-BE49-F238E27FC236}">
                <a16:creationId xmlns:a16="http://schemas.microsoft.com/office/drawing/2014/main" id="{ED998342-DD72-4948-A1A8-485498D4A798}"/>
              </a:ext>
            </a:extLst>
          </p:cNvPr>
          <p:cNvSpPr/>
          <p:nvPr/>
        </p:nvSpPr>
        <p:spPr>
          <a:xfrm>
            <a:off x="9275621" y="2633565"/>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7" name="Rectangle 26">
            <a:extLst>
              <a:ext uri="{FF2B5EF4-FFF2-40B4-BE49-F238E27FC236}">
                <a16:creationId xmlns:a16="http://schemas.microsoft.com/office/drawing/2014/main" id="{A028001F-0EAF-4828-9F64-0CF1A723F6A2}"/>
              </a:ext>
            </a:extLst>
          </p:cNvPr>
          <p:cNvSpPr/>
          <p:nvPr/>
        </p:nvSpPr>
        <p:spPr>
          <a:xfrm>
            <a:off x="9275621" y="2930200"/>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8" name="Rectangle 27">
            <a:extLst>
              <a:ext uri="{FF2B5EF4-FFF2-40B4-BE49-F238E27FC236}">
                <a16:creationId xmlns:a16="http://schemas.microsoft.com/office/drawing/2014/main" id="{B84A52F3-2A45-4150-A4D9-9DE16DCCEC52}"/>
              </a:ext>
            </a:extLst>
          </p:cNvPr>
          <p:cNvSpPr/>
          <p:nvPr/>
        </p:nvSpPr>
        <p:spPr>
          <a:xfrm>
            <a:off x="9275621" y="3090763"/>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29" name="Rectangle 28">
            <a:extLst>
              <a:ext uri="{FF2B5EF4-FFF2-40B4-BE49-F238E27FC236}">
                <a16:creationId xmlns:a16="http://schemas.microsoft.com/office/drawing/2014/main" id="{66D3D455-D9F0-4D57-A598-C6B66F48F813}"/>
              </a:ext>
            </a:extLst>
          </p:cNvPr>
          <p:cNvSpPr/>
          <p:nvPr/>
        </p:nvSpPr>
        <p:spPr>
          <a:xfrm>
            <a:off x="9275621" y="3292928"/>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0" name="Rectangle 29">
            <a:extLst>
              <a:ext uri="{FF2B5EF4-FFF2-40B4-BE49-F238E27FC236}">
                <a16:creationId xmlns:a16="http://schemas.microsoft.com/office/drawing/2014/main" id="{2A6F5256-2BF5-407E-BF88-4D568FA51BA2}"/>
              </a:ext>
            </a:extLst>
          </p:cNvPr>
          <p:cNvSpPr/>
          <p:nvPr/>
        </p:nvSpPr>
        <p:spPr>
          <a:xfrm>
            <a:off x="9275621" y="3601783"/>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1" name="Rectangle 30">
            <a:extLst>
              <a:ext uri="{FF2B5EF4-FFF2-40B4-BE49-F238E27FC236}">
                <a16:creationId xmlns:a16="http://schemas.microsoft.com/office/drawing/2014/main" id="{02898B4E-DFF9-4596-8737-94B2657BDB2F}"/>
              </a:ext>
            </a:extLst>
          </p:cNvPr>
          <p:cNvSpPr/>
          <p:nvPr/>
        </p:nvSpPr>
        <p:spPr>
          <a:xfrm>
            <a:off x="9253143" y="3946827"/>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2" name="Rectangle 31">
            <a:extLst>
              <a:ext uri="{FF2B5EF4-FFF2-40B4-BE49-F238E27FC236}">
                <a16:creationId xmlns:a16="http://schemas.microsoft.com/office/drawing/2014/main" id="{728F8D29-07DA-4DEF-8BE4-6B7ABB219F5B}"/>
              </a:ext>
            </a:extLst>
          </p:cNvPr>
          <p:cNvSpPr/>
          <p:nvPr/>
        </p:nvSpPr>
        <p:spPr>
          <a:xfrm>
            <a:off x="9253143" y="4107390"/>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3" name="Rectangle 32">
            <a:extLst>
              <a:ext uri="{FF2B5EF4-FFF2-40B4-BE49-F238E27FC236}">
                <a16:creationId xmlns:a16="http://schemas.microsoft.com/office/drawing/2014/main" id="{EA606085-B96F-4557-9443-E2ACC83B4FC7}"/>
              </a:ext>
            </a:extLst>
          </p:cNvPr>
          <p:cNvSpPr/>
          <p:nvPr/>
        </p:nvSpPr>
        <p:spPr>
          <a:xfrm>
            <a:off x="9253143" y="4769556"/>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4" name="Rectangle 33">
            <a:extLst>
              <a:ext uri="{FF2B5EF4-FFF2-40B4-BE49-F238E27FC236}">
                <a16:creationId xmlns:a16="http://schemas.microsoft.com/office/drawing/2014/main" id="{894AC32C-9C5A-4CED-97F4-84C8A451E895}"/>
              </a:ext>
            </a:extLst>
          </p:cNvPr>
          <p:cNvSpPr/>
          <p:nvPr/>
        </p:nvSpPr>
        <p:spPr>
          <a:xfrm>
            <a:off x="9275621" y="5250072"/>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5" name="Rectangle 34">
            <a:extLst>
              <a:ext uri="{FF2B5EF4-FFF2-40B4-BE49-F238E27FC236}">
                <a16:creationId xmlns:a16="http://schemas.microsoft.com/office/drawing/2014/main" id="{07D7B3BD-C1F7-40A6-ADEC-692BD0280BC1}"/>
              </a:ext>
            </a:extLst>
          </p:cNvPr>
          <p:cNvSpPr/>
          <p:nvPr/>
        </p:nvSpPr>
        <p:spPr>
          <a:xfrm>
            <a:off x="9275621" y="6022202"/>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6" name="Rectangle 35">
            <a:extLst>
              <a:ext uri="{FF2B5EF4-FFF2-40B4-BE49-F238E27FC236}">
                <a16:creationId xmlns:a16="http://schemas.microsoft.com/office/drawing/2014/main" id="{F361B7DE-7409-4E42-8AC9-7547F9DAB8FA}"/>
              </a:ext>
            </a:extLst>
          </p:cNvPr>
          <p:cNvSpPr/>
          <p:nvPr/>
        </p:nvSpPr>
        <p:spPr>
          <a:xfrm>
            <a:off x="9280438" y="6217690"/>
            <a:ext cx="914400" cy="136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LANG</a:t>
            </a:r>
          </a:p>
        </p:txBody>
      </p:sp>
      <p:sp>
        <p:nvSpPr>
          <p:cNvPr id="37" name="Rectangle 36">
            <a:extLst>
              <a:ext uri="{FF2B5EF4-FFF2-40B4-BE49-F238E27FC236}">
                <a16:creationId xmlns:a16="http://schemas.microsoft.com/office/drawing/2014/main" id="{EB05E61F-3CFE-4480-A50B-AA8C699F4017}"/>
              </a:ext>
            </a:extLst>
          </p:cNvPr>
          <p:cNvSpPr/>
          <p:nvPr/>
        </p:nvSpPr>
        <p:spPr>
          <a:xfrm>
            <a:off x="8257470" y="5746269"/>
            <a:ext cx="914400" cy="13607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2023</a:t>
            </a:r>
          </a:p>
        </p:txBody>
      </p:sp>
      <p:sp>
        <p:nvSpPr>
          <p:cNvPr id="38" name="Rectangle 37">
            <a:extLst>
              <a:ext uri="{FF2B5EF4-FFF2-40B4-BE49-F238E27FC236}">
                <a16:creationId xmlns:a16="http://schemas.microsoft.com/office/drawing/2014/main" id="{256FCD3B-5600-4675-A1EF-F2A3B2F5818E}"/>
              </a:ext>
            </a:extLst>
          </p:cNvPr>
          <p:cNvSpPr/>
          <p:nvPr/>
        </p:nvSpPr>
        <p:spPr>
          <a:xfrm>
            <a:off x="8183801" y="2464002"/>
            <a:ext cx="914400" cy="13607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2023</a:t>
            </a:r>
          </a:p>
        </p:txBody>
      </p:sp>
      <p:sp>
        <p:nvSpPr>
          <p:cNvPr id="39" name="Rectangle 38">
            <a:extLst>
              <a:ext uri="{FF2B5EF4-FFF2-40B4-BE49-F238E27FC236}">
                <a16:creationId xmlns:a16="http://schemas.microsoft.com/office/drawing/2014/main" id="{A2A12127-49AB-43B2-BAC7-49DFD9A7DC95}"/>
              </a:ext>
            </a:extLst>
          </p:cNvPr>
          <p:cNvSpPr/>
          <p:nvPr/>
        </p:nvSpPr>
        <p:spPr>
          <a:xfrm>
            <a:off x="8183801" y="1785433"/>
            <a:ext cx="914400" cy="13607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2023</a:t>
            </a:r>
          </a:p>
        </p:txBody>
      </p:sp>
      <p:pic>
        <p:nvPicPr>
          <p:cNvPr id="40" name="Picture 39">
            <a:extLst>
              <a:ext uri="{FF2B5EF4-FFF2-40B4-BE49-F238E27FC236}">
                <a16:creationId xmlns:a16="http://schemas.microsoft.com/office/drawing/2014/main" id="{1BD1AAD1-65AF-4402-A95E-8FE312780623}"/>
              </a:ext>
            </a:extLst>
          </p:cNvPr>
          <p:cNvPicPr>
            <a:picLocks noChangeAspect="1"/>
          </p:cNvPicPr>
          <p:nvPr/>
        </p:nvPicPr>
        <p:blipFill>
          <a:blip r:embed="rId5"/>
          <a:stretch>
            <a:fillRect/>
          </a:stretch>
        </p:blipFill>
        <p:spPr>
          <a:xfrm>
            <a:off x="10276114" y="6258224"/>
            <a:ext cx="1915886" cy="536108"/>
          </a:xfrm>
          <a:prstGeom prst="rect">
            <a:avLst/>
          </a:prstGeom>
        </p:spPr>
      </p:pic>
    </p:spTree>
    <p:extLst>
      <p:ext uri="{BB962C8B-B14F-4D97-AF65-F5344CB8AC3E}">
        <p14:creationId xmlns:p14="http://schemas.microsoft.com/office/powerpoint/2010/main" val="558377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3481</TotalTime>
  <Words>1596</Words>
  <Application>Microsoft Office PowerPoint</Application>
  <PresentationFormat>Widescreen</PresentationFormat>
  <Paragraphs>259</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Georgia</vt:lpstr>
      <vt:lpstr>Segoe UI</vt:lpstr>
      <vt:lpstr>Times New Roman</vt:lpstr>
      <vt:lpstr>Verdana</vt:lpstr>
      <vt:lpstr>Wingdings</vt:lpstr>
      <vt:lpstr>Office Theme</vt:lpstr>
      <vt:lpstr>PowerPoint Presentation</vt:lpstr>
      <vt:lpstr>- 072 –  A little-known tag with a powerful impact on search and discovery.   The National Library Services (NLS) customization of otherwise unutilized MARC tag to increase automated book selection for blind and print-disabled patrons, to speed up on-demand regional libraries’ circulation services, and to improve direct search and discovery in the NLS Catalog. </vt:lpstr>
      <vt:lpstr>PowerPoint Presentation</vt:lpstr>
      <vt:lpstr>  What is the 072 tag about? </vt:lpstr>
      <vt:lpstr>072 code describes and reflects the 650/655* tags</vt:lpstr>
      <vt:lpstr>NLS’s twist on 072 tags – creating accessibility metadata  easily manageable across various discovery platforms</vt:lpstr>
      <vt:lpstr>NLS Broad Descriptors/NLS Subjects [072 _ 7] - I</vt:lpstr>
      <vt:lpstr>NLS Broad Descriptors/NLS Subjects [072 _ 7] - II </vt:lpstr>
      <vt:lpstr>NLS Broad Descriptors/NLS Subjects [072 _ 7] - III </vt:lpstr>
      <vt:lpstr>Accessibility and efficiency of 072 code</vt:lpstr>
      <vt:lpstr>072 Subject codes in the NLS Catalog – DISPLAY</vt:lpstr>
      <vt:lpstr>072 Subject codes in the NLS Catalog – SEARCH</vt:lpstr>
      <vt:lpstr>072 Subject codes in BARD – SEARCH</vt:lpstr>
      <vt:lpstr>072 Subject codes in BARD – DISPLAY</vt:lpstr>
      <vt:lpstr>PowerPoint Presentation</vt:lpstr>
      <vt:lpstr>PowerPoint Presentation</vt:lpstr>
      <vt:lpstr>How to assign 072 efficiently – MARC Edit TASK automation is the key to adding 072 to the catalog record</vt:lpstr>
      <vt:lpstr>What is coming for 072 </vt:lpstr>
      <vt:lpstr>New NLS codes </vt:lpstr>
      <vt:lpstr>Thank you for listening  Happy cataloging!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072 MARC tag – a little-known tag with a powerful impact on search and discovery. National Library Service (NLS) customization of otherwise unutilized MARC tag to increase automated book selection for blind and print-disabled patrons, to speed up on-demand regional libraries’ circulation services, and to improve direct search and discovery in the NLS Catalog.</dc:title>
  <dc:creator>Kazmierczak, Anita</dc:creator>
  <cp:lastModifiedBy>Kazmierczak-Hoffm, Anita</cp:lastModifiedBy>
  <cp:revision>62</cp:revision>
  <dcterms:created xsi:type="dcterms:W3CDTF">2023-09-27T17:12:58Z</dcterms:created>
  <dcterms:modified xsi:type="dcterms:W3CDTF">2024-03-06T18:37:32Z</dcterms:modified>
</cp:coreProperties>
</file>