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82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6858000" cy="9144000"/>
  <p:embeddedFontLst>
    <p:embeddedFont>
      <p:font typeface="Cabin" pitchFamily="2" charset="77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705"/>
  </p:normalViewPr>
  <p:slideViewPr>
    <p:cSldViewPr snapToGrid="0" snapToObjects="1">
      <p:cViewPr varScale="1">
        <p:scale>
          <a:sx n="303" d="100"/>
          <a:sy n="30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ba2eefabc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4ba2eefabc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d66fd40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d66fd40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c55eda636_3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4c55eda636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c55eda636_3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4c55eda636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c55eda636_3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4c55eda636_3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c55eda636_3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4c55eda636_3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c55eda636_3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4c55eda636_3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c55eda636_3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4c55eda636_3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c55eda636_3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Coverage Map of CRL International Newspaper titles (US is inaccurate). Overlayed heatmap (green glow) show areas of strength in Hoover/Stanford holdings.</a:t>
            </a:r>
            <a:endParaRPr/>
          </a:p>
        </p:txBody>
      </p:sp>
      <p:sp>
        <p:nvSpPr>
          <p:cNvPr id="323" name="Google Shape;323;g4c55eda636_3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c55eda636_3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4c55eda636_3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c55eda636_3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4c55eda636_3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ba2eefabc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4ba2eefabc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ba2eefabc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4ba2eefabc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ba2eefabc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4ba2eefabc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d66fd40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4d66fd40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d67574d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d67574d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d66fd404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d66fd404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d66fd404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4d66fd40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d66fd404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d66fd404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813334" y="601723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bin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1812375" y="246980"/>
            <a:ext cx="37304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1078248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14"/>
          <p:cNvCxnSpPr/>
          <p:nvPr/>
        </p:nvCxnSpPr>
        <p:spPr>
          <a:xfrm>
            <a:off x="1813335" y="2646407"/>
            <a:ext cx="6477804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" name="Google Shape;72;p15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090679" y="1317098"/>
            <a:ext cx="6482365" cy="14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bin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090679" y="2854646"/>
            <a:ext cx="6472834" cy="75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34275" anchor="t" anchorCtr="0"/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9" name="Google Shape;79;p16"/>
          <p:cNvCxnSpPr/>
          <p:nvPr/>
        </p:nvCxnSpPr>
        <p:spPr>
          <a:xfrm>
            <a:off x="1090679" y="2853739"/>
            <a:ext cx="6472834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085498" y="1508158"/>
            <a:ext cx="3483864" cy="258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810328" y="1513007"/>
            <a:ext cx="3483864" cy="258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7" name="Google Shape;87;p17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85393" y="603122"/>
            <a:ext cx="7205746" cy="79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1085393" y="2118202"/>
            <a:ext cx="3483864" cy="19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3"/>
          </p:nvPr>
        </p:nvSpPr>
        <p:spPr>
          <a:xfrm>
            <a:off x="4809272" y="1517252"/>
            <a:ext cx="3483864" cy="60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4"/>
          </p:nvPr>
        </p:nvSpPr>
        <p:spPr>
          <a:xfrm>
            <a:off x="4809272" y="2116118"/>
            <a:ext cx="3483864" cy="197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18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9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083503" y="599230"/>
            <a:ext cx="2454824" cy="16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782786" y="599231"/>
            <a:ext cx="4509352" cy="349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1083503" y="2404118"/>
            <a:ext cx="2456260" cy="168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21"/>
          <p:cNvCxnSpPr/>
          <p:nvPr/>
        </p:nvCxnSpPr>
        <p:spPr>
          <a:xfrm>
            <a:off x="1086210" y="2404118"/>
            <a:ext cx="2452118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2"/>
          <p:cNvGrpSpPr/>
          <p:nvPr/>
        </p:nvGrpSpPr>
        <p:grpSpPr>
          <a:xfrm>
            <a:off x="5608040" y="361628"/>
            <a:ext cx="3055900" cy="3861826"/>
            <a:chOff x="7477387" y="482170"/>
            <a:chExt cx="4074533" cy="5149101"/>
          </a:xfrm>
        </p:grpSpPr>
        <p:sp>
          <p:nvSpPr>
            <p:cNvPr id="118" name="Google Shape;118;p22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088404" y="847135"/>
            <a:ext cx="4149246" cy="137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6093292" y="841906"/>
            <a:ext cx="2093378" cy="289974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087747" y="2359494"/>
            <a:ext cx="4143303" cy="150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1085537" y="4102392"/>
            <a:ext cx="4145513" cy="2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1085537" y="238980"/>
            <a:ext cx="4155753" cy="2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6" name="Google Shape;126;p22"/>
          <p:cNvCxnSpPr/>
          <p:nvPr/>
        </p:nvCxnSpPr>
        <p:spPr>
          <a:xfrm>
            <a:off x="1085537" y="2357704"/>
            <a:ext cx="414551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 rot="5400000">
            <a:off x="3395932" y="-795449"/>
            <a:ext cx="2587960" cy="72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3" name="Google Shape;133;p23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 rot="5400000">
            <a:off x="5937778" y="1740785"/>
            <a:ext cx="3494917" cy="121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 rot="5400000">
            <a:off x="2271857" y="-589123"/>
            <a:ext cx="3494917" cy="58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0" name="Google Shape;140;p24"/>
          <p:cNvCxnSpPr/>
          <p:nvPr/>
        </p:nvCxnSpPr>
        <p:spPr>
          <a:xfrm>
            <a:off x="7079333" y="599230"/>
            <a:ext cx="0" cy="3494917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" name="Google Shape;156;p26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1090679" y="1317098"/>
            <a:ext cx="6482365" cy="14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bin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1090679" y="2854646"/>
            <a:ext cx="6472834" cy="75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34275" anchor="t" anchorCtr="0"/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" name="Google Shape;163;p27"/>
          <p:cNvCxnSpPr/>
          <p:nvPr/>
        </p:nvCxnSpPr>
        <p:spPr>
          <a:xfrm>
            <a:off x="1090679" y="2853739"/>
            <a:ext cx="6472834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1085498" y="1508158"/>
            <a:ext cx="3483864" cy="258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2"/>
          </p:nvPr>
        </p:nvSpPr>
        <p:spPr>
          <a:xfrm>
            <a:off x="4810328" y="1513007"/>
            <a:ext cx="3483864" cy="258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1" name="Google Shape;171;p28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1085393" y="603122"/>
            <a:ext cx="7205746" cy="79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2"/>
          </p:nvPr>
        </p:nvSpPr>
        <p:spPr>
          <a:xfrm>
            <a:off x="1085393" y="2118202"/>
            <a:ext cx="3483864" cy="19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3"/>
          </p:nvPr>
        </p:nvSpPr>
        <p:spPr>
          <a:xfrm>
            <a:off x="4809272" y="1517252"/>
            <a:ext cx="3483864" cy="60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4"/>
          </p:nvPr>
        </p:nvSpPr>
        <p:spPr>
          <a:xfrm>
            <a:off x="4809272" y="2116118"/>
            <a:ext cx="3483864" cy="197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1" name="Google Shape;181;p29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7" name="Google Shape;187;p30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1083503" y="599230"/>
            <a:ext cx="2454824" cy="16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782786" y="599231"/>
            <a:ext cx="4509352" cy="349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2"/>
          </p:nvPr>
        </p:nvSpPr>
        <p:spPr>
          <a:xfrm>
            <a:off x="1083503" y="2404118"/>
            <a:ext cx="2456260" cy="168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9" name="Google Shape;199;p32"/>
          <p:cNvCxnSpPr/>
          <p:nvPr/>
        </p:nvCxnSpPr>
        <p:spPr>
          <a:xfrm>
            <a:off x="1086210" y="2404118"/>
            <a:ext cx="2452118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3"/>
          <p:cNvGrpSpPr/>
          <p:nvPr/>
        </p:nvGrpSpPr>
        <p:grpSpPr>
          <a:xfrm>
            <a:off x="5608040" y="361628"/>
            <a:ext cx="3055900" cy="3861826"/>
            <a:chOff x="7477387" y="482170"/>
            <a:chExt cx="4074533" cy="5149101"/>
          </a:xfrm>
        </p:grpSpPr>
        <p:sp>
          <p:nvSpPr>
            <p:cNvPr id="202" name="Google Shape;202;p33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1088404" y="847135"/>
            <a:ext cx="4149246" cy="137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3"/>
          <p:cNvSpPr>
            <a:spLocks noGrp="1"/>
          </p:cNvSpPr>
          <p:nvPr>
            <p:ph type="pic" idx="2"/>
          </p:nvPr>
        </p:nvSpPr>
        <p:spPr>
          <a:xfrm>
            <a:off x="6093292" y="841906"/>
            <a:ext cx="2093378" cy="289974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1087747" y="2359494"/>
            <a:ext cx="4143303" cy="150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dt" idx="10"/>
          </p:nvPr>
        </p:nvSpPr>
        <p:spPr>
          <a:xfrm>
            <a:off x="1085537" y="4102392"/>
            <a:ext cx="4145513" cy="2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ftr" idx="11"/>
          </p:nvPr>
        </p:nvSpPr>
        <p:spPr>
          <a:xfrm>
            <a:off x="1085537" y="238980"/>
            <a:ext cx="4155753" cy="2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0" name="Google Shape;210;p33"/>
          <p:cNvCxnSpPr/>
          <p:nvPr/>
        </p:nvCxnSpPr>
        <p:spPr>
          <a:xfrm>
            <a:off x="1085537" y="2357704"/>
            <a:ext cx="414551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 rot="5400000">
            <a:off x="3395932" y="-795449"/>
            <a:ext cx="2587960" cy="72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7" name="Google Shape;217;p34"/>
          <p:cNvCxnSpPr/>
          <p:nvPr/>
        </p:nvCxnSpPr>
        <p:spPr>
          <a:xfrm>
            <a:off x="1090422" y="1385316"/>
            <a:ext cx="720564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 rot="5400000">
            <a:off x="5937778" y="1740785"/>
            <a:ext cx="3494917" cy="121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271857" y="-589123"/>
            <a:ext cx="3494917" cy="58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4" name="Google Shape;224;p35"/>
          <p:cNvCxnSpPr/>
          <p:nvPr/>
        </p:nvCxnSpPr>
        <p:spPr>
          <a:xfrm>
            <a:off x="7079333" y="599230"/>
            <a:ext cx="0" cy="3494917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4594860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0" y="4596310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12">
            <a:alphaModFix/>
          </a:blip>
          <a:srcRect t="1538" b="-1538"/>
          <a:stretch/>
        </p:blipFill>
        <p:spPr>
          <a:xfrm>
            <a:off x="0" y="4594860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264" cy="3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9" name="Google Shape;149;p25"/>
          <p:cNvCxnSpPr/>
          <p:nvPr/>
        </p:nvCxnSpPr>
        <p:spPr>
          <a:xfrm>
            <a:off x="0" y="4596310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about/doing-business-with-the-library/third-party-digitization-agreemen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andfonline.com/doi/abs/10.1300/J111v42n03_0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library.emory.edu/documents/Digital%20Collections%20Policy%20Suit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-south.org/?Welc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voices.revealdigit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ctrTitle"/>
          </p:nvPr>
        </p:nvSpPr>
        <p:spPr>
          <a:xfrm>
            <a:off x="1813334" y="601723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bin"/>
              <a:buNone/>
            </a:pPr>
            <a:r>
              <a:rPr lang="en" sz="4500"/>
              <a:t>DIGITAL COLLECTION DEVELOPMENT</a:t>
            </a:r>
            <a:endParaRPr sz="4500"/>
          </a:p>
        </p:txBody>
      </p:sp>
      <p:sp>
        <p:nvSpPr>
          <p:cNvPr id="230" name="Google Shape;230;p36"/>
          <p:cNvSpPr txBox="1"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 b="1" i="1"/>
              <a:t>LOCAL AND CONSORTIAL PERSPECTIVES</a:t>
            </a:r>
            <a:endParaRPr sz="1100" b="1" i="1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i="1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Chris Palazzolo, Emory University Libraries (Emory University Libraries, Library and IT Services)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Bernard Reilly, Center for Research Libraries (CRL)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Commercial Considerations</a:t>
            </a:r>
            <a:endParaRPr sz="1800" b="1"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1"/>
          </p:nvPr>
        </p:nvSpPr>
        <p:spPr>
          <a:xfrm>
            <a:off x="1088684" y="1435599"/>
            <a:ext cx="7202400" cy="258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Currently in process of designating cross-library principles for engagement with commercial vendors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LoC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Fyffe and Warner </a:t>
            </a:r>
            <a:r>
              <a:rPr lang="en"/>
              <a:t>as starting points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Managing open-access goals with commercial ventures and preservation mandates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Participating in advisory boards with faculty and other stakeholders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CRL – COOPERATIVE APPROACHES TO DIGITAL COLLECTION DEVELOPMENT</a:t>
            </a:r>
            <a:br>
              <a:rPr lang="en" sz="1100"/>
            </a:br>
            <a:br>
              <a:rPr lang="en" sz="1100"/>
            </a:br>
            <a:r>
              <a:rPr lang="en" sz="1500" b="1"/>
              <a:t>Background</a:t>
            </a:r>
            <a:br>
              <a:rPr lang="en" sz="1500" b="1"/>
            </a:br>
            <a:endParaRPr sz="1500"/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Global Dimensions of Scholarship (2012)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Aggressively pursue broad digital access to international information resources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Internationalize research library services and perspectives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Broaden and internationalize library collaborations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15D5-7A57-A644-A190-9539B5BE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157EC-3EAD-2841-AD7D-DCC107DF8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CRL – COOPERATIVE APPROACHES TO DIGITAL COLLECTION DEVELOPMENT</a:t>
            </a:r>
            <a:br>
              <a:rPr lang="en" sz="1100"/>
            </a:br>
            <a:br>
              <a:rPr lang="en" sz="1100"/>
            </a:br>
            <a: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 Collective action on the “Long Tail” </a:t>
            </a:r>
            <a:b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Organizing cooperative support to digitize materials. </a:t>
            </a:r>
            <a:endParaRPr dirty="0"/>
          </a:p>
          <a:p>
            <a: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CRL – COOPERATIVE APPROACHES TO DIGITAL COLLECTION DEVELOPMENT</a:t>
            </a:r>
            <a:br>
              <a:rPr lang="en" sz="1100"/>
            </a:br>
            <a:br>
              <a:rPr lang="en" sz="1100"/>
            </a:br>
            <a: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 Collective action on the “Long Tail” </a:t>
            </a:r>
            <a:b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/>
          </a:p>
        </p:txBody>
      </p:sp>
      <p:sp>
        <p:nvSpPr>
          <p:cNvPr id="302" name="Google Shape;302;p48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Organizing cooperative support to digitize materials. </a:t>
            </a: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Direct support for library-based initiatives.</a:t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Investment in Open Access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CRL – COOPERATIVE APPROACHES TO DIGITAL COLLECTION DEVELOPMENT</a:t>
            </a:r>
            <a:br>
              <a:rPr lang="en" sz="1100"/>
            </a:br>
            <a:br>
              <a:rPr lang="en" sz="1100"/>
            </a:br>
            <a: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2: Collective dealings with digital publishers and other data providers</a:t>
            </a:r>
            <a:b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/>
          </a:p>
        </p:txBody>
      </p:sp>
      <p:sp>
        <p:nvSpPr>
          <p:cNvPr id="308" name="Google Shape;308;p49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Strategic partnerships with commercial publishers and/or non-profit organizations. 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CRL – COOPERATIVE APPROACHES TO DIGITAL COLLECTION DEVELOPMENT</a:t>
            </a:r>
            <a:br>
              <a:rPr lang="en" sz="1100"/>
            </a:br>
            <a:br>
              <a:rPr lang="en" sz="1100"/>
            </a:br>
            <a: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2: Collective dealings with digital publishers and other data providers</a:t>
            </a:r>
            <a:b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/>
          </a:p>
        </p:txBody>
      </p:sp>
      <p:sp>
        <p:nvSpPr>
          <p:cNvPr id="314" name="Google Shape;314;p50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Strategic partnerships with commercial publishers and/or non-profit organizations. </a:t>
            </a: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Direct engagement with content producers 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digital media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NGOs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other non-library aggregators of documentation and data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1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GLOBAL PRESS ARCHIVE – EAST VIEW / CRL “CHARTER ALLIANCE”</a:t>
            </a:r>
            <a:endParaRPr sz="1100"/>
          </a:p>
        </p:txBody>
      </p:sp>
      <p:sp>
        <p:nvSpPr>
          <p:cNvPr id="320" name="Google Shape;320;p51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3-year initiative, subcomponent of EVIS GPA initiative</a:t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Digitization of 4.5 million pages of content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3 million pages 	</a:t>
            </a:r>
            <a:r>
              <a:rPr lang="en">
                <a:solidFill>
                  <a:srgbClr val="339933"/>
                </a:solidFill>
              </a:rPr>
              <a:t>Open Access </a:t>
            </a:r>
            <a:r>
              <a:rPr lang="en"/>
              <a:t>(worldwide)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1.5 million pages 	Licensed content open to CRL, investing institutions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Collections drawn from Hoover, CRL, other institutions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GLOBAL PRESS ARCHIVE – EAST VIEW / CRL “CHARTER ALLIANCE”</a:t>
            </a:r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27" name="Google Shape;32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0471"/>
            <a:ext cx="9143999" cy="441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GLOBAL PRESS ARCHIVE – EAST VIEW / CRL “CHARTER ALLIANCE”</a:t>
            </a:r>
            <a:br>
              <a:rPr lang="en" sz="1100"/>
            </a:br>
            <a:br>
              <a:rPr lang="en" sz="1100"/>
            </a:br>
            <a: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prioritization</a:t>
            </a:r>
            <a:endParaRPr sz="1500"/>
          </a:p>
        </p:txBody>
      </p:sp>
      <p:sp>
        <p:nvSpPr>
          <p:cNvPr id="333" name="Google Shape;333;p53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prioritized by CRL community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 content packages over three years (</a:t>
            </a:r>
            <a:r>
              <a:rPr lang="en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OA, 3 licensed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91440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Title preferences recommended by membership (</a:t>
            </a:r>
            <a:r>
              <a:rPr lang="en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GlobalCollections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platform)</a:t>
            </a:r>
            <a:endParaRPr/>
          </a:p>
          <a:p>
            <a:pPr marL="91440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Rights cleared by EVIS</a:t>
            </a:r>
            <a:endParaRPr/>
          </a:p>
          <a:p>
            <a:pPr marL="91440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Priorities adjudicated by CRL GPA Advisory Committee</a:t>
            </a:r>
            <a:endParaRPr/>
          </a:p>
          <a:p>
            <a: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 sz="1800" b="1"/>
              <a:t>CURRENT STATE AND INQUIRIES</a:t>
            </a:r>
            <a:endParaRPr sz="1800" b="1"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Libraries and cultural institutions have been digitizing materials for over 25 years, still significant amounts of materials remain “on tap”</a:t>
            </a:r>
            <a:endParaRPr sz="1200"/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Parallels with past microfilming projects that created local, consortial, and national collections may have provided guidance</a:t>
            </a:r>
            <a:endParaRPr sz="1200"/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How are these collections prioritized? How does one balance collection-building, the need for preservation, and the costs and resource needs associated with digitization and preservation? What is the role of individual libraries, consortia, granting agencies, and commercial vendors?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4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100"/>
              <a:t>GLOBAL PRESS ARCHIVE – EAST VIEW / CRL “CHARTER ALLIANCE”</a:t>
            </a:r>
            <a:br>
              <a:rPr lang="en" sz="1100"/>
            </a:br>
            <a:br>
              <a:rPr lang="en" sz="1100"/>
            </a:br>
            <a:r>
              <a:rPr lang="en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 benefits</a:t>
            </a:r>
            <a:endParaRPr sz="1500"/>
          </a:p>
        </p:txBody>
      </p:sp>
      <p:sp>
        <p:nvSpPr>
          <p:cNvPr id="339" name="Google Shape;339;p54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Coordination of content &amp; priorities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 control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Wide accessibility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for advanced research (DH)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persistence</a:t>
            </a:r>
            <a:endParaRPr/>
          </a:p>
          <a:p>
            <a: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 sz="1800" b="1"/>
              <a:t>RATIONALES FOR DIGITIZATION (OR, SELECTIVE RESELECTION)</a:t>
            </a:r>
            <a:endParaRPr sz="1800" b="1"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1029934" y="1436274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Rationales abound (CLIR/DLF 2001 “Strategies for Building Digitized Collections”)</a:t>
            </a:r>
            <a:endParaRPr sz="1400" b="1"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Space constraints</a:t>
            </a:r>
            <a:endParaRPr sz="1200"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Protecting at risk materials (preservation)</a:t>
            </a:r>
            <a:endParaRPr sz="1200"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Faculty research and teaching </a:t>
            </a:r>
            <a:endParaRPr sz="1200"/>
          </a:p>
          <a:p>
            <a:pPr marL="863600" lvl="2" indent="-177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One-offs versus collection building</a:t>
            </a:r>
            <a:endParaRPr/>
          </a:p>
          <a:p>
            <a:pPr marL="863600" lvl="2" indent="-177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Digital projects/digital humanities</a:t>
            </a:r>
            <a:endParaRPr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Enhanced access to restricted materials</a:t>
            </a:r>
            <a:endParaRPr sz="1200"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Community development/partnerships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 sz="1800" b="1"/>
              <a:t>CURATION AND CREATION</a:t>
            </a:r>
            <a:endParaRPr sz="1800" b="1"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 b="1"/>
              <a:t>What is the “collection” under consideration?</a:t>
            </a:r>
            <a:endParaRPr sz="1200" b="1"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Some collections are naturally linked to a print collection(e.g., Yellowbacks, Papers of person X)’ others are curated to establish a new digital collection (e.g., Views of Rome)</a:t>
            </a:r>
            <a:endParaRPr sz="1200"/>
          </a:p>
          <a:p>
            <a:pPr marL="863600" lvl="2" indent="-177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Who performs the curation? Faculty, librarians, commercial vendor?</a:t>
            </a:r>
            <a:endParaRPr/>
          </a:p>
          <a:p>
            <a:pPr marL="863600" lvl="2" indent="-177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Are collections “open” or “closed” (what is a threshold)</a:t>
            </a:r>
            <a:endParaRPr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How do you scale collections?</a:t>
            </a:r>
            <a:endParaRPr sz="1200"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At what level is the collection (library, state, regional, national, international)--how are collections connected to each other (e.g., IIIF, national digital libraries)</a:t>
            </a:r>
            <a:endParaRPr sz="1200"/>
          </a:p>
          <a:p>
            <a:pPr marL="520700" lvl="1" indent="-1651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Preservation and collection-building need not be mutually exclusive, but they can be!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 sz="1800" b="1"/>
              <a:t>EMORY—DIGITAL COLLECTIONS POLICY SUITE</a:t>
            </a:r>
            <a:endParaRPr sz="1800" b="1"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Focused on creating and establishing an overall digital collection that supports teaching, learning and research needs of faculty, students and staff </a:t>
            </a:r>
            <a:endParaRPr sz="1100"/>
          </a:p>
          <a:p>
            <a:pPr marL="177800" lvl="0" indent="-177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Differentiates between individual patron requests, digital projects, and “collection-building”)</a:t>
            </a:r>
            <a:endParaRPr sz="1400"/>
          </a:p>
          <a:p>
            <a:pPr marL="177800" lvl="0" indent="-177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Further establishes preservation, retention, and dissemination policies to govern digital assets </a:t>
            </a:r>
            <a:endParaRPr sz="1100"/>
          </a:p>
          <a:p>
            <a:pPr marL="177800" lvl="0" indent="-177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Much digitization had occurred prior to the development of a Emory Repository; collections disseminated in various ways, with varying levels of preservation, some collections, some one-offs, etc.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 Digitization Prioritization</a:t>
            </a:r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00" cy="258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Guidelines are 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 b="1"/>
              <a:t> (page 4)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Challenges</a:t>
            </a:r>
            <a:endParaRPr b="1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Newer collecting areas/focus for Emory’s Special Collections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Metadata and copyright clearances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Open Access mandates, preservation, and restricted access consideration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Donor Expectations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Short-term and long-term digitization and preservation needs (patrons, exhibits, technological obsolescence)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Current Ingest Prioritization</a:t>
            </a:r>
            <a:endParaRPr b="1"/>
          </a:p>
        </p:txBody>
      </p:sp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00" cy="258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Large backlog of materials under consideration for inclusion in the Emory repository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Ingest process broken into phases for management; short-term, mid-term, and long-term (long-tail)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Necessary collection preparation and validation work for collection “stewards”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First collections as “proof of concept” for technical development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Focus on complete, open collections, mutiple formats, for “opening day”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Medium term</a:t>
            </a:r>
            <a:r>
              <a:rPr lang="en"/>
              <a:t>--balancing preservation mandate with scholarly need/demand, and institutional priorities, born-digital materials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</a:pPr>
            <a:r>
              <a:rPr lang="en" sz="1800"/>
              <a:t>DIGITAL COLLECTIONS GOVERNANCE</a:t>
            </a:r>
            <a:endParaRPr sz="1800"/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52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 b="1"/>
              <a:t>Digital Collections Steering Committee</a:t>
            </a:r>
            <a:endParaRPr sz="1200" b="1"/>
          </a:p>
          <a:p>
            <a:pPr marL="520700" lvl="1" indent="-1651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Focus on policy development, overall digital collection prioritization</a:t>
            </a:r>
            <a:endParaRPr sz="1200"/>
          </a:p>
          <a:p>
            <a:pPr marL="520700" lvl="1" indent="-1651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Approval of third-party partnerships</a:t>
            </a:r>
            <a:endParaRPr sz="1200"/>
          </a:p>
          <a:p>
            <a:pPr marL="520700" lvl="1" indent="-1651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Input on grants that involve preservation</a:t>
            </a:r>
            <a:endParaRPr sz="1200"/>
          </a:p>
          <a:p>
            <a:pPr marL="177800" lvl="0" indent="-1524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 sz="1200" b="1"/>
              <a:t>Digital Collections Development Committee</a:t>
            </a:r>
            <a:endParaRPr sz="1200" b="1"/>
          </a:p>
          <a:p>
            <a:pPr marL="520700" lvl="1" indent="-1651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Assess digitization or preservation proposals for metadata, technical requirements, preservation, and permissions/copyright considerations</a:t>
            </a:r>
            <a:endParaRPr sz="1200"/>
          </a:p>
          <a:p>
            <a:pPr marL="520700" lvl="1" indent="-1651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Prioritize collections for digitization (some prioritization occurs at individual library level)</a:t>
            </a:r>
            <a:endParaRPr sz="1200"/>
          </a:p>
          <a:p>
            <a:pPr marL="520700" lvl="1" indent="-1651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Organize call for proposals and provide “seeds” for potential digitization efforts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 Approaches to Collection-Building (Emory)</a:t>
            </a:r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00" cy="258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Participation in collective collection-building, e.g., </a:t>
            </a:r>
            <a:r>
              <a:rPr lang="en" u="sng">
                <a:solidFill>
                  <a:schemeClr val="hlink"/>
                </a:solidFill>
                <a:hlinkClick r:id="rId3"/>
              </a:rPr>
              <a:t>ASERL Civil War Support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Collection-building through members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Support of library crowd-funded approaches, e.g., </a:t>
            </a:r>
            <a:r>
              <a:rPr lang="en" u="sng">
                <a:solidFill>
                  <a:schemeClr val="hlink"/>
                </a:solidFill>
                <a:hlinkClick r:id="rId4"/>
              </a:rPr>
              <a:t>Reveal Digital (Independent Voices)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Umbrella organization funds metadata enhancement, digitization, preservation, marketing, etc. through libraries, who also curate and develop the collection jointly. Open access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Difficult in terms of sustainability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National scale participation: HathiTrust, Internet Archive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Costs borne out by institution in terms of metadata, technical, rights, etc.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Primarily open access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1028</Words>
  <Application>Microsoft Macintosh PowerPoint</Application>
  <PresentationFormat>On-screen Show (16:9)</PresentationFormat>
  <Paragraphs>116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Cabin</vt:lpstr>
      <vt:lpstr>Arial</vt:lpstr>
      <vt:lpstr>Simple Light</vt:lpstr>
      <vt:lpstr>Gallery</vt:lpstr>
      <vt:lpstr>Gallery</vt:lpstr>
      <vt:lpstr>DIGITAL COLLECTION DEVELOPMENT</vt:lpstr>
      <vt:lpstr>CURRENT STATE AND INQUIRIES</vt:lpstr>
      <vt:lpstr>RATIONALES FOR DIGITIZATION (OR, SELECTIVE RESELECTION)</vt:lpstr>
      <vt:lpstr>CURATION AND CREATION</vt:lpstr>
      <vt:lpstr>EMORY—DIGITAL COLLECTIONS POLICY SUITE</vt:lpstr>
      <vt:lpstr>Collection Digitization Prioritization</vt:lpstr>
      <vt:lpstr>Current Ingest Prioritization</vt:lpstr>
      <vt:lpstr>DIGITAL COLLECTIONS GOVERNANCE</vt:lpstr>
      <vt:lpstr>Collaborative Approaches to Collection-Building (Emory)</vt:lpstr>
      <vt:lpstr>Commercial Considerations</vt:lpstr>
      <vt:lpstr>CRL – COOPERATIVE APPROACHES TO DIGITAL COLLECTION DEVELOPMENT  Background </vt:lpstr>
      <vt:lpstr>PowerPoint Presentation</vt:lpstr>
      <vt:lpstr>CRL – COOPERATIVE APPROACHES TO DIGITAL COLLECTION DEVELOPMENT  1: Collective action on the “Long Tail”  </vt:lpstr>
      <vt:lpstr>CRL – COOPERATIVE APPROACHES TO DIGITAL COLLECTION DEVELOPMENT  1: Collective action on the “Long Tail”  </vt:lpstr>
      <vt:lpstr>CRL – COOPERATIVE APPROACHES TO DIGITAL COLLECTION DEVELOPMENT  2: Collective dealings with digital publishers and other data providers </vt:lpstr>
      <vt:lpstr>CRL – COOPERATIVE APPROACHES TO DIGITAL COLLECTION DEVELOPMENT  2: Collective dealings with digital publishers and other data providers </vt:lpstr>
      <vt:lpstr>GLOBAL PRESS ARCHIVE – EAST VIEW / CRL “CHARTER ALLIANCE”</vt:lpstr>
      <vt:lpstr>GLOBAL PRESS ARCHIVE – EAST VIEW / CRL “CHARTER ALLIANCE”</vt:lpstr>
      <vt:lpstr>GLOBAL PRESS ARCHIVE – EAST VIEW / CRL “CHARTER ALLIANCE”  Content prioritization</vt:lpstr>
      <vt:lpstr>GLOBAL PRESS ARCHIVE – EAST VIEW / CRL “CHARTER ALLIANCE”  Community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COLLECTION DEVELOPMENT</dc:title>
  <cp:lastModifiedBy>Palazzolo, Christopher</cp:lastModifiedBy>
  <cp:revision>2</cp:revision>
  <dcterms:modified xsi:type="dcterms:W3CDTF">2019-01-17T20:34:30Z</dcterms:modified>
</cp:coreProperties>
</file>