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5"/>
  </p:notesMasterIdLst>
  <p:handoutMasterIdLst>
    <p:handoutMasterId r:id="rId16"/>
  </p:handoutMasterIdLst>
  <p:sldIdLst>
    <p:sldId id="264" r:id="rId5"/>
    <p:sldId id="284" r:id="rId6"/>
    <p:sldId id="276" r:id="rId7"/>
    <p:sldId id="281" r:id="rId8"/>
    <p:sldId id="278" r:id="rId9"/>
    <p:sldId id="282" r:id="rId10"/>
    <p:sldId id="285" r:id="rId11"/>
    <p:sldId id="283" r:id="rId12"/>
    <p:sldId id="286" r:id="rId13"/>
    <p:sldId id="266" r:id="rId14"/>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9" pos="3839" userDrawn="1">
          <p15:clr>
            <a:srgbClr val="A4A3A4"/>
          </p15:clr>
        </p15:guide>
        <p15:guide id="10"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72878" autoAdjust="0"/>
  </p:normalViewPr>
  <p:slideViewPr>
    <p:cSldViewPr showGuides="1">
      <p:cViewPr varScale="1">
        <p:scale>
          <a:sx n="53" d="100"/>
          <a:sy n="53" d="100"/>
        </p:scale>
        <p:origin x="1422" y="60"/>
      </p:cViewPr>
      <p:guideLst>
        <p:guide pos="3839"/>
        <p:guide orient="horz" pos="2160"/>
      </p:guideLst>
    </p:cSldViewPr>
  </p:slideViewPr>
  <p:notesTextViewPr>
    <p:cViewPr>
      <p:scale>
        <a:sx n="1" d="1"/>
        <a:sy n="1" d="1"/>
      </p:scale>
      <p:origin x="0" y="0"/>
    </p:cViewPr>
  </p:notesTextViewPr>
  <p:notesViewPr>
    <p:cSldViewPr>
      <p:cViewPr varScale="1">
        <p:scale>
          <a:sx n="63" d="100"/>
          <a:sy n="63" d="100"/>
        </p:scale>
        <p:origin x="1986"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solidFill>
                <a:schemeClr val="tx2"/>
              </a:solidFill>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973C59C-4E16-4A64-A766-34DB213E11B3}" type="datetimeFigureOut">
              <a:rPr lang="en-US">
                <a:solidFill>
                  <a:schemeClr val="tx2"/>
                </a:solidFill>
              </a:rPr>
              <a:t>2/17/2018</a:t>
            </a:fld>
            <a:endParaRPr>
              <a:solidFill>
                <a:schemeClr val="tx2"/>
              </a:solidFill>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solidFill>
                <a:schemeClr val="tx2"/>
              </a:solidFill>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FD77566-CD65-4859-9FA1-43956DC85B8C}" type="slidenum">
              <a:rPr>
                <a:solidFill>
                  <a:schemeClr val="tx2"/>
                </a:solidFill>
              </a:rPr>
              <a:t>‹#›</a:t>
            </a:fld>
            <a:endParaRPr>
              <a:solidFill>
                <a:schemeClr val="tx2"/>
              </a:solidFill>
            </a:endParaRPr>
          </a:p>
        </p:txBody>
      </p:sp>
    </p:spTree>
    <p:extLst>
      <p:ext uri="{BB962C8B-B14F-4D97-AF65-F5344CB8AC3E}">
        <p14:creationId xmlns:p14="http://schemas.microsoft.com/office/powerpoint/2010/main" val="27087983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solidFill>
                  <a:schemeClr val="tx2"/>
                </a:solidFill>
              </a:defRPr>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solidFill>
                  <a:schemeClr val="tx2"/>
                </a:solidFill>
              </a:defRPr>
            </a:lvl1pPr>
          </a:lstStyle>
          <a:p>
            <a:fld id="{F95CF31C-F757-429C-A789-86504F04C3BE}" type="datetimeFigureOut">
              <a:rPr lang="en-US"/>
              <a:pPr/>
              <a:t>2/17/2018</a:t>
            </a:fld>
            <a:endParaRPr/>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solidFill>
                  <a:schemeClr val="tx2"/>
                </a:solidFill>
              </a:defRPr>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solidFill>
                  <a:schemeClr val="tx2"/>
                </a:solidFill>
              </a:defRPr>
            </a:lvl1pPr>
          </a:lstStyle>
          <a:p>
            <a:fld id="{B8796F01-7154-41E0-B48B-A6921757531A}" type="slidenum">
              <a:rPr/>
              <a:pPr/>
              <a:t>‹#›</a:t>
            </a:fld>
            <a:endParaRPr/>
          </a:p>
        </p:txBody>
      </p:sp>
    </p:spTree>
    <p:extLst>
      <p:ext uri="{BB962C8B-B14F-4D97-AF65-F5344CB8AC3E}">
        <p14:creationId xmlns:p14="http://schemas.microsoft.com/office/powerpoint/2010/main" val="44077566"/>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2"/>
        </a:solidFill>
        <a:latin typeface="+mn-lt"/>
        <a:ea typeface="+mn-ea"/>
        <a:cs typeface="+mn-cs"/>
      </a:defRPr>
    </a:lvl1pPr>
    <a:lvl2pPr marL="609493" algn="l" defTabSz="1218987" rtl="0" eaLnBrk="1" latinLnBrk="0" hangingPunct="1">
      <a:defRPr sz="1600" kern="1200">
        <a:solidFill>
          <a:schemeClr val="tx2"/>
        </a:solidFill>
        <a:latin typeface="+mn-lt"/>
        <a:ea typeface="+mn-ea"/>
        <a:cs typeface="+mn-cs"/>
      </a:defRPr>
    </a:lvl2pPr>
    <a:lvl3pPr marL="1218987" algn="l" defTabSz="1218987" rtl="0" eaLnBrk="1" latinLnBrk="0" hangingPunct="1">
      <a:defRPr sz="1600" kern="1200">
        <a:solidFill>
          <a:schemeClr val="tx2"/>
        </a:solidFill>
        <a:latin typeface="+mn-lt"/>
        <a:ea typeface="+mn-ea"/>
        <a:cs typeface="+mn-cs"/>
      </a:defRPr>
    </a:lvl3pPr>
    <a:lvl4pPr marL="1828480" algn="l" defTabSz="1218987" rtl="0" eaLnBrk="1" latinLnBrk="0" hangingPunct="1">
      <a:defRPr sz="1600" kern="1200">
        <a:solidFill>
          <a:schemeClr val="tx2"/>
        </a:solidFill>
        <a:latin typeface="+mn-lt"/>
        <a:ea typeface="+mn-ea"/>
        <a:cs typeface="+mn-cs"/>
      </a:defRPr>
    </a:lvl4pPr>
    <a:lvl5pPr marL="2437973" algn="l" defTabSz="1218987" rtl="0" eaLnBrk="1" latinLnBrk="0" hangingPunct="1">
      <a:defRPr sz="1600" kern="1200">
        <a:solidFill>
          <a:schemeClr val="tx2"/>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kern="1200" dirty="0">
                <a:solidFill>
                  <a:schemeClr val="tx2"/>
                </a:solidFill>
                <a:effectLst/>
                <a:latin typeface="+mn-lt"/>
                <a:ea typeface="+mn-ea"/>
                <a:cs typeface="+mn-cs"/>
              </a:rPr>
              <a:t>I’m unemployed. There are a lot of bad things about that, the whole not-getting-paid thing, but if there’s one advantage, it’s right now, that I’m going to use the fact that I’m not representing an employer to my advantage to be even more political than usual. My goals with this presentation are to be interesting and coherent. </a:t>
            </a:r>
          </a:p>
          <a:p>
            <a:endParaRPr lang="en-US" sz="1600" kern="1200" dirty="0">
              <a:solidFill>
                <a:schemeClr val="tx2"/>
              </a:solidFill>
              <a:effectLst/>
              <a:latin typeface="+mn-lt"/>
              <a:ea typeface="+mn-ea"/>
              <a:cs typeface="+mn-cs"/>
            </a:endParaRPr>
          </a:p>
          <a:p>
            <a:r>
              <a:rPr lang="en-US" sz="1600" kern="1200" dirty="0">
                <a:solidFill>
                  <a:schemeClr val="tx2"/>
                </a:solidFill>
                <a:effectLst/>
                <a:latin typeface="+mn-lt"/>
                <a:ea typeface="+mn-ea"/>
                <a:cs typeface="+mn-cs"/>
              </a:rPr>
              <a:t>I hope you’ll give me a little leeway for throwing out a bunch of thoughts at you. I didn’t have a lot of chance to get feedback on this presentation, since I’ve got no coworkers and my spouse is real sick of hearing me talk about ethics in cataloging, even though he’s a cataloger too.</a:t>
            </a:r>
          </a:p>
        </p:txBody>
      </p:sp>
      <p:sp>
        <p:nvSpPr>
          <p:cNvPr id="4" name="Slide Number Placeholder 3"/>
          <p:cNvSpPr>
            <a:spLocks noGrp="1"/>
          </p:cNvSpPr>
          <p:nvPr>
            <p:ph type="sldNum" sz="quarter" idx="10"/>
          </p:nvPr>
        </p:nvSpPr>
        <p:spPr/>
        <p:txBody>
          <a:bodyPr/>
          <a:lstStyle/>
          <a:p>
            <a:fld id="{B8796F01-7154-41E0-B48B-A6921757531A}" type="slidenum">
              <a:rPr lang="en-US" smtClean="0"/>
              <a:pPr/>
              <a:t>1</a:t>
            </a:fld>
            <a:endParaRPr lang="en-US"/>
          </a:p>
        </p:txBody>
      </p:sp>
    </p:spTree>
    <p:extLst>
      <p:ext uri="{BB962C8B-B14F-4D97-AF65-F5344CB8AC3E}">
        <p14:creationId xmlns:p14="http://schemas.microsoft.com/office/powerpoint/2010/main" val="42580769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lang="en-US" sz="1600" kern="1200" dirty="0">
                <a:solidFill>
                  <a:schemeClr val="tx2"/>
                </a:solidFill>
                <a:effectLst/>
                <a:latin typeface="+mn-lt"/>
                <a:ea typeface="+mn-ea"/>
                <a:cs typeface="+mn-cs"/>
              </a:rPr>
              <a:t>And if you’d like to encourage me not to be so political, I’m now accepting job offers. </a:t>
            </a:r>
          </a:p>
        </p:txBody>
      </p:sp>
      <p:sp>
        <p:nvSpPr>
          <p:cNvPr id="4" name="Slide Number Placeholder 3"/>
          <p:cNvSpPr>
            <a:spLocks noGrp="1"/>
          </p:cNvSpPr>
          <p:nvPr>
            <p:ph type="sldNum" sz="quarter" idx="10"/>
          </p:nvPr>
        </p:nvSpPr>
        <p:spPr/>
        <p:txBody>
          <a:bodyPr/>
          <a:lstStyle/>
          <a:p>
            <a:fld id="{B8796F01-7154-41E0-B48B-A6921757531A}" type="slidenum">
              <a:rPr lang="en-US" smtClean="0"/>
              <a:pPr/>
              <a:t>10</a:t>
            </a:fld>
            <a:endParaRPr lang="en-US"/>
          </a:p>
        </p:txBody>
      </p:sp>
    </p:spTree>
    <p:extLst>
      <p:ext uri="{BB962C8B-B14F-4D97-AF65-F5344CB8AC3E}">
        <p14:creationId xmlns:p14="http://schemas.microsoft.com/office/powerpoint/2010/main" val="26466622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kern="1200" dirty="0">
                <a:solidFill>
                  <a:schemeClr val="tx2"/>
                </a:solidFill>
                <a:effectLst/>
                <a:latin typeface="+mn-lt"/>
                <a:ea typeface="+mn-ea"/>
                <a:cs typeface="+mn-cs"/>
              </a:rPr>
              <a:t>At first glance I think this is an attractive message to many of us who have spent our careers working to make information accessible to people. But it’s trivially easy to begin picking this apart. I know my Social Security Number, but I don’t want to share it with you. People who work in health care settings don’t want to share much of the information they know about their patients.</a:t>
            </a:r>
          </a:p>
          <a:p>
            <a:endParaRPr lang="en-US" sz="1600" kern="1200" dirty="0">
              <a:solidFill>
                <a:schemeClr val="tx2"/>
              </a:solidFill>
              <a:effectLst/>
              <a:latin typeface="+mn-lt"/>
              <a:ea typeface="+mn-ea"/>
              <a:cs typeface="+mn-cs"/>
            </a:endParaRPr>
          </a:p>
          <a:p>
            <a:r>
              <a:rPr lang="en-US" sz="1600" kern="1200" dirty="0">
                <a:solidFill>
                  <a:schemeClr val="tx2"/>
                </a:solidFill>
                <a:effectLst/>
                <a:latin typeface="+mn-lt"/>
                <a:ea typeface="+mn-ea"/>
                <a:cs typeface="+mn-cs"/>
              </a:rPr>
              <a:t>More fundamentally, there are cultures, and here I’m thinking, for example, of the Indigenous peoples of the Americas, who have strict cultural traditions about who has access to their traditional knowledge, which can vary quite a bit: some knowledge might be suitable for everyone, some might be only for members of a particular tribe, some knowledge is only for specific genders to know, and some knowledge is only appropriate to tell during certain seasons.</a:t>
            </a:r>
          </a:p>
          <a:p>
            <a:endParaRPr lang="en-US" sz="1600" kern="1200" dirty="0">
              <a:solidFill>
                <a:schemeClr val="tx2"/>
              </a:solidFill>
              <a:effectLst/>
              <a:latin typeface="+mn-lt"/>
              <a:ea typeface="+mn-ea"/>
              <a:cs typeface="+mn-cs"/>
            </a:endParaRPr>
          </a:p>
          <a:p>
            <a:r>
              <a:rPr lang="en-US" sz="1600" kern="1200" dirty="0">
                <a:solidFill>
                  <a:schemeClr val="tx2"/>
                </a:solidFill>
                <a:effectLst/>
                <a:latin typeface="+mn-lt"/>
                <a:ea typeface="+mn-ea"/>
                <a:cs typeface="+mn-cs"/>
              </a:rPr>
              <a:t>The more you think about it: the idea of a universal right to knowledge is a very Western, Age of Enlightenment way of looking at things. </a:t>
            </a:r>
          </a:p>
          <a:p>
            <a:endParaRPr lang="en-US" sz="1600" kern="1200" dirty="0">
              <a:solidFill>
                <a:schemeClr val="tx2"/>
              </a:solidFill>
              <a:effectLst/>
              <a:latin typeface="+mn-lt"/>
              <a:ea typeface="+mn-ea"/>
              <a:cs typeface="+mn-cs"/>
            </a:endParaRPr>
          </a:p>
          <a:p>
            <a:r>
              <a:rPr lang="en-US" sz="1600" kern="1200" dirty="0">
                <a:solidFill>
                  <a:schemeClr val="tx2"/>
                </a:solidFill>
                <a:effectLst/>
                <a:latin typeface="+mn-lt"/>
                <a:ea typeface="+mn-ea"/>
                <a:cs typeface="+mn-cs"/>
              </a:rPr>
              <a:t>What I’m getting at is that talking about control over information is fraught with our cultural assumptions about the concepts of privacy and our liberties and rights. There’s no easy answers, but these are the things we need to be aware of when we have these discussions. </a:t>
            </a:r>
          </a:p>
          <a:p>
            <a:endParaRPr lang="en-US" sz="1600" kern="1200" dirty="0">
              <a:solidFill>
                <a:schemeClr val="tx2"/>
              </a:solidFill>
              <a:effectLst/>
              <a:latin typeface="+mn-lt"/>
              <a:ea typeface="+mn-ea"/>
              <a:cs typeface="+mn-cs"/>
            </a:endParaRPr>
          </a:p>
          <a:p>
            <a:r>
              <a:rPr lang="en-US" sz="1600" kern="1200" dirty="0">
                <a:solidFill>
                  <a:schemeClr val="tx2"/>
                </a:solidFill>
                <a:effectLst/>
                <a:latin typeface="+mn-lt"/>
                <a:ea typeface="+mn-ea"/>
                <a:cs typeface="+mn-cs"/>
              </a:rPr>
              <a:t>I have to say I think this OCLC motto is facile and for an organization that has a very large footprint, I think having this as the sentence that encapsulates their viewpoint is detrimental to our moving to a more nuanced view in identity management.</a:t>
            </a:r>
          </a:p>
          <a:p>
            <a:endParaRPr lang="en-US" dirty="0"/>
          </a:p>
        </p:txBody>
      </p:sp>
      <p:sp>
        <p:nvSpPr>
          <p:cNvPr id="4" name="Slide Number Placeholder 3"/>
          <p:cNvSpPr>
            <a:spLocks noGrp="1"/>
          </p:cNvSpPr>
          <p:nvPr>
            <p:ph type="sldNum" sz="quarter" idx="10"/>
          </p:nvPr>
        </p:nvSpPr>
        <p:spPr/>
        <p:txBody>
          <a:bodyPr/>
          <a:lstStyle/>
          <a:p>
            <a:fld id="{B8796F01-7154-41E0-B48B-A6921757531A}" type="slidenum">
              <a:rPr lang="en-US" smtClean="0"/>
              <a:pPr/>
              <a:t>2</a:t>
            </a:fld>
            <a:endParaRPr lang="en-US"/>
          </a:p>
        </p:txBody>
      </p:sp>
    </p:spTree>
    <p:extLst>
      <p:ext uri="{BB962C8B-B14F-4D97-AF65-F5344CB8AC3E}">
        <p14:creationId xmlns:p14="http://schemas.microsoft.com/office/powerpoint/2010/main" val="24459812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kern="1200" dirty="0">
                <a:solidFill>
                  <a:schemeClr val="tx2"/>
                </a:solidFill>
                <a:effectLst/>
                <a:latin typeface="+mn-lt"/>
                <a:ea typeface="+mn-ea"/>
                <a:cs typeface="+mn-cs"/>
              </a:rPr>
              <a:t>Frieda </a:t>
            </a:r>
            <a:r>
              <a:rPr lang="en-US" sz="1600" kern="1200" dirty="0" err="1">
                <a:solidFill>
                  <a:schemeClr val="tx2"/>
                </a:solidFill>
                <a:effectLst/>
                <a:latin typeface="+mn-lt"/>
                <a:ea typeface="+mn-ea"/>
                <a:cs typeface="+mn-cs"/>
              </a:rPr>
              <a:t>Belinfante</a:t>
            </a:r>
            <a:r>
              <a:rPr lang="en-US" sz="1600" kern="1200" dirty="0">
                <a:solidFill>
                  <a:schemeClr val="tx2"/>
                </a:solidFill>
                <a:effectLst/>
                <a:latin typeface="+mn-lt"/>
                <a:ea typeface="+mn-ea"/>
                <a:cs typeface="+mn-cs"/>
              </a:rPr>
              <a:t> was a Dutch cellist, conductor, a prominent lesbian, and a member of the Dutch Resistance during World War II. I think we can all gather, from her photo alone, that she was pretty much a badass.</a:t>
            </a:r>
          </a:p>
          <a:p>
            <a:endParaRPr lang="en-US" sz="1600" kern="1200" dirty="0">
              <a:solidFill>
                <a:schemeClr val="tx2"/>
              </a:solidFill>
              <a:effectLst/>
              <a:latin typeface="+mn-lt"/>
              <a:ea typeface="+mn-ea"/>
              <a:cs typeface="+mn-cs"/>
            </a:endParaRPr>
          </a:p>
          <a:p>
            <a:r>
              <a:rPr lang="en-US" sz="1600" kern="1200" dirty="0">
                <a:solidFill>
                  <a:schemeClr val="tx2"/>
                </a:solidFill>
                <a:effectLst/>
                <a:latin typeface="+mn-lt"/>
                <a:ea typeface="+mn-ea"/>
                <a:cs typeface="+mn-cs"/>
              </a:rPr>
              <a:t>She actively contributed to the resistance movement. She forged identity documents for people hiding from the Nazis and their collaborators She was part of a resistance group that organized and executed the bombing of the population registry in Amsterdam on March 27, 1943, which destroyed thousands of files and hindered Nazi attempts to compare forged documents with documents in the registry. She had a number of close escapes from Nazi capture. After the war she emigrated to the United States and became the founding artistic director and conductor of the Orange County Philharmonic. </a:t>
            </a:r>
          </a:p>
          <a:p>
            <a:endParaRPr lang="en-US" sz="1600" kern="1200" dirty="0">
              <a:solidFill>
                <a:schemeClr val="tx2"/>
              </a:solidFill>
              <a:effectLst/>
              <a:latin typeface="+mn-lt"/>
              <a:ea typeface="+mn-ea"/>
              <a:cs typeface="+mn-cs"/>
            </a:endParaRPr>
          </a:p>
          <a:p>
            <a:r>
              <a:rPr lang="en-US" sz="1600" kern="1200" dirty="0">
                <a:solidFill>
                  <a:schemeClr val="tx2"/>
                </a:solidFill>
                <a:effectLst/>
                <a:latin typeface="+mn-lt"/>
                <a:ea typeface="+mn-ea"/>
                <a:cs typeface="+mn-cs"/>
              </a:rPr>
              <a:t>Why am I talking about someone who gave misinformation in records and destroyed records?</a:t>
            </a:r>
          </a:p>
          <a:p>
            <a:endParaRPr lang="en-US" sz="1600" kern="1200" dirty="0">
              <a:solidFill>
                <a:schemeClr val="tx2"/>
              </a:solidFill>
              <a:effectLst/>
              <a:latin typeface="+mn-lt"/>
              <a:ea typeface="+mn-ea"/>
              <a:cs typeface="+mn-cs"/>
            </a:endParaRPr>
          </a:p>
          <a:p>
            <a:r>
              <a:rPr lang="en-US" sz="1600" kern="1200" dirty="0">
                <a:solidFill>
                  <a:schemeClr val="tx2"/>
                </a:solidFill>
                <a:effectLst/>
                <a:latin typeface="+mn-lt"/>
                <a:ea typeface="+mn-ea"/>
                <a:cs typeface="+mn-cs"/>
              </a:rPr>
              <a:t>Again, we as catalogers and classifiers have a particular viewpoint, and I want to bring up </a:t>
            </a:r>
            <a:r>
              <a:rPr lang="en-US" sz="1600" kern="1200" dirty="0" err="1">
                <a:solidFill>
                  <a:schemeClr val="tx2"/>
                </a:solidFill>
                <a:effectLst/>
                <a:latin typeface="+mn-lt"/>
                <a:ea typeface="+mn-ea"/>
                <a:cs typeface="+mn-cs"/>
              </a:rPr>
              <a:t>Belinfante</a:t>
            </a:r>
            <a:r>
              <a:rPr lang="en-US" sz="1600" kern="1200" dirty="0">
                <a:solidFill>
                  <a:schemeClr val="tx2"/>
                </a:solidFill>
                <a:effectLst/>
                <a:latin typeface="+mn-lt"/>
                <a:ea typeface="+mn-ea"/>
                <a:cs typeface="+mn-cs"/>
              </a:rPr>
              <a:t> to give ourselves a chance to recalibrate our thoughts about creating and sharing accurate information as being the ultimate good. </a:t>
            </a:r>
          </a:p>
          <a:p>
            <a:endParaRPr lang="en-US" sz="1600" kern="1200" dirty="0">
              <a:solidFill>
                <a:schemeClr val="tx2"/>
              </a:solidFill>
              <a:effectLst/>
              <a:latin typeface="+mn-lt"/>
              <a:ea typeface="+mn-ea"/>
              <a:cs typeface="+mn-cs"/>
            </a:endParaRPr>
          </a:p>
          <a:p>
            <a:r>
              <a:rPr lang="en-US" sz="1600" kern="1200" dirty="0">
                <a:solidFill>
                  <a:schemeClr val="tx2"/>
                </a:solidFill>
                <a:effectLst/>
                <a:latin typeface="+mn-lt"/>
                <a:ea typeface="+mn-ea"/>
                <a:cs typeface="+mn-cs"/>
              </a:rPr>
              <a:t>Now let’s bring this down to our topic at hand, which is authority records. I promise I haven’t forgotten.</a:t>
            </a:r>
          </a:p>
          <a:p>
            <a:endParaRPr lang="en-US" dirty="0"/>
          </a:p>
        </p:txBody>
      </p:sp>
      <p:sp>
        <p:nvSpPr>
          <p:cNvPr id="4" name="Slide Number Placeholder 3"/>
          <p:cNvSpPr>
            <a:spLocks noGrp="1"/>
          </p:cNvSpPr>
          <p:nvPr>
            <p:ph type="sldNum" sz="quarter" idx="10"/>
          </p:nvPr>
        </p:nvSpPr>
        <p:spPr/>
        <p:txBody>
          <a:bodyPr/>
          <a:lstStyle/>
          <a:p>
            <a:fld id="{B8796F01-7154-41E0-B48B-A6921757531A}" type="slidenum">
              <a:rPr lang="en-US" smtClean="0"/>
              <a:pPr/>
              <a:t>3</a:t>
            </a:fld>
            <a:endParaRPr lang="en-US"/>
          </a:p>
        </p:txBody>
      </p:sp>
    </p:spTree>
    <p:extLst>
      <p:ext uri="{BB962C8B-B14F-4D97-AF65-F5344CB8AC3E}">
        <p14:creationId xmlns:p14="http://schemas.microsoft.com/office/powerpoint/2010/main" val="130687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kern="1200" dirty="0">
                <a:solidFill>
                  <a:schemeClr val="tx2"/>
                </a:solidFill>
                <a:effectLst/>
                <a:latin typeface="+mn-lt"/>
                <a:ea typeface="+mn-ea"/>
                <a:cs typeface="+mn-cs"/>
              </a:rPr>
              <a:t>I have a real-life cataloging example. This is an image from a portfolio of letterpress and silkscreened artworks around the topic of migration. The portfolio had an introductory sheet that had information about each of the artists who had created these images. My item in hand has this artist’s full name, the year of their birth, the fact that they were born outside the U.S., and from their </a:t>
            </a:r>
            <a:r>
              <a:rPr lang="en-US" sz="1600" kern="1200" dirty="0" err="1">
                <a:solidFill>
                  <a:schemeClr val="tx2"/>
                </a:solidFill>
                <a:effectLst/>
                <a:latin typeface="+mn-lt"/>
                <a:ea typeface="+mn-ea"/>
                <a:cs typeface="+mn-cs"/>
              </a:rPr>
              <a:t>artists’s</a:t>
            </a:r>
            <a:r>
              <a:rPr lang="en-US" sz="1600" kern="1200" dirty="0">
                <a:solidFill>
                  <a:schemeClr val="tx2"/>
                </a:solidFill>
                <a:effectLst/>
                <a:latin typeface="+mn-lt"/>
                <a:ea typeface="+mn-ea"/>
                <a:cs typeface="+mn-cs"/>
              </a:rPr>
              <a:t> statement, I know that they identify as queer and they are an undocumented immigrant to the U.S.  </a:t>
            </a:r>
          </a:p>
          <a:p>
            <a:endParaRPr lang="en-US" sz="1600" kern="1200" dirty="0">
              <a:solidFill>
                <a:schemeClr val="tx2"/>
              </a:solidFill>
              <a:effectLst/>
              <a:latin typeface="+mn-lt"/>
              <a:ea typeface="+mn-ea"/>
              <a:cs typeface="+mn-cs"/>
            </a:endParaRPr>
          </a:p>
          <a:p>
            <a:r>
              <a:rPr lang="en-US" sz="1600" kern="1200" dirty="0">
                <a:solidFill>
                  <a:schemeClr val="tx2"/>
                </a:solidFill>
                <a:effectLst/>
                <a:latin typeface="+mn-lt"/>
                <a:ea typeface="+mn-ea"/>
                <a:cs typeface="+mn-cs"/>
              </a:rPr>
              <a:t>If I’m thinking like a cataloger, I’m thinking, GREAT. I can put in a 046 for their date of birth, 370 for place of birth. Heck maybe I’ll put in a 372 to say they’re a “Political activists” talking about issues of “Illegal aliens” subfield 2 LCSH.</a:t>
            </a:r>
          </a:p>
          <a:p>
            <a:endParaRPr lang="en-US" sz="1600" kern="1200" dirty="0">
              <a:solidFill>
                <a:schemeClr val="tx2"/>
              </a:solidFill>
              <a:effectLst/>
              <a:latin typeface="+mn-lt"/>
              <a:ea typeface="+mn-ea"/>
              <a:cs typeface="+mn-cs"/>
            </a:endParaRPr>
          </a:p>
          <a:p>
            <a:r>
              <a:rPr lang="en-US" sz="1600" kern="1200" dirty="0">
                <a:solidFill>
                  <a:schemeClr val="tx2"/>
                </a:solidFill>
                <a:effectLst/>
                <a:latin typeface="+mn-lt"/>
                <a:ea typeface="+mn-ea"/>
                <a:cs typeface="+mn-cs"/>
              </a:rPr>
              <a:t>But if I’m thinking like a human being, I think twice about putting that information into the NAF. And this is where I come to the point of all of this: we’re putting information about people into a database that run in a large part by a government agency. And I want us to think about that. </a:t>
            </a:r>
          </a:p>
          <a:p>
            <a:endParaRPr lang="en-US" sz="1600" kern="1200" dirty="0">
              <a:solidFill>
                <a:schemeClr val="tx2"/>
              </a:solidFill>
              <a:effectLst/>
              <a:latin typeface="+mn-lt"/>
              <a:ea typeface="+mn-ea"/>
              <a:cs typeface="+mn-cs"/>
            </a:endParaRPr>
          </a:p>
          <a:p>
            <a:r>
              <a:rPr lang="en-US" sz="1600" kern="1200" dirty="0">
                <a:solidFill>
                  <a:schemeClr val="tx2"/>
                </a:solidFill>
                <a:effectLst/>
                <a:latin typeface="+mn-lt"/>
                <a:ea typeface="+mn-ea"/>
                <a:cs typeface="+mn-cs"/>
              </a:rPr>
              <a:t>I interned in the Dewey Office at the Library of Congress, and I have good friends who work at LC. But the lesson that I took away from the effort to replace the “Illegal aliens” LCSH is that LC doesn’t have complete control over their own information. Or, at least, for any number of reasons, they can’t or won’t push back when confronted.</a:t>
            </a:r>
          </a:p>
          <a:p>
            <a:endParaRPr lang="en-US" dirty="0"/>
          </a:p>
        </p:txBody>
      </p:sp>
      <p:sp>
        <p:nvSpPr>
          <p:cNvPr id="4" name="Slide Number Placeholder 3"/>
          <p:cNvSpPr>
            <a:spLocks noGrp="1"/>
          </p:cNvSpPr>
          <p:nvPr>
            <p:ph type="sldNum" sz="quarter" idx="10"/>
          </p:nvPr>
        </p:nvSpPr>
        <p:spPr/>
        <p:txBody>
          <a:bodyPr/>
          <a:lstStyle/>
          <a:p>
            <a:fld id="{B8796F01-7154-41E0-B48B-A6921757531A}" type="slidenum">
              <a:rPr lang="en-US" smtClean="0"/>
              <a:pPr/>
              <a:t>4</a:t>
            </a:fld>
            <a:endParaRPr lang="en-US"/>
          </a:p>
        </p:txBody>
      </p:sp>
    </p:spTree>
    <p:extLst>
      <p:ext uri="{BB962C8B-B14F-4D97-AF65-F5344CB8AC3E}">
        <p14:creationId xmlns:p14="http://schemas.microsoft.com/office/powerpoint/2010/main" val="19460576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kern="1200" dirty="0">
                <a:solidFill>
                  <a:schemeClr val="tx2"/>
                </a:solidFill>
                <a:effectLst/>
                <a:latin typeface="+mn-lt"/>
                <a:ea typeface="+mn-ea"/>
                <a:cs typeface="+mn-cs"/>
              </a:rPr>
              <a:t>I bring up our freedom-fighting Dutch friend Frieda </a:t>
            </a:r>
            <a:r>
              <a:rPr lang="en-US" sz="1600" kern="1200" dirty="0" err="1">
                <a:solidFill>
                  <a:schemeClr val="tx2"/>
                </a:solidFill>
                <a:effectLst/>
                <a:latin typeface="+mn-lt"/>
                <a:ea typeface="+mn-ea"/>
                <a:cs typeface="+mn-cs"/>
              </a:rPr>
              <a:t>Belinfante</a:t>
            </a:r>
            <a:r>
              <a:rPr lang="en-US" sz="1600" kern="1200" dirty="0">
                <a:solidFill>
                  <a:schemeClr val="tx2"/>
                </a:solidFill>
                <a:effectLst/>
                <a:latin typeface="+mn-lt"/>
                <a:ea typeface="+mn-ea"/>
                <a:cs typeface="+mn-cs"/>
              </a:rPr>
              <a:t> to remind us that we are entering information into a, at least a semi- governmental database, and that we don’t have control as to who uses that information or for what purposes. Do I know with 100% certainty that the information I add to NAF, like, a birthplace, won’t be used by, for example, ICE (immigration and custom enforcement) to deport people?</a:t>
            </a:r>
          </a:p>
          <a:p>
            <a:endParaRPr lang="en-US" sz="1600" kern="1200" dirty="0">
              <a:solidFill>
                <a:schemeClr val="tx2"/>
              </a:solidFill>
              <a:effectLst/>
              <a:latin typeface="+mn-lt"/>
              <a:ea typeface="+mn-ea"/>
              <a:cs typeface="+mn-cs"/>
            </a:endParaRPr>
          </a:p>
          <a:p>
            <a:r>
              <a:rPr lang="en-US" sz="1600" kern="1200" dirty="0">
                <a:solidFill>
                  <a:schemeClr val="tx2"/>
                </a:solidFill>
                <a:effectLst/>
                <a:latin typeface="+mn-lt"/>
                <a:ea typeface="+mn-ea"/>
                <a:cs typeface="+mn-cs"/>
              </a:rPr>
              <a:t>As we move from authority control to identity management, we have to ask, who asked us to manage their identity? With authors of traditionally published books, we can assume that authors want us to have their book in our library, and to promote their work on our blogs or our recommended reads shelves. And, generally speaking, that they’ll be okay with librarians entering information about them, their birthdate, their research interests, where they’ve lived, which works they’ve written.</a:t>
            </a:r>
          </a:p>
          <a:p>
            <a:endParaRPr lang="en-US" sz="1600" kern="1200" dirty="0">
              <a:solidFill>
                <a:schemeClr val="tx2"/>
              </a:solidFill>
              <a:effectLst/>
              <a:latin typeface="+mn-lt"/>
              <a:ea typeface="+mn-ea"/>
              <a:cs typeface="+mn-cs"/>
            </a:endParaRPr>
          </a:p>
          <a:p>
            <a:r>
              <a:rPr lang="en-US" sz="1600" kern="1200" dirty="0">
                <a:solidFill>
                  <a:schemeClr val="tx2"/>
                </a:solidFill>
                <a:effectLst/>
                <a:latin typeface="+mn-lt"/>
                <a:ea typeface="+mn-ea"/>
                <a:cs typeface="+mn-cs"/>
              </a:rPr>
              <a:t>But as we move away from that </a:t>
            </a:r>
            <a:r>
              <a:rPr lang="en-US" sz="1600" kern="1200" dirty="0" err="1">
                <a:solidFill>
                  <a:schemeClr val="tx2"/>
                </a:solidFill>
                <a:effectLst/>
                <a:latin typeface="+mn-lt"/>
                <a:ea typeface="+mn-ea"/>
                <a:cs typeface="+mn-cs"/>
              </a:rPr>
              <a:t>bibliocentric</a:t>
            </a:r>
            <a:r>
              <a:rPr lang="en-US" sz="1600" kern="1200" dirty="0">
                <a:solidFill>
                  <a:schemeClr val="tx2"/>
                </a:solidFill>
                <a:effectLst/>
                <a:latin typeface="+mn-lt"/>
                <a:ea typeface="+mn-ea"/>
                <a:cs typeface="+mn-cs"/>
              </a:rPr>
              <a:t> view, we begin to have things in libraries that people might not expect to have in libraries, or that they created but didn’t necessarily want in a library.</a:t>
            </a:r>
          </a:p>
          <a:p>
            <a:endParaRPr lang="en-US" dirty="0"/>
          </a:p>
        </p:txBody>
      </p:sp>
      <p:sp>
        <p:nvSpPr>
          <p:cNvPr id="4" name="Slide Number Placeholder 3"/>
          <p:cNvSpPr>
            <a:spLocks noGrp="1"/>
          </p:cNvSpPr>
          <p:nvPr>
            <p:ph type="sldNum" sz="quarter" idx="10"/>
          </p:nvPr>
        </p:nvSpPr>
        <p:spPr/>
        <p:txBody>
          <a:bodyPr/>
          <a:lstStyle/>
          <a:p>
            <a:fld id="{B8796F01-7154-41E0-B48B-A6921757531A}" type="slidenum">
              <a:rPr lang="en-US" smtClean="0"/>
              <a:pPr/>
              <a:t>5</a:t>
            </a:fld>
            <a:endParaRPr lang="en-US"/>
          </a:p>
        </p:txBody>
      </p:sp>
    </p:spTree>
    <p:extLst>
      <p:ext uri="{BB962C8B-B14F-4D97-AF65-F5344CB8AC3E}">
        <p14:creationId xmlns:p14="http://schemas.microsoft.com/office/powerpoint/2010/main" val="2665018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kern="1200" dirty="0">
                <a:solidFill>
                  <a:schemeClr val="tx2"/>
                </a:solidFill>
                <a:effectLst/>
                <a:latin typeface="+mn-lt"/>
                <a:ea typeface="+mn-ea"/>
                <a:cs typeface="+mn-cs"/>
              </a:rPr>
              <a:t>Many of my thoughts on the ethics of authority control, especially author privacy concerns, derive from my work with zines. I’m someone who frequently proselytizes about the life-changing possibilities of zines, because they’re small publication where you can write or draw or create anything, and distribute that work cheaply, without any approval or interference from a traditional publisher, or your Internet Service Provider, or a blogging platform, or an Internet hosting site.  </a:t>
            </a:r>
          </a:p>
          <a:p>
            <a:endParaRPr lang="en-US" sz="1600" kern="1200" dirty="0">
              <a:solidFill>
                <a:schemeClr val="tx2"/>
              </a:solidFill>
              <a:effectLst/>
              <a:latin typeface="+mn-lt"/>
              <a:ea typeface="+mn-ea"/>
              <a:cs typeface="+mn-cs"/>
            </a:endParaRPr>
          </a:p>
          <a:p>
            <a:r>
              <a:rPr lang="en-US" sz="1600" kern="1200" dirty="0">
                <a:solidFill>
                  <a:schemeClr val="tx2"/>
                </a:solidFill>
                <a:effectLst/>
                <a:latin typeface="+mn-lt"/>
                <a:ea typeface="+mn-ea"/>
                <a:cs typeface="+mn-cs"/>
              </a:rPr>
              <a:t>That also means that zines are often very personal. Imagine a zine that was created by a fifteen-year-old talking about, for example, their issues with gender confusion, and they distributed ten copies of it to their friends. And say ten years later they discover from a web search on their name that their zine, full of their private thoughts, was donated by someone else to a library halfway across the country.</a:t>
            </a:r>
          </a:p>
          <a:p>
            <a:endParaRPr lang="en-US" sz="1600" kern="1200" dirty="0">
              <a:solidFill>
                <a:schemeClr val="tx2"/>
              </a:solidFill>
              <a:effectLst/>
              <a:latin typeface="+mn-lt"/>
              <a:ea typeface="+mn-ea"/>
              <a:cs typeface="+mn-cs"/>
            </a:endParaRPr>
          </a:p>
          <a:p>
            <a:r>
              <a:rPr lang="en-US" sz="1600" kern="1200" dirty="0">
                <a:solidFill>
                  <a:schemeClr val="tx2"/>
                </a:solidFill>
                <a:effectLst/>
                <a:latin typeface="+mn-lt"/>
                <a:ea typeface="+mn-ea"/>
                <a:cs typeface="+mn-cs"/>
              </a:rPr>
              <a:t>You can say “well, they ‘published’ it, so tough luck,” but the zine community would disagree with that, and would recognize that as zines are often published by people who are most marginalized in our society, and that librarians have a responsibility NOT JUST to users of the information in our resources but also to the creators.</a:t>
            </a:r>
          </a:p>
          <a:p>
            <a:endParaRPr lang="en-US" sz="1600" kern="1200" dirty="0">
              <a:solidFill>
                <a:schemeClr val="tx2"/>
              </a:solidFill>
              <a:effectLst/>
              <a:latin typeface="+mn-lt"/>
              <a:ea typeface="+mn-ea"/>
              <a:cs typeface="+mn-cs"/>
            </a:endParaRPr>
          </a:p>
          <a:p>
            <a:r>
              <a:rPr lang="en-US" sz="1600" kern="1200" dirty="0">
                <a:solidFill>
                  <a:schemeClr val="tx2"/>
                </a:solidFill>
                <a:effectLst/>
                <a:latin typeface="+mn-lt"/>
                <a:ea typeface="+mn-ea"/>
                <a:cs typeface="+mn-cs"/>
              </a:rPr>
              <a:t>Let me quote from the Zine Librarians Code of Ethics: “Librarians and archivists should consider that making zines discoverable on the Web or in local catalogs and databases could have impacts on creators – anything from mild embarrassment to the divulging of dangerous personal information. Zine librarians/archivists should strive to make zines as discoverable as possible, while also respecting the safety and privacy of their creators.”</a:t>
            </a:r>
          </a:p>
          <a:p>
            <a:endParaRPr lang="en-US" dirty="0"/>
          </a:p>
        </p:txBody>
      </p:sp>
      <p:sp>
        <p:nvSpPr>
          <p:cNvPr id="4" name="Slide Number Placeholder 3"/>
          <p:cNvSpPr>
            <a:spLocks noGrp="1"/>
          </p:cNvSpPr>
          <p:nvPr>
            <p:ph type="sldNum" sz="quarter" idx="10"/>
          </p:nvPr>
        </p:nvSpPr>
        <p:spPr/>
        <p:txBody>
          <a:bodyPr/>
          <a:lstStyle/>
          <a:p>
            <a:fld id="{B8796F01-7154-41E0-B48B-A6921757531A}" type="slidenum">
              <a:rPr lang="en-US" smtClean="0"/>
              <a:pPr/>
              <a:t>6</a:t>
            </a:fld>
            <a:endParaRPr lang="en-US"/>
          </a:p>
        </p:txBody>
      </p:sp>
    </p:spTree>
    <p:extLst>
      <p:ext uri="{BB962C8B-B14F-4D97-AF65-F5344CB8AC3E}">
        <p14:creationId xmlns:p14="http://schemas.microsoft.com/office/powerpoint/2010/main" val="4402378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kern="1200" dirty="0">
                <a:solidFill>
                  <a:schemeClr val="tx2"/>
                </a:solidFill>
                <a:effectLst/>
                <a:latin typeface="+mn-lt"/>
                <a:ea typeface="+mn-ea"/>
                <a:cs typeface="+mn-cs"/>
              </a:rPr>
              <a:t>Do people know that we’re collecting information on them? Yesterday there was a presentation at the Cataloging Norms Interest Group called “Catalogers Cyberstalking Authors,” by Ilda Cardenas at Mississippi State. I’m sorry to have missed it, but here’s a bit from the abstract: “The preliminary results suggest catalogers are “stalking” authors’ social media profiles for information to include in an authority record. They are using social media instead of contacting authors or publishers directly for this information and it appears to be common practice.”</a:t>
            </a:r>
          </a:p>
          <a:p>
            <a:endParaRPr lang="en-US" sz="1600" kern="1200" dirty="0">
              <a:solidFill>
                <a:schemeClr val="tx2"/>
              </a:solidFill>
              <a:effectLst/>
              <a:latin typeface="+mn-lt"/>
              <a:ea typeface="+mn-ea"/>
              <a:cs typeface="+mn-cs"/>
            </a:endParaRPr>
          </a:p>
          <a:p>
            <a:r>
              <a:rPr lang="en-US" sz="1600" kern="1200" dirty="0">
                <a:solidFill>
                  <a:schemeClr val="tx2"/>
                </a:solidFill>
                <a:effectLst/>
                <a:latin typeface="+mn-lt"/>
                <a:ea typeface="+mn-ea"/>
                <a:cs typeface="+mn-cs"/>
              </a:rPr>
              <a:t>That’s </a:t>
            </a:r>
            <a:r>
              <a:rPr lang="en-US" sz="1600" kern="1200" dirty="0" err="1">
                <a:solidFill>
                  <a:schemeClr val="tx2"/>
                </a:solidFill>
                <a:effectLst/>
                <a:latin typeface="+mn-lt"/>
                <a:ea typeface="+mn-ea"/>
                <a:cs typeface="+mn-cs"/>
              </a:rPr>
              <a:t>kinda</a:t>
            </a:r>
            <a:r>
              <a:rPr lang="en-US" sz="1600" kern="1200" dirty="0">
                <a:solidFill>
                  <a:schemeClr val="tx2"/>
                </a:solidFill>
                <a:effectLst/>
                <a:latin typeface="+mn-lt"/>
                <a:ea typeface="+mn-ea"/>
                <a:cs typeface="+mn-cs"/>
              </a:rPr>
              <a:t> creepy? We need to stop creeping around on people, and just ask them for their information. Contacting creators takes more time but it ensures accuracy as well as being a type of outreach. Catalogers get precious few chances to do outreach to the public, but the work we do with authorities is important enough to get in touch with creators to say, look, we’re doing this work in a large part to benefit the author, to make sure that you’re the same “Jane Smith” who also wrote a book about flying kites, and to ensure that people can find all your work.</a:t>
            </a:r>
          </a:p>
          <a:p>
            <a:endParaRPr lang="en-US" sz="1600" kern="1200" dirty="0">
              <a:solidFill>
                <a:schemeClr val="tx2"/>
              </a:solidFill>
              <a:effectLst/>
              <a:latin typeface="+mn-lt"/>
              <a:ea typeface="+mn-ea"/>
              <a:cs typeface="+mn-cs"/>
            </a:endParaRPr>
          </a:p>
          <a:p>
            <a:r>
              <a:rPr lang="en-US" sz="1600" kern="1200" dirty="0">
                <a:solidFill>
                  <a:schemeClr val="tx2"/>
                </a:solidFill>
                <a:effectLst/>
                <a:latin typeface="+mn-lt"/>
                <a:ea typeface="+mn-ea"/>
                <a:cs typeface="+mn-cs"/>
              </a:rPr>
              <a:t>What recourse do people have when they find out they’re in the authority file and they don’t want to be? Do we give people the option to opt out? Or if there is information in their record that they don’t want there, say, a birthdate or a middle name. What recourse do they have when they ask us to remove their information? (As far as I know, there's no way to have a suppressed record in NAF, so if someone asks to be removed, it might technically be possible, but what would stop someone else from creating a record? I honestly don’t know what LC’s policy on that is, if they have one. </a:t>
            </a:r>
          </a:p>
          <a:p>
            <a:endParaRPr lang="en-US" sz="1600" kern="1200" dirty="0">
              <a:solidFill>
                <a:schemeClr val="tx2"/>
              </a:solidFill>
              <a:effectLst/>
              <a:latin typeface="+mn-lt"/>
              <a:ea typeface="+mn-ea"/>
              <a:cs typeface="+mn-cs"/>
            </a:endParaRPr>
          </a:p>
          <a:p>
            <a:r>
              <a:rPr lang="en-US" sz="1600" kern="1200" dirty="0">
                <a:solidFill>
                  <a:schemeClr val="tx2"/>
                </a:solidFill>
                <a:effectLst/>
                <a:latin typeface="+mn-lt"/>
                <a:ea typeface="+mn-ea"/>
                <a:cs typeface="+mn-cs"/>
              </a:rPr>
              <a:t>We need to think more thoroughly about who controls the information we put into the NAF. If we want to be ethically responsible, we need to give creators control over their personal information, including whether they want to be listed in the NAF at all. And we need to make the process more transparent. Tina Gross of St Cloud State and I are writing a book chapter in the forthcoming “Ethical Questions in Name Authority Control,” and one of the fairly simple suggestions we have for the leadership of PCC is to create a landing page, a page on the PCC site for non-librarians to understand what an authority record is and why we’re collecting information on people. And put info on that landing page about who to contact if there is incorrect information or information they want removed. We think that would go a long way towards giving people autonomy over their information. And hopefully catalogers would stop creeping around on LinkedIn.</a:t>
            </a:r>
          </a:p>
          <a:p>
            <a:endParaRPr lang="en-US" dirty="0"/>
          </a:p>
        </p:txBody>
      </p:sp>
      <p:sp>
        <p:nvSpPr>
          <p:cNvPr id="4" name="Slide Number Placeholder 3"/>
          <p:cNvSpPr>
            <a:spLocks noGrp="1"/>
          </p:cNvSpPr>
          <p:nvPr>
            <p:ph type="sldNum" sz="quarter" idx="10"/>
          </p:nvPr>
        </p:nvSpPr>
        <p:spPr/>
        <p:txBody>
          <a:bodyPr/>
          <a:lstStyle/>
          <a:p>
            <a:fld id="{B8796F01-7154-41E0-B48B-A6921757531A}" type="slidenum">
              <a:rPr lang="en-US" smtClean="0"/>
              <a:pPr/>
              <a:t>7</a:t>
            </a:fld>
            <a:endParaRPr lang="en-US"/>
          </a:p>
        </p:txBody>
      </p:sp>
    </p:spTree>
    <p:extLst>
      <p:ext uri="{BB962C8B-B14F-4D97-AF65-F5344CB8AC3E}">
        <p14:creationId xmlns:p14="http://schemas.microsoft.com/office/powerpoint/2010/main" val="14313069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kern="1200" dirty="0">
                <a:solidFill>
                  <a:schemeClr val="tx2"/>
                </a:solidFill>
                <a:effectLst/>
                <a:latin typeface="+mn-lt"/>
                <a:ea typeface="+mn-ea"/>
                <a:cs typeface="+mn-cs"/>
              </a:rPr>
              <a:t>As we move forward with Linked Data initiatives, we’re linking our information along with the information about objects, places, and things that exist out in the big world of data. Even if we do take steps to allow individuals to have control over the information in the NAF, they may or may not have control over the information from other sources that libraries link to. That’s not necessarily a problem we can solve, but as librarians we can at least be a good example of good stewardship of people’s personal information.</a:t>
            </a:r>
          </a:p>
          <a:p>
            <a:endParaRPr lang="en-US" sz="1600" kern="1200" dirty="0">
              <a:solidFill>
                <a:schemeClr val="tx2"/>
              </a:solidFill>
              <a:effectLst/>
              <a:latin typeface="+mn-lt"/>
              <a:ea typeface="+mn-ea"/>
              <a:cs typeface="+mn-cs"/>
            </a:endParaRPr>
          </a:p>
          <a:p>
            <a:r>
              <a:rPr lang="en-US" sz="1600" kern="1200" dirty="0">
                <a:solidFill>
                  <a:schemeClr val="tx2"/>
                </a:solidFill>
                <a:effectLst/>
                <a:latin typeface="+mn-lt"/>
                <a:ea typeface="+mn-ea"/>
                <a:cs typeface="+mn-cs"/>
              </a:rPr>
              <a:t>Finally I want to end with the idea of the gestalt of identity management, or, as my friend Catherine Oliver put it, an overall philosophy of </a:t>
            </a:r>
            <a:r>
              <a:rPr lang="en-US" sz="1600" kern="1200" dirty="0" err="1">
                <a:solidFill>
                  <a:schemeClr val="tx2"/>
                </a:solidFill>
                <a:effectLst/>
                <a:latin typeface="+mn-lt"/>
                <a:ea typeface="+mn-ea"/>
                <a:cs typeface="+mn-cs"/>
              </a:rPr>
              <a:t>authcon</a:t>
            </a:r>
            <a:r>
              <a:rPr lang="en-US" sz="1600" kern="1200" dirty="0">
                <a:solidFill>
                  <a:schemeClr val="tx2"/>
                </a:solidFill>
                <a:effectLst/>
                <a:latin typeface="+mn-lt"/>
                <a:ea typeface="+mn-ea"/>
                <a:cs typeface="+mn-cs"/>
              </a:rPr>
              <a:t>. What I’m arguing is that we no longer have one. Right now we’re moving towards trying to provide information that will work in ways we don’t currently anticipate. When we add RDA fields to records, we’re taking a step of faith that at some point our </a:t>
            </a:r>
            <a:r>
              <a:rPr lang="en-US" sz="1600" kern="1200" dirty="0" err="1">
                <a:solidFill>
                  <a:schemeClr val="tx2"/>
                </a:solidFill>
                <a:effectLst/>
                <a:latin typeface="+mn-lt"/>
                <a:ea typeface="+mn-ea"/>
                <a:cs typeface="+mn-cs"/>
              </a:rPr>
              <a:t>ILSes</a:t>
            </a:r>
            <a:r>
              <a:rPr lang="en-US" sz="1600" kern="1200" dirty="0">
                <a:solidFill>
                  <a:schemeClr val="tx2"/>
                </a:solidFill>
                <a:effectLst/>
                <a:latin typeface="+mn-lt"/>
                <a:ea typeface="+mn-ea"/>
                <a:cs typeface="+mn-cs"/>
              </a:rPr>
              <a:t>, our discovery systems, or whatever comes next, will allow for awesome new ways of discovery, different data mining, digital humanities projects that will allow for ways of thinking about the bibliographic universe, or whatever is beyond “bibliographic”. That makes it hard to anticipate potential harmful uses of the data we are adding today. BUT We’re no longer just categorizing books or maps or CDs, we’re categorizing people. And that greatly increases the chance for harm.</a:t>
            </a:r>
          </a:p>
        </p:txBody>
      </p:sp>
      <p:sp>
        <p:nvSpPr>
          <p:cNvPr id="4" name="Slide Number Placeholder 3"/>
          <p:cNvSpPr>
            <a:spLocks noGrp="1"/>
          </p:cNvSpPr>
          <p:nvPr>
            <p:ph type="sldNum" sz="quarter" idx="10"/>
          </p:nvPr>
        </p:nvSpPr>
        <p:spPr/>
        <p:txBody>
          <a:bodyPr/>
          <a:lstStyle/>
          <a:p>
            <a:fld id="{B8796F01-7154-41E0-B48B-A6921757531A}" type="slidenum">
              <a:rPr lang="en-US" smtClean="0"/>
              <a:pPr/>
              <a:t>8</a:t>
            </a:fld>
            <a:endParaRPr lang="en-US"/>
          </a:p>
        </p:txBody>
      </p:sp>
    </p:spTree>
    <p:extLst>
      <p:ext uri="{BB962C8B-B14F-4D97-AF65-F5344CB8AC3E}">
        <p14:creationId xmlns:p14="http://schemas.microsoft.com/office/powerpoint/2010/main" val="42423813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kern="1200" dirty="0">
                <a:solidFill>
                  <a:schemeClr val="tx2"/>
                </a:solidFill>
                <a:effectLst/>
                <a:latin typeface="+mn-lt"/>
                <a:ea typeface="+mn-ea"/>
                <a:cs typeface="+mn-cs"/>
              </a:rPr>
              <a:t>I want to state that I have great trust in my colleagues who are doing the work of the move to identity management. But we, as the community of people who create records, add fields, and shape the authority file ever so incrementally in our daily work, need to be cognizant of our cultural assumptions, both spoken and unspoken, that influence our decisions as to who we describe and how we describe them. And, in the larger sense, who is using the data we create, and for what purposes. </a:t>
            </a:r>
          </a:p>
          <a:p>
            <a:endParaRPr lang="en-US" sz="1600" kern="1200" dirty="0">
              <a:solidFill>
                <a:schemeClr val="tx2"/>
              </a:solidFill>
              <a:effectLst/>
              <a:latin typeface="+mn-lt"/>
              <a:ea typeface="+mn-ea"/>
              <a:cs typeface="+mn-cs"/>
            </a:endParaRPr>
          </a:p>
          <a:p>
            <a:r>
              <a:rPr lang="en-US" sz="1600" kern="1200" dirty="0">
                <a:solidFill>
                  <a:schemeClr val="tx2"/>
                </a:solidFill>
                <a:effectLst/>
                <a:latin typeface="+mn-lt"/>
                <a:ea typeface="+mn-ea"/>
                <a:cs typeface="+mn-cs"/>
              </a:rPr>
              <a:t>And again I’m </a:t>
            </a:r>
            <a:r>
              <a:rPr lang="en-US" sz="1600" kern="1200" dirty="0" err="1">
                <a:solidFill>
                  <a:schemeClr val="tx2"/>
                </a:solidFill>
                <a:effectLst/>
                <a:latin typeface="+mn-lt"/>
                <a:ea typeface="+mn-ea"/>
                <a:cs typeface="+mn-cs"/>
              </a:rPr>
              <a:t>gonna</a:t>
            </a:r>
            <a:r>
              <a:rPr lang="en-US" sz="1600" kern="1200" dirty="0">
                <a:solidFill>
                  <a:schemeClr val="tx2"/>
                </a:solidFill>
                <a:effectLst/>
                <a:latin typeface="+mn-lt"/>
                <a:ea typeface="+mn-ea"/>
                <a:cs typeface="+mn-cs"/>
              </a:rPr>
              <a:t> be as political as I can and end with a Howard Zinn quote. “The scholar may swear to his neutrality on the job, but whether he be physicist, historian, or archivist, his work will tend… to maintain the existing social order by perpetuating its values, by legitimizing its priorities, by justifying its wars, perpetuating its prejudices, contributing to its xenophobia, and apologizing for its class order.” </a:t>
            </a:r>
          </a:p>
          <a:p>
            <a:endParaRPr lang="en-US" dirty="0"/>
          </a:p>
        </p:txBody>
      </p:sp>
      <p:sp>
        <p:nvSpPr>
          <p:cNvPr id="4" name="Slide Number Placeholder 3"/>
          <p:cNvSpPr>
            <a:spLocks noGrp="1"/>
          </p:cNvSpPr>
          <p:nvPr>
            <p:ph type="sldNum" sz="quarter" idx="10"/>
          </p:nvPr>
        </p:nvSpPr>
        <p:spPr/>
        <p:txBody>
          <a:bodyPr/>
          <a:lstStyle/>
          <a:p>
            <a:fld id="{B8796F01-7154-41E0-B48B-A6921757531A}" type="slidenum">
              <a:rPr lang="en-US" smtClean="0"/>
              <a:pPr/>
              <a:t>9</a:t>
            </a:fld>
            <a:endParaRPr lang="en-US"/>
          </a:p>
        </p:txBody>
      </p:sp>
    </p:spTree>
    <p:extLst>
      <p:ext uri="{BB962C8B-B14F-4D97-AF65-F5344CB8AC3E}">
        <p14:creationId xmlns:p14="http://schemas.microsoft.com/office/powerpoint/2010/main" val="2793632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72383" y="1498601"/>
            <a:ext cx="7008574" cy="3298825"/>
          </a:xfrm>
        </p:spPr>
        <p:txBody>
          <a:bodyPr>
            <a:normAutofit/>
          </a:bodyPr>
          <a:lstStyle>
            <a:lvl1pPr>
              <a:lnSpc>
                <a:spcPct val="90000"/>
              </a:lnSpc>
              <a:defRPr sz="5400" cap="none" baseline="0"/>
            </a:lvl1pPr>
          </a:lstStyle>
          <a:p>
            <a:r>
              <a:rPr lang="en-US"/>
              <a:t>Click to edit Master title style</a:t>
            </a:r>
            <a:endParaRPr/>
          </a:p>
        </p:txBody>
      </p:sp>
      <p:sp>
        <p:nvSpPr>
          <p:cNvPr id="3" name="Subtitle 2"/>
          <p:cNvSpPr>
            <a:spLocks noGrp="1"/>
          </p:cNvSpPr>
          <p:nvPr>
            <p:ph type="subTitle" idx="1"/>
          </p:nvPr>
        </p:nvSpPr>
        <p:spPr>
          <a:xfrm>
            <a:off x="4672383" y="4927600"/>
            <a:ext cx="7008574" cy="1244600"/>
          </a:xfrm>
        </p:spPr>
        <p:txBody>
          <a:bodyPr>
            <a:normAutofit/>
          </a:bodyPr>
          <a:lstStyle>
            <a:lvl1pPr marL="0" indent="0" algn="l">
              <a:spcBef>
                <a:spcPts val="0"/>
              </a:spcBef>
              <a:buNone/>
              <a:defRPr sz="2800" b="0">
                <a:solidFill>
                  <a:schemeClr val="tx1"/>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a:t>Click to edit Master subtitle style</a:t>
            </a:r>
            <a:endParaRPr/>
          </a:p>
        </p:txBody>
      </p:sp>
    </p:spTree>
    <p:extLst>
      <p:ext uri="{BB962C8B-B14F-4D97-AF65-F5344CB8AC3E}">
        <p14:creationId xmlns:p14="http://schemas.microsoft.com/office/powerpoint/2010/main" val="3222770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7AECB6C2-1084-4AED-A74A-DF028B0094EA}" type="datetimeFigureOut">
              <a:rPr lang="en-US"/>
              <a:t>2/17/2018</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591C5AD9-787D-40FA-8A4D-16A055B9AF81}" type="slidenum">
              <a:rPr/>
              <a:t>‹#›</a:t>
            </a:fld>
            <a:endParaRPr/>
          </a:p>
        </p:txBody>
      </p:sp>
    </p:spTree>
    <p:extLst>
      <p:ext uri="{BB962C8B-B14F-4D97-AF65-F5344CB8AC3E}">
        <p14:creationId xmlns:p14="http://schemas.microsoft.com/office/powerpoint/2010/main" val="1010434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52633" y="274638"/>
            <a:ext cx="1422030" cy="5897561"/>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117309" y="274638"/>
            <a:ext cx="8532178" cy="589756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7AECB6C2-1084-4AED-A74A-DF028B0094EA}" type="datetimeFigureOut">
              <a:rPr lang="en-US"/>
              <a:t>2/17/2018</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591C5AD9-787D-40FA-8A4D-16A055B9AF81}" type="slidenum">
              <a:rPr/>
              <a:t>‹#›</a:t>
            </a:fld>
            <a:endParaRPr/>
          </a:p>
        </p:txBody>
      </p:sp>
    </p:spTree>
    <p:extLst>
      <p:ext uri="{BB962C8B-B14F-4D97-AF65-F5344CB8AC3E}">
        <p14:creationId xmlns:p14="http://schemas.microsoft.com/office/powerpoint/2010/main" val="3650715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baseline="0"/>
            </a:lvl7pPr>
            <a:lvl8pPr>
              <a:defRPr baseline="0"/>
            </a:lvl8pPr>
            <a:lvl9pPr>
              <a:defRPr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8B5A30F4-0B4E-4E4B-BC36-C30CD13F4E17}" type="datetimeFigureOut">
              <a:rPr lang="en-US"/>
              <a:t>2/17/2018</a:t>
            </a:fld>
            <a:endParaRPr dirty="0"/>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DA60BA0E-20D0-4E7C-B286-26C960A6788F}" type="slidenum">
              <a:rPr/>
              <a:t>‹#›</a:t>
            </a:fld>
            <a:endParaRPr/>
          </a:p>
        </p:txBody>
      </p:sp>
    </p:spTree>
    <p:extLst>
      <p:ext uri="{BB962C8B-B14F-4D97-AF65-F5344CB8AC3E}">
        <p14:creationId xmlns:p14="http://schemas.microsoft.com/office/powerpoint/2010/main" val="15635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12589" y="4445000"/>
            <a:ext cx="7008574" cy="1930400"/>
          </a:xfrm>
        </p:spPr>
        <p:txBody>
          <a:bodyPr anchor="t">
            <a:normAutofit/>
          </a:bodyPr>
          <a:lstStyle>
            <a:lvl1pPr algn="l">
              <a:defRPr sz="5400" b="0" cap="none" baseline="0"/>
            </a:lvl1pPr>
          </a:lstStyle>
          <a:p>
            <a:r>
              <a:rPr lang="en-US"/>
              <a:t>Click to edit Master title style</a:t>
            </a:r>
            <a:endParaRPr dirty="0"/>
          </a:p>
        </p:txBody>
      </p:sp>
      <p:sp>
        <p:nvSpPr>
          <p:cNvPr id="3" name="Text Placeholder 2"/>
          <p:cNvSpPr>
            <a:spLocks noGrp="1"/>
          </p:cNvSpPr>
          <p:nvPr>
            <p:ph type="body" idx="1"/>
          </p:nvPr>
        </p:nvSpPr>
        <p:spPr>
          <a:xfrm>
            <a:off x="812589" y="3124200"/>
            <a:ext cx="7008574" cy="1296987"/>
          </a:xfrm>
        </p:spPr>
        <p:txBody>
          <a:bodyPr anchor="b">
            <a:normAutofit/>
          </a:bodyPr>
          <a:lstStyle>
            <a:lvl1pPr marL="0" indent="0">
              <a:spcBef>
                <a:spcPts val="0"/>
              </a:spcBef>
              <a:buNone/>
              <a:defRPr sz="2800">
                <a:solidFill>
                  <a:schemeClr val="tx1"/>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419634022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117309" y="1701800"/>
            <a:ext cx="4977104" cy="4470400"/>
          </a:xfrm>
        </p:spPr>
        <p:txBody>
          <a:bodyPr>
            <a:normAutofit/>
          </a:bodyPr>
          <a:lstStyle>
            <a:lvl1pPr>
              <a:defRPr sz="2400"/>
            </a:lvl1pPr>
            <a:lvl2pPr>
              <a:defRPr sz="2000"/>
            </a:lvl2pPr>
            <a:lvl3pPr>
              <a:defRPr sz="1800"/>
            </a:lvl3pPr>
            <a:lvl4pPr>
              <a:defRPr sz="1800"/>
            </a:lvl4pPr>
            <a:lvl5pPr marL="2011328">
              <a:defRPr sz="1800"/>
            </a:lvl5pPr>
            <a:lvl6pPr marL="1706581" indent="0">
              <a:buNone/>
              <a:defRPr sz="1800"/>
            </a:lvl6pPr>
            <a:lvl7pPr marL="2011328">
              <a:defRPr sz="1800"/>
            </a:lvl7pPr>
            <a:lvl8pPr marL="2011328">
              <a:defRPr sz="1800"/>
            </a:lvl8pPr>
            <a:lvl9pPr marL="2011328">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97559" y="1701800"/>
            <a:ext cx="4977104" cy="4470400"/>
          </a:xfrm>
        </p:spPr>
        <p:txBody>
          <a:bodyPr>
            <a:normAutofit/>
          </a:bodyPr>
          <a:lstStyle>
            <a:lvl1pPr>
              <a:defRPr sz="2400"/>
            </a:lvl1pPr>
            <a:lvl2pPr>
              <a:defRPr sz="20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2DD204D1-F9BD-4643-8480-6EA41EB484F1}" type="datetimeFigureOut">
              <a:rPr lang="en-US"/>
              <a:t>2/17/2018</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3489339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121372" y="1608836"/>
            <a:ext cx="4973041"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Edit Master text styles</a:t>
            </a:r>
          </a:p>
        </p:txBody>
      </p:sp>
      <p:sp>
        <p:nvSpPr>
          <p:cNvPr id="4" name="Content Placeholder 3"/>
          <p:cNvSpPr>
            <a:spLocks noGrp="1"/>
          </p:cNvSpPr>
          <p:nvPr>
            <p:ph sz="half" idx="2"/>
          </p:nvPr>
        </p:nvSpPr>
        <p:spPr>
          <a:xfrm>
            <a:off x="1117309" y="2209800"/>
            <a:ext cx="4977104" cy="3962400"/>
          </a:xfrm>
        </p:spPr>
        <p:txBody>
          <a:bodyPr>
            <a:normAutofit/>
          </a:bodyPr>
          <a:lstStyle>
            <a:lvl1pPr>
              <a:defRPr sz="2000"/>
            </a:lvl1pPr>
            <a:lvl2pPr>
              <a:defRPr sz="18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301622" y="1608836"/>
            <a:ext cx="4973041"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Edit Master text styles</a:t>
            </a:r>
          </a:p>
        </p:txBody>
      </p:sp>
      <p:sp>
        <p:nvSpPr>
          <p:cNvPr id="6" name="Content Placeholder 5"/>
          <p:cNvSpPr>
            <a:spLocks noGrp="1"/>
          </p:cNvSpPr>
          <p:nvPr>
            <p:ph sz="quarter" idx="4"/>
          </p:nvPr>
        </p:nvSpPr>
        <p:spPr>
          <a:xfrm>
            <a:off x="6297559" y="2209800"/>
            <a:ext cx="4977104" cy="3962400"/>
          </a:xfrm>
        </p:spPr>
        <p:txBody>
          <a:bodyPr>
            <a:normAutofit/>
          </a:bodyPr>
          <a:lstStyle>
            <a:lvl1pPr>
              <a:defRPr sz="2000"/>
            </a:lvl1pPr>
            <a:lvl2pPr>
              <a:defRPr sz="18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2DD204D1-F9BD-4643-8480-6EA41EB484F1}" type="datetimeFigureOut">
              <a:rPr lang="en-US"/>
              <a:t>2/17/2018</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355283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2DD204D1-F9BD-4643-8480-6EA41EB484F1}" type="datetimeFigureOut">
              <a:rPr lang="en-US"/>
              <a:t>2/17/2018</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3516763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D204D1-F9BD-4643-8480-6EA41EB484F1}" type="datetimeFigureOut">
              <a:rPr lang="en-US"/>
              <a:t>2/17/2018</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2068731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3961368" y="0"/>
            <a:ext cx="7922736"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304721" y="1701800"/>
            <a:ext cx="3351927" cy="2844800"/>
          </a:xfrm>
        </p:spPr>
        <p:txBody>
          <a:bodyPr anchor="b">
            <a:normAutofit/>
          </a:bodyPr>
          <a:lstStyle>
            <a:lvl1pPr algn="l">
              <a:defRPr sz="2000" b="1"/>
            </a:lvl1pPr>
          </a:lstStyle>
          <a:p>
            <a:r>
              <a:rPr lang="en-US"/>
              <a:t>Click to edit Master title style</a:t>
            </a:r>
            <a:endParaRPr/>
          </a:p>
        </p:txBody>
      </p:sp>
      <p:sp>
        <p:nvSpPr>
          <p:cNvPr id="4" name="Text Placeholder 3"/>
          <p:cNvSpPr>
            <a:spLocks noGrp="1"/>
          </p:cNvSpPr>
          <p:nvPr>
            <p:ph type="body" sz="half" idx="2"/>
          </p:nvPr>
        </p:nvSpPr>
        <p:spPr>
          <a:xfrm>
            <a:off x="304721" y="4648200"/>
            <a:ext cx="3351927" cy="1727200"/>
          </a:xfrm>
        </p:spPr>
        <p:txBody>
          <a:bodyPr>
            <a:normAutofit/>
          </a:bodyPr>
          <a:lstStyle>
            <a:lvl1pPr marL="0" indent="0">
              <a:spcBef>
                <a:spcPts val="120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Edit Master text styles</a:t>
            </a:r>
          </a:p>
        </p:txBody>
      </p:sp>
      <p:sp>
        <p:nvSpPr>
          <p:cNvPr id="3" name="Content Placeholder 2"/>
          <p:cNvSpPr>
            <a:spLocks noGrp="1"/>
          </p:cNvSpPr>
          <p:nvPr>
            <p:ph idx="1"/>
          </p:nvPr>
        </p:nvSpPr>
        <p:spPr>
          <a:xfrm>
            <a:off x="4469236" y="482600"/>
            <a:ext cx="6805427" cy="5892800"/>
          </a:xfrm>
        </p:spPr>
        <p:txBody>
          <a:bodyPr>
            <a:normAutofit/>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126BF754-515F-40B9-8D24-D54D5825B3D0}" type="datetimeFigureOut">
              <a:rPr lang="en-US"/>
              <a:t>2/17/2018</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DFBB78A-01B4-41F2-96B0-677A4A282832}" type="slidenum">
              <a:rPr/>
              <a:t>‹#›</a:t>
            </a:fld>
            <a:endParaRPr/>
          </a:p>
        </p:txBody>
      </p:sp>
    </p:spTree>
    <p:extLst>
      <p:ext uri="{BB962C8B-B14F-4D97-AF65-F5344CB8AC3E}">
        <p14:creationId xmlns:p14="http://schemas.microsoft.com/office/powerpoint/2010/main" val="1968072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2082258" y="0"/>
            <a:ext cx="8024310"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2437765" y="4800600"/>
            <a:ext cx="7313295" cy="762000"/>
          </a:xfrm>
        </p:spPr>
        <p:txBody>
          <a:bodyPr anchor="b">
            <a:normAutofit/>
          </a:bodyPr>
          <a:lstStyle>
            <a:lvl1pPr algn="l">
              <a:defRPr sz="2000" b="1"/>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2437765" y="279401"/>
            <a:ext cx="7313295" cy="4448175"/>
          </a:xfrm>
        </p:spPr>
        <p:txBody>
          <a:bodyPr>
            <a:normAutofit/>
          </a:bodyPr>
          <a:lstStyle>
            <a:lvl1pPr marL="0" indent="0">
              <a:buNone/>
              <a:defRPr sz="28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r>
              <a:rPr lang="en-US"/>
              <a:t>Click icon to add picture</a:t>
            </a:r>
            <a:endParaRPr/>
          </a:p>
        </p:txBody>
      </p:sp>
      <p:sp>
        <p:nvSpPr>
          <p:cNvPr id="4" name="Text Placeholder 3"/>
          <p:cNvSpPr>
            <a:spLocks noGrp="1"/>
          </p:cNvSpPr>
          <p:nvPr>
            <p:ph type="body" sz="half" idx="2"/>
          </p:nvPr>
        </p:nvSpPr>
        <p:spPr>
          <a:xfrm>
            <a:off x="2437765" y="5562600"/>
            <a:ext cx="7313295" cy="812800"/>
          </a:xfrm>
        </p:spPr>
        <p:txBody>
          <a:bodyPr>
            <a:normAutofit/>
          </a:bodyPr>
          <a:lstStyle>
            <a:lvl1pPr marL="0" indent="0">
              <a:spcBef>
                <a:spcPts val="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Edit Master text styles</a:t>
            </a:r>
          </a:p>
        </p:txBody>
      </p:sp>
      <p:sp>
        <p:nvSpPr>
          <p:cNvPr id="5" name="Date Placeholder 4"/>
          <p:cNvSpPr>
            <a:spLocks noGrp="1"/>
          </p:cNvSpPr>
          <p:nvPr>
            <p:ph type="dt" sz="half" idx="10"/>
          </p:nvPr>
        </p:nvSpPr>
        <p:spPr/>
        <p:txBody>
          <a:bodyPr/>
          <a:lstStyle/>
          <a:p>
            <a:fld id="{126BF754-515F-40B9-8D24-D54D5825B3D0}" type="datetimeFigureOut">
              <a:rPr lang="en-US"/>
              <a:t>2/17/2018</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DFBB78A-01B4-41F2-96B0-677A4A282832}" type="slidenum">
              <a:rPr/>
              <a:t>‹#›</a:t>
            </a:fld>
            <a:endParaRPr/>
          </a:p>
        </p:txBody>
      </p:sp>
    </p:spTree>
    <p:extLst>
      <p:ext uri="{BB962C8B-B14F-4D97-AF65-F5344CB8AC3E}">
        <p14:creationId xmlns:p14="http://schemas.microsoft.com/office/powerpoint/2010/main" val="1221337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304721" y="0"/>
            <a:ext cx="11579384"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Placeholder 1"/>
          <p:cNvSpPr>
            <a:spLocks noGrp="1"/>
          </p:cNvSpPr>
          <p:nvPr>
            <p:ph type="title"/>
          </p:nvPr>
        </p:nvSpPr>
        <p:spPr>
          <a:xfrm>
            <a:off x="1117309" y="76200"/>
            <a:ext cx="10157354" cy="1397000"/>
          </a:xfrm>
          <a:prstGeom prst="rect">
            <a:avLst/>
          </a:prstGeom>
        </p:spPr>
        <p:txBody>
          <a:bodyPr vert="horz" lIns="121899" tIns="60949" rIns="121899" bIns="60949" rtlCol="0" anchor="b">
            <a:normAutofit/>
          </a:bodyPr>
          <a:lstStyle/>
          <a:p>
            <a:r>
              <a:rPr lang="en-US"/>
              <a:t>Click to edit Master title style</a:t>
            </a:r>
            <a:endParaRPr dirty="0"/>
          </a:p>
        </p:txBody>
      </p:sp>
      <p:sp>
        <p:nvSpPr>
          <p:cNvPr id="3" name="Text Placeholder 2"/>
          <p:cNvSpPr>
            <a:spLocks noGrp="1"/>
          </p:cNvSpPr>
          <p:nvPr>
            <p:ph type="body" idx="1"/>
          </p:nvPr>
        </p:nvSpPr>
        <p:spPr>
          <a:xfrm>
            <a:off x="1117309" y="1701800"/>
            <a:ext cx="10157354" cy="4470400"/>
          </a:xfrm>
          <a:prstGeom prst="rect">
            <a:avLst/>
          </a:prstGeom>
        </p:spPr>
        <p:txBody>
          <a:bodyPr vert="horz" lIns="121899" tIns="60949" rIns="121899" bIns="60949"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1117309" y="6400801"/>
            <a:ext cx="2742486" cy="320675"/>
          </a:xfrm>
          <a:prstGeom prst="rect">
            <a:avLst/>
          </a:prstGeom>
        </p:spPr>
        <p:txBody>
          <a:bodyPr vert="horz" lIns="121899" tIns="60949" rIns="121899" bIns="60949" rtlCol="0" anchor="b"/>
          <a:lstStyle>
            <a:lvl1pPr algn="l">
              <a:defRPr sz="1200" baseline="0">
                <a:solidFill>
                  <a:schemeClr val="tx2">
                    <a:lumMod val="65000"/>
                    <a:lumOff val="35000"/>
                  </a:schemeClr>
                </a:solidFill>
              </a:defRPr>
            </a:lvl1pPr>
          </a:lstStyle>
          <a:p>
            <a:fld id="{2DD204D1-F9BD-4643-8480-6EA41EB484F1}" type="datetimeFigureOut">
              <a:rPr lang="en-US" smtClean="0"/>
              <a:pPr/>
              <a:t>2/17/2018</a:t>
            </a:fld>
            <a:endParaRPr lang="en-US"/>
          </a:p>
        </p:txBody>
      </p:sp>
      <p:sp>
        <p:nvSpPr>
          <p:cNvPr id="5" name="Footer Placeholder 4"/>
          <p:cNvSpPr>
            <a:spLocks noGrp="1"/>
          </p:cNvSpPr>
          <p:nvPr>
            <p:ph type="ftr" sz="quarter" idx="3"/>
          </p:nvPr>
        </p:nvSpPr>
        <p:spPr>
          <a:xfrm>
            <a:off x="3907842" y="6400801"/>
            <a:ext cx="6216301" cy="320675"/>
          </a:xfrm>
          <a:prstGeom prst="rect">
            <a:avLst/>
          </a:prstGeom>
        </p:spPr>
        <p:txBody>
          <a:bodyPr vert="horz" lIns="121899" tIns="60949" rIns="121899" bIns="60949" rtlCol="0" anchor="b"/>
          <a:lstStyle>
            <a:lvl1pPr algn="ctr">
              <a:defRPr sz="1200" baseline="0">
                <a:solidFill>
                  <a:schemeClr val="tx2">
                    <a:lumMod val="65000"/>
                    <a:lumOff val="35000"/>
                  </a:schemeClr>
                </a:solidFill>
              </a:defRPr>
            </a:lvl1pPr>
          </a:lstStyle>
          <a:p>
            <a:endParaRPr lang="en-US"/>
          </a:p>
        </p:txBody>
      </p:sp>
      <p:sp>
        <p:nvSpPr>
          <p:cNvPr id="6" name="Slide Number Placeholder 5"/>
          <p:cNvSpPr>
            <a:spLocks noGrp="1"/>
          </p:cNvSpPr>
          <p:nvPr>
            <p:ph type="sldNum" sz="quarter" idx="4"/>
          </p:nvPr>
        </p:nvSpPr>
        <p:spPr>
          <a:xfrm>
            <a:off x="10167146" y="6400801"/>
            <a:ext cx="1107518" cy="320675"/>
          </a:xfrm>
          <a:prstGeom prst="rect">
            <a:avLst/>
          </a:prstGeom>
        </p:spPr>
        <p:txBody>
          <a:bodyPr vert="horz" lIns="121899" tIns="60949" rIns="121899" bIns="60949" rtlCol="0" anchor="b"/>
          <a:lstStyle>
            <a:lvl1pPr algn="r">
              <a:defRPr sz="1200" baseline="0">
                <a:solidFill>
                  <a:schemeClr val="tx2">
                    <a:lumMod val="65000"/>
                    <a:lumOff val="35000"/>
                  </a:schemeClr>
                </a:solidFill>
              </a:defRPr>
            </a:lvl1pPr>
          </a:lstStyle>
          <a:p>
            <a:fld id="{EB37DED6-D4C7-42EE-AB49-D2E39E64FDE4}" type="slidenum">
              <a:rPr lang="en-US" smtClean="0"/>
              <a:pPr/>
              <a:t>‹#›</a:t>
            </a:fld>
            <a:endParaRPr lang="en-US"/>
          </a:p>
        </p:txBody>
      </p:sp>
    </p:spTree>
    <p:extLst>
      <p:ext uri="{BB962C8B-B14F-4D97-AF65-F5344CB8AC3E}">
        <p14:creationId xmlns:p14="http://schemas.microsoft.com/office/powerpoint/2010/main" val="1544047913"/>
      </p:ext>
    </p:extLst>
  </p:cSld>
  <p:clrMap bg1="lt1" tx1="dk1" bg2="lt2" tx2="dk2" accent1="accent1" accent2="accent2" accent3="accent3" accent4="accent4" accent5="accent5" accent6="accent6" hlink="hlink" folHlink="folHlink"/>
  <p:sldLayoutIdLst>
    <p:sldLayoutId id="2147483661" r:id="rId1"/>
    <p:sldLayoutId id="2147483679" r:id="rId2"/>
    <p:sldLayoutId id="2147483663" r:id="rId3"/>
    <p:sldLayoutId id="2147483664" r:id="rId4"/>
    <p:sldLayoutId id="2147483665" r:id="rId5"/>
    <p:sldLayoutId id="2147483666" r:id="rId6"/>
    <p:sldLayoutId id="2147483667" r:id="rId7"/>
    <p:sldLayoutId id="2147483675" r:id="rId8"/>
    <p:sldLayoutId id="2147483676" r:id="rId9"/>
    <p:sldLayoutId id="2147483677" r:id="rId10"/>
    <p:sldLayoutId id="2147483678"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1218987" rtl="0" eaLnBrk="1" latinLnBrk="0" hangingPunct="1">
        <a:lnSpc>
          <a:spcPct val="85000"/>
        </a:lnSpc>
        <a:spcBef>
          <a:spcPct val="0"/>
        </a:spcBef>
        <a:buNone/>
        <a:tabLst/>
        <a:defRPr sz="4400" kern="1200" cap="none" baseline="0">
          <a:solidFill>
            <a:schemeClr val="tx1"/>
          </a:solidFill>
          <a:latin typeface="+mj-lt"/>
          <a:ea typeface="+mj-ea"/>
          <a:cs typeface="+mj-cs"/>
        </a:defRPr>
      </a:lvl1pPr>
    </p:titleStyle>
    <p:bodyStyle>
      <a:lvl1pPr marL="304747" indent="-304747" algn="l" defTabSz="1218987" rtl="0" eaLnBrk="1" latinLnBrk="0" hangingPunct="1">
        <a:lnSpc>
          <a:spcPct val="95000"/>
        </a:lnSpc>
        <a:spcBef>
          <a:spcPts val="1866"/>
        </a:spcBef>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5pPr>
      <a:lvl6pPr marL="2437973"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6pPr>
      <a:lvl7pPr marL="286461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7pPr>
      <a:lvl8pPr marL="3291264"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8pPr>
      <a:lvl9pPr marL="377885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The gestalt of authority work: making sense of identity management</a:t>
            </a:r>
          </a:p>
        </p:txBody>
      </p:sp>
      <p:sp>
        <p:nvSpPr>
          <p:cNvPr id="3" name="Subtitle 2"/>
          <p:cNvSpPr>
            <a:spLocks noGrp="1"/>
          </p:cNvSpPr>
          <p:nvPr>
            <p:ph type="subTitle" idx="1"/>
          </p:nvPr>
        </p:nvSpPr>
        <p:spPr/>
        <p:txBody>
          <a:bodyPr/>
          <a:lstStyle/>
          <a:p>
            <a:r>
              <a:rPr lang="en-US" dirty="0"/>
              <a:t>Violet Fox</a:t>
            </a:r>
          </a:p>
          <a:p>
            <a:r>
              <a:rPr lang="en-US" dirty="0"/>
              <a:t>@</a:t>
            </a:r>
            <a:r>
              <a:rPr lang="en-US" dirty="0" err="1"/>
              <a:t>violetbfox</a:t>
            </a:r>
            <a:endParaRPr lang="en-US" dirty="0"/>
          </a:p>
        </p:txBody>
      </p:sp>
    </p:spTree>
    <p:extLst>
      <p:ext uri="{BB962C8B-B14F-4D97-AF65-F5344CB8AC3E}">
        <p14:creationId xmlns:p14="http://schemas.microsoft.com/office/powerpoint/2010/main" val="3650340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5212" y="1295400"/>
            <a:ext cx="7008574" cy="1930400"/>
          </a:xfrm>
        </p:spPr>
        <p:txBody>
          <a:bodyPr>
            <a:normAutofit fontScale="90000"/>
          </a:bodyPr>
          <a:lstStyle/>
          <a:p>
            <a:r>
              <a:rPr lang="en-US" dirty="0"/>
              <a:t>Thanks! </a:t>
            </a:r>
            <a:br>
              <a:rPr lang="en-US" dirty="0"/>
            </a:br>
            <a:br>
              <a:rPr lang="en-US" dirty="0"/>
            </a:br>
            <a:br>
              <a:rPr lang="en-US" dirty="0"/>
            </a:br>
            <a:r>
              <a:rPr lang="en-US" dirty="0"/>
              <a:t>Violet Fox </a:t>
            </a:r>
            <a:br>
              <a:rPr lang="en-US" dirty="0"/>
            </a:br>
            <a:r>
              <a:rPr lang="en-US" dirty="0"/>
              <a:t>@</a:t>
            </a:r>
            <a:r>
              <a:rPr lang="en-US" dirty="0" err="1"/>
              <a:t>violetbfox</a:t>
            </a:r>
            <a:br>
              <a:rPr lang="en-US" dirty="0"/>
            </a:br>
            <a:r>
              <a:rPr lang="en-US" dirty="0"/>
              <a:t>violetfox@gmail.com</a:t>
            </a:r>
          </a:p>
        </p:txBody>
      </p:sp>
    </p:spTree>
    <p:extLst>
      <p:ext uri="{BB962C8B-B14F-4D97-AF65-F5344CB8AC3E}">
        <p14:creationId xmlns:p14="http://schemas.microsoft.com/office/powerpoint/2010/main" val="1997697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9A0DE55-0DBD-48FB-9A1F-9B00FC7C4583}"/>
              </a:ext>
            </a:extLst>
          </p:cNvPr>
          <p:cNvSpPr/>
          <p:nvPr/>
        </p:nvSpPr>
        <p:spPr>
          <a:xfrm>
            <a:off x="1903412" y="990600"/>
            <a:ext cx="5867400" cy="923330"/>
          </a:xfrm>
          <a:prstGeom prst="rect">
            <a:avLst/>
          </a:prstGeom>
        </p:spPr>
        <p:txBody>
          <a:bodyPr wrap="square">
            <a:spAutoFit/>
          </a:bodyPr>
          <a:lstStyle/>
          <a:p>
            <a:r>
              <a:rPr lang="en-US" sz="5400" dirty="0"/>
              <a:t>oclc.org</a:t>
            </a:r>
          </a:p>
        </p:txBody>
      </p:sp>
      <p:pic>
        <p:nvPicPr>
          <p:cNvPr id="4" name="Picture 3">
            <a:extLst>
              <a:ext uri="{FF2B5EF4-FFF2-40B4-BE49-F238E27FC236}">
                <a16:creationId xmlns:a16="http://schemas.microsoft.com/office/drawing/2014/main" id="{10AB3B6F-FA67-4B53-BD09-8589D6344E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6612" y="2362200"/>
            <a:ext cx="10113781" cy="2219325"/>
          </a:xfrm>
          <a:prstGeom prst="rect">
            <a:avLst/>
          </a:prstGeom>
        </p:spPr>
      </p:pic>
    </p:spTree>
    <p:extLst>
      <p:ext uri="{BB962C8B-B14F-4D97-AF65-F5344CB8AC3E}">
        <p14:creationId xmlns:p14="http://schemas.microsoft.com/office/powerpoint/2010/main" val="2538971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9220886-DA2D-460D-A47F-5B217A1967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2012" y="533400"/>
            <a:ext cx="4427982" cy="5943600"/>
          </a:xfrm>
          <a:prstGeom prst="rect">
            <a:avLst/>
          </a:prstGeom>
        </p:spPr>
      </p:pic>
      <p:sp>
        <p:nvSpPr>
          <p:cNvPr id="6" name="TextBox 5">
            <a:extLst>
              <a:ext uri="{FF2B5EF4-FFF2-40B4-BE49-F238E27FC236}">
                <a16:creationId xmlns:a16="http://schemas.microsoft.com/office/drawing/2014/main" id="{4B973BD9-54E2-4109-BD53-76570F07AAF9}"/>
              </a:ext>
            </a:extLst>
          </p:cNvPr>
          <p:cNvSpPr txBox="1"/>
          <p:nvPr/>
        </p:nvSpPr>
        <p:spPr>
          <a:xfrm>
            <a:off x="1446212" y="3352800"/>
            <a:ext cx="3886200" cy="1569660"/>
          </a:xfrm>
          <a:prstGeom prst="rect">
            <a:avLst/>
          </a:prstGeom>
          <a:noFill/>
        </p:spPr>
        <p:txBody>
          <a:bodyPr wrap="square" rtlCol="0">
            <a:spAutoFit/>
          </a:bodyPr>
          <a:lstStyle/>
          <a:p>
            <a:r>
              <a:rPr lang="en-US" sz="4800" dirty="0"/>
              <a:t>Frieda </a:t>
            </a:r>
            <a:r>
              <a:rPr lang="en-US" sz="4800" dirty="0" err="1"/>
              <a:t>Belinfante</a:t>
            </a:r>
            <a:endParaRPr lang="en-US" sz="4800" dirty="0"/>
          </a:p>
        </p:txBody>
      </p:sp>
    </p:spTree>
    <p:extLst>
      <p:ext uri="{BB962C8B-B14F-4D97-AF65-F5344CB8AC3E}">
        <p14:creationId xmlns:p14="http://schemas.microsoft.com/office/powerpoint/2010/main" val="711182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8DA605C-E3E2-4AE3-9BA8-556F6606794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03612" y="228600"/>
            <a:ext cx="5410200" cy="6011986"/>
          </a:xfrm>
          <a:prstGeom prst="rect">
            <a:avLst/>
          </a:prstGeom>
        </p:spPr>
      </p:pic>
    </p:spTree>
    <p:extLst>
      <p:ext uri="{BB962C8B-B14F-4D97-AF65-F5344CB8AC3E}">
        <p14:creationId xmlns:p14="http://schemas.microsoft.com/office/powerpoint/2010/main" val="3347619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5A8CC21-4807-4CC5-B822-A0968907E704}"/>
              </a:ext>
            </a:extLst>
          </p:cNvPr>
          <p:cNvSpPr/>
          <p:nvPr/>
        </p:nvSpPr>
        <p:spPr>
          <a:xfrm>
            <a:off x="2132012" y="990600"/>
            <a:ext cx="7770813" cy="3919984"/>
          </a:xfrm>
          <a:prstGeom prst="rect">
            <a:avLst/>
          </a:prstGeom>
        </p:spPr>
        <p:txBody>
          <a:bodyPr wrap="square">
            <a:spAutoFit/>
          </a:bodyPr>
          <a:lstStyle/>
          <a:p>
            <a:pPr>
              <a:lnSpc>
                <a:spcPct val="107000"/>
              </a:lnSpc>
              <a:spcAft>
                <a:spcPts val="800"/>
              </a:spcAft>
            </a:pPr>
            <a:r>
              <a:rPr lang="en-US" sz="4400" dirty="0">
                <a:latin typeface="Calibri" panose="020F0502020204030204" pitchFamily="34" charset="0"/>
                <a:ea typeface="Calibri" panose="020F0502020204030204" pitchFamily="34" charset="0"/>
                <a:cs typeface="Times New Roman" panose="02020603050405020304" pitchFamily="18" charset="0"/>
              </a:rPr>
              <a:t>we are entering information into a government database </a:t>
            </a:r>
          </a:p>
          <a:p>
            <a:pPr>
              <a:lnSpc>
                <a:spcPct val="107000"/>
              </a:lnSpc>
              <a:spcAft>
                <a:spcPts val="800"/>
              </a:spcAft>
            </a:pPr>
            <a:endParaRPr lang="en-US" sz="4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4400" dirty="0">
                <a:latin typeface="Calibri" panose="020F0502020204030204" pitchFamily="34" charset="0"/>
                <a:ea typeface="Calibri" panose="020F0502020204030204" pitchFamily="34" charset="0"/>
                <a:cs typeface="Times New Roman" panose="02020603050405020304" pitchFamily="18" charset="0"/>
              </a:rPr>
              <a:t>we don’t control who uses that information or for what purposes</a:t>
            </a:r>
          </a:p>
        </p:txBody>
      </p:sp>
    </p:spTree>
    <p:extLst>
      <p:ext uri="{BB962C8B-B14F-4D97-AF65-F5344CB8AC3E}">
        <p14:creationId xmlns:p14="http://schemas.microsoft.com/office/powerpoint/2010/main" val="6860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odeofethics_cover">
            <a:extLst>
              <a:ext uri="{FF2B5EF4-FFF2-40B4-BE49-F238E27FC236}">
                <a16:creationId xmlns:a16="http://schemas.microsoft.com/office/drawing/2014/main" id="{F6E79202-59F6-4DA4-9C64-2D74CAD121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9812" y="228600"/>
            <a:ext cx="4876800" cy="6143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3680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EFE030F-08A0-4800-946F-E28D5C56F6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6012" y="990600"/>
            <a:ext cx="4876800" cy="4876800"/>
          </a:xfrm>
          <a:prstGeom prst="rect">
            <a:avLst/>
          </a:prstGeom>
        </p:spPr>
      </p:pic>
    </p:spTree>
    <p:extLst>
      <p:ext uri="{BB962C8B-B14F-4D97-AF65-F5344CB8AC3E}">
        <p14:creationId xmlns:p14="http://schemas.microsoft.com/office/powerpoint/2010/main" val="2530132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D280248-E0C5-4AD9-92F9-4EA4A91C0C0E}"/>
              </a:ext>
            </a:extLst>
          </p:cNvPr>
          <p:cNvSpPr txBox="1"/>
          <p:nvPr/>
        </p:nvSpPr>
        <p:spPr>
          <a:xfrm>
            <a:off x="1751012" y="1600200"/>
            <a:ext cx="8229600" cy="1754326"/>
          </a:xfrm>
          <a:prstGeom prst="rect">
            <a:avLst/>
          </a:prstGeom>
          <a:noFill/>
        </p:spPr>
        <p:txBody>
          <a:bodyPr wrap="square" rtlCol="0">
            <a:spAutoFit/>
          </a:bodyPr>
          <a:lstStyle/>
          <a:p>
            <a:pPr algn="ctr"/>
            <a:r>
              <a:rPr lang="en-US" sz="5400" dirty="0">
                <a:latin typeface="+mj-lt"/>
                <a:cs typeface="Calibri" panose="020F0502020204030204" pitchFamily="34" charset="0"/>
              </a:rPr>
              <a:t>an overall philosophy </a:t>
            </a:r>
          </a:p>
          <a:p>
            <a:pPr algn="ctr"/>
            <a:r>
              <a:rPr lang="en-US" sz="5400" dirty="0">
                <a:latin typeface="+mj-lt"/>
                <a:cs typeface="Calibri" panose="020F0502020204030204" pitchFamily="34" charset="0"/>
              </a:rPr>
              <a:t>of </a:t>
            </a:r>
            <a:r>
              <a:rPr lang="en-US" sz="5400" dirty="0" err="1">
                <a:latin typeface="+mj-lt"/>
                <a:cs typeface="Calibri" panose="020F0502020204030204" pitchFamily="34" charset="0"/>
              </a:rPr>
              <a:t>authcon</a:t>
            </a:r>
            <a:endParaRPr lang="en-US" sz="5400" dirty="0">
              <a:latin typeface="+mj-lt"/>
              <a:cs typeface="Calibri" panose="020F0502020204030204" pitchFamily="34" charset="0"/>
            </a:endParaRPr>
          </a:p>
        </p:txBody>
      </p:sp>
    </p:spTree>
    <p:extLst>
      <p:ext uri="{BB962C8B-B14F-4D97-AF65-F5344CB8AC3E}">
        <p14:creationId xmlns:p14="http://schemas.microsoft.com/office/powerpoint/2010/main" val="3975952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71318EE-6F08-41C6-9CE7-5055AA493B60}"/>
              </a:ext>
            </a:extLst>
          </p:cNvPr>
          <p:cNvSpPr/>
          <p:nvPr/>
        </p:nvSpPr>
        <p:spPr>
          <a:xfrm>
            <a:off x="684212" y="914400"/>
            <a:ext cx="9906000" cy="4031873"/>
          </a:xfrm>
          <a:prstGeom prst="rect">
            <a:avLst/>
          </a:prstGeom>
        </p:spPr>
        <p:txBody>
          <a:bodyPr wrap="square">
            <a:spAutoFit/>
          </a:bodyPr>
          <a:lstStyle/>
          <a:p>
            <a:r>
              <a:rPr lang="en-US" sz="3200" dirty="0"/>
              <a:t>“The scholar may swear to his neutrality on the job, but whether he be physicist, historian, or archivist, his work will tend… to maintain the existing social order by perpetuating its values, by legitimizing its priorities, by justifying its wars, perpetuating its prejudices, contributing to its xenophobia, and apologizing for its class order.”</a:t>
            </a:r>
          </a:p>
          <a:p>
            <a:pPr algn="r"/>
            <a:r>
              <a:rPr lang="en-US" sz="3200" dirty="0"/>
              <a:t> –Howard Zinn</a:t>
            </a:r>
          </a:p>
        </p:txBody>
      </p:sp>
    </p:spTree>
    <p:extLst>
      <p:ext uri="{BB962C8B-B14F-4D97-AF65-F5344CB8AC3E}">
        <p14:creationId xmlns:p14="http://schemas.microsoft.com/office/powerpoint/2010/main" val="1803473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Books 16x9">
  <a:themeElements>
    <a:clrScheme name="Books_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extLst>
    <a:ext uri="{05A4C25C-085E-4340-85A3-A5531E510DB2}">
      <thm15:themeFamily xmlns:thm15="http://schemas.microsoft.com/office/thememl/2012/main" name="TF02787940.potx" id="{F769AD3B-90E4-4F81-9CF2-8BD9F607FEC3}" vid="{18F656D2-BE2F-4155-8430-D393897A45F9}"/>
    </a:ext>
  </a:extLst>
</a:theme>
</file>

<file path=ppt/theme/theme2.xml><?xml version="1.0" encoding="utf-8"?>
<a:theme xmlns:a="http://schemas.openxmlformats.org/drawingml/2006/main" name="Office Them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ppt/theme/theme3.xml><?xml version="1.0" encoding="utf-8"?>
<a:theme xmlns:a="http://schemas.openxmlformats.org/drawingml/2006/main" name="Office Them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ocPublishedLinkedAssetsLookup xmlns="4873beb7-5857-4685-be1f-d57550cc96cc" xsi:nil="true"/>
    <ApprovalStatus xmlns="4873beb7-5857-4685-be1f-d57550cc96cc">InProgress</ApprovalStatus>
    <MarketSpecific xmlns="4873beb7-5857-4685-be1f-d57550cc96cc">false</MarketSpecific>
    <LocComments xmlns="4873beb7-5857-4685-be1f-d57550cc96cc" xsi:nil="true"/>
    <LocLastLocAttemptVersionTypeLookup xmlns="4873beb7-5857-4685-be1f-d57550cc96cc" xsi:nil="true"/>
    <DirectSourceMarket xmlns="4873beb7-5857-4685-be1f-d57550cc96cc" xsi:nil="true"/>
    <ThumbnailAssetId xmlns="4873beb7-5857-4685-be1f-d57550cc96cc" xsi:nil="true"/>
    <PrimaryImageGen xmlns="4873beb7-5857-4685-be1f-d57550cc96cc">false</PrimaryImageGen>
    <LocNewPublishedVersionLookup xmlns="4873beb7-5857-4685-be1f-d57550cc96cc" xsi:nil="true"/>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LocOverallPublishStatusLookup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LocOverallLocStatusLookup xmlns="4873beb7-5857-4685-be1f-d57550cc96cc" xsi:nil="tru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1345039</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The bookstacks present on most slides  make this a good choice for students, teachers, reading enthusiasts, and others in education. This presentation template contains multiple slide layouts in widescreen format (16x9) and includes a sample table and chart that you can easily  modify.</APDescription>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2011-11-26T00:00:00+00:00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TemplateStatus xmlns="4873beb7-5857-4685-be1f-d57550cc96cc">Complete</TemplateStatus>
    <Downloads xmlns="4873beb7-5857-4685-be1f-d57550cc96cc">0</Downloads>
    <OOCacheId xmlns="4873beb7-5857-4685-be1f-d57550cc96cc" xsi:nil="true"/>
    <IsDeleted xmlns="4873beb7-5857-4685-be1f-d57550cc96cc">false</IsDeleted>
    <LocPublishedDependentAssetsLookup xmlns="4873beb7-5857-4685-be1f-d57550cc96cc" xsi:nil="true"/>
    <AssetExpire xmlns="4873beb7-5857-4685-be1f-d57550cc96cc">2029-05-12T07:00:00+00:00</AssetExpire>
    <DSATActionTaken xmlns="4873beb7-5857-4685-be1f-d57550cc96cc" xsi:nil="true"/>
    <CSXSubmissionMarket xmlns="4873beb7-5857-4685-be1f-d57550cc96cc" xsi:nil="true"/>
    <TPExecutable xmlns="4873beb7-5857-4685-be1f-d57550cc96cc" xsi:nil="true"/>
    <EditorialTags xmlns="4873beb7-5857-4685-be1f-d57550cc96cc" xsi:nil="true"/>
    <SubmitterId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TP102787939</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694216</LocLastLocAttemptVersionLookup>
    <LocProcessedForHandoffsLookup xmlns="4873beb7-5857-4685-be1f-d57550cc96cc" xsi:nil="true"/>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LocOverallPreviewStatusLookup xmlns="4873beb7-5857-4685-be1f-d57550cc96cc" xsi:nil="true"/>
    <TaxCatchAll xmlns="4873beb7-5857-4685-be1f-d57550cc96cc"/>
    <Markets xmlns="4873beb7-5857-4685-be1f-d57550cc96cc"/>
    <UAProjectedTotalWords xmlns="4873beb7-5857-4685-be1f-d57550cc96cc" xsi:nil="true"/>
    <IntlLangReview xmlns="4873beb7-5857-4685-be1f-d57550cc96cc" xsi:nil="true"/>
    <OutputCachingOn xmlns="4873beb7-5857-4685-be1f-d57550cc96cc">false</OutputCachingOn>
    <AverageRating xmlns="4873beb7-5857-4685-be1f-d57550cc96cc" xsi:nil="true"/>
    <APAuthor xmlns="4873beb7-5857-4685-be1f-d57550cc96cc">
      <UserInfo>
        <DisplayName>REDMOND\kristaa</DisplayName>
        <AccountId>136</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LocProcessedForMarketsLookup xmlns="4873beb7-5857-4685-be1f-d57550cc96cc" xsi:nil="true"/>
    <TPLaunchHelpLinkType xmlns="4873beb7-5857-4685-be1f-d57550cc96cc">Template</TPLaunchHelpLinkType>
    <OriginalRelease xmlns="4873beb7-5857-4685-be1f-d57550cc96cc">15</OriginalRelease>
    <LocalizationTagsTaxHTField0 xmlns="4873beb7-5857-4685-be1f-d57550cc96cc">
      <Terms xmlns="http://schemas.microsoft.com/office/infopath/2007/PartnerControls"/>
    </LocalizationTagsTaxHTField0>
    <UACurrentWords xmlns="4873beb7-5857-4685-be1f-d57550cc96cc" xsi:nil="true"/>
    <ArtSampleDocs xmlns="4873beb7-5857-4685-be1f-d57550cc96cc" xsi:nil="true"/>
    <UALocRecommendation xmlns="4873beb7-5857-4685-be1f-d57550cc96cc">Localize</UALocRecommendation>
    <Manager xmlns="4873beb7-5857-4685-be1f-d57550cc96cc" xsi:nil="true"/>
    <LocOverallHandbackStatusLookup xmlns="4873beb7-5857-4685-be1f-d57550cc96cc" xsi:nil="true"/>
    <ShowIn xmlns="4873beb7-5857-4685-be1f-d57550cc96cc">Show everywhere</ShowIn>
    <UANotes xmlns="4873beb7-5857-4685-be1f-d57550cc96cc" xsi:nil="true"/>
    <InternalTagsTaxHTField0 xmlns="4873beb7-5857-4685-be1f-d57550cc96cc">
      <Terms xmlns="http://schemas.microsoft.com/office/infopath/2007/PartnerControls"/>
    </InternalTagsTaxHTField0>
    <CSXHash xmlns="4873beb7-5857-4685-be1f-d57550cc96cc" xsi:nil="true"/>
    <VoteCount xmlns="4873beb7-5857-4685-be1f-d57550cc96cc" xsi:nil="true"/>
    <LocMarketGroupTiers2 xmlns="4873beb7-5857-4685-be1f-d57550cc96cc" xsi:nil="true"/>
  </documentManagement>
</p:properties>
</file>

<file path=customXml/item3.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1B558C7-619B-49BE-9097-7FCBDADD4ECE}">
  <ds:schemaRefs>
    <ds:schemaRef ds:uri="http://schemas.microsoft.com/sharepoint/v3/contenttype/forms"/>
  </ds:schemaRefs>
</ds:datastoreItem>
</file>

<file path=customXml/itemProps2.xml><?xml version="1.0" encoding="utf-8"?>
<ds:datastoreItem xmlns:ds="http://schemas.openxmlformats.org/officeDocument/2006/customXml" ds:itemID="{F301D382-32B0-43EE-932C-28906AF37617}">
  <ds:schemaRefs>
    <ds:schemaRef ds:uri="http://schemas.microsoft.com/office/infopath/2007/PartnerControls"/>
    <ds:schemaRef ds:uri="http://schemas.microsoft.com/office/2006/documentManagement/types"/>
    <ds:schemaRef ds:uri="http://purl.org/dc/elements/1.1/"/>
    <ds:schemaRef ds:uri="http://schemas.microsoft.com/office/2006/metadata/properties"/>
    <ds:schemaRef ds:uri="4873beb7-5857-4685-be1f-d57550cc96cc"/>
    <ds:schemaRef ds:uri="http://schemas.openxmlformats.org/package/2006/metadata/core-properties"/>
    <ds:schemaRef ds:uri="http://purl.org/dc/terms/"/>
    <ds:schemaRef ds:uri="http://www.w3.org/XML/1998/namespace"/>
    <ds:schemaRef ds:uri="http://purl.org/dc/dcmitype/"/>
  </ds:schemaRefs>
</ds:datastoreItem>
</file>

<file path=customXml/itemProps3.xml><?xml version="1.0" encoding="utf-8"?>
<ds:datastoreItem xmlns:ds="http://schemas.openxmlformats.org/officeDocument/2006/customXml" ds:itemID="{BBB5C329-08A6-4E5E-AEF1-A97828C8741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Blue bookstack presentation (widescreen)</Template>
  <TotalTime>1442</TotalTime>
  <Words>2531</Words>
  <Application>Microsoft Office PowerPoint</Application>
  <PresentationFormat>Custom</PresentationFormat>
  <Paragraphs>77</Paragraphs>
  <Slides>10</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Century Gothic</vt:lpstr>
      <vt:lpstr>Times New Roman</vt:lpstr>
      <vt:lpstr>Books 16x9</vt:lpstr>
      <vt:lpstr>The gestalt of authority work: making sense of identity management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Thanks!    Violet Fox  @violetbfox violetfox@gmail.com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gestalt of authority work: making sense of identity management</dc:title>
  <dc:creator>Violet</dc:creator>
  <cp:lastModifiedBy>Violet</cp:lastModifiedBy>
  <cp:revision>15</cp:revision>
  <dcterms:created xsi:type="dcterms:W3CDTF">2018-02-08T00:45:39Z</dcterms:created>
  <dcterms:modified xsi:type="dcterms:W3CDTF">2018-02-17T21:28:06Z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CampaignTags">
    <vt:lpwstr/>
  </property>
  <property fmtid="{D5CDD505-2E9C-101B-9397-08002B2CF9AE}" pid="7" name="ScenarioTags">
    <vt:lpwstr/>
  </property>
</Properties>
</file>