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425" r:id="rId3"/>
    <p:sldId id="426" r:id="rId4"/>
    <p:sldId id="427" r:id="rId5"/>
    <p:sldId id="428" r:id="rId6"/>
    <p:sldId id="429" r:id="rId7"/>
    <p:sldId id="430" r:id="rId8"/>
    <p:sldId id="440" r:id="rId9"/>
    <p:sldId id="431" r:id="rId10"/>
    <p:sldId id="433" r:id="rId11"/>
    <p:sldId id="453" r:id="rId12"/>
    <p:sldId id="452" r:id="rId13"/>
    <p:sldId id="434" r:id="rId14"/>
    <p:sldId id="435" r:id="rId15"/>
    <p:sldId id="436" r:id="rId16"/>
    <p:sldId id="437" r:id="rId17"/>
    <p:sldId id="438" r:id="rId18"/>
    <p:sldId id="439" r:id="rId19"/>
    <p:sldId id="441" r:id="rId20"/>
    <p:sldId id="443" r:id="rId21"/>
    <p:sldId id="444" r:id="rId22"/>
    <p:sldId id="445" r:id="rId23"/>
    <p:sldId id="450" r:id="rId24"/>
    <p:sldId id="446" r:id="rId25"/>
    <p:sldId id="449" r:id="rId26"/>
    <p:sldId id="451" r:id="rId27"/>
    <p:sldId id="447" r:id="rId28"/>
    <p:sldId id="448" r:id="rId29"/>
    <p:sldId id="456" r:id="rId30"/>
    <p:sldId id="459" r:id="rId31"/>
    <p:sldId id="454" r:id="rId32"/>
    <p:sldId id="455" r:id="rId33"/>
    <p:sldId id="457" r:id="rId34"/>
    <p:sldId id="458" r:id="rId35"/>
    <p:sldId id="4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20" d="100"/>
          <a:sy n="120" d="100"/>
        </p:scale>
        <p:origin x="1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780B2-17BA-458C-AB0E-04261A81F46F}"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E3AB8-1341-43E3-B1DE-B2AF6939C409}" type="slidenum">
              <a:rPr lang="en-US" smtClean="0"/>
              <a:t>‹#›</a:t>
            </a:fld>
            <a:endParaRPr lang="en-US"/>
          </a:p>
        </p:txBody>
      </p:sp>
    </p:spTree>
    <p:extLst>
      <p:ext uri="{BB962C8B-B14F-4D97-AF65-F5344CB8AC3E}">
        <p14:creationId xmlns:p14="http://schemas.microsoft.com/office/powerpoint/2010/main" val="237876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oc.gov/aba/pcc/taskgroup/linked-data-best-practices-final-report.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oc.gov/aba/pcc/taskgroup/linked-data-best-practices-final-repor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E3AB8-1341-43E3-B1DE-B2AF6939C409}" type="slidenum">
              <a:rPr lang="en-US" smtClean="0"/>
              <a:t>1</a:t>
            </a:fld>
            <a:endParaRPr lang="en-US"/>
          </a:p>
        </p:txBody>
      </p:sp>
    </p:spTree>
    <p:extLst>
      <p:ext uri="{BB962C8B-B14F-4D97-AF65-F5344CB8AC3E}">
        <p14:creationId xmlns:p14="http://schemas.microsoft.com/office/powerpoint/2010/main" val="161444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p178: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1" name="Google Shape;2121;p178: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2" name="Google Shape;2122;p178: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123" name="Google Shape;2123;p178: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2124" name="Google Shape;2124;p178: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125" name="Google Shape;2125;p178: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of a search for keyword “vampire” in Amazon, eBay, and Primo.</a:t>
            </a:r>
          </a:p>
          <a:p>
            <a:endParaRPr lang="en-US" dirty="0"/>
          </a:p>
          <a:p>
            <a:r>
              <a:rPr lang="en-US" dirty="0"/>
              <a:t>Amazon and eBay present the shopper with hierarchically arranged and indented facets, which in some categories can be expanded to include subcategories.  However, Primo does not present the user with a facet for Americans that can be opened up to show facets for each state demonym.   If we don’t include Americans in a 386 field, a user wanting all works by Americans has to select Arizonans, Californians, New Yorkers, Washingtonians, etc.  By including demonyms at multiple hierarchical levels, we make it easier for users to select what they are looking for.</a:t>
            </a:r>
          </a:p>
        </p:txBody>
      </p:sp>
      <p:sp>
        <p:nvSpPr>
          <p:cNvPr id="4" name="Slide Number Placeholder 3"/>
          <p:cNvSpPr>
            <a:spLocks noGrp="1"/>
          </p:cNvSpPr>
          <p:nvPr>
            <p:ph type="sldNum" sz="quarter" idx="5"/>
          </p:nvPr>
        </p:nvSpPr>
        <p:spPr/>
        <p:txBody>
          <a:bodyPr/>
          <a:lstStyle/>
          <a:p>
            <a:fld id="{C21E3AB8-1341-43E3-B1DE-B2AF6939C409}" type="slidenum">
              <a:rPr lang="en-US" smtClean="0"/>
              <a:t>11</a:t>
            </a:fld>
            <a:endParaRPr lang="en-US"/>
          </a:p>
        </p:txBody>
      </p:sp>
    </p:spTree>
    <p:extLst>
      <p:ext uri="{BB962C8B-B14F-4D97-AF65-F5344CB8AC3E}">
        <p14:creationId xmlns:p14="http://schemas.microsoft.com/office/powerpoint/2010/main" val="47901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p178: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1" name="Google Shape;2121;p178: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$3 - Materials specified</a:t>
            </a:r>
            <a:r>
              <a:rPr lang="en-US"/>
              <a:t> </a:t>
            </a:r>
            <a:endParaRPr/>
          </a:p>
          <a:p>
            <a:pPr marL="0" lvl="0" indent="0" algn="l" rtl="0">
              <a:spcBef>
                <a:spcPts val="0"/>
              </a:spcBef>
              <a:spcAft>
                <a:spcPts val="0"/>
              </a:spcAft>
              <a:buNone/>
            </a:pPr>
            <a:r>
              <a:rPr lang="en-US"/>
              <a:t>Part of the described materials to which the field applies. </a:t>
            </a:r>
            <a:endParaRPr/>
          </a:p>
          <a:p>
            <a:pPr marL="0" lvl="0" indent="0" algn="l" rtl="0">
              <a:spcBef>
                <a:spcPts val="0"/>
              </a:spcBef>
              <a:spcAft>
                <a:spcPts val="0"/>
              </a:spcAft>
              <a:buNone/>
            </a:pPr>
            <a:endParaRPr/>
          </a:p>
          <a:p>
            <a:pPr marL="0" lvl="0" indent="0" algn="l" rtl="0">
              <a:spcBef>
                <a:spcPts val="0"/>
              </a:spcBef>
              <a:spcAft>
                <a:spcPts val="0"/>
              </a:spcAft>
              <a:buNone/>
            </a:pPr>
            <a:r>
              <a:rPr lang="en-US"/>
              <a:t>The first 386 applies to all of the works in this collection, so no $3 is necessary.  </a:t>
            </a:r>
            <a:endParaRPr/>
          </a:p>
        </p:txBody>
      </p:sp>
      <p:sp>
        <p:nvSpPr>
          <p:cNvPr id="2122" name="Google Shape;2122;p178: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123" name="Google Shape;2123;p178: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2124" name="Google Shape;2124;p178: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125" name="Google Shape;2125;p178: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171684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p179: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1" name="Google Shape;2131;p179: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$i - Relationship information (R)</a:t>
            </a:r>
            <a:endParaRPr dirty="0"/>
          </a:p>
          <a:p>
            <a:pPr marL="0" lvl="0" indent="0" algn="l" rtl="0">
              <a:spcBef>
                <a:spcPts val="0"/>
              </a:spcBef>
              <a:spcAft>
                <a:spcPts val="0"/>
              </a:spcAft>
              <a:buNone/>
            </a:pPr>
            <a:r>
              <a:rPr lang="en-US" dirty="0"/>
              <a:t>Designation of a relationship between one or more members of the demographic group recorded in the 386 field and the resource described in the 1XX/245 of the record. This may be an uncontrolled textual phrase or a controlled textual value from a list of relationships between bibliographic resources.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$4 - Relationship</a:t>
            </a:r>
            <a:r>
              <a:rPr lang="en-US" dirty="0"/>
              <a:t> </a:t>
            </a:r>
            <a:endParaRPr dirty="0"/>
          </a:p>
          <a:p>
            <a:pPr marL="0" lvl="0" indent="0" algn="l" rtl="0">
              <a:spcBef>
                <a:spcPts val="0"/>
              </a:spcBef>
              <a:spcAft>
                <a:spcPts val="0"/>
              </a:spcAft>
              <a:buNone/>
            </a:pPr>
            <a:r>
              <a:rPr lang="en-US" dirty="0"/>
              <a:t>Code or URI that specifies the relationship from the entity described in the record to the entity referenced in the field.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LCDGT Manual L 555:  Capitalize the first letter of a relationship term and record it in the singular. Follow the relationship term with a colon. For further guidance, see DCM Z1 386 Creator-Contributor Characteristics. </a:t>
            </a:r>
            <a:endParaRPr dirty="0"/>
          </a:p>
          <a:p>
            <a:pPr marL="0" lvl="0" indent="0" algn="l" rtl="0">
              <a:spcBef>
                <a:spcPts val="0"/>
              </a:spcBef>
              <a:spcAft>
                <a:spcPts val="0"/>
              </a:spcAft>
              <a:buNone/>
            </a:pPr>
            <a:endParaRPr dirty="0"/>
          </a:p>
        </p:txBody>
      </p:sp>
      <p:sp>
        <p:nvSpPr>
          <p:cNvPr id="2132" name="Google Shape;2132;p179: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133" name="Google Shape;2133;p179: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2134" name="Google Shape;2134;p179: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135" name="Google Shape;2135;p179: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p180: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2" name="Google Shape;2142;p180: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$i - Relationship information (R)</a:t>
            </a:r>
            <a:endParaRPr/>
          </a:p>
          <a:p>
            <a:pPr marL="0" lvl="0" indent="0" algn="l" rtl="0">
              <a:spcBef>
                <a:spcPts val="0"/>
              </a:spcBef>
              <a:spcAft>
                <a:spcPts val="0"/>
              </a:spcAft>
              <a:buNone/>
            </a:pPr>
            <a:r>
              <a:rPr lang="en-US"/>
              <a:t>Designation of a relationship between one or more members of the demographic group recorded in the 386 field and the resource described in the 1XX/245 of the record. This may be an uncontrolled textual phrase or a controlled textual value from a list of relationships between bibliographic resources. </a:t>
            </a:r>
            <a:endParaRPr/>
          </a:p>
          <a:p>
            <a:pPr marL="0" lvl="0" indent="0" algn="l" rtl="0">
              <a:spcBef>
                <a:spcPts val="0"/>
              </a:spcBef>
              <a:spcAft>
                <a:spcPts val="0"/>
              </a:spcAft>
              <a:buNone/>
            </a:pPr>
            <a:endParaRPr/>
          </a:p>
          <a:p>
            <a:pPr marL="0" lvl="0" indent="0" algn="l" rtl="0">
              <a:spcBef>
                <a:spcPts val="0"/>
              </a:spcBef>
              <a:spcAft>
                <a:spcPts val="0"/>
              </a:spcAft>
              <a:buNone/>
            </a:pPr>
            <a:r>
              <a:rPr lang="en-US" b="1"/>
              <a:t>$4 - Relationship</a:t>
            </a:r>
            <a:r>
              <a:rPr lang="en-US"/>
              <a:t> </a:t>
            </a:r>
            <a:endParaRPr/>
          </a:p>
          <a:p>
            <a:pPr marL="0" lvl="0" indent="0" algn="l" rtl="0">
              <a:spcBef>
                <a:spcPts val="0"/>
              </a:spcBef>
              <a:spcAft>
                <a:spcPts val="0"/>
              </a:spcAft>
              <a:buNone/>
            </a:pPr>
            <a:r>
              <a:rPr lang="en-US"/>
              <a:t>Code or URI that specifies the relationship from the entity described in the record to the entity referenced in the field. </a:t>
            </a:r>
            <a:endParaRPr/>
          </a:p>
          <a:p>
            <a:pPr marL="0" lvl="0" indent="0" algn="l" rtl="0">
              <a:spcBef>
                <a:spcPts val="0"/>
              </a:spcBef>
              <a:spcAft>
                <a:spcPts val="0"/>
              </a:spcAft>
              <a:buNone/>
            </a:pPr>
            <a:endParaRPr/>
          </a:p>
          <a:p>
            <a:pPr marL="0" lvl="0" indent="0" algn="l" rtl="0">
              <a:spcBef>
                <a:spcPts val="0"/>
              </a:spcBef>
              <a:spcAft>
                <a:spcPts val="0"/>
              </a:spcAft>
              <a:buNone/>
            </a:pPr>
            <a:r>
              <a:rPr lang="en-US"/>
              <a:t>According to the </a:t>
            </a:r>
            <a:r>
              <a:rPr lang="en-US" u="sng">
                <a:solidFill>
                  <a:schemeClr val="hlink"/>
                </a:solidFill>
                <a:hlinkClick r:id="rId3"/>
              </a:rPr>
              <a:t>PCC Task Group on Linked Data Best Practices: final report</a:t>
            </a:r>
            <a:r>
              <a:rPr lang="en-US"/>
              <a:t> (https://www.loc.gov/aba/pcc/taskgroup/linked-data-best-practices-final-report.pdf), the preferred order of subfields is $2 $4 $0 $1.</a:t>
            </a:r>
            <a:endParaRPr/>
          </a:p>
          <a:p>
            <a:pPr marL="0" lvl="0" indent="0" algn="l" rtl="0">
              <a:spcBef>
                <a:spcPts val="0"/>
              </a:spcBef>
              <a:spcAft>
                <a:spcPts val="0"/>
              </a:spcAft>
              <a:buNone/>
            </a:pPr>
            <a:endParaRPr/>
          </a:p>
        </p:txBody>
      </p:sp>
      <p:sp>
        <p:nvSpPr>
          <p:cNvPr id="2143" name="Google Shape;2143;p180: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144" name="Google Shape;2144;p180: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2145" name="Google Shape;2145;p180: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146" name="Google Shape;2146;p180: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p:cNvGrpSpPr/>
        <p:nvPr/>
      </p:nvGrpSpPr>
      <p:grpSpPr>
        <a:xfrm>
          <a:off x="0" y="0"/>
          <a:ext cx="0" cy="0"/>
          <a:chOff x="0" y="0"/>
          <a:chExt cx="0" cy="0"/>
        </a:xfrm>
      </p:grpSpPr>
      <p:sp>
        <p:nvSpPr>
          <p:cNvPr id="2151" name="Google Shape;2151;p181: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2" name="Google Shape;2152;p181: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$4 - Relationship</a:t>
            </a:r>
            <a:r>
              <a:rPr lang="en-US"/>
              <a:t> </a:t>
            </a:r>
            <a:endParaRPr/>
          </a:p>
          <a:p>
            <a:pPr marL="0" lvl="0" indent="0" algn="l" rtl="0">
              <a:spcBef>
                <a:spcPts val="0"/>
              </a:spcBef>
              <a:spcAft>
                <a:spcPts val="0"/>
              </a:spcAft>
              <a:buNone/>
            </a:pPr>
            <a:r>
              <a:rPr lang="en-US"/>
              <a:t>Code or URI that specifies the relationship from the entity described in the record to the entity referenced in the field.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According to the </a:t>
            </a:r>
            <a:r>
              <a:rPr lang="en-US" u="sng">
                <a:solidFill>
                  <a:schemeClr val="hlink"/>
                </a:solidFill>
                <a:hlinkClick r:id="rId3"/>
              </a:rPr>
              <a:t>PCC Task Group on Linked Data Best Practices: final report</a:t>
            </a:r>
            <a:r>
              <a:rPr lang="en-US"/>
              <a:t> (https://www.loc.gov/aba/pcc/taskgroup/linked-data-best-practices-final-report.pdf), the preferred order of subfields is $2 $4 $0 $1.</a:t>
            </a:r>
            <a:endParaRPr/>
          </a:p>
          <a:p>
            <a:pPr marL="0" lvl="0" indent="0" algn="l" rtl="0">
              <a:spcBef>
                <a:spcPts val="0"/>
              </a:spcBef>
              <a:spcAft>
                <a:spcPts val="0"/>
              </a:spcAft>
              <a:buNone/>
            </a:pPr>
            <a:endParaRPr/>
          </a:p>
        </p:txBody>
      </p:sp>
      <p:sp>
        <p:nvSpPr>
          <p:cNvPr id="2153" name="Google Shape;2153;p181: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154" name="Google Shape;2154;p181: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
        <p:nvSpPr>
          <p:cNvPr id="2155" name="Google Shape;2155;p181: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156" name="Google Shape;2156;p181: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1"/>
        <p:cNvGrpSpPr/>
        <p:nvPr/>
      </p:nvGrpSpPr>
      <p:grpSpPr>
        <a:xfrm>
          <a:off x="0" y="0"/>
          <a:ext cx="0" cy="0"/>
          <a:chOff x="0" y="0"/>
          <a:chExt cx="0" cy="0"/>
        </a:xfrm>
      </p:grpSpPr>
      <p:sp>
        <p:nvSpPr>
          <p:cNvPr id="2162" name="Google Shape;2162;p182: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3" name="Google Shape;2163;p182: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$3 - Materials specified</a:t>
            </a:r>
            <a:r>
              <a:rPr lang="en-US"/>
              <a:t> </a:t>
            </a:r>
            <a:endParaRPr/>
          </a:p>
          <a:p>
            <a:pPr marL="0" lvl="0" indent="0" algn="l" rtl="0">
              <a:spcBef>
                <a:spcPts val="0"/>
              </a:spcBef>
              <a:spcAft>
                <a:spcPts val="0"/>
              </a:spcAft>
              <a:buNone/>
            </a:pPr>
            <a:r>
              <a:rPr lang="en-US"/>
              <a:t>Part of the described materials to which the field applies. </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other ways to record the gender.  For example (shown on the next slide):</a:t>
            </a:r>
            <a:endParaRPr/>
          </a:p>
          <a:p>
            <a:pPr marL="0" lvl="0" indent="0" algn="l" rtl="0">
              <a:spcBef>
                <a:spcPts val="0"/>
              </a:spcBef>
              <a:spcAft>
                <a:spcPts val="0"/>
              </a:spcAft>
              <a:buNone/>
            </a:pPr>
            <a:endParaRPr/>
          </a:p>
          <a:p>
            <a:pPr marL="0" lvl="0" indent="0" algn="l" rtl="0">
              <a:spcBef>
                <a:spcPts val="0"/>
              </a:spcBef>
              <a:spcAft>
                <a:spcPts val="0"/>
              </a:spcAft>
              <a:buClr>
                <a:srgbClr val="FF0000"/>
              </a:buClr>
              <a:buSzPts val="1200"/>
              <a:buFont typeface="Calibri"/>
              <a:buNone/>
            </a:pPr>
            <a:r>
              <a:rPr lang="en-US">
                <a:solidFill>
                  <a:srgbClr val="FF0000"/>
                </a:solidFill>
              </a:rPr>
              <a:t>386 __  </a:t>
            </a:r>
            <a:r>
              <a:rPr lang="en-US">
                <a:solidFill>
                  <a:srgbClr val="7030A0"/>
                </a:solidFill>
              </a:rPr>
              <a:t>$3 Escalation: obscene </a:t>
            </a:r>
            <a:r>
              <a:rPr lang="en-US">
                <a:solidFill>
                  <a:srgbClr val="00B0F0"/>
                </a:solidFill>
              </a:rPr>
              <a:t>$i Author: </a:t>
            </a:r>
            <a:r>
              <a:rPr lang="en-US">
                <a:solidFill>
                  <a:srgbClr val="FF0000"/>
                </a:solidFill>
              </a:rPr>
              <a:t>$a Austrians $2 lcdgt</a:t>
            </a:r>
            <a:endParaRPr>
              <a:solidFill>
                <a:srgbClr val="FF0000"/>
              </a:solidFill>
            </a:endParaRPr>
          </a:p>
          <a:p>
            <a:pPr marL="0" lvl="0" indent="0" algn="l" rtl="0">
              <a:spcBef>
                <a:spcPts val="0"/>
              </a:spcBef>
              <a:spcAft>
                <a:spcPts val="0"/>
              </a:spcAft>
              <a:buClr>
                <a:srgbClr val="FF0000"/>
              </a:buClr>
              <a:buSzPts val="1200"/>
              <a:buFont typeface="Calibri"/>
              <a:buNone/>
            </a:pPr>
            <a:r>
              <a:rPr lang="en-US">
                <a:solidFill>
                  <a:srgbClr val="FF0000"/>
                </a:solidFill>
              </a:rPr>
              <a:t>386 __  </a:t>
            </a:r>
            <a:r>
              <a:rPr lang="en-US">
                <a:solidFill>
                  <a:srgbClr val="7030A0"/>
                </a:solidFill>
              </a:rPr>
              <a:t>$3 The propsmaster </a:t>
            </a:r>
            <a:r>
              <a:rPr lang="en-US">
                <a:solidFill>
                  <a:srgbClr val="00B0F0"/>
                </a:solidFill>
              </a:rPr>
              <a:t>$i Author: </a:t>
            </a:r>
            <a:r>
              <a:rPr lang="en-US">
                <a:solidFill>
                  <a:srgbClr val="FF0000"/>
                </a:solidFill>
              </a:rPr>
              <a:t>$a Serbs $2 lcdgt</a:t>
            </a:r>
            <a:endParaRPr>
              <a:solidFill>
                <a:srgbClr val="FF0000"/>
              </a:solidFill>
            </a:endParaRPr>
          </a:p>
          <a:p>
            <a:pPr marL="0" lvl="0" indent="0" algn="l" rtl="0">
              <a:spcBef>
                <a:spcPts val="0"/>
              </a:spcBef>
              <a:spcAft>
                <a:spcPts val="0"/>
              </a:spcAft>
              <a:buClr>
                <a:srgbClr val="FF0000"/>
              </a:buClr>
              <a:buSzPts val="1200"/>
              <a:buFont typeface="Calibri"/>
              <a:buNone/>
            </a:pPr>
            <a:r>
              <a:rPr lang="en-US">
                <a:solidFill>
                  <a:srgbClr val="FF0000"/>
                </a:solidFill>
              </a:rPr>
              <a:t>386 __  </a:t>
            </a:r>
            <a:r>
              <a:rPr lang="en-US">
                <a:solidFill>
                  <a:srgbClr val="7030A0"/>
                </a:solidFill>
              </a:rPr>
              <a:t>$3 Hand in hand </a:t>
            </a:r>
            <a:r>
              <a:rPr lang="en-US">
                <a:solidFill>
                  <a:srgbClr val="00B0F0"/>
                </a:solidFill>
              </a:rPr>
              <a:t>$i Author: </a:t>
            </a:r>
            <a:r>
              <a:rPr lang="en-US">
                <a:solidFill>
                  <a:srgbClr val="FF0000"/>
                </a:solidFill>
              </a:rPr>
              <a:t>$a Swedes $2 lcdgt</a:t>
            </a:r>
            <a:endParaRPr>
              <a:solidFill>
                <a:srgbClr val="FF0000"/>
              </a:solidFill>
            </a:endParaRPr>
          </a:p>
          <a:p>
            <a:pPr marL="0" lvl="0" indent="0" algn="l" rtl="0">
              <a:spcBef>
                <a:spcPts val="0"/>
              </a:spcBef>
              <a:spcAft>
                <a:spcPts val="0"/>
              </a:spcAft>
              <a:buClr>
                <a:srgbClr val="FF0000"/>
              </a:buClr>
              <a:buSzPts val="1200"/>
              <a:buFont typeface="Calibri"/>
              <a:buNone/>
            </a:pPr>
            <a:r>
              <a:rPr lang="en-US">
                <a:solidFill>
                  <a:srgbClr val="FF0000"/>
                </a:solidFill>
              </a:rPr>
              <a:t>386 __  $3 </a:t>
            </a:r>
            <a:r>
              <a:rPr lang="en-US">
                <a:solidFill>
                  <a:srgbClr val="7030A0"/>
                </a:solidFill>
              </a:rPr>
              <a:t>Escalation: obscene ; The propsmaster </a:t>
            </a:r>
            <a:r>
              <a:rPr lang="en-US">
                <a:solidFill>
                  <a:srgbClr val="00B0F0"/>
                </a:solidFill>
              </a:rPr>
              <a:t>$i Author: </a:t>
            </a:r>
            <a:r>
              <a:rPr lang="en-US">
                <a:solidFill>
                  <a:srgbClr val="7030A0"/>
                </a:solidFill>
              </a:rPr>
              <a:t>$a Men $2 lcdgt</a:t>
            </a:r>
            <a:endParaRPr>
              <a:solidFill>
                <a:srgbClr val="FF0000"/>
              </a:solidFill>
            </a:endParaRPr>
          </a:p>
          <a:p>
            <a:pPr marL="0" lvl="0" indent="0" algn="l" rtl="0">
              <a:spcBef>
                <a:spcPts val="0"/>
              </a:spcBef>
              <a:spcAft>
                <a:spcPts val="0"/>
              </a:spcAft>
              <a:buNone/>
            </a:pPr>
            <a:r>
              <a:rPr lang="en-US">
                <a:solidFill>
                  <a:srgbClr val="FF0000"/>
                </a:solidFill>
              </a:rPr>
              <a:t>386 __  </a:t>
            </a:r>
            <a:r>
              <a:rPr lang="en-US">
                <a:solidFill>
                  <a:srgbClr val="7030A0"/>
                </a:solidFill>
              </a:rPr>
              <a:t>$3 Hand in hand </a:t>
            </a:r>
            <a:r>
              <a:rPr lang="en-US">
                <a:solidFill>
                  <a:srgbClr val="00B0F0"/>
                </a:solidFill>
              </a:rPr>
              <a:t>$i Author: </a:t>
            </a:r>
            <a:r>
              <a:rPr lang="en-US">
                <a:solidFill>
                  <a:srgbClr val="7030A0"/>
                </a:solidFill>
              </a:rPr>
              <a:t>$a Women $2 lcdgt</a:t>
            </a:r>
            <a:endParaRPr>
              <a:solidFill>
                <a:srgbClr val="7030A0"/>
              </a:solidFill>
            </a:endParaRPr>
          </a:p>
          <a:p>
            <a:pPr marL="0" lvl="0" indent="0" algn="l" rtl="0">
              <a:spcBef>
                <a:spcPts val="0"/>
              </a:spcBef>
              <a:spcAft>
                <a:spcPts val="0"/>
              </a:spcAft>
              <a:buNone/>
            </a:pPr>
            <a:endParaRPr>
              <a:solidFill>
                <a:srgbClr val="7030A0"/>
              </a:solidFill>
            </a:endParaRPr>
          </a:p>
          <a:p>
            <a:pPr marL="0" lvl="0" indent="0" algn="l" rtl="0">
              <a:spcBef>
                <a:spcPts val="0"/>
              </a:spcBef>
              <a:spcAft>
                <a:spcPts val="0"/>
              </a:spcAft>
              <a:buNone/>
            </a:pPr>
            <a:r>
              <a:rPr lang="en-US">
                <a:solidFill>
                  <a:srgbClr val="7030A0"/>
                </a:solidFill>
              </a:rPr>
              <a:t>$i is used here because statements are only being made about the authors of the plays, not the translators.</a:t>
            </a:r>
            <a:endParaRPr/>
          </a:p>
        </p:txBody>
      </p:sp>
      <p:sp>
        <p:nvSpPr>
          <p:cNvPr id="2164" name="Google Shape;2164;p182: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165" name="Google Shape;2165;p182: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2166" name="Google Shape;2166;p182: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167" name="Google Shape;2167;p182: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p183: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4" name="Google Shape;2174;p183: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 alternative way to record the same characteristics.  There is no one correct way, and there is presently no best practice, although LC practice is to use only one demographic group term per field.</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7030A0"/>
              </a:buClr>
              <a:buSzPts val="1200"/>
              <a:buFont typeface="Calibri"/>
              <a:buNone/>
            </a:pPr>
            <a:r>
              <a:rPr lang="en-US"/>
              <a:t>$i is used here because statements are only being made about the authors of the plays, not the translators.</a:t>
            </a:r>
            <a:endParaRPr/>
          </a:p>
          <a:p>
            <a:pPr marL="0" lvl="0" indent="0" algn="l" rtl="0">
              <a:spcBef>
                <a:spcPts val="0"/>
              </a:spcBef>
              <a:spcAft>
                <a:spcPts val="0"/>
              </a:spcAft>
              <a:buNone/>
            </a:pPr>
            <a:endParaRPr/>
          </a:p>
        </p:txBody>
      </p:sp>
      <p:sp>
        <p:nvSpPr>
          <p:cNvPr id="2175" name="Google Shape;2175;p183: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176" name="Google Shape;2176;p183: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2177" name="Google Shape;2177;p183: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178" name="Google Shape;2178;p183: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p184: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5" name="Google Shape;2185;p184: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$3 - Materials specified</a:t>
            </a:r>
            <a:r>
              <a:rPr lang="en-US"/>
              <a:t> </a:t>
            </a:r>
            <a:endParaRPr/>
          </a:p>
          <a:p>
            <a:pPr marL="0" lvl="0" indent="0" algn="l" rtl="0">
              <a:spcBef>
                <a:spcPts val="0"/>
              </a:spcBef>
              <a:spcAft>
                <a:spcPts val="0"/>
              </a:spcAft>
              <a:buNone/>
            </a:pPr>
            <a:r>
              <a:rPr lang="en-US"/>
              <a:t>Part of the described materials to which the field applies. </a:t>
            </a:r>
            <a:endParaRPr/>
          </a:p>
          <a:p>
            <a:pPr marL="0" lvl="0" indent="0" algn="l" rtl="0">
              <a:spcBef>
                <a:spcPts val="0"/>
              </a:spcBef>
              <a:spcAft>
                <a:spcPts val="0"/>
              </a:spcAft>
              <a:buNone/>
            </a:pPr>
            <a:endParaRPr/>
          </a:p>
          <a:p>
            <a:pPr marL="0" lvl="0" indent="0" algn="l" rtl="0">
              <a:spcBef>
                <a:spcPts val="0"/>
              </a:spcBef>
              <a:spcAft>
                <a:spcPts val="0"/>
              </a:spcAft>
              <a:buNone/>
            </a:pPr>
            <a:r>
              <a:rPr lang="en-US"/>
              <a:t>Will commonly be used for music by composers with different characteristics.</a:t>
            </a:r>
            <a:endParaRPr/>
          </a:p>
          <a:p>
            <a:pPr marL="0" lvl="0" indent="0" algn="l" rtl="0">
              <a:spcBef>
                <a:spcPts val="0"/>
              </a:spcBef>
              <a:spcAft>
                <a:spcPts val="0"/>
              </a:spcAft>
              <a:buNone/>
            </a:pPr>
            <a:endParaRPr/>
          </a:p>
          <a:p>
            <a:pPr marL="0" lvl="0" indent="0" algn="l" rtl="0">
              <a:spcBef>
                <a:spcPts val="0"/>
              </a:spcBef>
              <a:spcAft>
                <a:spcPts val="0"/>
              </a:spcAft>
              <a:buNone/>
            </a:pPr>
            <a:r>
              <a:rPr lang="en-US"/>
              <a:t>No subfield $3 necessary for the final 386, because all of the compositions are by men.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7030A0"/>
              </a:buClr>
              <a:buSzPts val="1200"/>
              <a:buFont typeface="Calibri"/>
              <a:buNone/>
            </a:pPr>
            <a:r>
              <a:rPr lang="en-US">
                <a:solidFill>
                  <a:srgbClr val="7030A0"/>
                </a:solidFill>
              </a:rPr>
              <a:t>$i is used here because statements are only being made about the composers of the music on the sound recording, not the performers or others involved.</a:t>
            </a:r>
            <a:endParaRPr/>
          </a:p>
          <a:p>
            <a:pPr marL="0" lvl="0" indent="0" algn="l" rtl="0">
              <a:spcBef>
                <a:spcPts val="0"/>
              </a:spcBef>
              <a:spcAft>
                <a:spcPts val="0"/>
              </a:spcAft>
              <a:buNone/>
            </a:pPr>
            <a:endParaRPr/>
          </a:p>
        </p:txBody>
      </p:sp>
      <p:sp>
        <p:nvSpPr>
          <p:cNvPr id="2186" name="Google Shape;2186;p184: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187" name="Google Shape;2187;p184: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
        <p:nvSpPr>
          <p:cNvPr id="2188" name="Google Shape;2188;p184: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189" name="Google Shape;2189;p184: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p171: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3" name="Google Shape;2043;p171: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4" name="Google Shape;2044;p171: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45" name="Google Shape;2045;p171: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2046" name="Google Shape;2046;p171: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47" name="Google Shape;2047;p171: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223646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p170: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2" name="Google Shape;2032;p170: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3" name="Google Shape;2033;p170: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34" name="Google Shape;2034;p170: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2035" name="Google Shape;2035;p170: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36" name="Google Shape;2036;p170: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p171: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3" name="Google Shape;2043;p171: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4" name="Google Shape;2044;p171: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45" name="Google Shape;2045;p171: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2046" name="Google Shape;2046;p171: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47" name="Google Shape;2047;p171: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166984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p171: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3" name="Google Shape;2043;p171: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NOTE: The two LCDGT terms are not yet approved.  They have been submitted through SACO.</a:t>
            </a:r>
            <a:endParaRPr dirty="0"/>
          </a:p>
        </p:txBody>
      </p:sp>
      <p:sp>
        <p:nvSpPr>
          <p:cNvPr id="2044" name="Google Shape;2044;p171: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45" name="Google Shape;2045;p171: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2046" name="Google Shape;2046;p171: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47" name="Google Shape;2047;p171: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3715523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p170: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2" name="Google Shape;2032;p170: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MARC Proposal </a:t>
            </a:r>
            <a:r>
              <a:rPr lang="en-US" b="0" dirty="0"/>
              <a:t>No. 2023-05 was approved earlier this year and expands the scope of fields 372 and 374 to families.  Also approved was a new subfield $d in field 376 for Other Designation.  These changes have not yet been published or implemented by NACO.</a:t>
            </a:r>
          </a:p>
          <a:p>
            <a:pPr marL="0" lvl="0" indent="0" algn="l" rtl="0">
              <a:spcBef>
                <a:spcPts val="0"/>
              </a:spcBef>
              <a:spcAft>
                <a:spcPts val="0"/>
              </a:spcAft>
              <a:buNone/>
            </a:pPr>
            <a:endParaRPr dirty="0"/>
          </a:p>
        </p:txBody>
      </p:sp>
      <p:sp>
        <p:nvSpPr>
          <p:cNvPr id="2033" name="Google Shape;2033;p170: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34" name="Google Shape;2034;p170: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
        <p:nvSpPr>
          <p:cNvPr id="2035" name="Google Shape;2035;p170: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36" name="Google Shape;2036;p170: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138568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LCDGT Manual L 550 (Audience):</a:t>
            </a:r>
            <a:r>
              <a:rPr lang="en-US" dirty="0"/>
              <a:t> Optionally, the field may include an $n subfield containing the three-letter code assigned to the demographic group category. Optionally, it may also include a $0 (zero) subfield for the control number of the record of the authorized term used in the $a subfield.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LCDGT Manual L 555 (Creator/Contributor)</a:t>
            </a:r>
            <a:r>
              <a:rPr lang="en-US" dirty="0"/>
              <a:t>: Optionally, the field may include subfields $i, $n, and $0.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281036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LCDGT Manual L 550 (Audience):</a:t>
            </a:r>
            <a:r>
              <a:rPr lang="en-US" dirty="0"/>
              <a:t> Optionally, the field may include an $n subfield containing the three-letter code assigned to the demographic group category. Optionally, it may also include a $0 (zero) subfield for the control number of the record of the authorized term used in the $a subfield.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LCDGT Manual L 555 (Creator/Contributor)</a:t>
            </a:r>
            <a:r>
              <a:rPr lang="en-US" dirty="0"/>
              <a:t>: Optionally, the field may include subfields $i, $n, and $0.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575002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LCDGT Manual L 550 (Audience):</a:t>
            </a:r>
            <a:r>
              <a:rPr lang="en-US" dirty="0"/>
              <a:t> Optionally, the field may include an $n subfield containing the three-letter code assigned to the demographic group category. Optionally, it may also include a $0 (zero) subfield for the control number of the record of the authorized term used in the $a subfield.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LCDGT Manual L 555 (Creator/Contributor)</a:t>
            </a:r>
            <a:r>
              <a:rPr lang="en-US" dirty="0"/>
              <a:t>: Optionally, the field may include subfields $i, $n, and $0.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295796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LCDGT Manual L 550 (Audience):</a:t>
            </a:r>
            <a:r>
              <a:rPr lang="en-US" dirty="0"/>
              <a:t> Optionally, the field may include an $n subfield containing the three-letter code assigned to the demographic group category. Optionally, it may also include a $0 (zero) subfield for the control number of the record of the authorized term used in the $a subfield.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LCDGT Manual L 555 (Creator/Contributor)</a:t>
            </a:r>
            <a:r>
              <a:rPr lang="en-US" dirty="0"/>
              <a:t>: Optionally, the field may include subfields $i, $n, and $0.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259025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LCDGT Manual L 550 (Audience):</a:t>
            </a:r>
            <a:r>
              <a:rPr lang="en-US" dirty="0"/>
              <a:t> Optionally, the field may include an $n subfield containing the three-letter code assigned to the demographic group category. Optionally, it may also include a $0 (zero) subfield for the control number of the record of the authorized term used in the $a subfield.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LCDGT Manual L 555 (Creator/Contributor)</a:t>
            </a:r>
            <a:r>
              <a:rPr lang="en-US" dirty="0"/>
              <a:t>: Optionally, the field may include subfields $i, $n, and $0.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3247230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141954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303781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p171: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3" name="Google Shape;2043;p171: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Field Definition and Scope</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 category of persons for which a resource is intended or a category of persons representing the intellectual level for which the content of a resource is considered appropriate.</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If a demographic group is not specified then multiple audience characteristics from the same source vocabulary or code list may be recorded in the same field in separate occurrences of subfield $a and subfield $b. If a demographic group is specified then the characteristics in the field must all come from the same group. Terms from different source vocabularies are recorded in separate occurrences of the field.</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044" name="Google Shape;2044;p171: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45" name="Google Shape;2045;p171: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2046" name="Google Shape;2046;p171: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47" name="Google Shape;2047;p171: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2322775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1959810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804530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262273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p:cNvGrpSpPr/>
        <p:nvPr/>
      </p:nvGrpSpPr>
      <p:grpSpPr>
        <a:xfrm>
          <a:off x="0" y="0"/>
          <a:ext cx="0" cy="0"/>
          <a:chOff x="0" y="0"/>
          <a:chExt cx="0" cy="0"/>
        </a:xfrm>
      </p:grpSpPr>
      <p:sp>
        <p:nvSpPr>
          <p:cNvPr id="2053" name="Google Shape;2053;p172: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4" name="Google Shape;2054;p172: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Field Definition and Scope</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 group category to which the creator(s) of a work or compilation of works, or the contributor(s) to an expression or compilation of expressions, belongs.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If a demographic group is not specified then multiple creator/contributor group categories from the same source vocabulary or code list may be recorded in the same field in separate occurrences of subfield $a and subfield $b. If a demographic group is specified then the categories in the field must all come from the same group. Terms from different source vocabularies are recorded in separate occurrences of the field.</a:t>
            </a:r>
            <a:endParaRPr/>
          </a:p>
        </p:txBody>
      </p:sp>
      <p:sp>
        <p:nvSpPr>
          <p:cNvPr id="2055" name="Google Shape;2055;p172: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56" name="Google Shape;2056;p172: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2057" name="Google Shape;2057;p172: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58" name="Google Shape;2058;p172: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p173: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5" name="Google Shape;2065;p173: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6" name="Google Shape;2066;p173: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67" name="Google Shape;2067;p173: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2068" name="Google Shape;2068;p173: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69" name="Google Shape;2069;p173: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4"/>
        <p:cNvGrpSpPr/>
        <p:nvPr/>
      </p:nvGrpSpPr>
      <p:grpSpPr>
        <a:xfrm>
          <a:off x="0" y="0"/>
          <a:ext cx="0" cy="0"/>
          <a:chOff x="0" y="0"/>
          <a:chExt cx="0" cy="0"/>
        </a:xfrm>
      </p:grpSpPr>
      <p:sp>
        <p:nvSpPr>
          <p:cNvPr id="2075" name="Google Shape;2075;p174: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6" name="Google Shape;2076;p174: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7" name="Google Shape;2077;p174: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78" name="Google Shape;2078;p174: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2079" name="Google Shape;2079;p174: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80" name="Google Shape;2080;p174: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LCDGT Manual L 550 (Audience):</a:t>
            </a:r>
            <a:r>
              <a:rPr lang="en-US" dirty="0"/>
              <a:t> Optionally, the field may include an $n subfield containing the three-letter code assigned to the demographic group category. Optionally, it may also include a $0 (zero) subfield for the control number of the record of the authorized term used in the $a subfield.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LCDGT Manual L 555 (Creator/Contributor)</a:t>
            </a:r>
            <a:r>
              <a:rPr lang="en-US" dirty="0"/>
              <a:t>: Optionally, the field may include subfields $i, $n, and $0.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Best practice is to repeat the field when more than one term is being recorded. </a:t>
            </a:r>
            <a:endParaRPr dirty="0"/>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7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75: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8" name="Google Shape;2088;p175: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089" name="Google Shape;2089;p175: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2090" name="Google Shape;2090;p175: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091" name="Google Shape;2091;p175: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extLst>
      <p:ext uri="{BB962C8B-B14F-4D97-AF65-F5344CB8AC3E}">
        <p14:creationId xmlns:p14="http://schemas.microsoft.com/office/powerpoint/2010/main" val="102968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p176: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8" name="Google Shape;2098;p176:notes"/>
          <p:cNvSpPr txBox="1">
            <a:spLocks noGrp="1"/>
          </p:cNvSpPr>
          <p:nvPr>
            <p:ph type="body" idx="1"/>
          </p:nvPr>
        </p:nvSpPr>
        <p:spPr>
          <a:xfrm>
            <a:off x="698024" y="4400551"/>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9" name="Google Shape;2099;p176:notes"/>
          <p:cNvSpPr txBox="1">
            <a:spLocks noGrp="1"/>
          </p:cNvSpPr>
          <p:nvPr>
            <p:ph type="ftr" idx="11"/>
          </p:nvPr>
        </p:nvSpPr>
        <p:spPr>
          <a:xfrm>
            <a:off x="0" y="8685219"/>
            <a:ext cx="302477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Adam L. Schiff, University of Washington Libraries</a:t>
            </a:r>
            <a:endParaRPr/>
          </a:p>
        </p:txBody>
      </p:sp>
      <p:sp>
        <p:nvSpPr>
          <p:cNvPr id="2100" name="Google Shape;2100;p176:notes"/>
          <p:cNvSpPr txBox="1">
            <a:spLocks noGrp="1"/>
          </p:cNvSpPr>
          <p:nvPr>
            <p:ph type="sldNum" idx="12"/>
          </p:nvPr>
        </p:nvSpPr>
        <p:spPr>
          <a:xfrm>
            <a:off x="3953853" y="8685219"/>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2101" name="Google Shape;2101;p176:notes"/>
          <p:cNvSpPr txBox="1">
            <a:spLocks noGrp="1"/>
          </p:cNvSpPr>
          <p:nvPr>
            <p:ph type="hdr" idx="3"/>
          </p:nvPr>
        </p:nvSpPr>
        <p:spPr>
          <a:xfrm>
            <a:off x="0" y="0"/>
            <a:ext cx="302477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Library of Congress Faceted Vocabularies                      University of Oregon Libraries</a:t>
            </a:r>
            <a:endParaRPr/>
          </a:p>
        </p:txBody>
      </p:sp>
      <p:sp>
        <p:nvSpPr>
          <p:cNvPr id="2102" name="Google Shape;2102;p176:notes"/>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March 25, 2020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B882-DA57-4CAA-E52F-944D67E81F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0D205E-57C5-95C9-74AD-4DF79DE70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BE5146-3F9B-AB55-281D-95F293746FFD}"/>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5" name="Footer Placeholder 4">
            <a:extLst>
              <a:ext uri="{FF2B5EF4-FFF2-40B4-BE49-F238E27FC236}">
                <a16:creationId xmlns:a16="http://schemas.microsoft.com/office/drawing/2014/main" id="{8FFA2159-CF40-7D37-186A-708F383C0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117C0-C3F8-4389-5952-8C4F8F37E614}"/>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285314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C123-50BA-3E8E-3886-1497B56F1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55B47E-A369-1F9D-2D10-7226991D0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7C797-7244-4BB5-8882-8DE518D1C757}"/>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5" name="Footer Placeholder 4">
            <a:extLst>
              <a:ext uri="{FF2B5EF4-FFF2-40B4-BE49-F238E27FC236}">
                <a16:creationId xmlns:a16="http://schemas.microsoft.com/office/drawing/2014/main" id="{43B70656-E232-13EC-831F-E07DB33B6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81B3A-7B63-4239-68EA-45D6B3A5C97A}"/>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358351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7049B-09D7-5211-D726-402FB0B8F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1F1C3-A879-268B-8691-6069DB8D6E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67FB1-1C17-902A-3334-F6225C9D5EBC}"/>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5" name="Footer Placeholder 4">
            <a:extLst>
              <a:ext uri="{FF2B5EF4-FFF2-40B4-BE49-F238E27FC236}">
                <a16:creationId xmlns:a16="http://schemas.microsoft.com/office/drawing/2014/main" id="{E48A209D-4CC5-5D4D-8987-B0C6A766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47DD0-1B3F-33E8-E837-CB0911BB08C1}"/>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294408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675E-1A89-EF2F-5EEE-473EB5684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D238E-32BC-7AFE-1E78-A2E8B840A7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AE176-CF04-95D1-F6F5-3440C24369DE}"/>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5" name="Footer Placeholder 4">
            <a:extLst>
              <a:ext uri="{FF2B5EF4-FFF2-40B4-BE49-F238E27FC236}">
                <a16:creationId xmlns:a16="http://schemas.microsoft.com/office/drawing/2014/main" id="{3D69ADD5-8BFA-80DD-3FF7-D0F3C3644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7AA63-229A-5E53-5F6D-3B37D625DA8F}"/>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69304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9FEF-AFB9-3A43-E7D0-E6EAB7420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323FC1-0494-DD36-08B5-20D8EF5B5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F9D73B-405B-E9C2-97D5-3FD8417C9567}"/>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5" name="Footer Placeholder 4">
            <a:extLst>
              <a:ext uri="{FF2B5EF4-FFF2-40B4-BE49-F238E27FC236}">
                <a16:creationId xmlns:a16="http://schemas.microsoft.com/office/drawing/2014/main" id="{63948CD1-5810-A2DA-BC7F-50EBD7262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BCF47-55E7-BEE1-63EA-46F85788186B}"/>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258155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9E28-2CF6-1920-78F0-9868561214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8337C-FE58-DC1C-AB12-B6CC36E404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F0E70-54B6-829B-DEF3-7F8D47E27B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866624-F6C6-F5BA-5830-D0FA02AFE302}"/>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6" name="Footer Placeholder 5">
            <a:extLst>
              <a:ext uri="{FF2B5EF4-FFF2-40B4-BE49-F238E27FC236}">
                <a16:creationId xmlns:a16="http://schemas.microsoft.com/office/drawing/2014/main" id="{22EC2264-CE98-50DD-0FBF-D4B74D1151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F3827-B65D-44FE-15FE-8117E563BFCF}"/>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424012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1F5B-FF3A-976E-DA11-AEA2B9968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83DC35-6329-8854-13C8-616C3CA4A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B9CC04-FCF0-1564-8F86-448F73E7B1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7CB113-0A57-5CCD-E42D-98203143C1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BF2682-D00C-6781-F2A5-930B950300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0740BE-35B9-343E-C14C-F5E3756E21A3}"/>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8" name="Footer Placeholder 7">
            <a:extLst>
              <a:ext uri="{FF2B5EF4-FFF2-40B4-BE49-F238E27FC236}">
                <a16:creationId xmlns:a16="http://schemas.microsoft.com/office/drawing/2014/main" id="{191C1AB8-90B7-6BFD-FF07-ADDE1B908D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A13EC4-B829-3549-0514-AD856A25797E}"/>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124604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C723-2F91-BD66-41B7-2505F861F8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5DDDE5-F3EF-848E-76AF-7BF8A451CC04}"/>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4" name="Footer Placeholder 3">
            <a:extLst>
              <a:ext uri="{FF2B5EF4-FFF2-40B4-BE49-F238E27FC236}">
                <a16:creationId xmlns:a16="http://schemas.microsoft.com/office/drawing/2014/main" id="{F4AD4859-869D-4C6D-5E72-0FA15B1F87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2E1B9-977B-882A-3FF7-8B34B90B5C28}"/>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86128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6374D-91E4-442E-3BD3-CBF3A1E58274}"/>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3" name="Footer Placeholder 2">
            <a:extLst>
              <a:ext uri="{FF2B5EF4-FFF2-40B4-BE49-F238E27FC236}">
                <a16:creationId xmlns:a16="http://schemas.microsoft.com/office/drawing/2014/main" id="{9200F80B-EF6A-E890-F0A5-AFA6ED02FD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1AB531-088B-EE70-5B90-D65B791DECC4}"/>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422260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E55E-E756-5B88-8657-EC628FA2A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6D2D7D-ACCA-C3DE-2A74-A1611EF70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775670-40BF-8BAC-3C7B-9B108F68F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A5AAFC-A31F-F1FD-C308-B78AF878AAC3}"/>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6" name="Footer Placeholder 5">
            <a:extLst>
              <a:ext uri="{FF2B5EF4-FFF2-40B4-BE49-F238E27FC236}">
                <a16:creationId xmlns:a16="http://schemas.microsoft.com/office/drawing/2014/main" id="{16918C60-47DB-E623-6F11-F19EAECD9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B11A4-91CB-FC22-C61F-54C12D03B1C0}"/>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215154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06EB-14FA-CC69-124A-3B2A690BCC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2CD7E9-CC53-DA46-E340-C0F9BD716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E1983-5B67-A42F-E451-EA34E8404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2E1D1-576E-C476-D094-DDFC0F0789CE}"/>
              </a:ext>
            </a:extLst>
          </p:cNvPr>
          <p:cNvSpPr>
            <a:spLocks noGrp="1"/>
          </p:cNvSpPr>
          <p:nvPr>
            <p:ph type="dt" sz="half" idx="10"/>
          </p:nvPr>
        </p:nvSpPr>
        <p:spPr/>
        <p:txBody>
          <a:bodyPr/>
          <a:lstStyle/>
          <a:p>
            <a:fld id="{A157824F-2440-480B-ABF2-68F270D0F244}" type="datetimeFigureOut">
              <a:rPr lang="en-US" smtClean="0"/>
              <a:t>11/29/2023</a:t>
            </a:fld>
            <a:endParaRPr lang="en-US"/>
          </a:p>
        </p:txBody>
      </p:sp>
      <p:sp>
        <p:nvSpPr>
          <p:cNvPr id="6" name="Footer Placeholder 5">
            <a:extLst>
              <a:ext uri="{FF2B5EF4-FFF2-40B4-BE49-F238E27FC236}">
                <a16:creationId xmlns:a16="http://schemas.microsoft.com/office/drawing/2014/main" id="{9A280DE3-05D9-02C2-75EA-0839B68014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AB2F2-7E25-F703-3ABF-BA41A7F43EF5}"/>
              </a:ext>
            </a:extLst>
          </p:cNvPr>
          <p:cNvSpPr>
            <a:spLocks noGrp="1"/>
          </p:cNvSpPr>
          <p:nvPr>
            <p:ph type="sldNum" sz="quarter" idx="12"/>
          </p:nvPr>
        </p:nvSpPr>
        <p:spPr/>
        <p:txBody>
          <a:bodyPr/>
          <a:lstStyle/>
          <a:p>
            <a:fld id="{879DBF02-562C-4292-A34C-FE30B2D1CD84}" type="slidenum">
              <a:rPr lang="en-US" smtClean="0"/>
              <a:t>‹#›</a:t>
            </a:fld>
            <a:endParaRPr lang="en-US"/>
          </a:p>
        </p:txBody>
      </p:sp>
    </p:spTree>
    <p:extLst>
      <p:ext uri="{BB962C8B-B14F-4D97-AF65-F5344CB8AC3E}">
        <p14:creationId xmlns:p14="http://schemas.microsoft.com/office/powerpoint/2010/main" val="396142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D00ED-EEA9-8684-5F3B-D03B2DAFF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7F46C-2BE3-C562-2A7A-4EA07CE8F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69AAB-C4CE-CB26-D922-54C48DA484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7824F-2440-480B-ABF2-68F270D0F244}" type="datetimeFigureOut">
              <a:rPr lang="en-US" smtClean="0"/>
              <a:t>11/29/2023</a:t>
            </a:fld>
            <a:endParaRPr lang="en-US"/>
          </a:p>
        </p:txBody>
      </p:sp>
      <p:sp>
        <p:nvSpPr>
          <p:cNvPr id="5" name="Footer Placeholder 4">
            <a:extLst>
              <a:ext uri="{FF2B5EF4-FFF2-40B4-BE49-F238E27FC236}">
                <a16:creationId xmlns:a16="http://schemas.microsoft.com/office/drawing/2014/main" id="{380526B9-438E-0F96-18DA-0AE3C2C1D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E7B466-46EE-9209-2BF8-E5565C55D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DBF02-562C-4292-A34C-FE30B2D1CD84}" type="slidenum">
              <a:rPr lang="en-US" smtClean="0"/>
              <a:t>‹#›</a:t>
            </a:fld>
            <a:endParaRPr lang="en-US"/>
          </a:p>
        </p:txBody>
      </p:sp>
    </p:spTree>
    <p:extLst>
      <p:ext uri="{BB962C8B-B14F-4D97-AF65-F5344CB8AC3E}">
        <p14:creationId xmlns:p14="http://schemas.microsoft.com/office/powerpoint/2010/main" val="318661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chiff@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oc.gov/standards/sourcelist/subject.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d.loc.gov/authorities/genreForms/gf201702611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id.loc.gov/authorities/demographicTerms/dg2015060276" TargetMode="External"/><Relationship Id="rId4" Type="http://schemas.openxmlformats.org/officeDocument/2006/relationships/hyperlink" Target="http://id.loc.gov/authorities/demographicTerms/dg20220601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hyperlink" Target="http://id.loc.gov/authorities/demographicTerms/dg201506034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id.loc.gov/authorities/demographicTerms/dg2015060140" TargetMode="External"/><Relationship Id="rId4" Type="http://schemas.openxmlformats.org/officeDocument/2006/relationships/hyperlink" Target="http://id.loc.gov/authorities/demographicTerms/dg201506035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d.loc.gov/authorities/demographicTerms/dg2017060218" TargetMode="External"/><Relationship Id="rId7" Type="http://schemas.openxmlformats.org/officeDocument/2006/relationships/hyperlink" Target="http://id.loc.gov/authorities/demographicTerms/dg202206014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id.loc.gov/authorities/demographicTerms/dg2015060226" TargetMode="External"/><Relationship Id="rId5" Type="http://schemas.openxmlformats.org/officeDocument/2006/relationships/hyperlink" Target="http://id.loc.gov/authorities/demographicTerms/dg2015060002" TargetMode="External"/><Relationship Id="rId4" Type="http://schemas.openxmlformats.org/officeDocument/2006/relationships/hyperlink" Target="http://id.loc.gov/authorities/demographicTerms/dg201506024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id.loc.gov/authorities/demographicTerms/dg201706009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id.loc.gov/authorities/demographicTerms/dg2017060067" TargetMode="External"/><Relationship Id="rId4" Type="http://schemas.openxmlformats.org/officeDocument/2006/relationships/hyperlink" Target="http://id.loc.gov/authorities/demographicTerms/dg202206010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id.loc.gov/authorities/subjects/sh85115587" TargetMode="External"/><Relationship Id="rId7" Type="http://schemas.openxmlformats.org/officeDocument/2006/relationships/hyperlink" Target="http://id.loc.gov/authorities/demographicTerms/dg2015060376"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id.loc.gov/rwo/agents/n93094275" TargetMode="External"/><Relationship Id="rId5" Type="http://schemas.openxmlformats.org/officeDocument/2006/relationships/hyperlink" Target="http://id.loc.gov/authorities/names/n93094275" TargetMode="External"/><Relationship Id="rId4" Type="http://schemas.openxmlformats.org/officeDocument/2006/relationships/hyperlink" Target="http://vocab.getty.edu/aat/30038617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inyurl.com/2tzc4ae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oc.gov/standards/valuelist/lcdg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d.loc.gov/authorities/demographicTerm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d.loc.gov/authorities/demographicTerms/dg201506025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id.loc.gov/authorities/demographicTerms/dg2015060192" TargetMode="External"/><Relationship Id="rId4" Type="http://schemas.openxmlformats.org/officeDocument/2006/relationships/hyperlink" Target="http://id.loc.gov/authorities/demographicTerms/dg201506000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4A64-3906-E4D3-BC58-90FFC2EFCAC8}"/>
              </a:ext>
            </a:extLst>
          </p:cNvPr>
          <p:cNvSpPr>
            <a:spLocks noGrp="1"/>
          </p:cNvSpPr>
          <p:nvPr>
            <p:ph type="ctrTitle"/>
          </p:nvPr>
        </p:nvSpPr>
        <p:spPr>
          <a:xfrm>
            <a:off x="1522675" y="708895"/>
            <a:ext cx="9144000" cy="2387600"/>
          </a:xfrm>
        </p:spPr>
        <p:txBody>
          <a:bodyPr/>
          <a:lstStyle/>
          <a:p>
            <a:r>
              <a:rPr lang="en-US" dirty="0"/>
              <a:t>LCDGT in Bibliographic and Authority Records</a:t>
            </a:r>
          </a:p>
        </p:txBody>
      </p:sp>
      <p:sp>
        <p:nvSpPr>
          <p:cNvPr id="3" name="Subtitle 2">
            <a:extLst>
              <a:ext uri="{FF2B5EF4-FFF2-40B4-BE49-F238E27FC236}">
                <a16:creationId xmlns:a16="http://schemas.microsoft.com/office/drawing/2014/main" id="{1D391C7F-00B6-3568-DE94-43C552BD7DDB}"/>
              </a:ext>
            </a:extLst>
          </p:cNvPr>
          <p:cNvSpPr>
            <a:spLocks noGrp="1"/>
          </p:cNvSpPr>
          <p:nvPr>
            <p:ph type="subTitle" idx="1"/>
          </p:nvPr>
        </p:nvSpPr>
        <p:spPr>
          <a:xfrm>
            <a:off x="1522675" y="3526941"/>
            <a:ext cx="9144000" cy="2905664"/>
          </a:xfrm>
        </p:spPr>
        <p:txBody>
          <a:bodyPr>
            <a:normAutofit fontScale="92500" lnSpcReduction="10000"/>
          </a:bodyPr>
          <a:lstStyle/>
          <a:p>
            <a:r>
              <a:rPr lang="en-US" dirty="0"/>
              <a:t>Adam L. Schiff</a:t>
            </a:r>
          </a:p>
          <a:p>
            <a:r>
              <a:rPr lang="en-US" dirty="0"/>
              <a:t>Principal Cataloger</a:t>
            </a:r>
          </a:p>
          <a:p>
            <a:r>
              <a:rPr lang="en-US" dirty="0"/>
              <a:t>University of Washington Libraries</a:t>
            </a:r>
          </a:p>
          <a:p>
            <a:r>
              <a:rPr lang="en-US" dirty="0">
                <a:hlinkClick r:id="rId3"/>
              </a:rPr>
              <a:t>aschiff@uw.edu</a:t>
            </a:r>
            <a:endParaRPr lang="en-US" dirty="0"/>
          </a:p>
          <a:p>
            <a:endParaRPr lang="en-US" dirty="0"/>
          </a:p>
          <a:p>
            <a:r>
              <a:rPr lang="en-US" dirty="0"/>
              <a:t>ABC’s of LCDGT</a:t>
            </a:r>
          </a:p>
          <a:p>
            <a:r>
              <a:rPr lang="en-US" dirty="0"/>
              <a:t>November 30, 2023</a:t>
            </a:r>
          </a:p>
        </p:txBody>
      </p:sp>
      <p:sp>
        <p:nvSpPr>
          <p:cNvPr id="5" name="TextBox 4">
            <a:extLst>
              <a:ext uri="{FF2B5EF4-FFF2-40B4-BE49-F238E27FC236}">
                <a16:creationId xmlns:a16="http://schemas.microsoft.com/office/drawing/2014/main" id="{B51E18D3-1A15-DA62-84BF-13B35B4791E0}"/>
              </a:ext>
            </a:extLst>
          </p:cNvPr>
          <p:cNvSpPr txBox="1"/>
          <p:nvPr/>
        </p:nvSpPr>
        <p:spPr>
          <a:xfrm>
            <a:off x="3047338" y="3242346"/>
            <a:ext cx="6094674" cy="369332"/>
          </a:xfrm>
          <a:prstGeom prst="rect">
            <a:avLst/>
          </a:prstGeom>
          <a:noFill/>
        </p:spPr>
        <p:txBody>
          <a:bodyPr wrap="square">
            <a:spAutoFit/>
          </a:bodyPr>
          <a:lstStyle/>
          <a:p>
            <a:r>
              <a:rPr lang="en-US" dirty="0"/>
              <a:t> </a:t>
            </a:r>
          </a:p>
        </p:txBody>
      </p:sp>
      <p:sp>
        <p:nvSpPr>
          <p:cNvPr id="7" name="TextBox 6">
            <a:extLst>
              <a:ext uri="{FF2B5EF4-FFF2-40B4-BE49-F238E27FC236}">
                <a16:creationId xmlns:a16="http://schemas.microsoft.com/office/drawing/2014/main" id="{DD41473F-4D7E-40FA-2854-D82455C7307B}"/>
              </a:ext>
            </a:extLst>
          </p:cNvPr>
          <p:cNvSpPr txBox="1"/>
          <p:nvPr/>
        </p:nvSpPr>
        <p:spPr>
          <a:xfrm>
            <a:off x="3047338" y="3242346"/>
            <a:ext cx="6094674"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23456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p178"/>
          <p:cNvSpPr txBox="1">
            <a:spLocks noGrp="1"/>
          </p:cNvSpPr>
          <p:nvPr>
            <p:ph type="body" idx="1"/>
          </p:nvPr>
        </p:nvSpPr>
        <p:spPr>
          <a:xfrm>
            <a:off x="568713" y="223024"/>
            <a:ext cx="11530360" cy="663497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US" sz="2900" dirty="0"/>
              <a:t>Because of the way faceting works in discovery systems, it may sometimes be advisable to record more than one term in a hierarchy, such as demonyms</a:t>
            </a:r>
          </a:p>
          <a:p>
            <a:pPr marL="0" lvl="0" indent="0" algn="l" rtl="0">
              <a:lnSpc>
                <a:spcPct val="90000"/>
              </a:lnSpc>
              <a:spcBef>
                <a:spcPts val="0"/>
              </a:spcBef>
              <a:spcAft>
                <a:spcPts val="0"/>
              </a:spcAft>
              <a:buClr>
                <a:schemeClr val="dk1"/>
              </a:buClr>
              <a:buSzPct val="100000"/>
              <a:buNone/>
            </a:pPr>
            <a:endParaRPr lang="en-US" sz="2900" dirty="0"/>
          </a:p>
          <a:p>
            <a:pPr marL="0" lvl="0" indent="0" algn="l" rtl="0">
              <a:lnSpc>
                <a:spcPct val="90000"/>
              </a:lnSpc>
              <a:spcBef>
                <a:spcPts val="0"/>
              </a:spcBef>
              <a:spcAft>
                <a:spcPts val="0"/>
              </a:spcAft>
              <a:buClr>
                <a:schemeClr val="dk1"/>
              </a:buClr>
              <a:buSzPct val="100000"/>
              <a:buNone/>
            </a:pPr>
            <a:r>
              <a:rPr lang="en-US" sz="2900" dirty="0"/>
              <a:t>100 1# </a:t>
            </a:r>
            <a:r>
              <a:rPr lang="en-US" sz="2900" dirty="0" err="1"/>
              <a:t>Guizzetti</a:t>
            </a:r>
            <a:r>
              <a:rPr lang="en-US" sz="2900" dirty="0"/>
              <a:t>, Elizabeth, $e author, $e illustrator.</a:t>
            </a:r>
          </a:p>
          <a:p>
            <a:pPr marL="0" lvl="0" indent="0" algn="l" rtl="0">
              <a:lnSpc>
                <a:spcPct val="90000"/>
              </a:lnSpc>
              <a:spcBef>
                <a:spcPts val="0"/>
              </a:spcBef>
              <a:spcAft>
                <a:spcPts val="0"/>
              </a:spcAft>
              <a:buClr>
                <a:schemeClr val="dk1"/>
              </a:buClr>
              <a:buSzPct val="100000"/>
              <a:buNone/>
            </a:pPr>
            <a:r>
              <a:rPr lang="en-US" sz="2900" dirty="0"/>
              <a:t>240 10 Accident among vampires</a:t>
            </a:r>
          </a:p>
          <a:p>
            <a:pPr marL="0" lvl="0" indent="0" algn="l" rtl="0">
              <a:lnSpc>
                <a:spcPct val="90000"/>
              </a:lnSpc>
              <a:spcBef>
                <a:spcPts val="0"/>
              </a:spcBef>
              <a:spcAft>
                <a:spcPts val="0"/>
              </a:spcAft>
              <a:buClr>
                <a:schemeClr val="dk1"/>
              </a:buClr>
              <a:buSzPct val="100000"/>
              <a:buNone/>
            </a:pPr>
            <a:r>
              <a:rPr lang="en-US" sz="2900" dirty="0"/>
              <a:t>245 10 Accident among vampires, or, What would Dracula do? : $b a novel</a:t>
            </a:r>
          </a:p>
          <a:p>
            <a:pPr marL="0" lvl="0" indent="0" algn="l" rtl="0">
              <a:lnSpc>
                <a:spcPct val="90000"/>
              </a:lnSpc>
              <a:spcBef>
                <a:spcPts val="0"/>
              </a:spcBef>
              <a:spcAft>
                <a:spcPts val="0"/>
              </a:spcAft>
              <a:buClr>
                <a:schemeClr val="dk1"/>
              </a:buClr>
              <a:buSzPct val="100000"/>
              <a:buNone/>
            </a:pPr>
            <a:r>
              <a:rPr lang="en-US" sz="2900" dirty="0"/>
              <a:t>	  set in the Paper Flower Consortium / $c written by Elizabeth</a:t>
            </a:r>
          </a:p>
          <a:p>
            <a:pPr marL="0" lvl="0" indent="0" algn="l" rtl="0">
              <a:lnSpc>
                <a:spcPct val="90000"/>
              </a:lnSpc>
              <a:spcBef>
                <a:spcPts val="0"/>
              </a:spcBef>
              <a:spcAft>
                <a:spcPts val="0"/>
              </a:spcAft>
              <a:buClr>
                <a:schemeClr val="dk1"/>
              </a:buClr>
              <a:buSzPct val="100000"/>
              <a:buNone/>
            </a:pPr>
            <a:r>
              <a:rPr lang="en-US" sz="2900" dirty="0"/>
              <a:t>	  </a:t>
            </a:r>
            <a:r>
              <a:rPr lang="en-US" sz="2900" dirty="0" err="1"/>
              <a:t>Guizzetti</a:t>
            </a:r>
            <a:r>
              <a:rPr lang="en-US" sz="2900" dirty="0"/>
              <a:t> ; cover and interior illustrations by Elizabeth </a:t>
            </a:r>
            <a:r>
              <a:rPr lang="en-US" sz="2900" dirty="0" err="1"/>
              <a:t>Guizzetti</a:t>
            </a:r>
            <a:r>
              <a:rPr lang="en-US" sz="2900" dirty="0"/>
              <a:t>. </a:t>
            </a:r>
          </a:p>
          <a:p>
            <a:pPr marL="0" lvl="0" indent="0" algn="l" rtl="0">
              <a:lnSpc>
                <a:spcPct val="90000"/>
              </a:lnSpc>
              <a:spcBef>
                <a:spcPts val="0"/>
              </a:spcBef>
              <a:spcAft>
                <a:spcPts val="0"/>
              </a:spcAft>
              <a:buClr>
                <a:schemeClr val="dk1"/>
              </a:buClr>
              <a:buSzPct val="100000"/>
              <a:buNone/>
            </a:pPr>
            <a:r>
              <a:rPr lang="en-US" sz="2900" dirty="0">
                <a:solidFill>
                  <a:srgbClr val="FF0000"/>
                </a:solidFill>
              </a:rPr>
              <a:t>386 ## Americans $a Washingtonians (Washington State) $a Seattleites $a</a:t>
            </a:r>
          </a:p>
          <a:p>
            <a:pPr marL="0" lvl="0" indent="0" algn="l" rtl="0">
              <a:lnSpc>
                <a:spcPct val="90000"/>
              </a:lnSpc>
              <a:spcBef>
                <a:spcPts val="0"/>
              </a:spcBef>
              <a:spcAft>
                <a:spcPts val="0"/>
              </a:spcAft>
              <a:buClr>
                <a:schemeClr val="dk1"/>
              </a:buClr>
              <a:buSzPct val="100000"/>
              <a:buNone/>
            </a:pPr>
            <a:r>
              <a:rPr lang="en-US" sz="2900" dirty="0">
                <a:solidFill>
                  <a:srgbClr val="FF0000"/>
                </a:solidFill>
              </a:rPr>
              <a:t>	  Women $2 </a:t>
            </a:r>
            <a:r>
              <a:rPr lang="en-US" sz="2900" dirty="0" err="1">
                <a:solidFill>
                  <a:srgbClr val="FF0000"/>
                </a:solidFill>
              </a:rPr>
              <a:t>lcdgt</a:t>
            </a:r>
            <a:endParaRPr lang="en-US" sz="2900" dirty="0">
              <a:solidFill>
                <a:srgbClr val="FF0000"/>
              </a:solidFill>
            </a:endParaRPr>
          </a:p>
          <a:p>
            <a:pPr marL="0" lvl="0" indent="0" algn="l" rtl="0">
              <a:lnSpc>
                <a:spcPct val="90000"/>
              </a:lnSpc>
              <a:spcBef>
                <a:spcPts val="0"/>
              </a:spcBef>
              <a:spcAft>
                <a:spcPts val="0"/>
              </a:spcAft>
              <a:buClr>
                <a:schemeClr val="dk1"/>
              </a:buClr>
              <a:buSzPct val="100000"/>
              <a:buNone/>
            </a:pPr>
            <a:endParaRPr lang="en-US" sz="2900" dirty="0">
              <a:solidFill>
                <a:srgbClr val="FF0000"/>
              </a:solidFill>
            </a:endParaRPr>
          </a:p>
          <a:p>
            <a:pPr>
              <a:spcBef>
                <a:spcPts val="0"/>
              </a:spcBef>
              <a:buClr>
                <a:schemeClr val="dk1"/>
              </a:buClr>
              <a:buSzPct val="100000"/>
            </a:pPr>
            <a:r>
              <a:rPr lang="en-US" sz="2900" dirty="0"/>
              <a:t>The reason for this: library discovery systems do not provide facets in a hierarchical expandable arrangement the way systems like Amazon and eBay do. We don’t want users to have select demonyms for Americans, for every state and territory, and for every region or city in order to get all works by Americans.</a:t>
            </a:r>
            <a:endParaRPr sz="2900" dirty="0"/>
          </a:p>
        </p:txBody>
      </p:sp>
      <p:sp>
        <p:nvSpPr>
          <p:cNvPr id="2128" name="Google Shape;2128;p1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92A20-9DEE-0DF9-7F45-2120679F8486}"/>
              </a:ext>
            </a:extLst>
          </p:cNvPr>
          <p:cNvPicPr>
            <a:picLocks noChangeAspect="1"/>
          </p:cNvPicPr>
          <p:nvPr/>
        </p:nvPicPr>
        <p:blipFill>
          <a:blip r:embed="rId3"/>
          <a:stretch>
            <a:fillRect/>
          </a:stretch>
        </p:blipFill>
        <p:spPr>
          <a:xfrm>
            <a:off x="4650196" y="0"/>
            <a:ext cx="1558947" cy="6858000"/>
          </a:xfrm>
          <a:prstGeom prst="rect">
            <a:avLst/>
          </a:prstGeom>
        </p:spPr>
      </p:pic>
      <p:pic>
        <p:nvPicPr>
          <p:cNvPr id="7" name="Picture 6">
            <a:extLst>
              <a:ext uri="{FF2B5EF4-FFF2-40B4-BE49-F238E27FC236}">
                <a16:creationId xmlns:a16="http://schemas.microsoft.com/office/drawing/2014/main" id="{35E558B8-89EB-9ED8-BE3C-4C01CB36CFF2}"/>
              </a:ext>
            </a:extLst>
          </p:cNvPr>
          <p:cNvPicPr>
            <a:picLocks noChangeAspect="1"/>
          </p:cNvPicPr>
          <p:nvPr/>
        </p:nvPicPr>
        <p:blipFill>
          <a:blip r:embed="rId4"/>
          <a:stretch>
            <a:fillRect/>
          </a:stretch>
        </p:blipFill>
        <p:spPr>
          <a:xfrm>
            <a:off x="665059" y="685954"/>
            <a:ext cx="2381582" cy="2676899"/>
          </a:xfrm>
          <a:prstGeom prst="rect">
            <a:avLst/>
          </a:prstGeom>
        </p:spPr>
      </p:pic>
      <p:sp>
        <p:nvSpPr>
          <p:cNvPr id="10" name="TextBox 9">
            <a:extLst>
              <a:ext uri="{FF2B5EF4-FFF2-40B4-BE49-F238E27FC236}">
                <a16:creationId xmlns:a16="http://schemas.microsoft.com/office/drawing/2014/main" id="{9F071DF0-F1EA-A380-31D5-B3ABA3187C83}"/>
              </a:ext>
            </a:extLst>
          </p:cNvPr>
          <p:cNvSpPr txBox="1"/>
          <p:nvPr/>
        </p:nvSpPr>
        <p:spPr>
          <a:xfrm>
            <a:off x="561364" y="188536"/>
            <a:ext cx="1696825" cy="369332"/>
          </a:xfrm>
          <a:prstGeom prst="rect">
            <a:avLst/>
          </a:prstGeom>
          <a:noFill/>
        </p:spPr>
        <p:txBody>
          <a:bodyPr wrap="square" rtlCol="0">
            <a:spAutoFit/>
          </a:bodyPr>
          <a:lstStyle/>
          <a:p>
            <a:r>
              <a:rPr lang="en-US" dirty="0"/>
              <a:t>Amazon Facets</a:t>
            </a:r>
          </a:p>
        </p:txBody>
      </p:sp>
      <p:sp>
        <p:nvSpPr>
          <p:cNvPr id="11" name="TextBox 10">
            <a:extLst>
              <a:ext uri="{FF2B5EF4-FFF2-40B4-BE49-F238E27FC236}">
                <a16:creationId xmlns:a16="http://schemas.microsoft.com/office/drawing/2014/main" id="{BBF78DE7-3BFA-A9A4-BA12-DA42F2271CE4}"/>
              </a:ext>
            </a:extLst>
          </p:cNvPr>
          <p:cNvSpPr txBox="1"/>
          <p:nvPr/>
        </p:nvSpPr>
        <p:spPr>
          <a:xfrm>
            <a:off x="3233393" y="188536"/>
            <a:ext cx="1329179" cy="369332"/>
          </a:xfrm>
          <a:prstGeom prst="rect">
            <a:avLst/>
          </a:prstGeom>
          <a:noFill/>
        </p:spPr>
        <p:txBody>
          <a:bodyPr wrap="square" rtlCol="0">
            <a:spAutoFit/>
          </a:bodyPr>
          <a:lstStyle/>
          <a:p>
            <a:r>
              <a:rPr lang="en-US" dirty="0"/>
              <a:t>eBay Facets</a:t>
            </a:r>
          </a:p>
        </p:txBody>
      </p:sp>
      <p:sp>
        <p:nvSpPr>
          <p:cNvPr id="12" name="TextBox 11">
            <a:extLst>
              <a:ext uri="{FF2B5EF4-FFF2-40B4-BE49-F238E27FC236}">
                <a16:creationId xmlns:a16="http://schemas.microsoft.com/office/drawing/2014/main" id="{F97A6173-9088-2C03-9D3A-85078AC7C62F}"/>
              </a:ext>
            </a:extLst>
          </p:cNvPr>
          <p:cNvSpPr txBox="1"/>
          <p:nvPr/>
        </p:nvSpPr>
        <p:spPr>
          <a:xfrm>
            <a:off x="6954579" y="188536"/>
            <a:ext cx="1440181" cy="369332"/>
          </a:xfrm>
          <a:prstGeom prst="rect">
            <a:avLst/>
          </a:prstGeom>
          <a:noFill/>
        </p:spPr>
        <p:txBody>
          <a:bodyPr wrap="square" rtlCol="0">
            <a:spAutoFit/>
          </a:bodyPr>
          <a:lstStyle/>
          <a:p>
            <a:r>
              <a:rPr lang="en-US" dirty="0"/>
              <a:t>Primo Facets</a:t>
            </a:r>
          </a:p>
        </p:txBody>
      </p:sp>
      <p:pic>
        <p:nvPicPr>
          <p:cNvPr id="16" name="Picture 15">
            <a:extLst>
              <a:ext uri="{FF2B5EF4-FFF2-40B4-BE49-F238E27FC236}">
                <a16:creationId xmlns:a16="http://schemas.microsoft.com/office/drawing/2014/main" id="{147D8896-63B7-15C4-E0D6-E2E770AD15FE}"/>
              </a:ext>
            </a:extLst>
          </p:cNvPr>
          <p:cNvPicPr>
            <a:picLocks noChangeAspect="1"/>
          </p:cNvPicPr>
          <p:nvPr/>
        </p:nvPicPr>
        <p:blipFill>
          <a:blip r:embed="rId5"/>
          <a:stretch>
            <a:fillRect/>
          </a:stretch>
        </p:blipFill>
        <p:spPr>
          <a:xfrm>
            <a:off x="8601150" y="0"/>
            <a:ext cx="2841049" cy="6858000"/>
          </a:xfrm>
          <a:prstGeom prst="rect">
            <a:avLst/>
          </a:prstGeom>
        </p:spPr>
      </p:pic>
    </p:spTree>
    <p:extLst>
      <p:ext uri="{BB962C8B-B14F-4D97-AF65-F5344CB8AC3E}">
        <p14:creationId xmlns:p14="http://schemas.microsoft.com/office/powerpoint/2010/main" val="131231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p178"/>
          <p:cNvSpPr txBox="1">
            <a:spLocks noGrp="1"/>
          </p:cNvSpPr>
          <p:nvPr>
            <p:ph type="body" idx="1"/>
          </p:nvPr>
        </p:nvSpPr>
        <p:spPr>
          <a:xfrm>
            <a:off x="516835" y="223024"/>
            <a:ext cx="11582238" cy="6634977"/>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US" sz="2900" dirty="0"/>
              <a:t>May use $3 for parts of resource to which the field applies.</a:t>
            </a:r>
            <a:endParaRPr sz="2900" dirty="0"/>
          </a:p>
          <a:p>
            <a:pPr marL="0" lvl="0" indent="0" algn="l" rtl="0">
              <a:lnSpc>
                <a:spcPct val="90000"/>
              </a:lnSpc>
              <a:spcBef>
                <a:spcPts val="2600"/>
              </a:spcBef>
              <a:spcAft>
                <a:spcPts val="0"/>
              </a:spcAft>
              <a:buClr>
                <a:schemeClr val="dk1"/>
              </a:buClr>
              <a:buSzPct val="100000"/>
              <a:buNone/>
            </a:pPr>
            <a:r>
              <a:rPr lang="en-US" dirty="0"/>
              <a:t>245 00  Contemporary African plays / $c edited and introduced by Martin Banham and Jane </a:t>
            </a:r>
            <a:r>
              <a:rPr lang="en-US" dirty="0" err="1"/>
              <a:t>Plastow</a:t>
            </a:r>
            <a:r>
              <a:rPr lang="en-US" dirty="0"/>
              <a:t>.</a:t>
            </a:r>
            <a:endParaRPr dirty="0"/>
          </a:p>
          <a:p>
            <a:pPr marL="0" lvl="0" indent="0" algn="l" rtl="0">
              <a:lnSpc>
                <a:spcPct val="90000"/>
              </a:lnSpc>
              <a:spcBef>
                <a:spcPts val="1000"/>
              </a:spcBef>
              <a:spcAft>
                <a:spcPts val="0"/>
              </a:spcAft>
              <a:buClr>
                <a:srgbClr val="FF0000"/>
              </a:buClr>
              <a:buSzPct val="100000"/>
              <a:buNone/>
            </a:pPr>
            <a:r>
              <a:rPr lang="en-US" dirty="0">
                <a:solidFill>
                  <a:srgbClr val="FF0000"/>
                </a:solidFill>
              </a:rPr>
              <a:t>386 __  Africans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The chattering and the song ; Death and the king’s horseman </a:t>
            </a:r>
            <a:r>
              <a:rPr lang="en-US" dirty="0">
                <a:solidFill>
                  <a:srgbClr val="FF0000"/>
                </a:solidFill>
              </a:rPr>
              <a:t>$a Nigerians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The rise and shine of Comrade Fiasco </a:t>
            </a:r>
            <a:r>
              <a:rPr lang="en-US" dirty="0">
                <a:solidFill>
                  <a:srgbClr val="FF0000"/>
                </a:solidFill>
              </a:rPr>
              <a:t>$a Zimbabweans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a:t>
            </a:r>
            <a:r>
              <a:rPr lang="en-US" dirty="0" err="1">
                <a:solidFill>
                  <a:srgbClr val="7030A0"/>
                </a:solidFill>
              </a:rPr>
              <a:t>Anowa</a:t>
            </a:r>
            <a:r>
              <a:rPr lang="en-US" dirty="0"/>
              <a:t> </a:t>
            </a:r>
            <a:r>
              <a:rPr lang="en-US" dirty="0">
                <a:solidFill>
                  <a:srgbClr val="FF0000"/>
                </a:solidFill>
              </a:rPr>
              <a:t>$a Ghanaians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a:t>
            </a:r>
            <a:r>
              <a:rPr lang="en-US" dirty="0" err="1">
                <a:solidFill>
                  <a:srgbClr val="7030A0"/>
                </a:solidFill>
              </a:rPr>
              <a:t>Woza</a:t>
            </a:r>
            <a:r>
              <a:rPr lang="en-US" dirty="0">
                <a:solidFill>
                  <a:srgbClr val="7030A0"/>
                </a:solidFill>
              </a:rPr>
              <a:t> Albert! </a:t>
            </a:r>
            <a:r>
              <a:rPr lang="en-US" dirty="0">
                <a:solidFill>
                  <a:srgbClr val="FF0000"/>
                </a:solidFill>
              </a:rPr>
              <a:t>$a South Africans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The other war </a:t>
            </a:r>
            <a:r>
              <a:rPr lang="en-US" dirty="0">
                <a:solidFill>
                  <a:srgbClr val="FF0000"/>
                </a:solidFill>
              </a:rPr>
              <a:t>$a Eritreans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The chattering and the song ; The rise and shine of Comrade Fiasco ; </a:t>
            </a:r>
            <a:r>
              <a:rPr lang="en-US" dirty="0" err="1">
                <a:solidFill>
                  <a:srgbClr val="7030A0"/>
                </a:solidFill>
              </a:rPr>
              <a:t>Woza</a:t>
            </a:r>
            <a:r>
              <a:rPr lang="en-US" dirty="0">
                <a:solidFill>
                  <a:srgbClr val="7030A0"/>
                </a:solidFill>
              </a:rPr>
              <a:t> Albert! ; The</a:t>
            </a:r>
            <a:endParaRPr dirty="0"/>
          </a:p>
          <a:p>
            <a:pPr marL="0" lvl="0" indent="0" algn="l" rtl="0">
              <a:lnSpc>
                <a:spcPct val="90000"/>
              </a:lnSpc>
              <a:spcBef>
                <a:spcPts val="1000"/>
              </a:spcBef>
              <a:spcAft>
                <a:spcPts val="0"/>
              </a:spcAft>
              <a:buClr>
                <a:srgbClr val="7030A0"/>
              </a:buClr>
              <a:buSzPct val="100000"/>
              <a:buNone/>
            </a:pPr>
            <a:r>
              <a:rPr lang="en-US" dirty="0">
                <a:solidFill>
                  <a:srgbClr val="7030A0"/>
                </a:solidFill>
              </a:rPr>
              <a:t>	other war ; Death and the king’s horseman </a:t>
            </a:r>
            <a:r>
              <a:rPr lang="en-US" dirty="0">
                <a:solidFill>
                  <a:srgbClr val="FF0000"/>
                </a:solidFill>
              </a:rPr>
              <a:t>$a Men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a:t>
            </a:r>
            <a:r>
              <a:rPr lang="en-US" dirty="0" err="1">
                <a:solidFill>
                  <a:srgbClr val="7030A0"/>
                </a:solidFill>
              </a:rPr>
              <a:t>Anowa</a:t>
            </a:r>
            <a:r>
              <a:rPr lang="en-US" dirty="0">
                <a:solidFill>
                  <a:srgbClr val="7030A0"/>
                </a:solidFill>
              </a:rPr>
              <a:t> </a:t>
            </a:r>
            <a:r>
              <a:rPr lang="en-US" dirty="0">
                <a:solidFill>
                  <a:srgbClr val="FF0000"/>
                </a:solidFill>
              </a:rPr>
              <a:t>$a Women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chemeClr val="dk1"/>
              </a:buClr>
              <a:buSzPct val="100000"/>
              <a:buNone/>
            </a:pPr>
            <a:r>
              <a:rPr lang="en-US" dirty="0"/>
              <a:t>505 0_  The chattering and the song / Femi </a:t>
            </a:r>
            <a:r>
              <a:rPr lang="en-US" dirty="0" err="1"/>
              <a:t>Osofisan</a:t>
            </a:r>
            <a:r>
              <a:rPr lang="en-US" dirty="0"/>
              <a:t> -- The rise and shine of Comrade Fiasco / </a:t>
            </a:r>
            <a:endParaRPr dirty="0"/>
          </a:p>
          <a:p>
            <a:pPr marL="0" lvl="0" indent="0" algn="l" rtl="0">
              <a:lnSpc>
                <a:spcPct val="90000"/>
              </a:lnSpc>
              <a:spcBef>
                <a:spcPts val="1000"/>
              </a:spcBef>
              <a:spcAft>
                <a:spcPts val="0"/>
              </a:spcAft>
              <a:buClr>
                <a:schemeClr val="dk1"/>
              </a:buClr>
              <a:buSzPct val="100000"/>
              <a:buNone/>
            </a:pPr>
            <a:r>
              <a:rPr lang="en-US" dirty="0"/>
              <a:t>              Andrew Whaley -- </a:t>
            </a:r>
            <a:r>
              <a:rPr lang="en-US" dirty="0" err="1"/>
              <a:t>Anowa</a:t>
            </a:r>
            <a:r>
              <a:rPr lang="en-US" dirty="0"/>
              <a:t> / Ama Ata Aidoo -- </a:t>
            </a:r>
            <a:r>
              <a:rPr lang="en-US" dirty="0" err="1"/>
              <a:t>Woza</a:t>
            </a:r>
            <a:r>
              <a:rPr lang="en-US" dirty="0"/>
              <a:t> Albert! / Percy </a:t>
            </a:r>
            <a:r>
              <a:rPr lang="en-US" dirty="0" err="1"/>
              <a:t>Mtwa</a:t>
            </a:r>
            <a:r>
              <a:rPr lang="en-US" dirty="0"/>
              <a:t>, </a:t>
            </a:r>
            <a:r>
              <a:rPr lang="en-US" dirty="0" err="1"/>
              <a:t>Mbongeni</a:t>
            </a:r>
            <a:r>
              <a:rPr lang="en-US" dirty="0"/>
              <a:t> Ngema,</a:t>
            </a:r>
            <a:endParaRPr dirty="0"/>
          </a:p>
          <a:p>
            <a:pPr marL="0" lvl="0" indent="0" algn="l" rtl="0">
              <a:lnSpc>
                <a:spcPct val="90000"/>
              </a:lnSpc>
              <a:spcBef>
                <a:spcPts val="1000"/>
              </a:spcBef>
              <a:spcAft>
                <a:spcPts val="0"/>
              </a:spcAft>
              <a:buClr>
                <a:schemeClr val="dk1"/>
              </a:buClr>
              <a:buSzPct val="100000"/>
              <a:buNone/>
            </a:pPr>
            <a:r>
              <a:rPr lang="en-US" dirty="0"/>
              <a:t>              and Barney Simon -- The other war / Alemseged </a:t>
            </a:r>
            <a:r>
              <a:rPr lang="en-US" dirty="0" err="1"/>
              <a:t>Tesfai</a:t>
            </a:r>
            <a:r>
              <a:rPr lang="en-US" dirty="0"/>
              <a:t> ; translated by Paul Warwick, Samson</a:t>
            </a:r>
            <a:endParaRPr dirty="0"/>
          </a:p>
          <a:p>
            <a:pPr marL="0" lvl="0" indent="0" algn="l" rtl="0">
              <a:lnSpc>
                <a:spcPct val="90000"/>
              </a:lnSpc>
              <a:spcBef>
                <a:spcPts val="1000"/>
              </a:spcBef>
              <a:spcAft>
                <a:spcPts val="0"/>
              </a:spcAft>
              <a:buClr>
                <a:schemeClr val="dk1"/>
              </a:buClr>
              <a:buSzPct val="100000"/>
              <a:buNone/>
            </a:pPr>
            <a:r>
              <a:rPr lang="en-US" dirty="0"/>
              <a:t>              </a:t>
            </a:r>
            <a:r>
              <a:rPr lang="en-US" dirty="0" err="1"/>
              <a:t>Gebregzhier</a:t>
            </a:r>
            <a:r>
              <a:rPr lang="en-US" dirty="0"/>
              <a:t>, and Alemseged </a:t>
            </a:r>
            <a:r>
              <a:rPr lang="en-US" dirty="0" err="1"/>
              <a:t>Tesfai</a:t>
            </a:r>
            <a:r>
              <a:rPr lang="en-US" dirty="0"/>
              <a:t> -- Death and the king's horseman / Wole Soyinka.</a:t>
            </a:r>
            <a:endParaRPr dirty="0"/>
          </a:p>
          <a:p>
            <a:pPr marL="0" lvl="0" indent="0" algn="l" rtl="0">
              <a:lnSpc>
                <a:spcPct val="90000"/>
              </a:lnSpc>
              <a:spcBef>
                <a:spcPts val="1000"/>
              </a:spcBef>
              <a:spcAft>
                <a:spcPts val="0"/>
              </a:spcAft>
              <a:buClr>
                <a:schemeClr val="dk1"/>
              </a:buClr>
              <a:buSzPct val="100000"/>
              <a:buNone/>
            </a:pPr>
            <a:r>
              <a:rPr lang="en-US" dirty="0"/>
              <a:t>650 _0  African drama (English) $y 20th century.</a:t>
            </a:r>
            <a:endParaRPr dirty="0"/>
          </a:p>
          <a:p>
            <a:pPr marL="0" lvl="0" indent="0" algn="l" rtl="0">
              <a:lnSpc>
                <a:spcPct val="90000"/>
              </a:lnSpc>
              <a:spcBef>
                <a:spcPts val="1000"/>
              </a:spcBef>
              <a:spcAft>
                <a:spcPts val="0"/>
              </a:spcAft>
              <a:buClr>
                <a:schemeClr val="dk1"/>
              </a:buClr>
              <a:buSzPct val="100000"/>
              <a:buNone/>
            </a:pPr>
            <a:r>
              <a:rPr lang="en-US" dirty="0"/>
              <a:t>655 _7  Drama. $2 </a:t>
            </a:r>
            <a:r>
              <a:rPr lang="en-US" dirty="0" err="1"/>
              <a:t>lcgft</a:t>
            </a:r>
            <a:endParaRPr dirty="0"/>
          </a:p>
        </p:txBody>
      </p:sp>
      <p:sp>
        <p:nvSpPr>
          <p:cNvPr id="2128" name="Google Shape;2128;p1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18498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6"/>
        <p:cNvGrpSpPr/>
        <p:nvPr/>
      </p:nvGrpSpPr>
      <p:grpSpPr>
        <a:xfrm>
          <a:off x="0" y="0"/>
          <a:ext cx="0" cy="0"/>
          <a:chOff x="0" y="0"/>
          <a:chExt cx="0" cy="0"/>
        </a:xfrm>
      </p:grpSpPr>
      <p:sp>
        <p:nvSpPr>
          <p:cNvPr id="2137" name="Google Shape;2137;p179"/>
          <p:cNvSpPr txBox="1">
            <a:spLocks noGrp="1"/>
          </p:cNvSpPr>
          <p:nvPr>
            <p:ph type="body" idx="1"/>
          </p:nvPr>
        </p:nvSpPr>
        <p:spPr>
          <a:xfrm>
            <a:off x="568713" y="182880"/>
            <a:ext cx="11530360" cy="663497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dirty="0"/>
              <a:t>May use $i and/or $4 to record relationship between the term(s) recorded and the resource being described.</a:t>
            </a:r>
            <a:endParaRPr dirty="0"/>
          </a:p>
          <a:p>
            <a:pPr marL="0" lvl="0" indent="0" algn="l" rtl="0">
              <a:lnSpc>
                <a:spcPct val="90000"/>
              </a:lnSpc>
              <a:spcBef>
                <a:spcPts val="2600"/>
              </a:spcBef>
              <a:spcAft>
                <a:spcPts val="0"/>
              </a:spcAft>
              <a:buClr>
                <a:schemeClr val="dk1"/>
              </a:buClr>
              <a:buSzPct val="100000"/>
              <a:buNone/>
            </a:pPr>
            <a:r>
              <a:rPr lang="en-US" dirty="0"/>
              <a:t>100 1_  </a:t>
            </a:r>
            <a:r>
              <a:rPr lang="en-US" dirty="0" err="1"/>
              <a:t>Rylant</a:t>
            </a:r>
            <a:r>
              <a:rPr lang="en-US" dirty="0"/>
              <a:t>, Cynthia, $e author.</a:t>
            </a:r>
            <a:endParaRPr dirty="0"/>
          </a:p>
          <a:p>
            <a:pPr marL="0" lvl="0" indent="0" algn="l" rtl="0">
              <a:lnSpc>
                <a:spcPct val="90000"/>
              </a:lnSpc>
              <a:spcBef>
                <a:spcPts val="1000"/>
              </a:spcBef>
              <a:spcAft>
                <a:spcPts val="0"/>
              </a:spcAft>
              <a:buClr>
                <a:schemeClr val="dk1"/>
              </a:buClr>
              <a:buSzPct val="100000"/>
              <a:buNone/>
            </a:pPr>
            <a:r>
              <a:rPr lang="en-US" dirty="0"/>
              <a:t>245 10  Herbert's first Halloween / $c by Cynthia </a:t>
            </a:r>
            <a:r>
              <a:rPr lang="en-US" dirty="0" err="1"/>
              <a:t>Rylant</a:t>
            </a:r>
            <a:r>
              <a:rPr lang="en-US" dirty="0"/>
              <a:t> ; illustrated by Steven 	 	  Henry.</a:t>
            </a:r>
            <a:endParaRPr dirty="0"/>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0070C0"/>
                </a:solidFill>
              </a:rPr>
              <a:t>$i Author: </a:t>
            </a:r>
            <a:r>
              <a:rPr lang="en-US" dirty="0">
                <a:solidFill>
                  <a:srgbClr val="FF0000"/>
                </a:solidFill>
              </a:rPr>
              <a:t>$a Oregonians $a Women $2 </a:t>
            </a:r>
            <a:r>
              <a:rPr lang="en-US" dirty="0" err="1">
                <a:solidFill>
                  <a:srgbClr val="FF0000"/>
                </a:solidFill>
              </a:rPr>
              <a:t>lcdgt</a:t>
            </a:r>
            <a:endParaRPr dirty="0">
              <a:solidFill>
                <a:srgbClr val="0070C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0070C0"/>
                </a:solidFill>
              </a:rPr>
              <a:t>$i Illustrator: </a:t>
            </a:r>
            <a:r>
              <a:rPr lang="en-US" dirty="0">
                <a:solidFill>
                  <a:srgbClr val="FF0000"/>
                </a:solidFill>
              </a:rPr>
              <a:t>$a Washingtonians (Washington State) $a Men $2 </a:t>
            </a:r>
            <a:r>
              <a:rPr lang="en-US" dirty="0" err="1">
                <a:solidFill>
                  <a:srgbClr val="FF0000"/>
                </a:solidFill>
              </a:rPr>
              <a:t>lcdgt</a:t>
            </a:r>
            <a:endParaRPr dirty="0">
              <a:solidFill>
                <a:srgbClr val="0070C0"/>
              </a:solidFill>
            </a:endParaRPr>
          </a:p>
          <a:p>
            <a:pPr marL="0" lvl="0" indent="0" algn="l" rtl="0">
              <a:lnSpc>
                <a:spcPct val="90000"/>
              </a:lnSpc>
              <a:spcBef>
                <a:spcPts val="1000"/>
              </a:spcBef>
              <a:spcAft>
                <a:spcPts val="0"/>
              </a:spcAft>
              <a:buClr>
                <a:schemeClr val="dk1"/>
              </a:buClr>
              <a:buSzPct val="100000"/>
              <a:buNone/>
            </a:pPr>
            <a:r>
              <a:rPr lang="en-US" dirty="0"/>
              <a:t>650 _0  Halloween $v Juvenile fiction.</a:t>
            </a:r>
            <a:endParaRPr dirty="0"/>
          </a:p>
          <a:p>
            <a:pPr marL="0" lvl="0" indent="0" algn="l" rtl="0">
              <a:lnSpc>
                <a:spcPct val="90000"/>
              </a:lnSpc>
              <a:spcBef>
                <a:spcPts val="1000"/>
              </a:spcBef>
              <a:spcAft>
                <a:spcPts val="0"/>
              </a:spcAft>
              <a:buClr>
                <a:schemeClr val="dk1"/>
              </a:buClr>
              <a:buSzPct val="100000"/>
              <a:buNone/>
            </a:pPr>
            <a:r>
              <a:rPr lang="en-US" dirty="0"/>
              <a:t>650 _0  Father and child $v Juvenile fiction.</a:t>
            </a:r>
            <a:endParaRPr dirty="0"/>
          </a:p>
          <a:p>
            <a:pPr marL="0" lvl="0" indent="0" algn="l" rtl="0">
              <a:lnSpc>
                <a:spcPct val="90000"/>
              </a:lnSpc>
              <a:spcBef>
                <a:spcPts val="1000"/>
              </a:spcBef>
              <a:spcAft>
                <a:spcPts val="0"/>
              </a:spcAft>
              <a:buClr>
                <a:schemeClr val="dk1"/>
              </a:buClr>
              <a:buSzPct val="100000"/>
              <a:buNone/>
            </a:pPr>
            <a:r>
              <a:rPr lang="en-US" dirty="0"/>
              <a:t>650 _0  Costume $v Juvenile fiction.</a:t>
            </a:r>
            <a:endParaRPr dirty="0"/>
          </a:p>
          <a:p>
            <a:pPr marL="0" lvl="0" indent="0" algn="l" rtl="0">
              <a:lnSpc>
                <a:spcPct val="90000"/>
              </a:lnSpc>
              <a:spcBef>
                <a:spcPts val="1000"/>
              </a:spcBef>
              <a:spcAft>
                <a:spcPts val="0"/>
              </a:spcAft>
              <a:buClr>
                <a:schemeClr val="dk1"/>
              </a:buClr>
              <a:buSzPct val="100000"/>
              <a:buNone/>
            </a:pPr>
            <a:r>
              <a:rPr lang="en-US" dirty="0"/>
              <a:t>650 _1  Halloween $v Fiction.</a:t>
            </a:r>
            <a:endParaRPr dirty="0"/>
          </a:p>
          <a:p>
            <a:pPr marL="0" lvl="0" indent="0" algn="l" rtl="0">
              <a:lnSpc>
                <a:spcPct val="90000"/>
              </a:lnSpc>
              <a:spcBef>
                <a:spcPts val="1000"/>
              </a:spcBef>
              <a:spcAft>
                <a:spcPts val="0"/>
              </a:spcAft>
              <a:buClr>
                <a:schemeClr val="dk1"/>
              </a:buClr>
              <a:buSzPct val="100000"/>
              <a:buNone/>
            </a:pPr>
            <a:r>
              <a:rPr lang="en-US" dirty="0"/>
              <a:t>650 _1  Father and child $v Fiction.</a:t>
            </a:r>
            <a:endParaRPr dirty="0"/>
          </a:p>
          <a:p>
            <a:pPr marL="0" lvl="0" indent="0" algn="l" rtl="0">
              <a:lnSpc>
                <a:spcPct val="90000"/>
              </a:lnSpc>
              <a:spcBef>
                <a:spcPts val="1000"/>
              </a:spcBef>
              <a:spcAft>
                <a:spcPts val="0"/>
              </a:spcAft>
              <a:buClr>
                <a:schemeClr val="dk1"/>
              </a:buClr>
              <a:buSzPct val="100000"/>
              <a:buNone/>
            </a:pPr>
            <a:r>
              <a:rPr lang="en-US" dirty="0"/>
              <a:t>655 _7  Fiction. $2 </a:t>
            </a:r>
            <a:r>
              <a:rPr lang="en-US" dirty="0" err="1"/>
              <a:t>lcgft</a:t>
            </a:r>
            <a:endParaRPr dirty="0"/>
          </a:p>
          <a:p>
            <a:pPr marL="0" lvl="0" indent="0" algn="l" rtl="0">
              <a:lnSpc>
                <a:spcPct val="90000"/>
              </a:lnSpc>
              <a:spcBef>
                <a:spcPts val="1000"/>
              </a:spcBef>
              <a:spcAft>
                <a:spcPts val="0"/>
              </a:spcAft>
              <a:buClr>
                <a:schemeClr val="dk1"/>
              </a:buClr>
              <a:buSzPct val="100000"/>
              <a:buNone/>
            </a:pPr>
            <a:r>
              <a:rPr lang="en-US" dirty="0"/>
              <a:t>655 _7  Picture books. $2 </a:t>
            </a:r>
            <a:r>
              <a:rPr lang="en-US" dirty="0" err="1"/>
              <a:t>lcgft</a:t>
            </a:r>
            <a:endParaRPr dirty="0"/>
          </a:p>
          <a:p>
            <a:pPr marL="0" lvl="0" indent="0" algn="l" rtl="0">
              <a:lnSpc>
                <a:spcPct val="90000"/>
              </a:lnSpc>
              <a:spcBef>
                <a:spcPts val="1000"/>
              </a:spcBef>
              <a:spcAft>
                <a:spcPts val="0"/>
              </a:spcAft>
              <a:buClr>
                <a:schemeClr val="dk1"/>
              </a:buClr>
              <a:buSzPct val="100000"/>
              <a:buNone/>
            </a:pPr>
            <a:r>
              <a:rPr lang="en-US" dirty="0"/>
              <a:t>700 1_  Henry, Steven, $d 1962- $e illustrator.</a:t>
            </a:r>
            <a:endParaRPr dirty="0"/>
          </a:p>
          <a:p>
            <a:pPr marL="0" lvl="0" indent="0" algn="l" rtl="0">
              <a:lnSpc>
                <a:spcPct val="90000"/>
              </a:lnSpc>
              <a:spcBef>
                <a:spcPts val="1000"/>
              </a:spcBef>
              <a:spcAft>
                <a:spcPts val="0"/>
              </a:spcAft>
              <a:buClr>
                <a:schemeClr val="dk1"/>
              </a:buClr>
              <a:buSzPct val="100000"/>
              <a:buNone/>
            </a:pPr>
            <a:endParaRPr dirty="0"/>
          </a:p>
        </p:txBody>
      </p:sp>
      <p:sp>
        <p:nvSpPr>
          <p:cNvPr id="2138" name="Google Shape;2138;p1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39" name="Google Shape;2139;p179"/>
          <p:cNvPicPr preferRelativeResize="0"/>
          <p:nvPr/>
        </p:nvPicPr>
        <p:blipFill rotWithShape="1">
          <a:blip r:embed="rId3">
            <a:alphaModFix/>
          </a:blip>
          <a:srcRect/>
          <a:stretch/>
        </p:blipFill>
        <p:spPr>
          <a:xfrm>
            <a:off x="7865327" y="3337560"/>
            <a:ext cx="2648903" cy="32661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sp>
        <p:nvSpPr>
          <p:cNvPr id="2148" name="Google Shape;2148;p180"/>
          <p:cNvSpPr txBox="1">
            <a:spLocks noGrp="1"/>
          </p:cNvSpPr>
          <p:nvPr>
            <p:ph type="body" idx="1"/>
          </p:nvPr>
        </p:nvSpPr>
        <p:spPr>
          <a:xfrm>
            <a:off x="568713" y="223024"/>
            <a:ext cx="11530360" cy="663497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dirty="0"/>
              <a:t>$i and $4 are repeatable, but LCDGT manual says $i should not be repeated</a:t>
            </a:r>
            <a:endParaRPr dirty="0"/>
          </a:p>
          <a:p>
            <a:pPr marL="0" lvl="0" indent="0" algn="l" rtl="0">
              <a:lnSpc>
                <a:spcPct val="90000"/>
              </a:lnSpc>
              <a:spcBef>
                <a:spcPts val="2600"/>
              </a:spcBef>
              <a:spcAft>
                <a:spcPts val="0"/>
              </a:spcAft>
              <a:buClr>
                <a:schemeClr val="dk1"/>
              </a:buClr>
              <a:buSzPct val="100000"/>
              <a:buNone/>
            </a:pPr>
            <a:r>
              <a:rPr lang="en-US" sz="2400" dirty="0"/>
              <a:t>100 1_  Bizet, Georges, $d 1838-1875, $e composer.</a:t>
            </a:r>
            <a:endParaRPr sz="2400" dirty="0"/>
          </a:p>
          <a:p>
            <a:pPr marL="0" lvl="0" indent="0" algn="l" rtl="0">
              <a:lnSpc>
                <a:spcPct val="90000"/>
              </a:lnSpc>
              <a:spcBef>
                <a:spcPts val="1000"/>
              </a:spcBef>
              <a:spcAft>
                <a:spcPts val="0"/>
              </a:spcAft>
              <a:buClr>
                <a:schemeClr val="dk1"/>
              </a:buClr>
              <a:buSzPct val="100000"/>
              <a:buNone/>
            </a:pPr>
            <a:r>
              <a:rPr lang="en-US" sz="2400" dirty="0"/>
              <a:t>245 10  Carmen / $c Georges Bizet.</a:t>
            </a:r>
            <a:endParaRPr sz="2400" dirty="0"/>
          </a:p>
          <a:p>
            <a:pPr marL="0" lvl="0" indent="0" algn="l" rtl="0">
              <a:lnSpc>
                <a:spcPct val="90000"/>
              </a:lnSpc>
              <a:spcBef>
                <a:spcPts val="1000"/>
              </a:spcBef>
              <a:spcAft>
                <a:spcPts val="0"/>
              </a:spcAft>
              <a:buClr>
                <a:srgbClr val="FF0000"/>
              </a:buClr>
              <a:buSzPct val="100000"/>
              <a:buNone/>
            </a:pPr>
            <a:r>
              <a:rPr lang="en-US" sz="2400" dirty="0">
                <a:solidFill>
                  <a:srgbClr val="FF0000"/>
                </a:solidFill>
              </a:rPr>
              <a:t>386 __  </a:t>
            </a:r>
            <a:r>
              <a:rPr lang="en-US" sz="2400" dirty="0">
                <a:solidFill>
                  <a:srgbClr val="0070C0"/>
                </a:solidFill>
              </a:rPr>
              <a:t>$i Composer: </a:t>
            </a:r>
            <a:r>
              <a:rPr lang="en-US" sz="2400" dirty="0">
                <a:solidFill>
                  <a:srgbClr val="FF0000"/>
                </a:solidFill>
              </a:rPr>
              <a:t>$a French $2 </a:t>
            </a:r>
            <a:r>
              <a:rPr lang="en-US" sz="2400" dirty="0" err="1">
                <a:solidFill>
                  <a:srgbClr val="FF0000"/>
                </a:solidFill>
              </a:rPr>
              <a:t>lcdgt</a:t>
            </a:r>
            <a:r>
              <a:rPr lang="en-US" sz="2400" dirty="0">
                <a:solidFill>
                  <a:srgbClr val="FF0000"/>
                </a:solidFill>
              </a:rPr>
              <a:t> </a:t>
            </a:r>
            <a:r>
              <a:rPr lang="en-US" sz="2400" dirty="0">
                <a:solidFill>
                  <a:srgbClr val="548135"/>
                </a:solidFill>
              </a:rPr>
              <a:t>$4 </a:t>
            </a:r>
            <a:r>
              <a:rPr lang="en-US" sz="2400" dirty="0" err="1">
                <a:solidFill>
                  <a:srgbClr val="548135"/>
                </a:solidFill>
              </a:rPr>
              <a:t>cmp</a:t>
            </a:r>
            <a:r>
              <a:rPr lang="en-US" sz="2400" dirty="0">
                <a:solidFill>
                  <a:srgbClr val="548135"/>
                </a:solidFill>
              </a:rPr>
              <a:t> </a:t>
            </a:r>
          </a:p>
          <a:p>
            <a:pPr marL="0" lvl="0" indent="0" algn="l" rtl="0">
              <a:lnSpc>
                <a:spcPct val="90000"/>
              </a:lnSpc>
              <a:spcBef>
                <a:spcPts val="1000"/>
              </a:spcBef>
              <a:spcAft>
                <a:spcPts val="0"/>
              </a:spcAft>
              <a:buClr>
                <a:srgbClr val="FF0000"/>
              </a:buClr>
              <a:buSzPct val="100000"/>
              <a:buNone/>
            </a:pPr>
            <a:r>
              <a:rPr lang="en-US" sz="2400" dirty="0">
                <a:solidFill>
                  <a:srgbClr val="FF0000"/>
                </a:solidFill>
              </a:rPr>
              <a:t>386 __  </a:t>
            </a:r>
            <a:r>
              <a:rPr lang="en-US" sz="2400" dirty="0">
                <a:solidFill>
                  <a:srgbClr val="0070C0"/>
                </a:solidFill>
              </a:rPr>
              <a:t>$i Librettist: </a:t>
            </a:r>
            <a:r>
              <a:rPr lang="en-US" sz="2400" dirty="0">
                <a:solidFill>
                  <a:srgbClr val="FF0000"/>
                </a:solidFill>
              </a:rPr>
              <a:t>$a French $2 </a:t>
            </a:r>
            <a:r>
              <a:rPr lang="en-US" sz="2400" dirty="0" err="1">
                <a:solidFill>
                  <a:srgbClr val="FF0000"/>
                </a:solidFill>
              </a:rPr>
              <a:t>lcdgt</a:t>
            </a:r>
            <a:r>
              <a:rPr lang="en-US" sz="2400" dirty="0">
                <a:solidFill>
                  <a:srgbClr val="FF0000"/>
                </a:solidFill>
              </a:rPr>
              <a:t> </a:t>
            </a:r>
            <a:r>
              <a:rPr lang="en-US" sz="2400" dirty="0">
                <a:solidFill>
                  <a:srgbClr val="548135"/>
                </a:solidFill>
              </a:rPr>
              <a:t>$4 </a:t>
            </a:r>
            <a:r>
              <a:rPr lang="en-US" sz="2400" dirty="0" err="1">
                <a:solidFill>
                  <a:srgbClr val="548135"/>
                </a:solidFill>
              </a:rPr>
              <a:t>lbt</a:t>
            </a:r>
            <a:endParaRPr sz="2400" dirty="0">
              <a:solidFill>
                <a:srgbClr val="548135"/>
              </a:solidFill>
            </a:endParaRPr>
          </a:p>
          <a:p>
            <a:pPr marL="0" lvl="0" indent="0" algn="l" rtl="0">
              <a:lnSpc>
                <a:spcPct val="90000"/>
              </a:lnSpc>
              <a:spcBef>
                <a:spcPts val="1000"/>
              </a:spcBef>
              <a:spcAft>
                <a:spcPts val="0"/>
              </a:spcAft>
              <a:buNone/>
            </a:pPr>
            <a:r>
              <a:rPr lang="en-US" sz="2400" dirty="0">
                <a:solidFill>
                  <a:srgbClr val="FF0000"/>
                </a:solidFill>
              </a:rPr>
              <a:t>386 __  </a:t>
            </a:r>
            <a:r>
              <a:rPr lang="en-US" sz="2400" dirty="0">
                <a:solidFill>
                  <a:srgbClr val="0070C0"/>
                </a:solidFill>
              </a:rPr>
              <a:t>$i Composer: </a:t>
            </a:r>
            <a:r>
              <a:rPr lang="en-US" sz="2400" dirty="0">
                <a:solidFill>
                  <a:srgbClr val="FF0000"/>
                </a:solidFill>
              </a:rPr>
              <a:t>$a Men $2 </a:t>
            </a:r>
            <a:r>
              <a:rPr lang="en-US" sz="2400" dirty="0" err="1">
                <a:solidFill>
                  <a:srgbClr val="FF0000"/>
                </a:solidFill>
              </a:rPr>
              <a:t>lcdgt</a:t>
            </a:r>
            <a:r>
              <a:rPr lang="en-US" sz="2400" dirty="0">
                <a:solidFill>
                  <a:srgbClr val="FF0000"/>
                </a:solidFill>
              </a:rPr>
              <a:t> </a:t>
            </a:r>
            <a:r>
              <a:rPr lang="en-US" sz="2400" dirty="0">
                <a:solidFill>
                  <a:srgbClr val="548135"/>
                </a:solidFill>
              </a:rPr>
              <a:t>$4 </a:t>
            </a:r>
            <a:r>
              <a:rPr lang="en-US" sz="2400" dirty="0" err="1">
                <a:solidFill>
                  <a:srgbClr val="548135"/>
                </a:solidFill>
              </a:rPr>
              <a:t>cmp</a:t>
            </a:r>
            <a:r>
              <a:rPr lang="en-US" sz="2400" dirty="0">
                <a:solidFill>
                  <a:srgbClr val="548135"/>
                </a:solidFill>
              </a:rPr>
              <a:t> </a:t>
            </a:r>
          </a:p>
          <a:p>
            <a:pPr marL="0" lvl="0" indent="0" algn="l" rtl="0">
              <a:lnSpc>
                <a:spcPct val="90000"/>
              </a:lnSpc>
              <a:spcBef>
                <a:spcPts val="1000"/>
              </a:spcBef>
              <a:spcAft>
                <a:spcPts val="0"/>
              </a:spcAft>
              <a:buNone/>
            </a:pPr>
            <a:r>
              <a:rPr lang="en-US" sz="2400" dirty="0">
                <a:solidFill>
                  <a:srgbClr val="FF0000"/>
                </a:solidFill>
              </a:rPr>
              <a:t>386 __  </a:t>
            </a:r>
            <a:r>
              <a:rPr lang="en-US" sz="2400" dirty="0">
                <a:solidFill>
                  <a:srgbClr val="0070C0"/>
                </a:solidFill>
              </a:rPr>
              <a:t>$i Librettist: </a:t>
            </a:r>
            <a:r>
              <a:rPr lang="en-US" sz="2400" dirty="0">
                <a:solidFill>
                  <a:srgbClr val="FF0000"/>
                </a:solidFill>
              </a:rPr>
              <a:t>$a Men $2 </a:t>
            </a:r>
            <a:r>
              <a:rPr lang="en-US" sz="2400" dirty="0" err="1">
                <a:solidFill>
                  <a:srgbClr val="FF0000"/>
                </a:solidFill>
              </a:rPr>
              <a:t>lcdgt</a:t>
            </a:r>
            <a:r>
              <a:rPr lang="en-US" sz="2400" dirty="0">
                <a:solidFill>
                  <a:srgbClr val="FF0000"/>
                </a:solidFill>
              </a:rPr>
              <a:t> </a:t>
            </a:r>
            <a:r>
              <a:rPr lang="en-US" sz="2400" dirty="0">
                <a:solidFill>
                  <a:srgbClr val="548135"/>
                </a:solidFill>
              </a:rPr>
              <a:t>$4 </a:t>
            </a:r>
            <a:r>
              <a:rPr lang="en-US" sz="2400" dirty="0" err="1">
                <a:solidFill>
                  <a:srgbClr val="548135"/>
                </a:solidFill>
              </a:rPr>
              <a:t>lbt</a:t>
            </a:r>
            <a:endParaRPr lang="en-US" sz="2400" dirty="0">
              <a:solidFill>
                <a:srgbClr val="548135"/>
              </a:solidFill>
            </a:endParaRPr>
          </a:p>
          <a:p>
            <a:pPr marL="0" lvl="0" indent="0" algn="l" rtl="0">
              <a:lnSpc>
                <a:spcPct val="90000"/>
              </a:lnSpc>
              <a:spcBef>
                <a:spcPts val="1000"/>
              </a:spcBef>
              <a:spcAft>
                <a:spcPts val="0"/>
              </a:spcAft>
              <a:buNone/>
            </a:pPr>
            <a:r>
              <a:rPr lang="en-US" sz="2400" dirty="0">
                <a:solidFill>
                  <a:srgbClr val="FF0000"/>
                </a:solidFill>
              </a:rPr>
              <a:t>386 __  </a:t>
            </a:r>
            <a:r>
              <a:rPr lang="en-US" sz="2400" dirty="0">
                <a:solidFill>
                  <a:srgbClr val="0070C0"/>
                </a:solidFill>
              </a:rPr>
              <a:t>$i Conductor: </a:t>
            </a:r>
            <a:r>
              <a:rPr lang="en-US" sz="2400" dirty="0">
                <a:solidFill>
                  <a:srgbClr val="FF0000"/>
                </a:solidFill>
              </a:rPr>
              <a:t>$a</a:t>
            </a:r>
            <a:r>
              <a:rPr lang="en-US" sz="2400" dirty="0">
                <a:solidFill>
                  <a:srgbClr val="548135"/>
                </a:solidFill>
              </a:rPr>
              <a:t> </a:t>
            </a:r>
            <a:r>
              <a:rPr lang="en-US" sz="2400" dirty="0">
                <a:solidFill>
                  <a:srgbClr val="FF0000"/>
                </a:solidFill>
              </a:rPr>
              <a:t>Americans $2 </a:t>
            </a:r>
            <a:r>
              <a:rPr lang="en-US" sz="2400" dirty="0" err="1">
                <a:solidFill>
                  <a:srgbClr val="FF0000"/>
                </a:solidFill>
              </a:rPr>
              <a:t>lcdgt</a:t>
            </a:r>
            <a:r>
              <a:rPr lang="en-US" sz="2400" dirty="0">
                <a:solidFill>
                  <a:srgbClr val="FF0000"/>
                </a:solidFill>
              </a:rPr>
              <a:t> </a:t>
            </a:r>
            <a:r>
              <a:rPr lang="en-US" sz="2400" dirty="0">
                <a:solidFill>
                  <a:srgbClr val="548135"/>
                </a:solidFill>
              </a:rPr>
              <a:t>$4 </a:t>
            </a:r>
            <a:r>
              <a:rPr lang="en-US" sz="2400" dirty="0" err="1">
                <a:solidFill>
                  <a:srgbClr val="548135"/>
                </a:solidFill>
              </a:rPr>
              <a:t>cnd</a:t>
            </a:r>
            <a:endParaRPr sz="2400" dirty="0">
              <a:solidFill>
                <a:srgbClr val="548135"/>
              </a:solidFill>
            </a:endParaRPr>
          </a:p>
          <a:p>
            <a:pPr marL="0" lvl="0" indent="0" algn="l" rtl="0">
              <a:lnSpc>
                <a:spcPct val="90000"/>
              </a:lnSpc>
              <a:spcBef>
                <a:spcPts val="1000"/>
              </a:spcBef>
              <a:spcAft>
                <a:spcPts val="0"/>
              </a:spcAft>
              <a:buClr>
                <a:srgbClr val="FF0000"/>
              </a:buClr>
              <a:buSzPct val="100000"/>
              <a:buNone/>
            </a:pPr>
            <a:r>
              <a:rPr lang="en-US" sz="2400" dirty="0">
                <a:solidFill>
                  <a:srgbClr val="FF0000"/>
                </a:solidFill>
              </a:rPr>
              <a:t>386 __  </a:t>
            </a:r>
            <a:r>
              <a:rPr lang="en-US" sz="2400" dirty="0">
                <a:solidFill>
                  <a:srgbClr val="0070C0"/>
                </a:solidFill>
              </a:rPr>
              <a:t>$i Conductor: </a:t>
            </a:r>
            <a:r>
              <a:rPr lang="en-US" sz="2400" dirty="0">
                <a:solidFill>
                  <a:srgbClr val="FF0000"/>
                </a:solidFill>
              </a:rPr>
              <a:t>$a Men $2 </a:t>
            </a:r>
            <a:r>
              <a:rPr lang="en-US" sz="2400" dirty="0" err="1">
                <a:solidFill>
                  <a:srgbClr val="FF0000"/>
                </a:solidFill>
              </a:rPr>
              <a:t>lcdgt</a:t>
            </a:r>
            <a:r>
              <a:rPr lang="en-US" sz="2400" dirty="0">
                <a:solidFill>
                  <a:srgbClr val="FF0000"/>
                </a:solidFill>
              </a:rPr>
              <a:t> </a:t>
            </a:r>
            <a:r>
              <a:rPr lang="en-US" sz="2400" dirty="0">
                <a:solidFill>
                  <a:srgbClr val="548135"/>
                </a:solidFill>
              </a:rPr>
              <a:t>$4 </a:t>
            </a:r>
            <a:r>
              <a:rPr lang="en-US" sz="2400" dirty="0" err="1">
                <a:solidFill>
                  <a:srgbClr val="548135"/>
                </a:solidFill>
              </a:rPr>
              <a:t>cnd</a:t>
            </a:r>
            <a:endParaRPr sz="2400" dirty="0">
              <a:solidFill>
                <a:srgbClr val="548135"/>
              </a:solidFill>
            </a:endParaRPr>
          </a:p>
          <a:p>
            <a:pPr marL="0" lvl="0" indent="0" algn="l" rtl="0">
              <a:lnSpc>
                <a:spcPct val="90000"/>
              </a:lnSpc>
              <a:spcBef>
                <a:spcPts val="1000"/>
              </a:spcBef>
              <a:spcAft>
                <a:spcPts val="0"/>
              </a:spcAft>
              <a:buClr>
                <a:schemeClr val="dk1"/>
              </a:buClr>
              <a:buSzPct val="100000"/>
              <a:buNone/>
            </a:pPr>
            <a:r>
              <a:rPr lang="en-US" sz="2400" dirty="0"/>
              <a:t>500 __  Libretto by Henri </a:t>
            </a:r>
            <a:r>
              <a:rPr lang="en-US" sz="2400" dirty="0" err="1"/>
              <a:t>Meilhac</a:t>
            </a:r>
            <a:r>
              <a:rPr lang="en-US" sz="2400" dirty="0"/>
              <a:t> and Ludovic </a:t>
            </a:r>
            <a:r>
              <a:rPr lang="en-US" sz="2400" dirty="0" err="1"/>
              <a:t>Halévy</a:t>
            </a:r>
            <a:r>
              <a:rPr lang="en-US" sz="2400" dirty="0"/>
              <a:t>, based on the novella by Prosper </a:t>
            </a:r>
            <a:r>
              <a:rPr lang="en-US" sz="2400" dirty="0" err="1"/>
              <a:t>Mérimée</a:t>
            </a:r>
            <a:r>
              <a:rPr lang="en-US" sz="2400" dirty="0"/>
              <a:t>.</a:t>
            </a:r>
            <a:endParaRPr sz="2400" dirty="0"/>
          </a:p>
          <a:p>
            <a:pPr marL="0" lvl="0" indent="0" algn="l" rtl="0">
              <a:lnSpc>
                <a:spcPct val="90000"/>
              </a:lnSpc>
              <a:spcBef>
                <a:spcPts val="1000"/>
              </a:spcBef>
              <a:spcAft>
                <a:spcPts val="0"/>
              </a:spcAft>
              <a:buClr>
                <a:schemeClr val="dk1"/>
              </a:buClr>
              <a:buSzPct val="100000"/>
              <a:buNone/>
            </a:pPr>
            <a:r>
              <a:rPr lang="en-US" sz="2400" dirty="0"/>
              <a:t>511 0_  Adriana </a:t>
            </a:r>
            <a:r>
              <a:rPr lang="en-US" sz="2400" dirty="0" err="1"/>
              <a:t>Maliponte</a:t>
            </a:r>
            <a:r>
              <a:rPr lang="en-US" sz="2400" dirty="0"/>
              <a:t>, soprano ; Marilyn Horne, mezzo-soprano ; James McCracken, </a:t>
            </a:r>
            <a:endParaRPr sz="2400" dirty="0"/>
          </a:p>
          <a:p>
            <a:pPr marL="0" lvl="0" indent="0" algn="l" rtl="0">
              <a:lnSpc>
                <a:spcPct val="90000"/>
              </a:lnSpc>
              <a:spcBef>
                <a:spcPts val="1000"/>
              </a:spcBef>
              <a:spcAft>
                <a:spcPts val="0"/>
              </a:spcAft>
              <a:buClr>
                <a:schemeClr val="dk1"/>
              </a:buClr>
              <a:buSzPct val="100000"/>
              <a:buNone/>
            </a:pPr>
            <a:r>
              <a:rPr lang="en-US" sz="2400" dirty="0"/>
              <a:t>	tenor ; Tom Krause, baritone ; Donald Gramm, bass ; Colette </a:t>
            </a:r>
            <a:r>
              <a:rPr lang="en-US" sz="2400" dirty="0" err="1"/>
              <a:t>Boky</a:t>
            </a:r>
            <a:r>
              <a:rPr lang="en-US" sz="2400" dirty="0"/>
              <a:t>, Marcia Baldwin,</a:t>
            </a:r>
            <a:endParaRPr sz="2400" dirty="0"/>
          </a:p>
          <a:p>
            <a:pPr marL="0" lvl="0" indent="0" algn="l" rtl="0">
              <a:lnSpc>
                <a:spcPct val="90000"/>
              </a:lnSpc>
              <a:spcBef>
                <a:spcPts val="1000"/>
              </a:spcBef>
              <a:spcAft>
                <a:spcPts val="0"/>
              </a:spcAft>
              <a:buClr>
                <a:schemeClr val="dk1"/>
              </a:buClr>
              <a:buSzPct val="100000"/>
              <a:buNone/>
            </a:pPr>
            <a:r>
              <a:rPr lang="en-US" sz="2400" dirty="0"/>
              <a:t>	Russell Christopher, Andrea </a:t>
            </a:r>
            <a:r>
              <a:rPr lang="en-US" sz="2400" dirty="0" err="1"/>
              <a:t>Velis</a:t>
            </a:r>
            <a:r>
              <a:rPr lang="en-US" sz="2400" dirty="0"/>
              <a:t>, Raymond Gibbs, supporting soloists ; Manhattan</a:t>
            </a:r>
            <a:endParaRPr sz="2400" dirty="0"/>
          </a:p>
          <a:p>
            <a:pPr marL="0" lvl="0" indent="0" algn="l" rtl="0">
              <a:lnSpc>
                <a:spcPct val="90000"/>
              </a:lnSpc>
              <a:spcBef>
                <a:spcPts val="1000"/>
              </a:spcBef>
              <a:spcAft>
                <a:spcPts val="0"/>
              </a:spcAft>
              <a:buClr>
                <a:schemeClr val="dk1"/>
              </a:buClr>
              <a:buSzPct val="100000"/>
              <a:buNone/>
            </a:pPr>
            <a:r>
              <a:rPr lang="en-US" sz="2400" dirty="0"/>
              <a:t>	Opera Chorus ; Metropolitan Opera Orchestra and Children's Chorus ; Leonard Bernstein,</a:t>
            </a:r>
            <a:endParaRPr sz="2400" dirty="0"/>
          </a:p>
          <a:p>
            <a:pPr marL="0" lvl="0" indent="0" algn="l" rtl="0">
              <a:lnSpc>
                <a:spcPct val="90000"/>
              </a:lnSpc>
              <a:spcBef>
                <a:spcPts val="1000"/>
              </a:spcBef>
              <a:spcAft>
                <a:spcPts val="0"/>
              </a:spcAft>
              <a:buClr>
                <a:schemeClr val="dk1"/>
              </a:buClr>
              <a:buSzPct val="100000"/>
              <a:buNone/>
            </a:pPr>
            <a:r>
              <a:rPr lang="en-US" sz="2400" dirty="0"/>
              <a:t>	conductor.</a:t>
            </a:r>
            <a:endParaRPr sz="2400" dirty="0"/>
          </a:p>
          <a:p>
            <a:pPr marL="0" lvl="0" indent="0" algn="l" rtl="0">
              <a:lnSpc>
                <a:spcPct val="90000"/>
              </a:lnSpc>
              <a:spcBef>
                <a:spcPts val="1000"/>
              </a:spcBef>
              <a:spcAft>
                <a:spcPts val="0"/>
              </a:spcAft>
              <a:buClr>
                <a:schemeClr val="dk1"/>
              </a:buClr>
              <a:buSzPct val="100000"/>
              <a:buNone/>
            </a:pPr>
            <a:r>
              <a:rPr lang="en-US" sz="2400" dirty="0"/>
              <a:t>700 1_ </a:t>
            </a:r>
            <a:r>
              <a:rPr lang="en-US" sz="2400" dirty="0" err="1"/>
              <a:t>Meilhac</a:t>
            </a:r>
            <a:r>
              <a:rPr lang="en-US" sz="2400" dirty="0"/>
              <a:t>, Henri, $d 1831-1897, $e librettist.</a:t>
            </a:r>
            <a:endParaRPr sz="2400" dirty="0"/>
          </a:p>
          <a:p>
            <a:pPr marL="0" lvl="0" indent="0" algn="l" rtl="0">
              <a:lnSpc>
                <a:spcPct val="90000"/>
              </a:lnSpc>
              <a:spcBef>
                <a:spcPts val="1000"/>
              </a:spcBef>
              <a:spcAft>
                <a:spcPts val="0"/>
              </a:spcAft>
              <a:buClr>
                <a:schemeClr val="dk1"/>
              </a:buClr>
              <a:buSzPct val="100000"/>
              <a:buNone/>
            </a:pPr>
            <a:r>
              <a:rPr lang="en-US" sz="2400" dirty="0"/>
              <a:t>700 1_ </a:t>
            </a:r>
            <a:r>
              <a:rPr lang="en-US" sz="2400" dirty="0" err="1"/>
              <a:t>Halévy</a:t>
            </a:r>
            <a:r>
              <a:rPr lang="en-US" sz="2400" dirty="0"/>
              <a:t>, Ludovic, $d 1834-1908, $e librettist.</a:t>
            </a:r>
            <a:endParaRPr sz="2400" dirty="0"/>
          </a:p>
          <a:p>
            <a:pPr marL="0" lvl="0" indent="0" algn="l" rtl="0">
              <a:lnSpc>
                <a:spcPct val="90000"/>
              </a:lnSpc>
              <a:spcBef>
                <a:spcPts val="1000"/>
              </a:spcBef>
              <a:spcAft>
                <a:spcPts val="0"/>
              </a:spcAft>
              <a:buClr>
                <a:schemeClr val="dk1"/>
              </a:buClr>
              <a:buSzPct val="100000"/>
              <a:buNone/>
            </a:pPr>
            <a:endParaRPr dirty="0"/>
          </a:p>
        </p:txBody>
      </p:sp>
      <p:sp>
        <p:nvSpPr>
          <p:cNvPr id="2149" name="Google Shape;2149;p1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2158" name="Google Shape;2158;p181"/>
          <p:cNvSpPr txBox="1">
            <a:spLocks noGrp="1"/>
          </p:cNvSpPr>
          <p:nvPr>
            <p:ph type="title"/>
          </p:nvPr>
        </p:nvSpPr>
        <p:spPr>
          <a:xfrm>
            <a:off x="1092070" y="129264"/>
            <a:ext cx="7886700" cy="7147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386 Field</a:t>
            </a:r>
            <a:endParaRPr/>
          </a:p>
        </p:txBody>
      </p:sp>
      <p:sp>
        <p:nvSpPr>
          <p:cNvPr id="2159" name="Google Shape;2159;p181"/>
          <p:cNvSpPr txBox="1">
            <a:spLocks noGrp="1"/>
          </p:cNvSpPr>
          <p:nvPr>
            <p:ph type="body" idx="1"/>
          </p:nvPr>
        </p:nvSpPr>
        <p:spPr>
          <a:xfrm>
            <a:off x="1092075" y="1059375"/>
            <a:ext cx="10999800" cy="5662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$4 can hold a code and/or URI for the relationship</a:t>
            </a:r>
            <a:endParaRPr dirty="0"/>
          </a:p>
          <a:p>
            <a:pPr marL="0" lvl="0" indent="0" algn="l" rtl="0">
              <a:lnSpc>
                <a:spcPct val="90000"/>
              </a:lnSpc>
              <a:spcBef>
                <a:spcPts val="2200"/>
              </a:spcBef>
              <a:spcAft>
                <a:spcPts val="0"/>
              </a:spcAft>
              <a:buClr>
                <a:schemeClr val="dk1"/>
              </a:buClr>
              <a:buSzPts val="2800"/>
              <a:buNone/>
            </a:pPr>
            <a:r>
              <a:rPr lang="en-US" dirty="0"/>
              <a:t>130 0_ Gravity (Motion picture : 2013)</a:t>
            </a:r>
            <a:endParaRPr dirty="0"/>
          </a:p>
          <a:p>
            <a:pPr marL="0" lvl="0" indent="0" algn="l" rtl="0">
              <a:lnSpc>
                <a:spcPct val="90000"/>
              </a:lnSpc>
              <a:spcBef>
                <a:spcPts val="1000"/>
              </a:spcBef>
              <a:spcAft>
                <a:spcPts val="0"/>
              </a:spcAft>
              <a:buClr>
                <a:schemeClr val="dk1"/>
              </a:buClr>
              <a:buSzPts val="2800"/>
              <a:buNone/>
            </a:pPr>
            <a:r>
              <a:rPr lang="en-US" dirty="0"/>
              <a:t>245 10 Gravity / $c directed by Alfonso </a:t>
            </a:r>
            <a:r>
              <a:rPr lang="en-US" dirty="0" err="1"/>
              <a:t>Cuarón</a:t>
            </a:r>
            <a:r>
              <a:rPr lang="en-US" dirty="0"/>
              <a:t> ; written by Alfonso</a:t>
            </a:r>
            <a:endParaRPr dirty="0"/>
          </a:p>
          <a:p>
            <a:pPr marL="0" lvl="0" indent="0" algn="l" rtl="0">
              <a:lnSpc>
                <a:spcPct val="90000"/>
              </a:lnSpc>
              <a:spcBef>
                <a:spcPts val="1000"/>
              </a:spcBef>
              <a:spcAft>
                <a:spcPts val="0"/>
              </a:spcAft>
              <a:buClr>
                <a:schemeClr val="dk1"/>
              </a:buClr>
              <a:buSzPts val="2800"/>
              <a:buNone/>
            </a:pPr>
            <a:r>
              <a:rPr lang="en-US" dirty="0"/>
              <a:t>	  </a:t>
            </a:r>
            <a:r>
              <a:rPr lang="en-US" dirty="0" err="1"/>
              <a:t>Cuarón</a:t>
            </a:r>
            <a:r>
              <a:rPr lang="en-US" dirty="0"/>
              <a:t> &amp; </a:t>
            </a:r>
            <a:r>
              <a:rPr lang="en-US" dirty="0" err="1"/>
              <a:t>Jonás</a:t>
            </a:r>
            <a:r>
              <a:rPr lang="en-US" dirty="0"/>
              <a:t> </a:t>
            </a:r>
            <a:r>
              <a:rPr lang="en-US" dirty="0" err="1"/>
              <a:t>Cuarón</a:t>
            </a:r>
            <a:r>
              <a:rPr lang="en-US" dirty="0"/>
              <a:t> ; produced by Alfonso </a:t>
            </a:r>
            <a:r>
              <a:rPr lang="en-US" dirty="0" err="1"/>
              <a:t>Cuarón</a:t>
            </a:r>
            <a:r>
              <a:rPr lang="en-US" dirty="0"/>
              <a:t> ; produced</a:t>
            </a:r>
            <a:endParaRPr dirty="0"/>
          </a:p>
          <a:p>
            <a:pPr marL="0" lvl="0" indent="0" algn="l" rtl="0">
              <a:lnSpc>
                <a:spcPct val="90000"/>
              </a:lnSpc>
              <a:spcBef>
                <a:spcPts val="1000"/>
              </a:spcBef>
              <a:spcAft>
                <a:spcPts val="0"/>
              </a:spcAft>
              <a:buClr>
                <a:schemeClr val="dk1"/>
              </a:buClr>
              <a:buSzPts val="2800"/>
              <a:buNone/>
            </a:pPr>
            <a:r>
              <a:rPr lang="en-US" dirty="0"/>
              <a:t>	  by David Heyman ; executive producers, Nikki Penny, Chris</a:t>
            </a:r>
            <a:endParaRPr dirty="0"/>
          </a:p>
          <a:p>
            <a:pPr marL="0" lvl="0" indent="0" algn="l" rtl="0">
              <a:lnSpc>
                <a:spcPct val="90000"/>
              </a:lnSpc>
              <a:spcBef>
                <a:spcPts val="1000"/>
              </a:spcBef>
              <a:spcAft>
                <a:spcPts val="0"/>
              </a:spcAft>
              <a:buClr>
                <a:schemeClr val="dk1"/>
              </a:buClr>
              <a:buSzPts val="2800"/>
              <a:buNone/>
            </a:pPr>
            <a:r>
              <a:rPr lang="en-US" dirty="0"/>
              <a:t>	  </a:t>
            </a:r>
            <a:r>
              <a:rPr lang="en-US" dirty="0" err="1"/>
              <a:t>DeFaria</a:t>
            </a:r>
            <a:r>
              <a:rPr lang="en-US" dirty="0"/>
              <a:t>, Stephen Jones ; a Warner Bros. Pictures presentation ; an</a:t>
            </a:r>
            <a:endParaRPr dirty="0"/>
          </a:p>
          <a:p>
            <a:pPr marL="0" lvl="0" indent="0" algn="l" rtl="0">
              <a:lnSpc>
                <a:spcPct val="90000"/>
              </a:lnSpc>
              <a:spcBef>
                <a:spcPts val="1000"/>
              </a:spcBef>
              <a:spcAft>
                <a:spcPts val="0"/>
              </a:spcAft>
              <a:buClr>
                <a:schemeClr val="dk1"/>
              </a:buClr>
              <a:buSzPts val="2800"/>
              <a:buNone/>
            </a:pPr>
            <a:r>
              <a:rPr lang="en-US" dirty="0"/>
              <a:t>	  Esperanto </a:t>
            </a:r>
            <a:r>
              <a:rPr lang="en-US" dirty="0" err="1"/>
              <a:t>Filmoj</a:t>
            </a:r>
            <a:r>
              <a:rPr lang="en-US" dirty="0"/>
              <a:t> </a:t>
            </a:r>
            <a:r>
              <a:rPr lang="en-US" dirty="0" err="1"/>
              <a:t>produktado</a:t>
            </a:r>
            <a:r>
              <a:rPr lang="en-US" dirty="0"/>
              <a:t> ; a Heyday Films production ; an</a:t>
            </a:r>
            <a:endParaRPr dirty="0"/>
          </a:p>
          <a:p>
            <a:pPr marL="0" lvl="0" indent="0" algn="l" rtl="0">
              <a:lnSpc>
                <a:spcPct val="90000"/>
              </a:lnSpc>
              <a:spcBef>
                <a:spcPts val="1000"/>
              </a:spcBef>
              <a:spcAft>
                <a:spcPts val="0"/>
              </a:spcAft>
              <a:buClr>
                <a:schemeClr val="dk1"/>
              </a:buClr>
              <a:buSzPts val="2800"/>
              <a:buNone/>
            </a:pPr>
            <a:r>
              <a:rPr lang="en-US" dirty="0"/>
              <a:t>	  Alfonso </a:t>
            </a:r>
            <a:r>
              <a:rPr lang="en-US" dirty="0" err="1"/>
              <a:t>Cuarón</a:t>
            </a:r>
            <a:r>
              <a:rPr lang="en-US" dirty="0"/>
              <a:t> film.</a:t>
            </a:r>
            <a:endParaRPr dirty="0"/>
          </a:p>
          <a:p>
            <a:pPr marL="0" lvl="0" indent="0" algn="l" rtl="0">
              <a:lnSpc>
                <a:spcPct val="90000"/>
              </a:lnSpc>
              <a:spcBef>
                <a:spcPts val="1000"/>
              </a:spcBef>
              <a:spcAft>
                <a:spcPts val="0"/>
              </a:spcAft>
              <a:buClr>
                <a:schemeClr val="dk1"/>
              </a:buClr>
              <a:buSzPts val="2800"/>
              <a:buNone/>
            </a:pPr>
            <a:r>
              <a:rPr lang="en-US" dirty="0"/>
              <a:t>257 __ United States $a Great Britain $2 </a:t>
            </a:r>
            <a:r>
              <a:rPr lang="en-US" dirty="0" err="1"/>
              <a:t>naf</a:t>
            </a:r>
            <a:endParaRPr dirty="0"/>
          </a:p>
          <a:p>
            <a:pPr marL="0" lvl="0" indent="0" algn="l" rtl="0">
              <a:lnSpc>
                <a:spcPct val="90000"/>
              </a:lnSpc>
              <a:spcBef>
                <a:spcPts val="1000"/>
              </a:spcBef>
              <a:spcAft>
                <a:spcPts val="0"/>
              </a:spcAft>
              <a:buClr>
                <a:srgbClr val="FF0000"/>
              </a:buClr>
              <a:buSzPts val="2800"/>
              <a:buNone/>
            </a:pPr>
            <a:r>
              <a:rPr lang="en-US" dirty="0">
                <a:solidFill>
                  <a:srgbClr val="FF0000"/>
                </a:solidFill>
              </a:rPr>
              <a:t>386 __ </a:t>
            </a:r>
            <a:r>
              <a:rPr lang="en-US" dirty="0">
                <a:solidFill>
                  <a:srgbClr val="0070C0"/>
                </a:solidFill>
              </a:rPr>
              <a:t>$i Film director: </a:t>
            </a:r>
            <a:r>
              <a:rPr lang="en-US" dirty="0">
                <a:solidFill>
                  <a:srgbClr val="FF0000"/>
                </a:solidFill>
              </a:rPr>
              <a:t>$a Mexicans $a Men $2 </a:t>
            </a:r>
            <a:r>
              <a:rPr lang="en-US" dirty="0" err="1">
                <a:solidFill>
                  <a:srgbClr val="FF0000"/>
                </a:solidFill>
              </a:rPr>
              <a:t>lcdgt</a:t>
            </a:r>
            <a:r>
              <a:rPr lang="en-US" dirty="0">
                <a:solidFill>
                  <a:srgbClr val="FF0000"/>
                </a:solidFill>
              </a:rPr>
              <a:t> </a:t>
            </a:r>
            <a:r>
              <a:rPr lang="en-US" dirty="0">
                <a:solidFill>
                  <a:srgbClr val="548135"/>
                </a:solidFill>
              </a:rPr>
              <a:t>$4 </a:t>
            </a:r>
            <a:endParaRPr dirty="0"/>
          </a:p>
          <a:p>
            <a:pPr marL="0" lvl="0" indent="0" algn="l" rtl="0">
              <a:lnSpc>
                <a:spcPct val="90000"/>
              </a:lnSpc>
              <a:spcBef>
                <a:spcPts val="1000"/>
              </a:spcBef>
              <a:spcAft>
                <a:spcPts val="0"/>
              </a:spcAft>
              <a:buClr>
                <a:srgbClr val="548135"/>
              </a:buClr>
              <a:buSzPts val="2800"/>
              <a:buNone/>
            </a:pPr>
            <a:r>
              <a:rPr lang="en-US" dirty="0">
                <a:solidFill>
                  <a:srgbClr val="548135"/>
                </a:solidFill>
              </a:rPr>
              <a:t>	  http://id.loc.gov/vocabulary/relators/fmd </a:t>
            </a:r>
            <a:endParaRPr dirty="0"/>
          </a:p>
        </p:txBody>
      </p:sp>
      <p:sp>
        <p:nvSpPr>
          <p:cNvPr id="2160" name="Google Shape;2160;p1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182"/>
          <p:cNvSpPr txBox="1">
            <a:spLocks noGrp="1"/>
          </p:cNvSpPr>
          <p:nvPr>
            <p:ph type="title"/>
          </p:nvPr>
        </p:nvSpPr>
        <p:spPr>
          <a:xfrm>
            <a:off x="1092070" y="129264"/>
            <a:ext cx="7886700" cy="7147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386 Field</a:t>
            </a:r>
            <a:endParaRPr/>
          </a:p>
        </p:txBody>
      </p:sp>
      <p:sp>
        <p:nvSpPr>
          <p:cNvPr id="2170" name="Google Shape;2170;p182"/>
          <p:cNvSpPr txBox="1">
            <a:spLocks noGrp="1"/>
          </p:cNvSpPr>
          <p:nvPr>
            <p:ph type="body" idx="1"/>
          </p:nvPr>
        </p:nvSpPr>
        <p:spPr>
          <a:xfrm>
            <a:off x="1092070" y="1123436"/>
            <a:ext cx="10855420" cy="559803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Example showing both $3 and $i</a:t>
            </a:r>
            <a:endParaRPr dirty="0"/>
          </a:p>
          <a:p>
            <a:pPr marL="0" lvl="0" indent="0" algn="l" rtl="0">
              <a:lnSpc>
                <a:spcPct val="90000"/>
              </a:lnSpc>
              <a:spcBef>
                <a:spcPts val="1800"/>
              </a:spcBef>
              <a:spcAft>
                <a:spcPts val="0"/>
              </a:spcAft>
              <a:buClr>
                <a:schemeClr val="dk1"/>
              </a:buClr>
              <a:buSzPts val="2800"/>
              <a:buNone/>
            </a:pPr>
            <a:r>
              <a:rPr lang="en-US" dirty="0"/>
              <a:t>245 00  Three contemporary European plays.</a:t>
            </a:r>
          </a:p>
          <a:p>
            <a:pPr marL="0" lvl="0" indent="0" algn="l" rtl="0">
              <a:lnSpc>
                <a:spcPct val="90000"/>
              </a:lnSpc>
              <a:spcBef>
                <a:spcPts val="600"/>
              </a:spcBef>
              <a:spcAft>
                <a:spcPts val="0"/>
              </a:spcAft>
              <a:buClr>
                <a:schemeClr val="dk1"/>
              </a:buClr>
              <a:buSzPts val="2800"/>
              <a:buNone/>
            </a:pPr>
            <a:r>
              <a:rPr lang="en-US" dirty="0">
                <a:solidFill>
                  <a:srgbClr val="FF0000"/>
                </a:solidFill>
              </a:rPr>
              <a:t>386 __  </a:t>
            </a:r>
            <a:r>
              <a:rPr lang="en-US" dirty="0">
                <a:solidFill>
                  <a:srgbClr val="0070C0"/>
                </a:solidFill>
              </a:rPr>
              <a:t>$i Author: </a:t>
            </a:r>
            <a:r>
              <a:rPr lang="en-US" dirty="0">
                <a:solidFill>
                  <a:srgbClr val="FF0000"/>
                </a:solidFill>
              </a:rPr>
              <a:t>$a Europeans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ts val="2800"/>
              <a:buNone/>
            </a:pPr>
            <a:r>
              <a:rPr lang="en-US" dirty="0">
                <a:solidFill>
                  <a:srgbClr val="FF0000"/>
                </a:solidFill>
              </a:rPr>
              <a:t>386 __  </a:t>
            </a:r>
            <a:r>
              <a:rPr lang="en-US" dirty="0">
                <a:solidFill>
                  <a:srgbClr val="7030A0"/>
                </a:solidFill>
              </a:rPr>
              <a:t>$3 Escalation: obscene </a:t>
            </a:r>
            <a:r>
              <a:rPr lang="en-US" dirty="0">
                <a:solidFill>
                  <a:srgbClr val="0070C0"/>
                </a:solidFill>
              </a:rPr>
              <a:t>$i Author:</a:t>
            </a:r>
            <a:r>
              <a:rPr lang="en-US" dirty="0">
                <a:solidFill>
                  <a:srgbClr val="00B0F0"/>
                </a:solidFill>
              </a:rPr>
              <a:t> </a:t>
            </a:r>
            <a:r>
              <a:rPr lang="en-US" dirty="0">
                <a:solidFill>
                  <a:srgbClr val="FF0000"/>
                </a:solidFill>
              </a:rPr>
              <a:t>$a Austrians $a Men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ts val="2800"/>
              <a:buNone/>
            </a:pPr>
            <a:r>
              <a:rPr lang="en-US" dirty="0">
                <a:solidFill>
                  <a:srgbClr val="FF0000"/>
                </a:solidFill>
              </a:rPr>
              <a:t>386 __  </a:t>
            </a:r>
            <a:r>
              <a:rPr lang="en-US" dirty="0">
                <a:solidFill>
                  <a:srgbClr val="7030A0"/>
                </a:solidFill>
              </a:rPr>
              <a:t>$3 The </a:t>
            </a:r>
            <a:r>
              <a:rPr lang="en-US" dirty="0" err="1">
                <a:solidFill>
                  <a:srgbClr val="7030A0"/>
                </a:solidFill>
              </a:rPr>
              <a:t>propsmaster</a:t>
            </a:r>
            <a:r>
              <a:rPr lang="en-US" dirty="0">
                <a:solidFill>
                  <a:srgbClr val="7030A0"/>
                </a:solidFill>
              </a:rPr>
              <a:t> </a:t>
            </a:r>
            <a:r>
              <a:rPr lang="en-US" dirty="0">
                <a:solidFill>
                  <a:srgbClr val="0070C0"/>
                </a:solidFill>
              </a:rPr>
              <a:t>$i Author:</a:t>
            </a:r>
            <a:r>
              <a:rPr lang="en-US" dirty="0">
                <a:solidFill>
                  <a:srgbClr val="00B0F0"/>
                </a:solidFill>
              </a:rPr>
              <a:t> </a:t>
            </a:r>
            <a:r>
              <a:rPr lang="en-US" dirty="0">
                <a:solidFill>
                  <a:srgbClr val="FF0000"/>
                </a:solidFill>
              </a:rPr>
              <a:t>$a Serbs $a Men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ts val="2800"/>
              <a:buNone/>
            </a:pPr>
            <a:r>
              <a:rPr lang="en-US" dirty="0">
                <a:solidFill>
                  <a:srgbClr val="FF0000"/>
                </a:solidFill>
              </a:rPr>
              <a:t>386 __  </a:t>
            </a:r>
            <a:r>
              <a:rPr lang="en-US" dirty="0">
                <a:solidFill>
                  <a:srgbClr val="7030A0"/>
                </a:solidFill>
              </a:rPr>
              <a:t>$3 Hand in hand </a:t>
            </a:r>
            <a:r>
              <a:rPr lang="en-US" dirty="0">
                <a:solidFill>
                  <a:srgbClr val="0070C0"/>
                </a:solidFill>
              </a:rPr>
              <a:t>$i Author:</a:t>
            </a:r>
            <a:r>
              <a:rPr lang="en-US" dirty="0">
                <a:solidFill>
                  <a:srgbClr val="00B0F0"/>
                </a:solidFill>
              </a:rPr>
              <a:t> </a:t>
            </a:r>
            <a:r>
              <a:rPr lang="en-US" dirty="0">
                <a:solidFill>
                  <a:srgbClr val="FF0000"/>
                </a:solidFill>
              </a:rPr>
              <a:t>$a Swedes $a Women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chemeClr val="dk1"/>
              </a:buClr>
              <a:buSzPts val="2800"/>
              <a:buNone/>
            </a:pPr>
            <a:r>
              <a:rPr lang="en-US" dirty="0"/>
              <a:t>505 0_  Escalation: obscene / by Werner Schwab ; translated by David</a:t>
            </a:r>
            <a:endParaRPr dirty="0"/>
          </a:p>
          <a:p>
            <a:pPr marL="0" lvl="0" indent="0" algn="l" rtl="0">
              <a:lnSpc>
                <a:spcPct val="90000"/>
              </a:lnSpc>
              <a:spcBef>
                <a:spcPts val="1000"/>
              </a:spcBef>
              <a:spcAft>
                <a:spcPts val="0"/>
              </a:spcAft>
              <a:buClr>
                <a:schemeClr val="dk1"/>
              </a:buClr>
              <a:buSzPts val="2800"/>
              <a:buNone/>
            </a:pPr>
            <a:r>
              <a:rPr lang="en-US" dirty="0"/>
              <a:t>	   Barnett -- The </a:t>
            </a:r>
            <a:r>
              <a:rPr lang="en-US" dirty="0" err="1"/>
              <a:t>propsmaster</a:t>
            </a:r>
            <a:r>
              <a:rPr lang="en-US" dirty="0"/>
              <a:t> / by </a:t>
            </a:r>
            <a:r>
              <a:rPr lang="en-US" dirty="0" err="1"/>
              <a:t>Uglješa</a:t>
            </a:r>
            <a:r>
              <a:rPr lang="en-US" dirty="0"/>
              <a:t> </a:t>
            </a:r>
            <a:r>
              <a:rPr lang="en-US" dirty="0" err="1"/>
              <a:t>Šajtinac</a:t>
            </a:r>
            <a:r>
              <a:rPr lang="en-US" dirty="0"/>
              <a:t> ; translated by</a:t>
            </a:r>
            <a:endParaRPr dirty="0"/>
          </a:p>
          <a:p>
            <a:pPr marL="0" lvl="0" indent="0" algn="l" rtl="0">
              <a:lnSpc>
                <a:spcPct val="90000"/>
              </a:lnSpc>
              <a:spcBef>
                <a:spcPts val="1000"/>
              </a:spcBef>
              <a:spcAft>
                <a:spcPts val="0"/>
              </a:spcAft>
              <a:buClr>
                <a:schemeClr val="dk1"/>
              </a:buClr>
              <a:buSzPts val="2800"/>
              <a:buNone/>
            </a:pPr>
            <a:r>
              <a:rPr lang="en-US" dirty="0"/>
              <a:t>	   </a:t>
            </a:r>
            <a:r>
              <a:rPr lang="en-US" dirty="0" err="1"/>
              <a:t>Duška</a:t>
            </a:r>
            <a:r>
              <a:rPr lang="en-US" dirty="0"/>
              <a:t> Radosavljević Heaney -- Hand in hand / by Sofia </a:t>
            </a:r>
            <a:r>
              <a:rPr lang="en-US" dirty="0" err="1"/>
              <a:t>Fredén</a:t>
            </a:r>
            <a:r>
              <a:rPr lang="en-US" dirty="0"/>
              <a:t> ;</a:t>
            </a:r>
            <a:endParaRPr dirty="0"/>
          </a:p>
          <a:p>
            <a:pPr marL="0" lvl="0" indent="0" algn="l" rtl="0">
              <a:lnSpc>
                <a:spcPct val="90000"/>
              </a:lnSpc>
              <a:spcBef>
                <a:spcPts val="1000"/>
              </a:spcBef>
              <a:spcAft>
                <a:spcPts val="0"/>
              </a:spcAft>
              <a:buClr>
                <a:schemeClr val="dk1"/>
              </a:buClr>
              <a:buSzPts val="2800"/>
              <a:buNone/>
            </a:pPr>
            <a:r>
              <a:rPr lang="en-US" dirty="0"/>
              <a:t>	   translated by Mark Batty.</a:t>
            </a:r>
            <a:endParaRPr dirty="0"/>
          </a:p>
          <a:p>
            <a:pPr marL="0" lvl="0" indent="0" algn="l" rtl="0">
              <a:lnSpc>
                <a:spcPct val="90000"/>
              </a:lnSpc>
              <a:spcBef>
                <a:spcPts val="1000"/>
              </a:spcBef>
              <a:spcAft>
                <a:spcPts val="0"/>
              </a:spcAft>
              <a:buClr>
                <a:schemeClr val="dk1"/>
              </a:buClr>
              <a:buSzPts val="2800"/>
              <a:buNone/>
            </a:pPr>
            <a:r>
              <a:rPr lang="en-US" dirty="0"/>
              <a:t>655 _7  Drama. $2 </a:t>
            </a:r>
            <a:r>
              <a:rPr lang="en-US" dirty="0" err="1"/>
              <a:t>lcgft</a:t>
            </a:r>
            <a:endParaRPr dirty="0"/>
          </a:p>
          <a:p>
            <a:pPr marL="0" lvl="0" indent="0" algn="l" rtl="0">
              <a:lnSpc>
                <a:spcPct val="90000"/>
              </a:lnSpc>
              <a:spcBef>
                <a:spcPts val="1000"/>
              </a:spcBef>
              <a:spcAft>
                <a:spcPts val="0"/>
              </a:spcAft>
              <a:buClr>
                <a:schemeClr val="dk1"/>
              </a:buClr>
              <a:buSzPts val="2800"/>
              <a:buNone/>
            </a:pPr>
            <a:endParaRPr dirty="0"/>
          </a:p>
        </p:txBody>
      </p:sp>
      <p:sp>
        <p:nvSpPr>
          <p:cNvPr id="2171" name="Google Shape;2171;p1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183"/>
          <p:cNvSpPr txBox="1">
            <a:spLocks noGrp="1"/>
          </p:cNvSpPr>
          <p:nvPr>
            <p:ph type="title"/>
          </p:nvPr>
        </p:nvSpPr>
        <p:spPr>
          <a:xfrm>
            <a:off x="723900" y="140415"/>
            <a:ext cx="7886700" cy="7147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386 Field</a:t>
            </a:r>
            <a:endParaRPr/>
          </a:p>
        </p:txBody>
      </p:sp>
      <p:sp>
        <p:nvSpPr>
          <p:cNvPr id="2181" name="Google Shape;2181;p183"/>
          <p:cNvSpPr txBox="1">
            <a:spLocks noGrp="1"/>
          </p:cNvSpPr>
          <p:nvPr>
            <p:ph type="body" idx="1"/>
          </p:nvPr>
        </p:nvSpPr>
        <p:spPr>
          <a:xfrm>
            <a:off x="723900" y="1123436"/>
            <a:ext cx="11263661" cy="559803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Example showing both $3 and $i</a:t>
            </a:r>
            <a:endParaRPr dirty="0"/>
          </a:p>
          <a:p>
            <a:pPr marL="0" lvl="0" indent="0" algn="l" rtl="0">
              <a:lnSpc>
                <a:spcPct val="90000"/>
              </a:lnSpc>
              <a:spcBef>
                <a:spcPts val="2600"/>
              </a:spcBef>
              <a:spcAft>
                <a:spcPts val="0"/>
              </a:spcAft>
              <a:buClr>
                <a:schemeClr val="dk1"/>
              </a:buClr>
              <a:buSzPts val="2800"/>
              <a:buNone/>
            </a:pPr>
            <a:r>
              <a:rPr lang="en-US" i="1" dirty="0"/>
              <a:t>Alternative to the previous slide (LCDGT best practice):</a:t>
            </a:r>
            <a:endParaRPr dirty="0"/>
          </a:p>
          <a:p>
            <a:pPr marL="0" lvl="0" indent="0" algn="l" rtl="0">
              <a:lnSpc>
                <a:spcPct val="90000"/>
              </a:lnSpc>
              <a:spcBef>
                <a:spcPts val="2600"/>
              </a:spcBef>
              <a:spcAft>
                <a:spcPts val="0"/>
              </a:spcAft>
              <a:buClr>
                <a:srgbClr val="FF0000"/>
              </a:buClr>
              <a:buSzPts val="2800"/>
              <a:buNone/>
            </a:pPr>
            <a:r>
              <a:rPr lang="en-US" dirty="0">
                <a:solidFill>
                  <a:srgbClr val="FF0000"/>
                </a:solidFill>
              </a:rPr>
              <a:t>386 __  </a:t>
            </a:r>
            <a:r>
              <a:rPr lang="en-US" dirty="0">
                <a:solidFill>
                  <a:srgbClr val="0070C0"/>
                </a:solidFill>
              </a:rPr>
              <a:t>$i Author:</a:t>
            </a:r>
            <a:r>
              <a:rPr lang="en-US" dirty="0">
                <a:solidFill>
                  <a:srgbClr val="00B0F0"/>
                </a:solidFill>
              </a:rPr>
              <a:t> </a:t>
            </a:r>
            <a:r>
              <a:rPr lang="en-US" dirty="0">
                <a:solidFill>
                  <a:srgbClr val="FF0000"/>
                </a:solidFill>
              </a:rPr>
              <a:t>$a Europeans $2 </a:t>
            </a:r>
            <a:r>
              <a:rPr lang="en-US" dirty="0" err="1">
                <a:solidFill>
                  <a:srgbClr val="FF0000"/>
                </a:solidFill>
              </a:rPr>
              <a:t>lcdgt</a:t>
            </a:r>
            <a:endParaRPr lang="en-US" dirty="0">
              <a:solidFill>
                <a:srgbClr val="FF0000"/>
              </a:solidFill>
            </a:endParaRPr>
          </a:p>
          <a:p>
            <a:pPr marL="0" lvl="0" indent="0" algn="l" rtl="0">
              <a:lnSpc>
                <a:spcPct val="90000"/>
              </a:lnSpc>
              <a:spcBef>
                <a:spcPts val="600"/>
              </a:spcBef>
              <a:spcAft>
                <a:spcPts val="0"/>
              </a:spcAft>
              <a:buClr>
                <a:srgbClr val="FF0000"/>
              </a:buClr>
              <a:buSzPts val="2800"/>
              <a:buNone/>
            </a:pPr>
            <a:r>
              <a:rPr lang="en-US" dirty="0">
                <a:solidFill>
                  <a:srgbClr val="FF0000"/>
                </a:solidFill>
              </a:rPr>
              <a:t>386 __  </a:t>
            </a:r>
            <a:r>
              <a:rPr lang="en-US" dirty="0">
                <a:solidFill>
                  <a:srgbClr val="7030A0"/>
                </a:solidFill>
              </a:rPr>
              <a:t>$3 Escalation: obscene </a:t>
            </a:r>
            <a:r>
              <a:rPr lang="en-US" dirty="0">
                <a:solidFill>
                  <a:srgbClr val="0070C0"/>
                </a:solidFill>
              </a:rPr>
              <a:t>$i Author:</a:t>
            </a:r>
            <a:r>
              <a:rPr lang="en-US" dirty="0">
                <a:solidFill>
                  <a:srgbClr val="00B0F0"/>
                </a:solidFill>
              </a:rPr>
              <a:t> </a:t>
            </a:r>
            <a:r>
              <a:rPr lang="en-US" dirty="0">
                <a:solidFill>
                  <a:srgbClr val="FF0000"/>
                </a:solidFill>
              </a:rPr>
              <a:t>$a Austrians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ts val="2800"/>
              <a:buNone/>
            </a:pPr>
            <a:r>
              <a:rPr lang="en-US" dirty="0">
                <a:solidFill>
                  <a:srgbClr val="FF0000"/>
                </a:solidFill>
              </a:rPr>
              <a:t>386 __  </a:t>
            </a:r>
            <a:r>
              <a:rPr lang="en-US" dirty="0">
                <a:solidFill>
                  <a:srgbClr val="7030A0"/>
                </a:solidFill>
              </a:rPr>
              <a:t>$3 The </a:t>
            </a:r>
            <a:r>
              <a:rPr lang="en-US" dirty="0" err="1">
                <a:solidFill>
                  <a:srgbClr val="7030A0"/>
                </a:solidFill>
              </a:rPr>
              <a:t>propsmaster</a:t>
            </a:r>
            <a:r>
              <a:rPr lang="en-US" dirty="0">
                <a:solidFill>
                  <a:srgbClr val="7030A0"/>
                </a:solidFill>
              </a:rPr>
              <a:t> </a:t>
            </a:r>
            <a:r>
              <a:rPr lang="en-US" dirty="0">
                <a:solidFill>
                  <a:srgbClr val="0070C0"/>
                </a:solidFill>
              </a:rPr>
              <a:t>$i Author:</a:t>
            </a:r>
            <a:r>
              <a:rPr lang="en-US" dirty="0">
                <a:solidFill>
                  <a:srgbClr val="00B0F0"/>
                </a:solidFill>
              </a:rPr>
              <a:t> </a:t>
            </a:r>
            <a:r>
              <a:rPr lang="en-US" dirty="0">
                <a:solidFill>
                  <a:srgbClr val="FF0000"/>
                </a:solidFill>
              </a:rPr>
              <a:t>$a Serbs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ts val="2800"/>
              <a:buNone/>
            </a:pPr>
            <a:r>
              <a:rPr lang="en-US" dirty="0">
                <a:solidFill>
                  <a:srgbClr val="FF0000"/>
                </a:solidFill>
              </a:rPr>
              <a:t>386 __  </a:t>
            </a:r>
            <a:r>
              <a:rPr lang="en-US" dirty="0">
                <a:solidFill>
                  <a:srgbClr val="7030A0"/>
                </a:solidFill>
              </a:rPr>
              <a:t>$3 Hand in hand </a:t>
            </a:r>
            <a:r>
              <a:rPr lang="en-US" dirty="0">
                <a:solidFill>
                  <a:srgbClr val="0070C0"/>
                </a:solidFill>
              </a:rPr>
              <a:t>$i Author:</a:t>
            </a:r>
            <a:r>
              <a:rPr lang="en-US" dirty="0">
                <a:solidFill>
                  <a:srgbClr val="00B0F0"/>
                </a:solidFill>
              </a:rPr>
              <a:t> </a:t>
            </a:r>
            <a:r>
              <a:rPr lang="en-US" dirty="0">
                <a:solidFill>
                  <a:srgbClr val="FF0000"/>
                </a:solidFill>
              </a:rPr>
              <a:t>$a Swedes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ts val="2800"/>
              <a:buNone/>
            </a:pPr>
            <a:r>
              <a:rPr lang="en-US" dirty="0">
                <a:solidFill>
                  <a:srgbClr val="FF0000"/>
                </a:solidFill>
              </a:rPr>
              <a:t>386 __  </a:t>
            </a:r>
            <a:r>
              <a:rPr lang="en-US" dirty="0">
                <a:solidFill>
                  <a:srgbClr val="7030A0"/>
                </a:solidFill>
              </a:rPr>
              <a:t>$3 Escalation: obscene ; The </a:t>
            </a:r>
            <a:r>
              <a:rPr lang="en-US" dirty="0" err="1">
                <a:solidFill>
                  <a:srgbClr val="7030A0"/>
                </a:solidFill>
              </a:rPr>
              <a:t>propsmaster</a:t>
            </a:r>
            <a:r>
              <a:rPr lang="en-US" dirty="0">
                <a:solidFill>
                  <a:srgbClr val="7030A0"/>
                </a:solidFill>
              </a:rPr>
              <a:t> </a:t>
            </a:r>
            <a:r>
              <a:rPr lang="en-US" dirty="0">
                <a:solidFill>
                  <a:srgbClr val="0070C0"/>
                </a:solidFill>
              </a:rPr>
              <a:t>$i Author:</a:t>
            </a:r>
            <a:r>
              <a:rPr lang="en-US" dirty="0">
                <a:solidFill>
                  <a:srgbClr val="00B0F0"/>
                </a:solidFill>
              </a:rPr>
              <a:t> </a:t>
            </a:r>
            <a:r>
              <a:rPr lang="en-US" dirty="0">
                <a:solidFill>
                  <a:srgbClr val="FF0000"/>
                </a:solidFill>
              </a:rPr>
              <a:t>$a Men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ts val="2800"/>
              <a:buNone/>
            </a:pPr>
            <a:r>
              <a:rPr lang="en-US" dirty="0">
                <a:solidFill>
                  <a:srgbClr val="FF0000"/>
                </a:solidFill>
              </a:rPr>
              <a:t>386 __  </a:t>
            </a:r>
            <a:r>
              <a:rPr lang="en-US" dirty="0">
                <a:solidFill>
                  <a:srgbClr val="7030A0"/>
                </a:solidFill>
              </a:rPr>
              <a:t>$3 Hand in hand </a:t>
            </a:r>
            <a:r>
              <a:rPr lang="en-US" dirty="0">
                <a:solidFill>
                  <a:srgbClr val="0070C0"/>
                </a:solidFill>
              </a:rPr>
              <a:t>$i Author:</a:t>
            </a:r>
            <a:r>
              <a:rPr lang="en-US" dirty="0">
                <a:solidFill>
                  <a:srgbClr val="00B0F0"/>
                </a:solidFill>
              </a:rPr>
              <a:t> </a:t>
            </a:r>
            <a:r>
              <a:rPr lang="en-US" dirty="0">
                <a:solidFill>
                  <a:srgbClr val="FF0000"/>
                </a:solidFill>
              </a:rPr>
              <a:t>$a Women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chemeClr val="dk1"/>
              </a:buClr>
              <a:buSzPts val="2800"/>
              <a:buNone/>
            </a:pPr>
            <a:endParaRPr dirty="0">
              <a:solidFill>
                <a:srgbClr val="FF0000"/>
              </a:solidFill>
            </a:endParaRPr>
          </a:p>
          <a:p>
            <a:pPr marL="0" lvl="0" indent="0" algn="l" rtl="0">
              <a:lnSpc>
                <a:spcPct val="90000"/>
              </a:lnSpc>
              <a:spcBef>
                <a:spcPts val="1000"/>
              </a:spcBef>
              <a:spcAft>
                <a:spcPts val="0"/>
              </a:spcAft>
              <a:buClr>
                <a:schemeClr val="dk1"/>
              </a:buClr>
              <a:buSzPts val="2800"/>
              <a:buNone/>
            </a:pPr>
            <a:endParaRPr dirty="0"/>
          </a:p>
        </p:txBody>
      </p:sp>
      <p:sp>
        <p:nvSpPr>
          <p:cNvPr id="2182" name="Google Shape;2182;p1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184"/>
          <p:cNvSpPr txBox="1">
            <a:spLocks noGrp="1"/>
          </p:cNvSpPr>
          <p:nvPr>
            <p:ph type="title"/>
          </p:nvPr>
        </p:nvSpPr>
        <p:spPr>
          <a:xfrm>
            <a:off x="456449" y="118114"/>
            <a:ext cx="7886700" cy="7147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386 Field</a:t>
            </a:r>
            <a:endParaRPr/>
          </a:p>
        </p:txBody>
      </p:sp>
      <p:sp>
        <p:nvSpPr>
          <p:cNvPr id="2192" name="Google Shape;2192;p184"/>
          <p:cNvSpPr txBox="1">
            <a:spLocks noGrp="1"/>
          </p:cNvSpPr>
          <p:nvPr>
            <p:ph type="body" idx="1"/>
          </p:nvPr>
        </p:nvSpPr>
        <p:spPr>
          <a:xfrm>
            <a:off x="456448" y="970156"/>
            <a:ext cx="11735551" cy="588784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dirty="0"/>
              <a:t>$3 will commonly be used for sound recordings of works by various composers</a:t>
            </a:r>
            <a:endParaRPr dirty="0"/>
          </a:p>
          <a:p>
            <a:pPr marL="0" lvl="0" indent="0" algn="l" rtl="0">
              <a:lnSpc>
                <a:spcPct val="90000"/>
              </a:lnSpc>
              <a:spcBef>
                <a:spcPts val="2600"/>
              </a:spcBef>
              <a:spcAft>
                <a:spcPts val="0"/>
              </a:spcAft>
              <a:buClr>
                <a:schemeClr val="dk1"/>
              </a:buClr>
              <a:buSzPct val="100000"/>
              <a:buNone/>
            </a:pPr>
            <a:r>
              <a:rPr lang="en-US" dirty="0"/>
              <a:t>245 00  Cello sonata ; $b Polonaise brillante / $c Chopin. Variations</a:t>
            </a:r>
            <a:endParaRPr dirty="0"/>
          </a:p>
          <a:p>
            <a:pPr marL="0" lvl="0" indent="0" algn="l" rtl="0">
              <a:lnSpc>
                <a:spcPct val="90000"/>
              </a:lnSpc>
              <a:spcBef>
                <a:spcPts val="1000"/>
              </a:spcBef>
              <a:spcAft>
                <a:spcPts val="0"/>
              </a:spcAft>
              <a:buClr>
                <a:schemeClr val="dk1"/>
              </a:buClr>
              <a:buSzPct val="100000"/>
              <a:buNone/>
            </a:pPr>
            <a:r>
              <a:rPr lang="en-US" dirty="0"/>
              <a:t>	  concertantes / Mendelssohn. Variations on a theme of Rossini /</a:t>
            </a:r>
            <a:endParaRPr dirty="0"/>
          </a:p>
          <a:p>
            <a:pPr marL="0" lvl="0" indent="0" algn="l" rtl="0">
              <a:lnSpc>
                <a:spcPct val="90000"/>
              </a:lnSpc>
              <a:spcBef>
                <a:spcPts val="1000"/>
              </a:spcBef>
              <a:spcAft>
                <a:spcPts val="0"/>
              </a:spcAft>
              <a:buClr>
                <a:schemeClr val="dk1"/>
              </a:buClr>
              <a:buSzPct val="100000"/>
              <a:buNone/>
            </a:pPr>
            <a:r>
              <a:rPr lang="en-US" dirty="0"/>
              <a:t>	  </a:t>
            </a:r>
            <a:r>
              <a:rPr lang="en-US" dirty="0" err="1"/>
              <a:t>Martinu</a:t>
            </a:r>
            <a:r>
              <a:rPr lang="en-US" dirty="0"/>
              <a:t>̊. Cello sonata / Debussy. Rhapsody no. 1 / </a:t>
            </a:r>
            <a:r>
              <a:rPr lang="en-US" dirty="0" err="1"/>
              <a:t>Bartók</a:t>
            </a:r>
            <a:r>
              <a:rPr lang="en-US" dirty="0"/>
              <a:t>.</a:t>
            </a:r>
            <a:endParaRPr dirty="0"/>
          </a:p>
          <a:p>
            <a:pPr marL="0" lvl="0" indent="0" algn="l" rtl="0">
              <a:lnSpc>
                <a:spcPct val="90000"/>
              </a:lnSpc>
              <a:spcBef>
                <a:spcPts val="1000"/>
              </a:spcBef>
              <a:spcAft>
                <a:spcPts val="0"/>
              </a:spcAft>
              <a:buClr>
                <a:schemeClr val="dk1"/>
              </a:buClr>
              <a:buSzPct val="100000"/>
              <a:buNone/>
            </a:pPr>
            <a:r>
              <a:rPr lang="en-US" dirty="0"/>
              <a:t>	  Hungarian wedding dance / Weiner.</a:t>
            </a:r>
            <a:endParaRPr dirty="0"/>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Cello sonata (Chopin) ; Polonaise brillante </a:t>
            </a:r>
            <a:r>
              <a:rPr lang="en-US" dirty="0">
                <a:solidFill>
                  <a:srgbClr val="0070C0"/>
                </a:solidFill>
              </a:rPr>
              <a:t>$i Composer: </a:t>
            </a:r>
            <a:r>
              <a:rPr lang="en-US" dirty="0">
                <a:solidFill>
                  <a:srgbClr val="FF0000"/>
                </a:solidFill>
              </a:rPr>
              <a:t>$a Poles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Variations concertantes </a:t>
            </a:r>
            <a:r>
              <a:rPr lang="en-US" dirty="0">
                <a:solidFill>
                  <a:srgbClr val="0070C0"/>
                </a:solidFill>
              </a:rPr>
              <a:t>$i Composer: </a:t>
            </a:r>
            <a:r>
              <a:rPr lang="en-US" dirty="0">
                <a:solidFill>
                  <a:srgbClr val="7030A0"/>
                </a:solidFill>
              </a:rPr>
              <a:t>$a Germans </a:t>
            </a:r>
            <a:r>
              <a:rPr lang="en-US" dirty="0">
                <a:solidFill>
                  <a:srgbClr val="FF0000"/>
                </a:solidFill>
              </a:rPr>
              <a:t>$2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Variations on a theme of Rossini </a:t>
            </a:r>
            <a:r>
              <a:rPr lang="en-US" dirty="0">
                <a:solidFill>
                  <a:srgbClr val="0070C0"/>
                </a:solidFill>
              </a:rPr>
              <a:t>$i Composer: </a:t>
            </a:r>
            <a:r>
              <a:rPr lang="en-US" dirty="0">
                <a:solidFill>
                  <a:srgbClr val="FF0000"/>
                </a:solidFill>
              </a:rPr>
              <a:t>$a Czechs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Cello sonata (Debussy) </a:t>
            </a:r>
            <a:r>
              <a:rPr lang="en-US" dirty="0">
                <a:solidFill>
                  <a:srgbClr val="0070C0"/>
                </a:solidFill>
              </a:rPr>
              <a:t>$i Composer: </a:t>
            </a:r>
            <a:r>
              <a:rPr lang="en-US" dirty="0">
                <a:solidFill>
                  <a:srgbClr val="FF0000"/>
                </a:solidFill>
              </a:rPr>
              <a:t>$a French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7030A0"/>
                </a:solidFill>
              </a:rPr>
              <a:t>$3 Rhapsody no. 1 ; Hungarian wedding dance </a:t>
            </a:r>
            <a:r>
              <a:rPr lang="en-US" dirty="0">
                <a:solidFill>
                  <a:srgbClr val="0070C0"/>
                </a:solidFill>
              </a:rPr>
              <a:t>$i Composer: </a:t>
            </a:r>
            <a:r>
              <a:rPr lang="en-US" dirty="0">
                <a:solidFill>
                  <a:srgbClr val="FF0000"/>
                </a:solidFill>
              </a:rPr>
              <a:t>$a Hungarians $2</a:t>
            </a:r>
            <a:endParaRPr dirty="0"/>
          </a:p>
          <a:p>
            <a:pPr marL="0" lvl="0" indent="0" algn="l" rtl="0">
              <a:lnSpc>
                <a:spcPct val="90000"/>
              </a:lnSpc>
              <a:spcBef>
                <a:spcPts val="1000"/>
              </a:spcBef>
              <a:spcAft>
                <a:spcPts val="0"/>
              </a:spcAft>
              <a:buClr>
                <a:srgbClr val="FF0000"/>
              </a:buClr>
              <a:buSzPct val="100000"/>
              <a:buNone/>
            </a:pPr>
            <a:r>
              <a:rPr lang="en-US" dirty="0">
                <a:solidFill>
                  <a:srgbClr val="FF0000"/>
                </a:solidFill>
              </a:rPr>
              <a:t>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FF0000"/>
              </a:buClr>
              <a:buSzPct val="100000"/>
              <a:buNone/>
            </a:pPr>
            <a:r>
              <a:rPr lang="en-US" dirty="0">
                <a:solidFill>
                  <a:srgbClr val="FF0000"/>
                </a:solidFill>
              </a:rPr>
              <a:t>386 __  </a:t>
            </a:r>
            <a:r>
              <a:rPr lang="en-US" dirty="0">
                <a:solidFill>
                  <a:srgbClr val="0070C0"/>
                </a:solidFill>
              </a:rPr>
              <a:t>$i Composer: </a:t>
            </a:r>
            <a:r>
              <a:rPr lang="en-US" dirty="0">
                <a:solidFill>
                  <a:srgbClr val="FF0000"/>
                </a:solidFill>
              </a:rPr>
              <a:t>Men $2 </a:t>
            </a:r>
            <a:r>
              <a:rPr lang="en-US" dirty="0" err="1">
                <a:solidFill>
                  <a:srgbClr val="FF0000"/>
                </a:solidFill>
              </a:rPr>
              <a:t>lcdgt</a:t>
            </a:r>
            <a:endParaRPr dirty="0"/>
          </a:p>
        </p:txBody>
      </p:sp>
      <p:sp>
        <p:nvSpPr>
          <p:cNvPr id="2193" name="Google Shape;2193;p1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p171"/>
          <p:cNvSpPr txBox="1">
            <a:spLocks noGrp="1"/>
          </p:cNvSpPr>
          <p:nvPr>
            <p:ph type="title"/>
          </p:nvPr>
        </p:nvSpPr>
        <p:spPr>
          <a:xfrm>
            <a:off x="451701" y="222576"/>
            <a:ext cx="10515600" cy="5413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dirty="0"/>
              <a:t>LCDGT in Other Fields: 650 and 656</a:t>
            </a:r>
            <a:endParaRPr dirty="0"/>
          </a:p>
        </p:txBody>
      </p:sp>
      <p:sp>
        <p:nvSpPr>
          <p:cNvPr id="2050" name="Google Shape;2050;p171"/>
          <p:cNvSpPr txBox="1">
            <a:spLocks noGrp="1"/>
          </p:cNvSpPr>
          <p:nvPr>
            <p:ph type="body" idx="1"/>
          </p:nvPr>
        </p:nvSpPr>
        <p:spPr>
          <a:xfrm>
            <a:off x="451701" y="971555"/>
            <a:ext cx="11444926" cy="5886445"/>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en-US" dirty="0"/>
              <a:t>Because LCDGT is listed on the </a:t>
            </a:r>
            <a:r>
              <a:rPr lang="en-US" dirty="0">
                <a:hlinkClick r:id="rId3"/>
              </a:rPr>
              <a:t>Subject Heading and Term Source Codes</a:t>
            </a:r>
            <a:r>
              <a:rPr lang="en-US" dirty="0"/>
              <a:t> list, it may also be used in subject fields</a:t>
            </a:r>
          </a:p>
          <a:p>
            <a:pPr marL="228600" lvl="0" indent="-228600" algn="l" rtl="0">
              <a:lnSpc>
                <a:spcPct val="90000"/>
              </a:lnSpc>
              <a:spcBef>
                <a:spcPts val="0"/>
              </a:spcBef>
              <a:spcAft>
                <a:spcPts val="600"/>
              </a:spcAft>
              <a:buClr>
                <a:schemeClr val="dk1"/>
              </a:buClr>
              <a:buSzPts val="2800"/>
              <a:buChar char="•"/>
            </a:pPr>
            <a:r>
              <a:rPr lang="en-US" dirty="0"/>
              <a:t>Reasons for using LCDGT as subject:</a:t>
            </a:r>
          </a:p>
          <a:p>
            <a:pPr lvl="1">
              <a:spcBef>
                <a:spcPts val="0"/>
              </a:spcBef>
              <a:spcAft>
                <a:spcPts val="300"/>
              </a:spcAft>
              <a:buClr>
                <a:schemeClr val="dk1"/>
              </a:buClr>
              <a:buSzPts val="2800"/>
              <a:buFont typeface="Wingdings" panose="05000000000000000000" pitchFamily="2" charset="2"/>
              <a:buChar char="§"/>
            </a:pPr>
            <a:r>
              <a:rPr lang="en-US" dirty="0"/>
              <a:t>Equivalent class of persons term not available in LCSH or FAST or other controlled vocabularies</a:t>
            </a:r>
          </a:p>
          <a:p>
            <a:pPr marL="914400" lvl="2" indent="0">
              <a:spcBef>
                <a:spcPts val="0"/>
              </a:spcBef>
              <a:spcAft>
                <a:spcPts val="300"/>
              </a:spcAft>
              <a:buClr>
                <a:schemeClr val="dk1"/>
              </a:buClr>
              <a:buSzPts val="2800"/>
              <a:buNone/>
            </a:pPr>
            <a:r>
              <a:rPr lang="en-US" i="1" dirty="0"/>
              <a:t>Examples:</a:t>
            </a:r>
            <a:r>
              <a:rPr lang="en-US" dirty="0"/>
              <a:t> Fire ecologists; Labor historians; Analytical chemists; Applied mathematicians; Food studies scholars; Atmospheric scientists; Crime writers; Booker Prize winners; Reform Jews; People of color; </a:t>
            </a:r>
            <a:r>
              <a:rPr lang="en-US" dirty="0" err="1"/>
              <a:t>Indigiqueer</a:t>
            </a:r>
            <a:r>
              <a:rPr lang="en-US" dirty="0"/>
              <a:t> people; Fifth grade teachers; Oboe teachers; Eighth grade students; Ecology students</a:t>
            </a:r>
          </a:p>
          <a:p>
            <a:pPr lvl="1">
              <a:spcBef>
                <a:spcPts val="0"/>
              </a:spcBef>
              <a:spcAft>
                <a:spcPts val="300"/>
              </a:spcAft>
              <a:buClr>
                <a:schemeClr val="dk1"/>
              </a:buClr>
              <a:buSzPts val="2800"/>
              <a:buFont typeface="Wingdings" panose="05000000000000000000" pitchFamily="2" charset="2"/>
              <a:buChar char="§"/>
            </a:pPr>
            <a:r>
              <a:rPr lang="en-US" dirty="0"/>
              <a:t>LCSH expresses the same concept differently</a:t>
            </a:r>
          </a:p>
          <a:p>
            <a:pPr marL="914400" lvl="2" indent="0">
              <a:spcBef>
                <a:spcPts val="0"/>
              </a:spcBef>
              <a:buClr>
                <a:schemeClr val="dk1"/>
              </a:buClr>
              <a:buSzPts val="2800"/>
              <a:buNone/>
            </a:pPr>
            <a:r>
              <a:rPr lang="en-US" i="1" dirty="0"/>
              <a:t>Examples:</a:t>
            </a:r>
            <a:r>
              <a:rPr lang="en-US" dirty="0"/>
              <a:t> Celiac disease--Patients (LCSH) vs. Celiac disease, People with (LCDGT)</a:t>
            </a:r>
          </a:p>
          <a:p>
            <a:pPr marL="914400" lvl="2" indent="0">
              <a:spcBef>
                <a:spcPts val="0"/>
              </a:spcBef>
              <a:buClr>
                <a:schemeClr val="dk1"/>
              </a:buClr>
              <a:buSzPts val="2800"/>
              <a:buNone/>
            </a:pPr>
            <a:r>
              <a:rPr lang="en-US" dirty="0"/>
              <a:t>	   Japanese--Canada (LCSH) vs. Japanese Canadians (LCDGT)</a:t>
            </a:r>
          </a:p>
          <a:p>
            <a:pPr marL="914400" lvl="2" indent="0">
              <a:spcBef>
                <a:spcPts val="0"/>
              </a:spcBef>
              <a:buClr>
                <a:schemeClr val="dk1"/>
              </a:buClr>
              <a:buSzPts val="2800"/>
              <a:buNone/>
            </a:pPr>
            <a:r>
              <a:rPr lang="en-US" dirty="0"/>
              <a:t>	   Hotels--Employees (LCSH) vs. Hotel employees (LCDGT)</a:t>
            </a:r>
          </a:p>
          <a:p>
            <a:pPr marL="914400" lvl="2" indent="0">
              <a:spcBef>
                <a:spcPts val="0"/>
              </a:spcBef>
              <a:buClr>
                <a:schemeClr val="dk1"/>
              </a:buClr>
              <a:buSzPts val="2800"/>
              <a:buNone/>
            </a:pPr>
            <a:r>
              <a:rPr lang="en-US" dirty="0"/>
              <a:t>	   Seattle (Wash.)--[subdivision, e.g. Biography] (LCSH] vs. Seattleites (LCDGT)</a:t>
            </a:r>
          </a:p>
          <a:p>
            <a:pPr marL="914400" lvl="2" indent="0">
              <a:spcBef>
                <a:spcPts val="0"/>
              </a:spcBef>
              <a:spcAft>
                <a:spcPts val="300"/>
              </a:spcAft>
              <a:buClr>
                <a:schemeClr val="dk1"/>
              </a:buClr>
              <a:buSzPts val="2800"/>
              <a:buNone/>
            </a:pPr>
            <a:r>
              <a:rPr lang="en-US" dirty="0"/>
              <a:t>	   Iroquois Indians (LCSH) vs. Haudenosaunee (North American people) (LCDGT)</a:t>
            </a:r>
          </a:p>
          <a:p>
            <a:pPr lvl="1">
              <a:spcBef>
                <a:spcPts val="0"/>
              </a:spcBef>
              <a:spcAft>
                <a:spcPts val="300"/>
              </a:spcAft>
              <a:buClr>
                <a:schemeClr val="dk1"/>
              </a:buClr>
              <a:buSzPts val="2800"/>
              <a:buFont typeface="Wingdings" panose="05000000000000000000" pitchFamily="2" charset="2"/>
              <a:buChar char="§"/>
            </a:pPr>
            <a:r>
              <a:rPr lang="en-US" dirty="0"/>
              <a:t>Library does not participate in SACO to propose an LCSH term</a:t>
            </a:r>
          </a:p>
          <a:p>
            <a:pPr lvl="1">
              <a:spcBef>
                <a:spcPts val="0"/>
              </a:spcBef>
              <a:spcAft>
                <a:spcPts val="300"/>
              </a:spcAft>
              <a:buClr>
                <a:schemeClr val="dk1"/>
              </a:buClr>
              <a:buSzPts val="2800"/>
              <a:buFont typeface="Wingdings" panose="05000000000000000000" pitchFamily="2" charset="2"/>
              <a:buChar char="§"/>
            </a:pPr>
            <a:r>
              <a:rPr lang="en-US" dirty="0"/>
              <a:t>LCSH does not allow certain kinds of terms that are allowed in LCDGT</a:t>
            </a:r>
          </a:p>
          <a:p>
            <a:pPr marL="914400" lvl="2" indent="0">
              <a:spcBef>
                <a:spcPts val="0"/>
              </a:spcBef>
              <a:spcAft>
                <a:spcPts val="300"/>
              </a:spcAft>
              <a:buClr>
                <a:schemeClr val="dk1"/>
              </a:buClr>
              <a:buSzPts val="2800"/>
              <a:buNone/>
            </a:pPr>
            <a:r>
              <a:rPr lang="en-US" i="1" dirty="0"/>
              <a:t>Examples:</a:t>
            </a:r>
            <a:r>
              <a:rPr lang="en-US" dirty="0"/>
              <a:t> French speakers; Japanese Canadians; Somali Finns; Wisconsinites; Berliners; Upstate New Yorkers; </a:t>
            </a:r>
            <a:r>
              <a:rPr lang="en-US" sz="2000" dirty="0"/>
              <a:t>Church of Scotland members; </a:t>
            </a:r>
            <a:r>
              <a:rPr lang="en-US" dirty="0"/>
              <a:t>Selkirk First Nation citizens; Parti </a:t>
            </a:r>
            <a:r>
              <a:rPr lang="en-US" dirty="0" err="1"/>
              <a:t>québécois</a:t>
            </a:r>
            <a:r>
              <a:rPr lang="en-US" dirty="0"/>
              <a:t> members (Québec)</a:t>
            </a:r>
          </a:p>
          <a:p>
            <a:pPr lvl="1">
              <a:spcBef>
                <a:spcPts val="0"/>
              </a:spcBef>
              <a:spcAft>
                <a:spcPts val="300"/>
              </a:spcAft>
              <a:buClr>
                <a:schemeClr val="dk1"/>
              </a:buClr>
              <a:buSzPts val="2800"/>
              <a:buFont typeface="Wingdings" panose="05000000000000000000" pitchFamily="2" charset="2"/>
              <a:buChar char="§"/>
            </a:pPr>
            <a:r>
              <a:rPr lang="en-US" dirty="0"/>
              <a:t>LCSH uses a same or similar term in a different way</a:t>
            </a:r>
          </a:p>
          <a:p>
            <a:pPr marL="914400" lvl="2" indent="0">
              <a:spcBef>
                <a:spcPts val="0"/>
              </a:spcBef>
              <a:buClr>
                <a:schemeClr val="dk1"/>
              </a:buClr>
              <a:buSzPts val="2800"/>
              <a:buNone/>
            </a:pPr>
            <a:r>
              <a:rPr lang="en-US" i="1" dirty="0"/>
              <a:t>Examples:</a:t>
            </a:r>
            <a:r>
              <a:rPr lang="en-US" dirty="0"/>
              <a:t> Australians (LCSH) vs. Australians (LCDGT)</a:t>
            </a:r>
          </a:p>
          <a:p>
            <a:pPr marL="914400" lvl="2" indent="0">
              <a:spcBef>
                <a:spcPts val="0"/>
              </a:spcBef>
              <a:buClr>
                <a:schemeClr val="dk1"/>
              </a:buClr>
              <a:buSzPts val="2800"/>
              <a:buNone/>
            </a:pPr>
            <a:r>
              <a:rPr lang="en-US" dirty="0"/>
              <a:t>	  German students (LCSH) vs. German, Students of (LCDGT)</a:t>
            </a:r>
            <a:endParaRPr i="1" dirty="0"/>
          </a:p>
        </p:txBody>
      </p:sp>
      <p:sp>
        <p:nvSpPr>
          <p:cNvPr id="2051" name="Google Shape;2051;p1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74468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38" name="Google Shape;2038;p170"/>
          <p:cNvSpPr txBox="1">
            <a:spLocks noGrp="1"/>
          </p:cNvSpPr>
          <p:nvPr>
            <p:ph type="title"/>
          </p:nvPr>
        </p:nvSpPr>
        <p:spPr>
          <a:xfrm>
            <a:off x="541175" y="332588"/>
            <a:ext cx="11353800" cy="6377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dirty="0"/>
              <a:t>LCDGT in Bibliographic Records</a:t>
            </a:r>
            <a:endParaRPr dirty="0"/>
          </a:p>
        </p:txBody>
      </p:sp>
      <p:sp>
        <p:nvSpPr>
          <p:cNvPr id="2039" name="Google Shape;2039;p170"/>
          <p:cNvSpPr txBox="1">
            <a:spLocks noGrp="1"/>
          </p:cNvSpPr>
          <p:nvPr>
            <p:ph type="body" idx="1"/>
          </p:nvPr>
        </p:nvSpPr>
        <p:spPr>
          <a:xfrm>
            <a:off x="541175" y="1282390"/>
            <a:ext cx="11420670" cy="543908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3000" dirty="0"/>
              <a:t> 385  Audience Characteristics</a:t>
            </a:r>
          </a:p>
          <a:p>
            <a:pPr marL="228600" lvl="0" indent="-228600" algn="l" rtl="0">
              <a:lnSpc>
                <a:spcPct val="90000"/>
              </a:lnSpc>
              <a:spcBef>
                <a:spcPts val="0"/>
              </a:spcBef>
              <a:spcAft>
                <a:spcPts val="0"/>
              </a:spcAft>
              <a:buClr>
                <a:schemeClr val="dk1"/>
              </a:buClr>
              <a:buSzPts val="2800"/>
              <a:buChar char="•"/>
            </a:pPr>
            <a:r>
              <a:rPr lang="en-US" sz="3000" dirty="0"/>
              <a:t> 386  Creator/Contributor Characteristics</a:t>
            </a:r>
          </a:p>
          <a:p>
            <a:pPr lvl="1">
              <a:lnSpc>
                <a:spcPct val="100000"/>
              </a:lnSpc>
              <a:spcBef>
                <a:spcPts val="0"/>
              </a:spcBef>
              <a:spcAft>
                <a:spcPts val="1800"/>
              </a:spcAft>
              <a:buClr>
                <a:schemeClr val="dk1"/>
              </a:buClr>
              <a:buSzPts val="2800"/>
              <a:buFont typeface="Wingdings" panose="05000000000000000000" pitchFamily="2" charset="2"/>
              <a:buChar char="§"/>
            </a:pPr>
            <a:r>
              <a:rPr lang="en-US" sz="3000" i="1" dirty="0"/>
              <a:t> LCDGT was developed specifically for use in 385 and 386 fields</a:t>
            </a:r>
          </a:p>
          <a:p>
            <a:pPr marL="228600" lvl="0" indent="-228600" algn="l" rtl="0">
              <a:lnSpc>
                <a:spcPct val="90000"/>
              </a:lnSpc>
              <a:spcBef>
                <a:spcPts val="0"/>
              </a:spcBef>
              <a:spcAft>
                <a:spcPts val="0"/>
              </a:spcAft>
              <a:buClr>
                <a:schemeClr val="dk1"/>
              </a:buClr>
              <a:buSzPts val="2800"/>
              <a:buChar char="•"/>
            </a:pPr>
            <a:r>
              <a:rPr lang="en-US" sz="3000" dirty="0"/>
              <a:t> 650  Subject Added Entry - Topical Term</a:t>
            </a:r>
          </a:p>
          <a:p>
            <a:pPr marL="228600" lvl="0" indent="-228600" algn="l" rtl="0">
              <a:lnSpc>
                <a:spcPct val="90000"/>
              </a:lnSpc>
              <a:spcBef>
                <a:spcPts val="0"/>
              </a:spcBef>
              <a:spcAft>
                <a:spcPts val="0"/>
              </a:spcAft>
              <a:buClr>
                <a:schemeClr val="dk1"/>
              </a:buClr>
              <a:buSzPts val="2800"/>
              <a:buChar char="•"/>
            </a:pPr>
            <a:r>
              <a:rPr lang="en-US" sz="3000" dirty="0"/>
              <a:t> 656  Index Term - Occupation</a:t>
            </a:r>
            <a:endParaRPr sz="3000" dirty="0"/>
          </a:p>
        </p:txBody>
      </p:sp>
      <p:sp>
        <p:nvSpPr>
          <p:cNvPr id="2040" name="Google Shape;2040;p1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p171"/>
          <p:cNvSpPr txBox="1">
            <a:spLocks noGrp="1"/>
          </p:cNvSpPr>
          <p:nvPr>
            <p:ph type="title"/>
          </p:nvPr>
        </p:nvSpPr>
        <p:spPr>
          <a:xfrm>
            <a:off x="692692" y="492921"/>
            <a:ext cx="10515600" cy="5413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dirty="0"/>
              <a:t>LCDGT in Other Fields: 650 and 656</a:t>
            </a:r>
            <a:endParaRPr dirty="0"/>
          </a:p>
        </p:txBody>
      </p:sp>
      <p:sp>
        <p:nvSpPr>
          <p:cNvPr id="2050" name="Google Shape;2050;p171"/>
          <p:cNvSpPr txBox="1">
            <a:spLocks noGrp="1"/>
          </p:cNvSpPr>
          <p:nvPr>
            <p:ph type="body" idx="1"/>
          </p:nvPr>
        </p:nvSpPr>
        <p:spPr>
          <a:xfrm>
            <a:off x="692692" y="1520195"/>
            <a:ext cx="10274609" cy="47374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400" dirty="0"/>
              <a:t>245 00 Two monographs on Japanese Canadians / $c edited by Roger Daniels.</a:t>
            </a:r>
          </a:p>
          <a:p>
            <a:pPr marL="0" lvl="0" indent="0" algn="l" rtl="0">
              <a:lnSpc>
                <a:spcPct val="90000"/>
              </a:lnSpc>
              <a:spcBef>
                <a:spcPts val="0"/>
              </a:spcBef>
              <a:spcAft>
                <a:spcPts val="0"/>
              </a:spcAft>
              <a:buClr>
                <a:schemeClr val="dk1"/>
              </a:buClr>
              <a:buSzPts val="2800"/>
              <a:buNone/>
            </a:pPr>
            <a:r>
              <a:rPr lang="en-US" sz="2400" dirty="0"/>
              <a:t>500 ## Reprint of the 1958 ed. of K. Adachi's A history of the Japanese Canadians</a:t>
            </a:r>
          </a:p>
          <a:p>
            <a:pPr marL="0" lvl="0" indent="0" algn="l" rtl="0">
              <a:lnSpc>
                <a:spcPct val="90000"/>
              </a:lnSpc>
              <a:spcBef>
                <a:spcPts val="0"/>
              </a:spcBef>
              <a:spcAft>
                <a:spcPts val="0"/>
              </a:spcAft>
              <a:buClr>
                <a:schemeClr val="dk1"/>
              </a:buClr>
              <a:buSzPts val="2800"/>
              <a:buNone/>
            </a:pPr>
            <a:r>
              <a:rPr lang="en-US" sz="2400" dirty="0"/>
              <a:t>	in British Columbia, 1877-1958, and of the 1972 ed. of D. </a:t>
            </a:r>
            <a:r>
              <a:rPr lang="en-US" sz="2400" dirty="0" err="1"/>
              <a:t>Iwaasa’s</a:t>
            </a:r>
            <a:endParaRPr lang="en-US" sz="2400" dirty="0"/>
          </a:p>
          <a:p>
            <a:pPr marL="0" lvl="0" indent="0" algn="l" rtl="0">
              <a:lnSpc>
                <a:spcPct val="90000"/>
              </a:lnSpc>
              <a:spcBef>
                <a:spcPts val="0"/>
              </a:spcBef>
              <a:spcAft>
                <a:spcPts val="0"/>
              </a:spcAft>
              <a:buClr>
                <a:schemeClr val="dk1"/>
              </a:buClr>
              <a:buSzPts val="2800"/>
              <a:buNone/>
            </a:pPr>
            <a:r>
              <a:rPr lang="en-US" sz="2400" dirty="0"/>
              <a:t> 	Canadian Japanese in southern Alberta, 1905-1945, which was published</a:t>
            </a:r>
          </a:p>
          <a:p>
            <a:pPr marL="0" lvl="0" indent="0" algn="l" rtl="0">
              <a:lnSpc>
                <a:spcPct val="90000"/>
              </a:lnSpc>
              <a:spcBef>
                <a:spcPts val="0"/>
              </a:spcBef>
              <a:spcAft>
                <a:spcPts val="0"/>
              </a:spcAft>
              <a:buClr>
                <a:schemeClr val="dk1"/>
              </a:buClr>
              <a:buSzPts val="2800"/>
              <a:buNone/>
            </a:pPr>
            <a:r>
              <a:rPr lang="en-US" sz="2400" dirty="0"/>
              <a:t> 	by the University of Lethbridge, Lethbridge, 	Alta., in series: University of</a:t>
            </a:r>
          </a:p>
          <a:p>
            <a:pPr marL="0" lvl="0" indent="0" algn="l" rtl="0">
              <a:lnSpc>
                <a:spcPct val="90000"/>
              </a:lnSpc>
              <a:spcBef>
                <a:spcPts val="0"/>
              </a:spcBef>
              <a:spcAft>
                <a:spcPts val="0"/>
              </a:spcAft>
              <a:buClr>
                <a:schemeClr val="dk1"/>
              </a:buClr>
              <a:buSzPts val="2800"/>
              <a:buNone/>
            </a:pPr>
            <a:r>
              <a:rPr lang="en-US" sz="2400" dirty="0"/>
              <a:t> 	Lethbridge research paper.</a:t>
            </a:r>
          </a:p>
          <a:p>
            <a:pPr marL="0" lvl="0" indent="0" algn="l" rtl="0">
              <a:lnSpc>
                <a:spcPct val="90000"/>
              </a:lnSpc>
              <a:spcBef>
                <a:spcPts val="0"/>
              </a:spcBef>
              <a:spcAft>
                <a:spcPts val="0"/>
              </a:spcAft>
              <a:buClr>
                <a:schemeClr val="dk1"/>
              </a:buClr>
              <a:buSzPts val="2800"/>
              <a:buNone/>
            </a:pPr>
            <a:r>
              <a:rPr lang="en-US" sz="2400" dirty="0"/>
              <a:t>650 #0 Japanese $z British Columbia $x History.</a:t>
            </a:r>
          </a:p>
          <a:p>
            <a:pPr marL="0" lvl="0" indent="0" algn="l" rtl="0">
              <a:lnSpc>
                <a:spcPct val="90000"/>
              </a:lnSpc>
              <a:spcBef>
                <a:spcPts val="0"/>
              </a:spcBef>
              <a:spcAft>
                <a:spcPts val="0"/>
              </a:spcAft>
              <a:buClr>
                <a:schemeClr val="dk1"/>
              </a:buClr>
              <a:buSzPts val="2800"/>
              <a:buNone/>
            </a:pPr>
            <a:r>
              <a:rPr lang="en-US" sz="2400" dirty="0"/>
              <a:t>650 #0 Japanese $z Alberta $x History.</a:t>
            </a:r>
          </a:p>
          <a:p>
            <a:pPr marL="0" lvl="0" indent="0" algn="l" rtl="0">
              <a:lnSpc>
                <a:spcPct val="90000"/>
              </a:lnSpc>
              <a:spcBef>
                <a:spcPts val="0"/>
              </a:spcBef>
              <a:spcAft>
                <a:spcPts val="0"/>
              </a:spcAft>
              <a:buClr>
                <a:schemeClr val="dk1"/>
              </a:buClr>
              <a:buSzPts val="2800"/>
              <a:buNone/>
            </a:pPr>
            <a:r>
              <a:rPr lang="en-US" sz="2400" dirty="0"/>
              <a:t>651 #0 British Columbia $x History.</a:t>
            </a:r>
          </a:p>
          <a:p>
            <a:pPr marL="0" lvl="0" indent="0" algn="l" rtl="0">
              <a:lnSpc>
                <a:spcPct val="90000"/>
              </a:lnSpc>
              <a:spcBef>
                <a:spcPts val="0"/>
              </a:spcBef>
              <a:spcAft>
                <a:spcPts val="0"/>
              </a:spcAft>
              <a:buClr>
                <a:schemeClr val="dk1"/>
              </a:buClr>
              <a:buSzPts val="2800"/>
              <a:buNone/>
            </a:pPr>
            <a:r>
              <a:rPr lang="en-US" sz="2400" dirty="0"/>
              <a:t>651 #0 Alberta $x History.</a:t>
            </a:r>
          </a:p>
          <a:p>
            <a:pPr marL="0" lvl="0" indent="0" algn="l" rtl="0">
              <a:lnSpc>
                <a:spcPct val="90000"/>
              </a:lnSpc>
              <a:spcBef>
                <a:spcPts val="0"/>
              </a:spcBef>
              <a:spcAft>
                <a:spcPts val="0"/>
              </a:spcAft>
              <a:buClr>
                <a:schemeClr val="dk1"/>
              </a:buClr>
              <a:buSzPts val="2800"/>
              <a:buNone/>
            </a:pPr>
            <a:r>
              <a:rPr lang="en-US" sz="2400" dirty="0">
                <a:solidFill>
                  <a:srgbClr val="FF0000"/>
                </a:solidFill>
              </a:rPr>
              <a:t>650 #7 Japanese Canadians. $2 </a:t>
            </a:r>
            <a:r>
              <a:rPr lang="en-US" sz="2400" dirty="0" err="1">
                <a:solidFill>
                  <a:srgbClr val="FF0000"/>
                </a:solidFill>
              </a:rPr>
              <a:t>lcdgt</a:t>
            </a:r>
            <a:endParaRPr lang="en-US" sz="2400" dirty="0">
              <a:solidFill>
                <a:srgbClr val="FF0000"/>
              </a:solidFill>
            </a:endParaRPr>
          </a:p>
          <a:p>
            <a:pPr marL="0" lvl="0" indent="0" algn="l" rtl="0">
              <a:lnSpc>
                <a:spcPct val="90000"/>
              </a:lnSpc>
              <a:spcBef>
                <a:spcPts val="0"/>
              </a:spcBef>
              <a:spcAft>
                <a:spcPts val="0"/>
              </a:spcAft>
              <a:buClr>
                <a:schemeClr val="dk1"/>
              </a:buClr>
              <a:buSzPts val="2800"/>
              <a:buNone/>
            </a:pPr>
            <a:r>
              <a:rPr lang="en-US" sz="2400" dirty="0">
                <a:solidFill>
                  <a:srgbClr val="FF0000"/>
                </a:solidFill>
              </a:rPr>
              <a:t>650 #7 British Columbians. $2 </a:t>
            </a:r>
            <a:r>
              <a:rPr lang="en-US" sz="2400" dirty="0" err="1">
                <a:solidFill>
                  <a:srgbClr val="FF0000"/>
                </a:solidFill>
              </a:rPr>
              <a:t>lcdgt</a:t>
            </a:r>
            <a:endParaRPr lang="en-US" sz="2400" dirty="0">
              <a:solidFill>
                <a:srgbClr val="FF0000"/>
              </a:solidFill>
            </a:endParaRPr>
          </a:p>
          <a:p>
            <a:pPr marL="0" lvl="0" indent="0" algn="l" rtl="0">
              <a:lnSpc>
                <a:spcPct val="90000"/>
              </a:lnSpc>
              <a:spcBef>
                <a:spcPts val="0"/>
              </a:spcBef>
              <a:spcAft>
                <a:spcPts val="0"/>
              </a:spcAft>
              <a:buClr>
                <a:schemeClr val="dk1"/>
              </a:buClr>
              <a:buSzPts val="2800"/>
              <a:buNone/>
            </a:pPr>
            <a:r>
              <a:rPr lang="en-US" sz="2400" dirty="0">
                <a:solidFill>
                  <a:srgbClr val="FF0000"/>
                </a:solidFill>
              </a:rPr>
              <a:t>650 #7 Albertans. $2 </a:t>
            </a:r>
            <a:r>
              <a:rPr lang="en-US" sz="2400" dirty="0" err="1">
                <a:solidFill>
                  <a:srgbClr val="FF0000"/>
                </a:solidFill>
              </a:rPr>
              <a:t>lcdgt</a:t>
            </a:r>
            <a:endParaRPr sz="2400" dirty="0">
              <a:solidFill>
                <a:srgbClr val="FF0000"/>
              </a:solidFill>
            </a:endParaRPr>
          </a:p>
        </p:txBody>
      </p:sp>
      <p:sp>
        <p:nvSpPr>
          <p:cNvPr id="2051" name="Google Shape;2051;p1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511963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p171"/>
          <p:cNvSpPr txBox="1">
            <a:spLocks noGrp="1"/>
          </p:cNvSpPr>
          <p:nvPr>
            <p:ph type="title"/>
          </p:nvPr>
        </p:nvSpPr>
        <p:spPr>
          <a:xfrm>
            <a:off x="692692" y="492921"/>
            <a:ext cx="10515600" cy="5413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dirty="0"/>
              <a:t>LCDGT in Other Fields: 650 and 656</a:t>
            </a:r>
            <a:endParaRPr dirty="0"/>
          </a:p>
        </p:txBody>
      </p:sp>
      <p:sp>
        <p:nvSpPr>
          <p:cNvPr id="2050" name="Google Shape;2050;p171"/>
          <p:cNvSpPr txBox="1">
            <a:spLocks noGrp="1"/>
          </p:cNvSpPr>
          <p:nvPr>
            <p:ph type="body" idx="1"/>
          </p:nvPr>
        </p:nvSpPr>
        <p:spPr>
          <a:xfrm>
            <a:off x="692692" y="1520195"/>
            <a:ext cx="10274609" cy="507938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sz="2000" dirty="0"/>
              <a:t>100 1# Desjardins, Michel, $e author. </a:t>
            </a:r>
          </a:p>
          <a:p>
            <a:pPr marL="0" lvl="0" indent="0" algn="l" rtl="0">
              <a:lnSpc>
                <a:spcPct val="90000"/>
              </a:lnSpc>
              <a:spcBef>
                <a:spcPts val="0"/>
              </a:spcBef>
              <a:spcAft>
                <a:spcPts val="0"/>
              </a:spcAft>
              <a:buClr>
                <a:schemeClr val="dk1"/>
              </a:buClr>
              <a:buSzPts val="2800"/>
              <a:buNone/>
            </a:pPr>
            <a:r>
              <a:rPr lang="en-US" sz="2000" dirty="0"/>
              <a:t>245 10 Vitality indicators for official language minority communities 1 : $b francophones in urban 	settings : the Halifax francophone community.</a:t>
            </a:r>
          </a:p>
          <a:p>
            <a:pPr marL="0" lvl="0" indent="0" algn="l" rtl="0">
              <a:lnSpc>
                <a:spcPct val="90000"/>
              </a:lnSpc>
              <a:spcBef>
                <a:spcPts val="0"/>
              </a:spcBef>
              <a:spcAft>
                <a:spcPts val="0"/>
              </a:spcAft>
              <a:buClr>
                <a:schemeClr val="dk1"/>
              </a:buClr>
              <a:buSzPts val="2800"/>
              <a:buNone/>
            </a:pPr>
            <a:r>
              <a:rPr lang="en-US" sz="2000" dirty="0"/>
              <a:t>650 #0 Linguistic minorities $z Nova Scotia $z Halifax.</a:t>
            </a:r>
          </a:p>
          <a:p>
            <a:pPr marL="0" lvl="0" indent="0" algn="l" rtl="0">
              <a:lnSpc>
                <a:spcPct val="90000"/>
              </a:lnSpc>
              <a:spcBef>
                <a:spcPts val="0"/>
              </a:spcBef>
              <a:spcAft>
                <a:spcPts val="0"/>
              </a:spcAft>
              <a:buClr>
                <a:schemeClr val="dk1"/>
              </a:buClr>
              <a:buSzPts val="2800"/>
              <a:buNone/>
            </a:pPr>
            <a:r>
              <a:rPr lang="en-US" sz="2000" dirty="0"/>
              <a:t>650 #0 French-Canadians $z Nova Scotia $z Halifax.</a:t>
            </a:r>
          </a:p>
          <a:p>
            <a:pPr marL="0" lvl="0" indent="0" algn="l" rtl="0">
              <a:lnSpc>
                <a:spcPct val="90000"/>
              </a:lnSpc>
              <a:spcBef>
                <a:spcPts val="0"/>
              </a:spcBef>
              <a:spcAft>
                <a:spcPts val="0"/>
              </a:spcAft>
              <a:buClr>
                <a:schemeClr val="dk1"/>
              </a:buClr>
              <a:buSzPts val="2800"/>
              <a:buNone/>
            </a:pPr>
            <a:r>
              <a:rPr lang="en-US" sz="2000" dirty="0"/>
              <a:t>651 #0 Halifax (N.S.) $x Languages.</a:t>
            </a:r>
          </a:p>
          <a:p>
            <a:pPr marL="0" indent="0">
              <a:spcBef>
                <a:spcPts val="0"/>
              </a:spcBef>
              <a:buClr>
                <a:schemeClr val="dk1"/>
              </a:buClr>
              <a:buSzPts val="2800"/>
              <a:buNone/>
            </a:pPr>
            <a:r>
              <a:rPr lang="en-US" sz="2000" dirty="0">
                <a:solidFill>
                  <a:srgbClr val="FF0000"/>
                </a:solidFill>
              </a:rPr>
              <a:t>650 #7 French Canadians. $2 </a:t>
            </a:r>
            <a:r>
              <a:rPr lang="en-US" sz="2000" dirty="0" err="1">
                <a:solidFill>
                  <a:srgbClr val="FF0000"/>
                </a:solidFill>
              </a:rPr>
              <a:t>lcdgt</a:t>
            </a:r>
            <a:endParaRPr lang="en-US" sz="2000" dirty="0">
              <a:solidFill>
                <a:srgbClr val="FF0000"/>
              </a:solidFill>
            </a:endParaRPr>
          </a:p>
          <a:p>
            <a:pPr marL="0" lvl="0" indent="0" algn="l" rtl="0">
              <a:lnSpc>
                <a:spcPct val="90000"/>
              </a:lnSpc>
              <a:spcBef>
                <a:spcPts val="0"/>
              </a:spcBef>
              <a:spcAft>
                <a:spcPts val="0"/>
              </a:spcAft>
              <a:buClr>
                <a:schemeClr val="dk1"/>
              </a:buClr>
              <a:buSzPts val="2800"/>
              <a:buNone/>
            </a:pPr>
            <a:r>
              <a:rPr lang="en-US" sz="2000" dirty="0">
                <a:solidFill>
                  <a:srgbClr val="FF0000"/>
                </a:solidFill>
              </a:rPr>
              <a:t>650 #7 French speakers. $2 </a:t>
            </a:r>
            <a:r>
              <a:rPr lang="en-US" sz="2000" dirty="0" err="1">
                <a:solidFill>
                  <a:srgbClr val="FF0000"/>
                </a:solidFill>
              </a:rPr>
              <a:t>lcdgt</a:t>
            </a:r>
            <a:endParaRPr lang="en-US" sz="2000" dirty="0">
              <a:solidFill>
                <a:srgbClr val="FF0000"/>
              </a:solidFill>
            </a:endParaRPr>
          </a:p>
          <a:p>
            <a:pPr marL="0" lvl="0" indent="0" algn="l" rtl="0">
              <a:lnSpc>
                <a:spcPct val="90000"/>
              </a:lnSpc>
              <a:spcBef>
                <a:spcPts val="0"/>
              </a:spcBef>
              <a:spcAft>
                <a:spcPts val="0"/>
              </a:spcAft>
              <a:buClr>
                <a:schemeClr val="dk1"/>
              </a:buClr>
              <a:buSzPts val="2800"/>
              <a:buNone/>
            </a:pPr>
            <a:r>
              <a:rPr lang="en-US" sz="2000" dirty="0">
                <a:solidFill>
                  <a:srgbClr val="FF0000"/>
                </a:solidFill>
              </a:rPr>
              <a:t>650 #7 </a:t>
            </a:r>
            <a:r>
              <a:rPr lang="en-US" sz="2000" dirty="0" err="1">
                <a:solidFill>
                  <a:srgbClr val="FF0000"/>
                </a:solidFill>
              </a:rPr>
              <a:t>Haligonians</a:t>
            </a:r>
            <a:r>
              <a:rPr lang="en-US" sz="2000" dirty="0">
                <a:solidFill>
                  <a:srgbClr val="FF0000"/>
                </a:solidFill>
              </a:rPr>
              <a:t>. $2 </a:t>
            </a:r>
            <a:r>
              <a:rPr lang="en-US" sz="2000" dirty="0" err="1">
                <a:solidFill>
                  <a:srgbClr val="FF0000"/>
                </a:solidFill>
              </a:rPr>
              <a:t>lcdgt</a:t>
            </a:r>
            <a:endParaRPr lang="en-US" sz="2000" dirty="0">
              <a:solidFill>
                <a:srgbClr val="FF0000"/>
              </a:solidFill>
            </a:endParaRPr>
          </a:p>
          <a:p>
            <a:pPr marL="0" lvl="0" indent="0" algn="l" rtl="0">
              <a:lnSpc>
                <a:spcPct val="90000"/>
              </a:lnSpc>
              <a:spcBef>
                <a:spcPts val="0"/>
              </a:spcBef>
              <a:spcAft>
                <a:spcPts val="0"/>
              </a:spcAft>
              <a:buClr>
                <a:schemeClr val="dk1"/>
              </a:buClr>
              <a:buSzPts val="2800"/>
              <a:buNone/>
            </a:pPr>
            <a:endParaRPr lang="en-US" sz="2000" dirty="0">
              <a:solidFill>
                <a:srgbClr val="FF0000"/>
              </a:solidFill>
            </a:endParaRPr>
          </a:p>
          <a:p>
            <a:pPr marL="0" lvl="0" indent="0" algn="l" rtl="0">
              <a:lnSpc>
                <a:spcPct val="90000"/>
              </a:lnSpc>
              <a:spcBef>
                <a:spcPts val="1200"/>
              </a:spcBef>
              <a:spcAft>
                <a:spcPts val="0"/>
              </a:spcAft>
              <a:buClr>
                <a:schemeClr val="dk1"/>
              </a:buClr>
              <a:buSzPts val="2800"/>
              <a:buNone/>
            </a:pPr>
            <a:r>
              <a:rPr lang="en-US" sz="2000" dirty="0"/>
              <a:t>110 2# National Union of Marine Cooks and Stewards, $e creator.</a:t>
            </a:r>
          </a:p>
          <a:p>
            <a:pPr marL="0" lvl="0" indent="0" algn="l" rtl="0">
              <a:lnSpc>
                <a:spcPct val="90000"/>
              </a:lnSpc>
              <a:spcBef>
                <a:spcPts val="0"/>
              </a:spcBef>
              <a:spcAft>
                <a:spcPts val="0"/>
              </a:spcAft>
              <a:buClr>
                <a:schemeClr val="dk1"/>
              </a:buClr>
              <a:buSzPts val="2800"/>
              <a:buNone/>
            </a:pPr>
            <a:r>
              <a:rPr lang="en-US" sz="2000" dirty="0"/>
              <a:t>245 10 Marine Cooks and Stewards Union records.</a:t>
            </a:r>
          </a:p>
          <a:p>
            <a:pPr marL="0" lvl="0" indent="0" algn="l" rtl="0">
              <a:lnSpc>
                <a:spcPct val="90000"/>
              </a:lnSpc>
              <a:spcBef>
                <a:spcPts val="0"/>
              </a:spcBef>
              <a:spcAft>
                <a:spcPts val="0"/>
              </a:spcAft>
              <a:buClr>
                <a:schemeClr val="dk1"/>
              </a:buClr>
              <a:buSzPts val="2800"/>
              <a:buNone/>
            </a:pPr>
            <a:r>
              <a:rPr lang="en-US" sz="2000" dirty="0"/>
              <a:t>610 20 National Union of Marine Cooks and Stewards $v Archives.</a:t>
            </a:r>
          </a:p>
          <a:p>
            <a:pPr marL="0" lvl="0" indent="0" algn="l" rtl="0">
              <a:lnSpc>
                <a:spcPct val="90000"/>
              </a:lnSpc>
              <a:spcBef>
                <a:spcPts val="0"/>
              </a:spcBef>
              <a:spcAft>
                <a:spcPts val="0"/>
              </a:spcAft>
              <a:buClr>
                <a:schemeClr val="dk1"/>
              </a:buClr>
              <a:buSzPts val="2800"/>
              <a:buNone/>
            </a:pPr>
            <a:r>
              <a:rPr lang="en-US" sz="2000" dirty="0"/>
              <a:t>610 20 Alaska Steamship Co. $x History $v Sources.</a:t>
            </a:r>
          </a:p>
          <a:p>
            <a:pPr marL="0" lvl="0" indent="0" algn="l" rtl="0">
              <a:lnSpc>
                <a:spcPct val="90000"/>
              </a:lnSpc>
              <a:spcBef>
                <a:spcPts val="0"/>
              </a:spcBef>
              <a:spcAft>
                <a:spcPts val="0"/>
              </a:spcAft>
              <a:buClr>
                <a:schemeClr val="dk1"/>
              </a:buClr>
              <a:buSzPts val="2800"/>
              <a:buNone/>
            </a:pPr>
            <a:r>
              <a:rPr lang="en-US" sz="2000" dirty="0"/>
              <a:t>650 #0 Contracts for work and labor $z Washington (State) $z Seattle $x History $v Sources.</a:t>
            </a:r>
          </a:p>
          <a:p>
            <a:pPr marL="0" lvl="0" indent="0" algn="l" rtl="0">
              <a:lnSpc>
                <a:spcPct val="90000"/>
              </a:lnSpc>
              <a:spcBef>
                <a:spcPts val="0"/>
              </a:spcBef>
              <a:spcAft>
                <a:spcPts val="0"/>
              </a:spcAft>
              <a:buClr>
                <a:schemeClr val="dk1"/>
              </a:buClr>
              <a:buSzPts val="2800"/>
              <a:buNone/>
            </a:pPr>
            <a:r>
              <a:rPr lang="en-US" sz="2000" dirty="0"/>
              <a:t>650 #0 Cooks $x Labor unions $x History $v Sources.</a:t>
            </a:r>
          </a:p>
          <a:p>
            <a:pPr marL="0" lvl="0" indent="0" algn="l" rtl="0">
              <a:lnSpc>
                <a:spcPct val="90000"/>
              </a:lnSpc>
              <a:spcBef>
                <a:spcPts val="0"/>
              </a:spcBef>
              <a:spcAft>
                <a:spcPts val="0"/>
              </a:spcAft>
              <a:buClr>
                <a:schemeClr val="dk1"/>
              </a:buClr>
              <a:buSzPts val="2800"/>
              <a:buNone/>
            </a:pPr>
            <a:r>
              <a:rPr lang="en-US" sz="2000" dirty="0"/>
              <a:t>650 #0 Stewards $x Labor unions $x History $v Sources.</a:t>
            </a:r>
          </a:p>
          <a:p>
            <a:pPr marL="0" lvl="0" indent="0" algn="l" rtl="0">
              <a:lnSpc>
                <a:spcPct val="90000"/>
              </a:lnSpc>
              <a:spcBef>
                <a:spcPts val="0"/>
              </a:spcBef>
              <a:spcAft>
                <a:spcPts val="0"/>
              </a:spcAft>
              <a:buClr>
                <a:schemeClr val="dk1"/>
              </a:buClr>
              <a:buSzPts val="2800"/>
              <a:buNone/>
            </a:pPr>
            <a:r>
              <a:rPr lang="en-US" sz="2000" dirty="0">
                <a:solidFill>
                  <a:srgbClr val="FF0000"/>
                </a:solidFill>
              </a:rPr>
              <a:t>656 #7 Marine cooks. $2 </a:t>
            </a:r>
            <a:r>
              <a:rPr lang="en-US" sz="2000" dirty="0" err="1">
                <a:solidFill>
                  <a:srgbClr val="FF0000"/>
                </a:solidFill>
              </a:rPr>
              <a:t>lcdgt</a:t>
            </a:r>
            <a:endParaRPr lang="en-US" sz="2000" dirty="0">
              <a:solidFill>
                <a:srgbClr val="FF0000"/>
              </a:solidFill>
            </a:endParaRPr>
          </a:p>
          <a:p>
            <a:pPr marL="0" lvl="0" indent="0" algn="l" rtl="0">
              <a:lnSpc>
                <a:spcPct val="90000"/>
              </a:lnSpc>
              <a:spcBef>
                <a:spcPts val="0"/>
              </a:spcBef>
              <a:spcAft>
                <a:spcPts val="0"/>
              </a:spcAft>
              <a:buClr>
                <a:schemeClr val="dk1"/>
              </a:buClr>
              <a:buSzPts val="2800"/>
              <a:buNone/>
            </a:pPr>
            <a:r>
              <a:rPr lang="en-US" sz="2000" dirty="0">
                <a:solidFill>
                  <a:srgbClr val="FF0000"/>
                </a:solidFill>
              </a:rPr>
              <a:t>656 #7 Marine stewards. $2 </a:t>
            </a:r>
            <a:r>
              <a:rPr lang="en-US" sz="2000" dirty="0" err="1">
                <a:solidFill>
                  <a:srgbClr val="FF0000"/>
                </a:solidFill>
              </a:rPr>
              <a:t>lcdgt</a:t>
            </a:r>
            <a:endParaRPr sz="2000" dirty="0">
              <a:solidFill>
                <a:srgbClr val="FF0000"/>
              </a:solidFill>
            </a:endParaRPr>
          </a:p>
        </p:txBody>
      </p:sp>
      <p:sp>
        <p:nvSpPr>
          <p:cNvPr id="2051" name="Google Shape;2051;p1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957476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38" name="Google Shape;2038;p170"/>
          <p:cNvSpPr txBox="1">
            <a:spLocks noGrp="1"/>
          </p:cNvSpPr>
          <p:nvPr>
            <p:ph type="title"/>
          </p:nvPr>
        </p:nvSpPr>
        <p:spPr>
          <a:xfrm>
            <a:off x="541175" y="332588"/>
            <a:ext cx="11353800" cy="6377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dirty="0"/>
              <a:t>LCDGT in Authority Records</a:t>
            </a:r>
            <a:endParaRPr dirty="0"/>
          </a:p>
        </p:txBody>
      </p:sp>
      <p:sp>
        <p:nvSpPr>
          <p:cNvPr id="2039" name="Google Shape;2039;p170"/>
          <p:cNvSpPr txBox="1">
            <a:spLocks noGrp="1"/>
          </p:cNvSpPr>
          <p:nvPr>
            <p:ph type="body" idx="1"/>
          </p:nvPr>
        </p:nvSpPr>
        <p:spPr>
          <a:xfrm>
            <a:off x="541175" y="1282390"/>
            <a:ext cx="11420670" cy="54390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3000" dirty="0"/>
              <a:t>Works and Expressions</a:t>
            </a:r>
          </a:p>
          <a:p>
            <a:pPr marL="228600" lvl="0" indent="-228600" algn="l" rtl="0">
              <a:lnSpc>
                <a:spcPct val="90000"/>
              </a:lnSpc>
              <a:spcBef>
                <a:spcPts val="0"/>
              </a:spcBef>
              <a:spcAft>
                <a:spcPts val="0"/>
              </a:spcAft>
              <a:buClr>
                <a:schemeClr val="dk1"/>
              </a:buClr>
              <a:buSzPts val="2800"/>
              <a:buChar char="•"/>
            </a:pPr>
            <a:r>
              <a:rPr lang="en-US" sz="3000" dirty="0"/>
              <a:t>385  Audience Characteristics</a:t>
            </a:r>
          </a:p>
          <a:p>
            <a:pPr marL="228600" lvl="0" indent="-228600" algn="l" rtl="0">
              <a:lnSpc>
                <a:spcPct val="90000"/>
              </a:lnSpc>
              <a:spcBef>
                <a:spcPts val="0"/>
              </a:spcBef>
              <a:spcAft>
                <a:spcPts val="0"/>
              </a:spcAft>
              <a:buClr>
                <a:schemeClr val="dk1"/>
              </a:buClr>
              <a:buSzPts val="2800"/>
              <a:buChar char="•"/>
            </a:pPr>
            <a:r>
              <a:rPr lang="en-US" sz="3000" dirty="0"/>
              <a:t>386  Creator/Contributor Characteristics</a:t>
            </a:r>
          </a:p>
          <a:p>
            <a:pPr lvl="1">
              <a:lnSpc>
                <a:spcPct val="100000"/>
              </a:lnSpc>
              <a:spcBef>
                <a:spcPts val="0"/>
              </a:spcBef>
              <a:spcAft>
                <a:spcPts val="1800"/>
              </a:spcAft>
              <a:buClr>
                <a:schemeClr val="dk1"/>
              </a:buClr>
              <a:buSzPts val="2800"/>
              <a:buFont typeface="Wingdings" panose="05000000000000000000" pitchFamily="2" charset="2"/>
              <a:buChar char="§"/>
            </a:pPr>
            <a:r>
              <a:rPr lang="en-US" sz="3000" i="1" dirty="0"/>
              <a:t> LCDGT was developed specifically for use in 385 and 386 fields</a:t>
            </a:r>
          </a:p>
          <a:p>
            <a:pPr marL="0" lvl="0" indent="0" algn="l" rtl="0">
              <a:lnSpc>
                <a:spcPct val="90000"/>
              </a:lnSpc>
              <a:spcBef>
                <a:spcPts val="0"/>
              </a:spcBef>
              <a:spcAft>
                <a:spcPts val="0"/>
              </a:spcAft>
              <a:buClr>
                <a:schemeClr val="dk1"/>
              </a:buClr>
              <a:buSzPts val="2800"/>
              <a:buNone/>
            </a:pPr>
            <a:r>
              <a:rPr lang="en-US" sz="3000" dirty="0"/>
              <a:t>Persons and Families </a:t>
            </a:r>
          </a:p>
          <a:p>
            <a:pPr marL="228600" lvl="0" indent="-228600" algn="l" rtl="0">
              <a:lnSpc>
                <a:spcPct val="90000"/>
              </a:lnSpc>
              <a:spcBef>
                <a:spcPts val="0"/>
              </a:spcBef>
              <a:spcAft>
                <a:spcPts val="0"/>
              </a:spcAft>
              <a:buClr>
                <a:schemeClr val="dk1"/>
              </a:buClr>
              <a:buSzPts val="2800"/>
              <a:buChar char="•"/>
            </a:pPr>
            <a:r>
              <a:rPr lang="en-US" sz="3000" dirty="0"/>
              <a:t>368 $c  Other Attributes of Person or Corporate Body</a:t>
            </a:r>
          </a:p>
          <a:p>
            <a:pPr marL="228600" lvl="0" indent="-228600" algn="l" rtl="0">
              <a:lnSpc>
                <a:spcPct val="90000"/>
              </a:lnSpc>
              <a:spcBef>
                <a:spcPts val="0"/>
              </a:spcBef>
              <a:spcAft>
                <a:spcPts val="0"/>
              </a:spcAft>
              <a:buClr>
                <a:schemeClr val="dk1"/>
              </a:buClr>
              <a:buSzPts val="2800"/>
              <a:buChar char="•"/>
            </a:pPr>
            <a:r>
              <a:rPr lang="en-US" sz="3000" dirty="0"/>
              <a:t>372  Field of Activity</a:t>
            </a:r>
          </a:p>
          <a:p>
            <a:pPr marL="228600" lvl="0" indent="-228600" algn="l" rtl="0">
              <a:lnSpc>
                <a:spcPct val="90000"/>
              </a:lnSpc>
              <a:spcBef>
                <a:spcPts val="0"/>
              </a:spcBef>
              <a:spcAft>
                <a:spcPts val="0"/>
              </a:spcAft>
              <a:buClr>
                <a:schemeClr val="dk1"/>
              </a:buClr>
              <a:buSzPts val="2800"/>
              <a:buChar char="•"/>
            </a:pPr>
            <a:r>
              <a:rPr lang="en-US" sz="3000" dirty="0"/>
              <a:t>374  Occupation</a:t>
            </a:r>
          </a:p>
          <a:p>
            <a:pPr marL="228600" lvl="0" indent="-228600" algn="l" rtl="0">
              <a:lnSpc>
                <a:spcPct val="90000"/>
              </a:lnSpc>
              <a:spcBef>
                <a:spcPts val="0"/>
              </a:spcBef>
              <a:spcAft>
                <a:spcPts val="0"/>
              </a:spcAft>
              <a:buClr>
                <a:schemeClr val="dk1"/>
              </a:buClr>
              <a:buSzPts val="2800"/>
              <a:buChar char="•"/>
            </a:pPr>
            <a:r>
              <a:rPr lang="en-US" sz="3000" dirty="0"/>
              <a:t>375  Gender   [no longer used in NACO records]</a:t>
            </a:r>
          </a:p>
          <a:p>
            <a:pPr marL="228600" lvl="0" indent="-228600" algn="l" rtl="0">
              <a:lnSpc>
                <a:spcPct val="90000"/>
              </a:lnSpc>
              <a:spcBef>
                <a:spcPts val="0"/>
              </a:spcBef>
              <a:spcAft>
                <a:spcPts val="0"/>
              </a:spcAft>
              <a:buClr>
                <a:schemeClr val="dk1"/>
              </a:buClr>
              <a:buSzPts val="2800"/>
              <a:buChar char="•"/>
            </a:pPr>
            <a:r>
              <a:rPr lang="en-US" sz="3000" dirty="0"/>
              <a:t>376 $a  Type of Family</a:t>
            </a:r>
          </a:p>
          <a:p>
            <a:pPr marL="228600" lvl="0" indent="-228600" algn="l" rtl="0">
              <a:lnSpc>
                <a:spcPct val="90000"/>
              </a:lnSpc>
              <a:spcBef>
                <a:spcPts val="0"/>
              </a:spcBef>
              <a:spcAft>
                <a:spcPts val="0"/>
              </a:spcAft>
              <a:buClr>
                <a:schemeClr val="dk1"/>
              </a:buClr>
              <a:buSzPts val="2800"/>
              <a:buChar char="•"/>
            </a:pPr>
            <a:r>
              <a:rPr lang="en-US" sz="3000" dirty="0"/>
              <a:t>376 $d  Other Designation</a:t>
            </a:r>
            <a:endParaRPr sz="3000" dirty="0"/>
          </a:p>
        </p:txBody>
      </p:sp>
      <p:sp>
        <p:nvSpPr>
          <p:cNvPr id="2040" name="Google Shape;2040;p1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055779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385/386 Fields</a:t>
            </a:r>
            <a:endParaRPr dirty="0"/>
          </a:p>
        </p:txBody>
      </p:sp>
      <p:sp>
        <p:nvSpPr>
          <p:cNvPr id="2094" name="Google Shape;2094;p175"/>
          <p:cNvSpPr txBox="1">
            <a:spLocks noGrp="1"/>
          </p:cNvSpPr>
          <p:nvPr>
            <p:ph type="body" idx="1"/>
          </p:nvPr>
        </p:nvSpPr>
        <p:spPr>
          <a:xfrm>
            <a:off x="424425" y="1281112"/>
            <a:ext cx="11089063" cy="5257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Same guidelines as for bibliographic records</a:t>
            </a:r>
          </a:p>
          <a:p>
            <a:pPr marL="228600" lvl="0" indent="-228600" algn="l" rtl="0">
              <a:lnSpc>
                <a:spcPct val="90000"/>
              </a:lnSpc>
              <a:spcBef>
                <a:spcPts val="0"/>
              </a:spcBef>
              <a:spcAft>
                <a:spcPts val="0"/>
              </a:spcAft>
              <a:buClr>
                <a:schemeClr val="dk1"/>
              </a:buClr>
              <a:buSzPts val="2800"/>
              <a:buChar char="•"/>
            </a:pPr>
            <a:endParaRPr lang="en-US" dirty="0">
              <a:solidFill>
                <a:srgbClr val="00B050"/>
              </a:solidFill>
            </a:endParaRPr>
          </a:p>
          <a:p>
            <a:pPr marL="0" lvl="0" indent="0" algn="l" rtl="0">
              <a:lnSpc>
                <a:spcPct val="90000"/>
              </a:lnSpc>
              <a:spcBef>
                <a:spcPts val="0"/>
              </a:spcBef>
              <a:spcAft>
                <a:spcPts val="0"/>
              </a:spcAft>
              <a:buClr>
                <a:schemeClr val="dk1"/>
              </a:buClr>
              <a:buSzPts val="2800"/>
              <a:buNone/>
            </a:pPr>
            <a:r>
              <a:rPr lang="en-US" dirty="0"/>
              <a:t>100 1# Bulkin, Carleton. $t Dari-English/English-Dari practical dictionary</a:t>
            </a:r>
          </a:p>
          <a:p>
            <a:pPr marL="0" lvl="0" indent="0" algn="l" rtl="0">
              <a:lnSpc>
                <a:spcPct val="90000"/>
              </a:lnSpc>
              <a:spcBef>
                <a:spcPts val="0"/>
              </a:spcBef>
              <a:spcAft>
                <a:spcPts val="0"/>
              </a:spcAft>
              <a:buClr>
                <a:schemeClr val="dk1"/>
              </a:buClr>
              <a:buSzPts val="2800"/>
              <a:buNone/>
            </a:pPr>
            <a:r>
              <a:rPr lang="en-US" dirty="0"/>
              <a:t>380 ## Multilingual dictionaries $2 </a:t>
            </a:r>
            <a:r>
              <a:rPr lang="en-US" dirty="0" err="1"/>
              <a:t>lcgft</a:t>
            </a:r>
            <a:r>
              <a:rPr lang="en-US" dirty="0"/>
              <a:t> $0 </a:t>
            </a:r>
            <a:r>
              <a:rPr lang="en-US" dirty="0">
                <a:hlinkClick r:id="rId3"/>
              </a:rPr>
              <a:t>http://id.loc.gov/authorities/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err="1">
                <a:hlinkClick r:id="rId3"/>
              </a:rPr>
              <a:t>genreForms</a:t>
            </a:r>
            <a:r>
              <a:rPr lang="en-US" dirty="0">
                <a:hlinkClick r:id="rId3"/>
              </a:rPr>
              <a:t>/gf2017026117</a:t>
            </a:r>
            <a:endParaRPr lang="en-US" dirty="0"/>
          </a:p>
          <a:p>
            <a:pPr marL="0" lvl="0" indent="0" algn="l" rtl="0">
              <a:lnSpc>
                <a:spcPct val="90000"/>
              </a:lnSpc>
              <a:spcBef>
                <a:spcPts val="0"/>
              </a:spcBef>
              <a:spcAft>
                <a:spcPts val="0"/>
              </a:spcAft>
              <a:buClr>
                <a:schemeClr val="dk1"/>
              </a:buClr>
              <a:buSzPts val="2800"/>
              <a:buNone/>
            </a:pPr>
            <a:r>
              <a:rPr lang="en-US" dirty="0">
                <a:solidFill>
                  <a:srgbClr val="00B050"/>
                </a:solidFill>
              </a:rPr>
              <a:t>385 ## Dari speakers $2 </a:t>
            </a:r>
            <a:r>
              <a:rPr lang="en-US" dirty="0" err="1">
                <a:solidFill>
                  <a:srgbClr val="00B050"/>
                </a:solidFill>
              </a:rPr>
              <a:t>lcdgt</a:t>
            </a:r>
            <a:r>
              <a:rPr lang="en-US" dirty="0">
                <a:solidFill>
                  <a:srgbClr val="00B050"/>
                </a:solidFill>
              </a:rPr>
              <a:t> </a:t>
            </a:r>
            <a:r>
              <a:rPr lang="en-US" dirty="0"/>
              <a:t>$0 </a:t>
            </a:r>
            <a:r>
              <a:rPr lang="en-US" dirty="0">
                <a:hlinkClick r:id="rId4"/>
              </a:rPr>
              <a:t>http://id.loc.gov/authorities/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err="1">
                <a:hlinkClick r:id="rId4"/>
              </a:rPr>
              <a:t>demographicTerms</a:t>
            </a:r>
            <a:r>
              <a:rPr lang="en-US" dirty="0">
                <a:hlinkClick r:id="rId4"/>
              </a:rPr>
              <a:t>/dg2022060130</a:t>
            </a:r>
            <a:endParaRPr lang="en-US" dirty="0"/>
          </a:p>
          <a:p>
            <a:pPr marL="0" lvl="0" indent="0" algn="l" rtl="0">
              <a:lnSpc>
                <a:spcPct val="90000"/>
              </a:lnSpc>
              <a:spcBef>
                <a:spcPts val="0"/>
              </a:spcBef>
              <a:spcAft>
                <a:spcPts val="0"/>
              </a:spcAft>
              <a:buClr>
                <a:schemeClr val="dk1"/>
              </a:buClr>
              <a:buSzPts val="2800"/>
              <a:buNone/>
            </a:pPr>
            <a:r>
              <a:rPr lang="en-US" dirty="0">
                <a:solidFill>
                  <a:srgbClr val="00B050"/>
                </a:solidFill>
              </a:rPr>
              <a:t>385 ## English speakers $2 </a:t>
            </a:r>
            <a:r>
              <a:rPr lang="en-US" dirty="0" err="1">
                <a:solidFill>
                  <a:srgbClr val="00B050"/>
                </a:solidFill>
              </a:rPr>
              <a:t>lcdgt</a:t>
            </a:r>
            <a:r>
              <a:rPr lang="en-US" dirty="0">
                <a:solidFill>
                  <a:srgbClr val="00B050"/>
                </a:solidFill>
              </a:rPr>
              <a:t> </a:t>
            </a:r>
            <a:r>
              <a:rPr lang="en-US" dirty="0"/>
              <a:t>$0 </a:t>
            </a:r>
            <a:r>
              <a:rPr lang="en-US" dirty="0">
                <a:hlinkClick r:id="rId5"/>
              </a:rPr>
              <a:t>http://id.loc.gov/authorities/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err="1">
                <a:hlinkClick r:id="rId5"/>
              </a:rPr>
              <a:t>demographicTerms</a:t>
            </a:r>
            <a:r>
              <a:rPr lang="en-US" dirty="0">
                <a:hlinkClick r:id="rId5"/>
              </a:rPr>
              <a:t>/dg2015060276</a:t>
            </a:r>
            <a:endParaRPr lang="en-US" dirty="0"/>
          </a:p>
          <a:p>
            <a:pPr marL="0" lvl="0" indent="0" algn="l" rtl="0">
              <a:lnSpc>
                <a:spcPct val="90000"/>
              </a:lnSpc>
              <a:spcBef>
                <a:spcPts val="0"/>
              </a:spcBef>
              <a:spcAft>
                <a:spcPts val="0"/>
              </a:spcAft>
              <a:buClr>
                <a:schemeClr val="dk1"/>
              </a:buClr>
              <a:buSzPts val="2800"/>
              <a:buNone/>
            </a:pPr>
            <a:r>
              <a:rPr lang="en-US" dirty="0"/>
              <a:t>400 1# Bulkin, Carleton. $t Dari practical dictionary</a:t>
            </a:r>
            <a:endParaRPr lang="en-US" dirty="0">
              <a:solidFill>
                <a:srgbClr val="00B050"/>
              </a:solidFill>
            </a:endParaRPr>
          </a:p>
          <a:p>
            <a:pPr marL="0" lvl="0" indent="0" algn="l" rtl="0">
              <a:lnSpc>
                <a:spcPct val="90000"/>
              </a:lnSpc>
              <a:spcBef>
                <a:spcPts val="0"/>
              </a:spcBef>
              <a:spcAft>
                <a:spcPts val="0"/>
              </a:spcAft>
              <a:buClr>
                <a:schemeClr val="dk1"/>
              </a:buClr>
              <a:buSzPts val="2800"/>
              <a:buNone/>
            </a:pPr>
            <a:endParaRPr dirty="0">
              <a:solidFill>
                <a:srgbClr val="00B050"/>
              </a:solidFill>
            </a:endParaRPr>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300047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385/386 Fields</a:t>
            </a:r>
            <a:endParaRPr dirty="0"/>
          </a:p>
        </p:txBody>
      </p:sp>
      <p:sp>
        <p:nvSpPr>
          <p:cNvPr id="2094" name="Google Shape;2094;p175"/>
          <p:cNvSpPr txBox="1">
            <a:spLocks noGrp="1"/>
          </p:cNvSpPr>
          <p:nvPr>
            <p:ph type="body" idx="1"/>
          </p:nvPr>
        </p:nvSpPr>
        <p:spPr>
          <a:xfrm>
            <a:off x="424425" y="1281112"/>
            <a:ext cx="11089063" cy="5257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Same guidelines as for bibliographic records</a:t>
            </a:r>
          </a:p>
          <a:p>
            <a:pPr marL="228600" lvl="0" indent="-228600" algn="l" rtl="0">
              <a:lnSpc>
                <a:spcPct val="90000"/>
              </a:lnSpc>
              <a:spcBef>
                <a:spcPts val="0"/>
              </a:spcBef>
              <a:spcAft>
                <a:spcPts val="0"/>
              </a:spcAft>
              <a:buClr>
                <a:schemeClr val="dk1"/>
              </a:buClr>
              <a:buSzPts val="2800"/>
              <a:buChar char="•"/>
            </a:pPr>
            <a:endParaRPr lang="en-US" dirty="0">
              <a:solidFill>
                <a:srgbClr val="00B050"/>
              </a:solidFill>
            </a:endParaRPr>
          </a:p>
          <a:p>
            <a:pPr marL="0" lvl="0" indent="0" algn="l" rtl="0">
              <a:lnSpc>
                <a:spcPct val="90000"/>
              </a:lnSpc>
              <a:spcBef>
                <a:spcPts val="0"/>
              </a:spcBef>
              <a:spcAft>
                <a:spcPts val="0"/>
              </a:spcAft>
              <a:buClr>
                <a:schemeClr val="dk1"/>
              </a:buClr>
              <a:buSzPts val="2800"/>
              <a:buNone/>
            </a:pPr>
            <a:r>
              <a:rPr lang="en-US" dirty="0"/>
              <a:t>100 1# Collins, Suzanne. $t Hunger Games (Novel)</a:t>
            </a:r>
          </a:p>
          <a:p>
            <a:pPr marL="0" lvl="0" indent="0" algn="l" rtl="0">
              <a:lnSpc>
                <a:spcPct val="90000"/>
              </a:lnSpc>
              <a:spcBef>
                <a:spcPts val="0"/>
              </a:spcBef>
              <a:spcAft>
                <a:spcPts val="0"/>
              </a:spcAft>
              <a:buClr>
                <a:schemeClr val="dk1"/>
              </a:buClr>
              <a:buSzPts val="2800"/>
              <a:buNone/>
            </a:pPr>
            <a:r>
              <a:rPr lang="en-US" dirty="0"/>
              <a:t>370 ## $g United States $2 </a:t>
            </a:r>
            <a:r>
              <a:rPr lang="en-US" dirty="0" err="1"/>
              <a:t>naf</a:t>
            </a:r>
            <a:endParaRPr lang="en-US" dirty="0"/>
          </a:p>
          <a:p>
            <a:pPr marL="0" lvl="0" indent="0" algn="l" rtl="0">
              <a:lnSpc>
                <a:spcPct val="90000"/>
              </a:lnSpc>
              <a:spcBef>
                <a:spcPts val="0"/>
              </a:spcBef>
              <a:spcAft>
                <a:spcPts val="0"/>
              </a:spcAft>
              <a:buClr>
                <a:schemeClr val="dk1"/>
              </a:buClr>
              <a:buSzPts val="2800"/>
              <a:buNone/>
            </a:pPr>
            <a:r>
              <a:rPr lang="en-US" dirty="0"/>
              <a:t>380 ## Novels $a Dystopian fiction $a Apocalyptic fiction </a:t>
            </a:r>
          </a:p>
          <a:p>
            <a:pPr marL="0" lvl="0" indent="0" algn="l" rtl="0">
              <a:lnSpc>
                <a:spcPct val="90000"/>
              </a:lnSpc>
              <a:spcBef>
                <a:spcPts val="0"/>
              </a:spcBef>
              <a:spcAft>
                <a:spcPts val="0"/>
              </a:spcAft>
              <a:buClr>
                <a:schemeClr val="dk1"/>
              </a:buClr>
              <a:buSzPts val="2800"/>
              <a:buNone/>
            </a:pPr>
            <a:r>
              <a:rPr lang="en-US" dirty="0"/>
              <a:t>	 $a Science fiction $a Action and adventure fiction </a:t>
            </a:r>
          </a:p>
          <a:p>
            <a:pPr marL="0" lvl="0" indent="0" algn="l" rtl="0">
              <a:lnSpc>
                <a:spcPct val="90000"/>
              </a:lnSpc>
              <a:spcBef>
                <a:spcPts val="0"/>
              </a:spcBef>
              <a:spcAft>
                <a:spcPts val="0"/>
              </a:spcAft>
              <a:buClr>
                <a:schemeClr val="dk1"/>
              </a:buClr>
              <a:buSzPts val="2800"/>
              <a:buNone/>
            </a:pPr>
            <a:r>
              <a:rPr lang="en-US" dirty="0"/>
              <a:t>	 $2 </a:t>
            </a:r>
            <a:r>
              <a:rPr lang="en-US" dirty="0" err="1"/>
              <a:t>lcgft</a:t>
            </a:r>
            <a:endParaRPr lang="en-US" dirty="0"/>
          </a:p>
          <a:p>
            <a:pPr marL="0" lvl="0" indent="0" algn="l" rtl="0">
              <a:lnSpc>
                <a:spcPct val="90000"/>
              </a:lnSpc>
              <a:spcBef>
                <a:spcPts val="0"/>
              </a:spcBef>
              <a:spcAft>
                <a:spcPts val="0"/>
              </a:spcAft>
              <a:buClr>
                <a:schemeClr val="dk1"/>
              </a:buClr>
              <a:buSzPts val="2800"/>
              <a:buNone/>
            </a:pPr>
            <a:r>
              <a:rPr lang="en-US" dirty="0"/>
              <a:t>380 ## Young adult fiction $2 </a:t>
            </a:r>
            <a:r>
              <a:rPr lang="en-US" dirty="0" err="1"/>
              <a:t>lcsh</a:t>
            </a:r>
            <a:endParaRPr lang="en-US" dirty="0"/>
          </a:p>
          <a:p>
            <a:pPr marL="0" lvl="0" indent="0" algn="l" rtl="0">
              <a:lnSpc>
                <a:spcPct val="90000"/>
              </a:lnSpc>
              <a:spcBef>
                <a:spcPts val="0"/>
              </a:spcBef>
              <a:spcAft>
                <a:spcPts val="0"/>
              </a:spcAft>
              <a:buClr>
                <a:schemeClr val="dk1"/>
              </a:buClr>
              <a:buSzPts val="2800"/>
              <a:buNone/>
            </a:pPr>
            <a:r>
              <a:rPr lang="en-US" dirty="0">
                <a:solidFill>
                  <a:srgbClr val="00B050"/>
                </a:solidFill>
              </a:rPr>
              <a:t>385 ## Teenagers $2 </a:t>
            </a:r>
            <a:r>
              <a:rPr lang="en-US" dirty="0" err="1">
                <a:solidFill>
                  <a:srgbClr val="00B050"/>
                </a:solidFill>
              </a:rPr>
              <a:t>lcdgt</a:t>
            </a:r>
            <a:endParaRPr lang="en-US" dirty="0">
              <a:solidFill>
                <a:srgbClr val="00B050"/>
              </a:solidFill>
            </a:endParaRPr>
          </a:p>
          <a:p>
            <a:pPr marL="0" lvl="0" indent="0" algn="l" rtl="0">
              <a:lnSpc>
                <a:spcPct val="90000"/>
              </a:lnSpc>
              <a:spcBef>
                <a:spcPts val="0"/>
              </a:spcBef>
              <a:spcAft>
                <a:spcPts val="0"/>
              </a:spcAft>
              <a:buClr>
                <a:schemeClr val="dk1"/>
              </a:buClr>
              <a:buSzPts val="2800"/>
              <a:buNone/>
            </a:pPr>
            <a:r>
              <a:rPr lang="en-US" dirty="0">
                <a:solidFill>
                  <a:srgbClr val="FF0000"/>
                </a:solidFill>
              </a:rPr>
              <a:t>386 ## Americans $2 </a:t>
            </a:r>
            <a:r>
              <a:rPr lang="en-US" dirty="0" err="1">
                <a:solidFill>
                  <a:srgbClr val="FF0000"/>
                </a:solidFill>
              </a:rPr>
              <a:t>lcdgt</a:t>
            </a:r>
            <a:endParaRPr lang="en-US" dirty="0">
              <a:solidFill>
                <a:srgbClr val="FF0000"/>
              </a:solidFill>
            </a:endParaRPr>
          </a:p>
          <a:p>
            <a:pPr marL="0" lvl="0" indent="0" algn="l" rtl="0">
              <a:lnSpc>
                <a:spcPct val="90000"/>
              </a:lnSpc>
              <a:spcBef>
                <a:spcPts val="0"/>
              </a:spcBef>
              <a:spcAft>
                <a:spcPts val="0"/>
              </a:spcAft>
              <a:buClr>
                <a:schemeClr val="dk1"/>
              </a:buClr>
              <a:buSzPts val="2800"/>
              <a:buNone/>
            </a:pPr>
            <a:r>
              <a:rPr lang="en-US" dirty="0">
                <a:solidFill>
                  <a:srgbClr val="FF0000"/>
                </a:solidFill>
              </a:rPr>
              <a:t>386 ## Women $2 </a:t>
            </a:r>
            <a:r>
              <a:rPr lang="en-US" dirty="0" err="1">
                <a:solidFill>
                  <a:srgbClr val="FF0000"/>
                </a:solidFill>
              </a:rPr>
              <a:t>lcdgt</a:t>
            </a:r>
            <a:endParaRPr dirty="0">
              <a:solidFill>
                <a:srgbClr val="FF0000"/>
              </a:solidFill>
            </a:endParaRPr>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 name="Picture 2" descr="A book cover with a gold bird and arrow&#10;&#10;Description automatically generated">
            <a:extLst>
              <a:ext uri="{FF2B5EF4-FFF2-40B4-BE49-F238E27FC236}">
                <a16:creationId xmlns:a16="http://schemas.microsoft.com/office/drawing/2014/main" id="{644076C8-02DE-0A44-96AD-9F1E20E3B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947" y="1945255"/>
            <a:ext cx="2265998" cy="3429000"/>
          </a:xfrm>
          <a:prstGeom prst="rect">
            <a:avLst/>
          </a:prstGeom>
        </p:spPr>
      </p:pic>
    </p:spTree>
    <p:extLst>
      <p:ext uri="{BB962C8B-B14F-4D97-AF65-F5344CB8AC3E}">
        <p14:creationId xmlns:p14="http://schemas.microsoft.com/office/powerpoint/2010/main" val="1264141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385/386 Fields</a:t>
            </a:r>
            <a:endParaRPr dirty="0"/>
          </a:p>
        </p:txBody>
      </p:sp>
      <p:sp>
        <p:nvSpPr>
          <p:cNvPr id="2094" name="Google Shape;2094;p175"/>
          <p:cNvSpPr txBox="1">
            <a:spLocks noGrp="1"/>
          </p:cNvSpPr>
          <p:nvPr>
            <p:ph type="body" idx="1"/>
          </p:nvPr>
        </p:nvSpPr>
        <p:spPr>
          <a:xfrm>
            <a:off x="424425" y="1281112"/>
            <a:ext cx="11089063" cy="5257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Same guidelines as for bibliographic records</a:t>
            </a:r>
          </a:p>
          <a:p>
            <a:pPr marL="228600" lvl="0" indent="-228600" algn="l" rtl="0">
              <a:lnSpc>
                <a:spcPct val="90000"/>
              </a:lnSpc>
              <a:spcBef>
                <a:spcPts val="0"/>
              </a:spcBef>
              <a:spcAft>
                <a:spcPts val="0"/>
              </a:spcAft>
              <a:buClr>
                <a:schemeClr val="dk1"/>
              </a:buClr>
              <a:buSzPts val="2800"/>
              <a:buChar char="•"/>
            </a:pPr>
            <a:endParaRPr lang="en-US" dirty="0">
              <a:solidFill>
                <a:srgbClr val="00B050"/>
              </a:solidFill>
            </a:endParaRPr>
          </a:p>
          <a:p>
            <a:pPr marL="0" lvl="0" indent="0" algn="l" rtl="0">
              <a:lnSpc>
                <a:spcPct val="90000"/>
              </a:lnSpc>
              <a:spcBef>
                <a:spcPts val="0"/>
              </a:spcBef>
              <a:spcAft>
                <a:spcPts val="0"/>
              </a:spcAft>
              <a:buClr>
                <a:schemeClr val="dk1"/>
              </a:buClr>
              <a:buSzPts val="2800"/>
              <a:buNone/>
            </a:pPr>
            <a:r>
              <a:rPr lang="en-US" dirty="0"/>
              <a:t>130 #0 Baby's first Disney books</a:t>
            </a:r>
          </a:p>
          <a:p>
            <a:pPr marL="0" lvl="0" indent="0" algn="l" rtl="0">
              <a:lnSpc>
                <a:spcPct val="90000"/>
              </a:lnSpc>
              <a:spcBef>
                <a:spcPts val="0"/>
              </a:spcBef>
              <a:spcAft>
                <a:spcPts val="0"/>
              </a:spcAft>
              <a:buClr>
                <a:schemeClr val="dk1"/>
              </a:buClr>
              <a:buSzPts val="2800"/>
              <a:buNone/>
            </a:pPr>
            <a:r>
              <a:rPr lang="en-US" dirty="0"/>
              <a:t>380 ## Series (Publications) $a Monographic series $2 </a:t>
            </a:r>
            <a:r>
              <a:rPr lang="en-US" dirty="0" err="1"/>
              <a:t>lcsh</a:t>
            </a:r>
            <a:endParaRPr lang="en-US" dirty="0"/>
          </a:p>
          <a:p>
            <a:pPr marL="0" lvl="0" indent="0" algn="l" rtl="0">
              <a:lnSpc>
                <a:spcPct val="90000"/>
              </a:lnSpc>
              <a:spcBef>
                <a:spcPts val="0"/>
              </a:spcBef>
              <a:spcAft>
                <a:spcPts val="0"/>
              </a:spcAft>
              <a:buClr>
                <a:schemeClr val="dk1"/>
              </a:buClr>
              <a:buSzPts val="2800"/>
              <a:buNone/>
            </a:pPr>
            <a:r>
              <a:rPr lang="en-US" dirty="0">
                <a:solidFill>
                  <a:srgbClr val="00B050"/>
                </a:solidFill>
              </a:rPr>
              <a:t>385 ## Infants $a Toddlers $2 </a:t>
            </a:r>
            <a:r>
              <a:rPr lang="en-US" dirty="0" err="1">
                <a:solidFill>
                  <a:srgbClr val="00B050"/>
                </a:solidFill>
              </a:rPr>
              <a:t>lcdgt</a:t>
            </a:r>
            <a:endParaRPr lang="en-US" dirty="0">
              <a:solidFill>
                <a:srgbClr val="00B050"/>
              </a:solidFill>
            </a:endParaRPr>
          </a:p>
          <a:p>
            <a:pPr marL="0" lvl="0" indent="0" algn="l" rtl="0">
              <a:lnSpc>
                <a:spcPct val="90000"/>
              </a:lnSpc>
              <a:spcBef>
                <a:spcPts val="0"/>
              </a:spcBef>
              <a:spcAft>
                <a:spcPts val="0"/>
              </a:spcAft>
              <a:buClr>
                <a:schemeClr val="dk1"/>
              </a:buClr>
              <a:buSzPts val="2800"/>
              <a:buNone/>
            </a:pPr>
            <a:endParaRPr lang="en-US" dirty="0">
              <a:solidFill>
                <a:srgbClr val="00B050"/>
              </a:solidFill>
            </a:endParaRPr>
          </a:p>
          <a:p>
            <a:pPr marL="0" lvl="0" indent="0" algn="l" rtl="0">
              <a:lnSpc>
                <a:spcPct val="90000"/>
              </a:lnSpc>
              <a:spcBef>
                <a:spcPts val="0"/>
              </a:spcBef>
              <a:spcAft>
                <a:spcPts val="0"/>
              </a:spcAft>
              <a:buClr>
                <a:schemeClr val="dk1"/>
              </a:buClr>
              <a:buSzPts val="2800"/>
              <a:buNone/>
            </a:pPr>
            <a:endParaRPr dirty="0">
              <a:solidFill>
                <a:srgbClr val="00B050"/>
              </a:solidFill>
            </a:endParaRPr>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 name="Picture 2">
            <a:extLst>
              <a:ext uri="{FF2B5EF4-FFF2-40B4-BE49-F238E27FC236}">
                <a16:creationId xmlns:a16="http://schemas.microsoft.com/office/drawing/2014/main" id="{22245A55-6176-1D6D-9498-0B7666455CE8}"/>
              </a:ext>
            </a:extLst>
          </p:cNvPr>
          <p:cNvPicPr>
            <a:picLocks noChangeAspect="1"/>
          </p:cNvPicPr>
          <p:nvPr/>
        </p:nvPicPr>
        <p:blipFill>
          <a:blip r:embed="rId3"/>
          <a:stretch>
            <a:fillRect/>
          </a:stretch>
        </p:blipFill>
        <p:spPr>
          <a:xfrm>
            <a:off x="6407782" y="3653233"/>
            <a:ext cx="2414353" cy="2807600"/>
          </a:xfrm>
          <a:prstGeom prst="rect">
            <a:avLst/>
          </a:prstGeom>
        </p:spPr>
      </p:pic>
      <p:pic>
        <p:nvPicPr>
          <p:cNvPr id="7" name="Picture 6">
            <a:extLst>
              <a:ext uri="{FF2B5EF4-FFF2-40B4-BE49-F238E27FC236}">
                <a16:creationId xmlns:a16="http://schemas.microsoft.com/office/drawing/2014/main" id="{57BA438F-1592-137E-602C-5F79830B0A0A}"/>
              </a:ext>
            </a:extLst>
          </p:cNvPr>
          <p:cNvPicPr>
            <a:picLocks noChangeAspect="1"/>
          </p:cNvPicPr>
          <p:nvPr/>
        </p:nvPicPr>
        <p:blipFill>
          <a:blip r:embed="rId4"/>
          <a:stretch>
            <a:fillRect/>
          </a:stretch>
        </p:blipFill>
        <p:spPr>
          <a:xfrm>
            <a:off x="3559154" y="3647411"/>
            <a:ext cx="2372056" cy="2791215"/>
          </a:xfrm>
          <a:prstGeom prst="rect">
            <a:avLst/>
          </a:prstGeom>
        </p:spPr>
      </p:pic>
      <p:pic>
        <p:nvPicPr>
          <p:cNvPr id="9" name="Picture 8">
            <a:extLst>
              <a:ext uri="{FF2B5EF4-FFF2-40B4-BE49-F238E27FC236}">
                <a16:creationId xmlns:a16="http://schemas.microsoft.com/office/drawing/2014/main" id="{86A7FBB7-E051-7807-6BB4-A2E13033BB5F}"/>
              </a:ext>
            </a:extLst>
          </p:cNvPr>
          <p:cNvPicPr>
            <a:picLocks noChangeAspect="1"/>
          </p:cNvPicPr>
          <p:nvPr/>
        </p:nvPicPr>
        <p:blipFill>
          <a:blip r:embed="rId5"/>
          <a:stretch>
            <a:fillRect/>
          </a:stretch>
        </p:blipFill>
        <p:spPr>
          <a:xfrm>
            <a:off x="678512" y="3643790"/>
            <a:ext cx="2423498" cy="2798455"/>
          </a:xfrm>
          <a:prstGeom prst="rect">
            <a:avLst/>
          </a:prstGeom>
        </p:spPr>
      </p:pic>
    </p:spTree>
    <p:extLst>
      <p:ext uri="{BB962C8B-B14F-4D97-AF65-F5344CB8AC3E}">
        <p14:creationId xmlns:p14="http://schemas.microsoft.com/office/powerpoint/2010/main" val="763348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385/386 Fields</a:t>
            </a:r>
            <a:endParaRPr dirty="0"/>
          </a:p>
        </p:txBody>
      </p:sp>
      <p:sp>
        <p:nvSpPr>
          <p:cNvPr id="2094" name="Google Shape;2094;p175"/>
          <p:cNvSpPr txBox="1">
            <a:spLocks noGrp="1"/>
          </p:cNvSpPr>
          <p:nvPr>
            <p:ph type="body" idx="1"/>
          </p:nvPr>
        </p:nvSpPr>
        <p:spPr>
          <a:xfrm>
            <a:off x="424425" y="1281112"/>
            <a:ext cx="11089063" cy="5257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Same guidelines as for bibliographic records</a:t>
            </a:r>
          </a:p>
          <a:p>
            <a:pPr marL="228600" lvl="0" indent="-228600" algn="l" rtl="0">
              <a:lnSpc>
                <a:spcPct val="90000"/>
              </a:lnSpc>
              <a:spcBef>
                <a:spcPts val="0"/>
              </a:spcBef>
              <a:spcAft>
                <a:spcPts val="0"/>
              </a:spcAft>
              <a:buClr>
                <a:schemeClr val="dk1"/>
              </a:buClr>
              <a:buSzPts val="2800"/>
              <a:buChar char="•"/>
            </a:pPr>
            <a:endParaRPr lang="en-US" dirty="0">
              <a:solidFill>
                <a:srgbClr val="00B050"/>
              </a:solidFill>
            </a:endParaRPr>
          </a:p>
          <a:p>
            <a:pPr marL="0" lvl="0" indent="0" algn="l" rtl="0">
              <a:lnSpc>
                <a:spcPct val="90000"/>
              </a:lnSpc>
              <a:spcBef>
                <a:spcPts val="0"/>
              </a:spcBef>
              <a:spcAft>
                <a:spcPts val="0"/>
              </a:spcAft>
              <a:buClr>
                <a:schemeClr val="dk1"/>
              </a:buClr>
              <a:buSzPts val="2800"/>
              <a:buNone/>
            </a:pPr>
            <a:r>
              <a:rPr lang="en-US" dirty="0"/>
              <a:t>130 #0 World's best plays by celebrated European authors</a:t>
            </a:r>
          </a:p>
          <a:p>
            <a:pPr marL="0" lvl="0" indent="0" algn="l" rtl="0">
              <a:lnSpc>
                <a:spcPct val="90000"/>
              </a:lnSpc>
              <a:spcBef>
                <a:spcPts val="0"/>
              </a:spcBef>
              <a:spcAft>
                <a:spcPts val="0"/>
              </a:spcAft>
              <a:buClr>
                <a:schemeClr val="dk1"/>
              </a:buClr>
              <a:buSzPts val="2800"/>
              <a:buNone/>
            </a:pPr>
            <a:r>
              <a:rPr lang="en-US" dirty="0"/>
              <a:t>370 ## $g New York (N.Y.) $2 </a:t>
            </a:r>
            <a:r>
              <a:rPr lang="en-US" dirty="0" err="1"/>
              <a:t>naf</a:t>
            </a:r>
            <a:endParaRPr lang="en-US" dirty="0"/>
          </a:p>
          <a:p>
            <a:pPr marL="0" lvl="0" indent="0" algn="l" rtl="0">
              <a:lnSpc>
                <a:spcPct val="90000"/>
              </a:lnSpc>
              <a:spcBef>
                <a:spcPts val="0"/>
              </a:spcBef>
              <a:spcAft>
                <a:spcPts val="0"/>
              </a:spcAft>
              <a:buClr>
                <a:schemeClr val="dk1"/>
              </a:buClr>
              <a:buSzPts val="2800"/>
              <a:buNone/>
            </a:pPr>
            <a:r>
              <a:rPr lang="en-US" dirty="0"/>
              <a:t>380 ## Series (Publications) $a Monographic series $2 </a:t>
            </a:r>
            <a:r>
              <a:rPr lang="en-US" dirty="0" err="1"/>
              <a:t>lcsh</a:t>
            </a:r>
            <a:endParaRPr lang="en-US" dirty="0"/>
          </a:p>
          <a:p>
            <a:pPr marL="0" lvl="0" indent="0" algn="l" rtl="0">
              <a:lnSpc>
                <a:spcPct val="90000"/>
              </a:lnSpc>
              <a:spcBef>
                <a:spcPts val="0"/>
              </a:spcBef>
              <a:spcAft>
                <a:spcPts val="0"/>
              </a:spcAft>
              <a:buClr>
                <a:schemeClr val="dk1"/>
              </a:buClr>
              <a:buSzPts val="2800"/>
              <a:buNone/>
            </a:pPr>
            <a:r>
              <a:rPr lang="en-US" dirty="0"/>
              <a:t>380 ## Drama $2 </a:t>
            </a:r>
            <a:r>
              <a:rPr lang="en-US" dirty="0" err="1"/>
              <a:t>lcgft</a:t>
            </a:r>
            <a:endParaRPr lang="en-US" dirty="0"/>
          </a:p>
          <a:p>
            <a:pPr marL="0" lvl="0" indent="0" algn="l" rtl="0">
              <a:lnSpc>
                <a:spcPct val="90000"/>
              </a:lnSpc>
              <a:spcBef>
                <a:spcPts val="0"/>
              </a:spcBef>
              <a:spcAft>
                <a:spcPts val="0"/>
              </a:spcAft>
              <a:buClr>
                <a:schemeClr val="dk1"/>
              </a:buClr>
              <a:buSzPts val="2800"/>
              <a:buNone/>
            </a:pPr>
            <a:r>
              <a:rPr lang="en-US" dirty="0">
                <a:solidFill>
                  <a:srgbClr val="FF0000"/>
                </a:solidFill>
              </a:rPr>
              <a:t>386 ## Europeans $2 </a:t>
            </a:r>
            <a:r>
              <a:rPr lang="en-US" dirty="0" err="1">
                <a:solidFill>
                  <a:srgbClr val="FF0000"/>
                </a:solidFill>
              </a:rPr>
              <a:t>lcdgt</a:t>
            </a:r>
            <a:endParaRPr lang="en-US" dirty="0">
              <a:solidFill>
                <a:srgbClr val="FF0000"/>
              </a:solidFill>
            </a:endParaRPr>
          </a:p>
          <a:p>
            <a:pPr marL="0" lvl="0" indent="0" algn="l" rtl="0">
              <a:lnSpc>
                <a:spcPct val="90000"/>
              </a:lnSpc>
              <a:spcBef>
                <a:spcPts val="0"/>
              </a:spcBef>
              <a:spcAft>
                <a:spcPts val="0"/>
              </a:spcAft>
              <a:buClr>
                <a:schemeClr val="dk1"/>
              </a:buClr>
              <a:buSzPts val="2800"/>
              <a:buNone/>
            </a:pPr>
            <a:endParaRPr dirty="0">
              <a:solidFill>
                <a:srgbClr val="00B050"/>
              </a:solidFill>
            </a:endParaRPr>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4" name="Picture 3">
            <a:extLst>
              <a:ext uri="{FF2B5EF4-FFF2-40B4-BE49-F238E27FC236}">
                <a16:creationId xmlns:a16="http://schemas.microsoft.com/office/drawing/2014/main" id="{359EAF22-A22C-6CFC-D562-5C88F38131BD}"/>
              </a:ext>
            </a:extLst>
          </p:cNvPr>
          <p:cNvPicPr>
            <a:picLocks noChangeAspect="1"/>
          </p:cNvPicPr>
          <p:nvPr/>
        </p:nvPicPr>
        <p:blipFill>
          <a:blip r:embed="rId3"/>
          <a:stretch>
            <a:fillRect/>
          </a:stretch>
        </p:blipFill>
        <p:spPr>
          <a:xfrm>
            <a:off x="4699953" y="4324040"/>
            <a:ext cx="3191321" cy="2214872"/>
          </a:xfrm>
          <a:prstGeom prst="rect">
            <a:avLst/>
          </a:prstGeom>
        </p:spPr>
      </p:pic>
      <p:pic>
        <p:nvPicPr>
          <p:cNvPr id="10" name="Picture 9">
            <a:extLst>
              <a:ext uri="{FF2B5EF4-FFF2-40B4-BE49-F238E27FC236}">
                <a16:creationId xmlns:a16="http://schemas.microsoft.com/office/drawing/2014/main" id="{73D0EAAD-0DE8-8EF3-CC3E-0FAF7F9790EE}"/>
              </a:ext>
            </a:extLst>
          </p:cNvPr>
          <p:cNvPicPr>
            <a:picLocks noChangeAspect="1"/>
          </p:cNvPicPr>
          <p:nvPr/>
        </p:nvPicPr>
        <p:blipFill>
          <a:blip r:embed="rId4"/>
          <a:stretch>
            <a:fillRect/>
          </a:stretch>
        </p:blipFill>
        <p:spPr>
          <a:xfrm>
            <a:off x="887690" y="4324040"/>
            <a:ext cx="3381371" cy="2176481"/>
          </a:xfrm>
          <a:prstGeom prst="rect">
            <a:avLst/>
          </a:prstGeom>
        </p:spPr>
      </p:pic>
      <p:pic>
        <p:nvPicPr>
          <p:cNvPr id="12" name="Picture 11">
            <a:extLst>
              <a:ext uri="{FF2B5EF4-FFF2-40B4-BE49-F238E27FC236}">
                <a16:creationId xmlns:a16="http://schemas.microsoft.com/office/drawing/2014/main" id="{756F85E9-D906-9E9F-6424-B26021FA4F3B}"/>
              </a:ext>
            </a:extLst>
          </p:cNvPr>
          <p:cNvPicPr>
            <a:picLocks noChangeAspect="1"/>
          </p:cNvPicPr>
          <p:nvPr/>
        </p:nvPicPr>
        <p:blipFill>
          <a:blip r:embed="rId5"/>
          <a:stretch>
            <a:fillRect/>
          </a:stretch>
        </p:blipFill>
        <p:spPr>
          <a:xfrm>
            <a:off x="8409544" y="4311216"/>
            <a:ext cx="3022228" cy="2160572"/>
          </a:xfrm>
          <a:prstGeom prst="rect">
            <a:avLst/>
          </a:prstGeom>
        </p:spPr>
      </p:pic>
    </p:spTree>
    <p:extLst>
      <p:ext uri="{BB962C8B-B14F-4D97-AF65-F5344CB8AC3E}">
        <p14:creationId xmlns:p14="http://schemas.microsoft.com/office/powerpoint/2010/main" val="1011762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385/386 Fields</a:t>
            </a:r>
            <a:endParaRPr dirty="0"/>
          </a:p>
        </p:txBody>
      </p:sp>
      <p:sp>
        <p:nvSpPr>
          <p:cNvPr id="2094" name="Google Shape;2094;p175"/>
          <p:cNvSpPr txBox="1">
            <a:spLocks noGrp="1"/>
          </p:cNvSpPr>
          <p:nvPr>
            <p:ph type="body" idx="1"/>
          </p:nvPr>
        </p:nvSpPr>
        <p:spPr>
          <a:xfrm>
            <a:off x="424425" y="1281112"/>
            <a:ext cx="11518434" cy="52578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Same encoding guidelines as for bibliographic records</a:t>
            </a:r>
          </a:p>
          <a:p>
            <a:pPr marL="228600" lvl="0" indent="-228600" algn="l" rtl="0">
              <a:lnSpc>
                <a:spcPct val="90000"/>
              </a:lnSpc>
              <a:spcBef>
                <a:spcPts val="0"/>
              </a:spcBef>
              <a:spcAft>
                <a:spcPts val="0"/>
              </a:spcAft>
              <a:buClr>
                <a:schemeClr val="dk1"/>
              </a:buClr>
              <a:buSzPts val="2800"/>
              <a:buChar char="•"/>
            </a:pPr>
            <a:endParaRPr lang="en-US" dirty="0">
              <a:solidFill>
                <a:srgbClr val="00B050"/>
              </a:solidFill>
            </a:endParaRPr>
          </a:p>
          <a:p>
            <a:pPr marL="0" lvl="0" indent="0" algn="l" rtl="0">
              <a:lnSpc>
                <a:spcPct val="90000"/>
              </a:lnSpc>
              <a:spcBef>
                <a:spcPts val="0"/>
              </a:spcBef>
              <a:spcAft>
                <a:spcPts val="0"/>
              </a:spcAft>
              <a:buClr>
                <a:schemeClr val="dk1"/>
              </a:buClr>
              <a:buSzPts val="2800"/>
              <a:buNone/>
            </a:pPr>
            <a:r>
              <a:rPr lang="en-US" dirty="0"/>
              <a:t>046 ## $k 1790 $2 </a:t>
            </a:r>
            <a:r>
              <a:rPr lang="en-US" dirty="0" err="1"/>
              <a:t>edtf</a:t>
            </a:r>
            <a:endParaRPr lang="en-US" dirty="0"/>
          </a:p>
          <a:p>
            <a:pPr marL="0" lvl="0" indent="0" algn="l" rtl="0">
              <a:lnSpc>
                <a:spcPct val="90000"/>
              </a:lnSpc>
              <a:spcBef>
                <a:spcPts val="0"/>
              </a:spcBef>
              <a:spcAft>
                <a:spcPts val="0"/>
              </a:spcAft>
              <a:buClr>
                <a:schemeClr val="dk1"/>
              </a:buClr>
              <a:buSzPts val="2800"/>
              <a:buNone/>
            </a:pPr>
            <a:r>
              <a:rPr lang="en-US" dirty="0"/>
              <a:t>100 1# Austen, Jane, $d 1775-1817. $t Love and </a:t>
            </a:r>
            <a:r>
              <a:rPr lang="en-US" dirty="0" err="1"/>
              <a:t>freindship</a:t>
            </a:r>
            <a:endParaRPr lang="en-US" dirty="0"/>
          </a:p>
          <a:p>
            <a:pPr marL="0" lvl="0" indent="0" algn="l" rtl="0">
              <a:lnSpc>
                <a:spcPct val="90000"/>
              </a:lnSpc>
              <a:spcBef>
                <a:spcPts val="0"/>
              </a:spcBef>
              <a:spcAft>
                <a:spcPts val="0"/>
              </a:spcAft>
              <a:buClr>
                <a:schemeClr val="dk1"/>
              </a:buClr>
              <a:buSzPts val="2800"/>
              <a:buNone/>
            </a:pPr>
            <a:r>
              <a:rPr lang="en-US" dirty="0">
                <a:solidFill>
                  <a:srgbClr val="FF0000"/>
                </a:solidFill>
              </a:rPr>
              <a:t>386 ## Girls $a Teenagers $a English $2 </a:t>
            </a:r>
            <a:r>
              <a:rPr lang="en-US" dirty="0" err="1">
                <a:solidFill>
                  <a:srgbClr val="FF0000"/>
                </a:solidFill>
              </a:rPr>
              <a:t>lcdgt</a:t>
            </a:r>
            <a:endParaRPr lang="en-US" dirty="0">
              <a:solidFill>
                <a:srgbClr val="FF0000"/>
              </a:solidFill>
            </a:endParaRPr>
          </a:p>
          <a:p>
            <a:pPr marL="0" lvl="0" indent="0" algn="l" rtl="0">
              <a:lnSpc>
                <a:spcPct val="90000"/>
              </a:lnSpc>
              <a:spcBef>
                <a:spcPts val="0"/>
              </a:spcBef>
              <a:spcAft>
                <a:spcPts val="0"/>
              </a:spcAft>
              <a:buClr>
                <a:schemeClr val="dk1"/>
              </a:buClr>
              <a:buSzPts val="2800"/>
              <a:buNone/>
            </a:pPr>
            <a:endParaRPr lang="en-US" dirty="0">
              <a:solidFill>
                <a:srgbClr val="FF0000"/>
              </a:solidFill>
            </a:endParaRPr>
          </a:p>
          <a:p>
            <a:pPr marL="0" lvl="0" indent="0" algn="l" rtl="0">
              <a:lnSpc>
                <a:spcPct val="90000"/>
              </a:lnSpc>
              <a:spcBef>
                <a:spcPts val="0"/>
              </a:spcBef>
              <a:spcAft>
                <a:spcPts val="0"/>
              </a:spcAft>
              <a:buClr>
                <a:schemeClr val="dk1"/>
              </a:buClr>
              <a:buSzPts val="2800"/>
              <a:buNone/>
            </a:pPr>
            <a:r>
              <a:rPr lang="en-US" dirty="0"/>
              <a:t>046 ## $k 1822 $l 1824 $2 </a:t>
            </a:r>
            <a:r>
              <a:rPr lang="en-US" dirty="0" err="1"/>
              <a:t>edtf</a:t>
            </a:r>
            <a:endParaRPr lang="en-US" dirty="0"/>
          </a:p>
          <a:p>
            <a:pPr marL="0" lvl="0" indent="0" algn="l" rtl="0">
              <a:lnSpc>
                <a:spcPct val="90000"/>
              </a:lnSpc>
              <a:spcBef>
                <a:spcPts val="0"/>
              </a:spcBef>
              <a:spcAft>
                <a:spcPts val="0"/>
              </a:spcAft>
              <a:buClr>
                <a:schemeClr val="dk1"/>
              </a:buClr>
              <a:buSzPts val="2800"/>
              <a:buNone/>
            </a:pPr>
            <a:r>
              <a:rPr lang="en-US" dirty="0"/>
              <a:t>100 1# Beethoven, Ludwig van, $d 1770-1827. $t Symphonies, $n no. 9, op.</a:t>
            </a:r>
          </a:p>
          <a:p>
            <a:pPr marL="0" lvl="0" indent="0" algn="l" rtl="0">
              <a:lnSpc>
                <a:spcPct val="90000"/>
              </a:lnSpc>
              <a:spcBef>
                <a:spcPts val="0"/>
              </a:spcBef>
              <a:spcAft>
                <a:spcPts val="0"/>
              </a:spcAft>
              <a:buClr>
                <a:schemeClr val="dk1"/>
              </a:buClr>
              <a:buSzPts val="2800"/>
              <a:buNone/>
            </a:pPr>
            <a:r>
              <a:rPr lang="en-US" dirty="0"/>
              <a:t> 	  125, $r D minor</a:t>
            </a:r>
          </a:p>
          <a:p>
            <a:pPr marL="0" lvl="0" indent="0" algn="l" rtl="0">
              <a:lnSpc>
                <a:spcPct val="90000"/>
              </a:lnSpc>
              <a:spcBef>
                <a:spcPts val="0"/>
              </a:spcBef>
              <a:spcAft>
                <a:spcPts val="0"/>
              </a:spcAft>
              <a:buClr>
                <a:schemeClr val="dk1"/>
              </a:buClr>
              <a:buSzPts val="2800"/>
              <a:buNone/>
            </a:pPr>
            <a:r>
              <a:rPr lang="en-US" dirty="0">
                <a:solidFill>
                  <a:srgbClr val="FF0000"/>
                </a:solidFill>
              </a:rPr>
              <a:t>386 ## Germans $2 </a:t>
            </a:r>
            <a:r>
              <a:rPr lang="en-US" dirty="0" err="1">
                <a:solidFill>
                  <a:srgbClr val="FF0000"/>
                </a:solidFill>
              </a:rPr>
              <a:t>lcdgt</a:t>
            </a:r>
            <a:r>
              <a:rPr lang="en-US" dirty="0">
                <a:solidFill>
                  <a:srgbClr val="FF0000"/>
                </a:solidFill>
              </a:rPr>
              <a:t> </a:t>
            </a:r>
            <a:r>
              <a:rPr lang="en-US" dirty="0"/>
              <a:t>$0 </a:t>
            </a:r>
            <a:r>
              <a:rPr lang="en-US" dirty="0">
                <a:hlinkClick r:id="rId3"/>
              </a:rPr>
              <a:t>http://id.loc.gov/authorities/demographicTerms/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a:hlinkClick r:id="rId3"/>
              </a:rPr>
              <a:t>dg2015060340</a:t>
            </a:r>
            <a:endParaRPr lang="en-US" dirty="0"/>
          </a:p>
          <a:p>
            <a:pPr marL="0" lvl="0" indent="0" algn="l" rtl="0">
              <a:lnSpc>
                <a:spcPct val="90000"/>
              </a:lnSpc>
              <a:spcBef>
                <a:spcPts val="0"/>
              </a:spcBef>
              <a:spcAft>
                <a:spcPts val="0"/>
              </a:spcAft>
              <a:buClr>
                <a:schemeClr val="dk1"/>
              </a:buClr>
              <a:buSzPts val="2800"/>
              <a:buNone/>
            </a:pPr>
            <a:r>
              <a:rPr lang="en-US" dirty="0">
                <a:solidFill>
                  <a:srgbClr val="FF0000"/>
                </a:solidFill>
              </a:rPr>
              <a:t>386 ## Men $2 </a:t>
            </a:r>
            <a:r>
              <a:rPr lang="en-US" dirty="0" err="1">
                <a:solidFill>
                  <a:srgbClr val="FF0000"/>
                </a:solidFill>
              </a:rPr>
              <a:t>lcdgt</a:t>
            </a:r>
            <a:r>
              <a:rPr lang="en-US" dirty="0">
                <a:solidFill>
                  <a:srgbClr val="FF0000"/>
                </a:solidFill>
              </a:rPr>
              <a:t> </a:t>
            </a:r>
            <a:r>
              <a:rPr lang="en-US" dirty="0"/>
              <a:t>$0 </a:t>
            </a:r>
            <a:r>
              <a:rPr lang="en-US" dirty="0">
                <a:hlinkClick r:id="rId4"/>
              </a:rPr>
              <a:t>http://id.loc.gov/authorities/demographicTerms/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a:hlinkClick r:id="rId4"/>
              </a:rPr>
              <a:t>dg2015060359</a:t>
            </a:r>
            <a:endParaRPr lang="en-US" dirty="0"/>
          </a:p>
          <a:p>
            <a:pPr marL="0" lvl="0" indent="0" algn="l" rtl="0">
              <a:lnSpc>
                <a:spcPct val="90000"/>
              </a:lnSpc>
              <a:spcBef>
                <a:spcPts val="0"/>
              </a:spcBef>
              <a:spcAft>
                <a:spcPts val="0"/>
              </a:spcAft>
              <a:buClr>
                <a:schemeClr val="dk1"/>
              </a:buClr>
              <a:buSzPts val="2800"/>
              <a:buNone/>
            </a:pPr>
            <a:r>
              <a:rPr lang="en-US" dirty="0">
                <a:solidFill>
                  <a:srgbClr val="FF0000"/>
                </a:solidFill>
              </a:rPr>
              <a:t>386 ## Hearing impaired $2 </a:t>
            </a:r>
            <a:r>
              <a:rPr lang="en-US" dirty="0" err="1">
                <a:solidFill>
                  <a:srgbClr val="FF0000"/>
                </a:solidFill>
              </a:rPr>
              <a:t>lcdgt</a:t>
            </a:r>
            <a:r>
              <a:rPr lang="en-US" dirty="0">
                <a:solidFill>
                  <a:srgbClr val="FF0000"/>
                </a:solidFill>
              </a:rPr>
              <a:t> </a:t>
            </a:r>
            <a:r>
              <a:rPr lang="en-US" dirty="0"/>
              <a:t>$0 </a:t>
            </a:r>
            <a:r>
              <a:rPr lang="en-US" dirty="0">
                <a:hlinkClick r:id="rId5"/>
              </a:rPr>
              <a:t>http://id.loc.gov/authorities/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err="1">
                <a:hlinkClick r:id="rId5"/>
              </a:rPr>
              <a:t>demographicTerms</a:t>
            </a:r>
            <a:r>
              <a:rPr lang="en-US" dirty="0">
                <a:hlinkClick r:id="rId5"/>
              </a:rPr>
              <a:t>/dg20150</a:t>
            </a:r>
            <a:endParaRPr dirty="0"/>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63541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368 $c</a:t>
            </a:r>
            <a:endParaRPr dirty="0"/>
          </a:p>
        </p:txBody>
      </p:sp>
      <p:sp>
        <p:nvSpPr>
          <p:cNvPr id="2094" name="Google Shape;2094;p175"/>
          <p:cNvSpPr txBox="1">
            <a:spLocks noGrp="1"/>
          </p:cNvSpPr>
          <p:nvPr>
            <p:ph type="body" idx="1"/>
          </p:nvPr>
        </p:nvSpPr>
        <p:spPr>
          <a:xfrm>
            <a:off x="424424" y="1281111"/>
            <a:ext cx="11645655" cy="5440363"/>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ts val="2800"/>
              <a:buChar char="•"/>
            </a:pPr>
            <a:r>
              <a:rPr lang="en-US" dirty="0"/>
              <a:t>Use for attributes of persons not covered by any other MARC field</a:t>
            </a:r>
          </a:p>
          <a:p>
            <a:pPr marL="228600" lvl="0" indent="-228600" algn="l" rtl="0">
              <a:lnSpc>
                <a:spcPct val="90000"/>
              </a:lnSpc>
              <a:spcBef>
                <a:spcPts val="0"/>
              </a:spcBef>
              <a:spcAft>
                <a:spcPts val="0"/>
              </a:spcAft>
              <a:buClr>
                <a:schemeClr val="dk1"/>
              </a:buClr>
              <a:buSzPts val="2800"/>
              <a:buChar char="•"/>
            </a:pPr>
            <a:endParaRPr lang="en-US" dirty="0"/>
          </a:p>
          <a:p>
            <a:pPr marL="0" lvl="0" indent="0" algn="l" rtl="0">
              <a:lnSpc>
                <a:spcPct val="90000"/>
              </a:lnSpc>
              <a:spcBef>
                <a:spcPts val="0"/>
              </a:spcBef>
              <a:spcAft>
                <a:spcPts val="300"/>
              </a:spcAft>
              <a:buClr>
                <a:schemeClr val="dk1"/>
              </a:buClr>
              <a:buSzPts val="2800"/>
              <a:buNone/>
            </a:pPr>
            <a:r>
              <a:rPr lang="en-US" dirty="0"/>
              <a:t>100 1# Dawson, Daisy Tibbs, $d 1924-2013</a:t>
            </a:r>
          </a:p>
          <a:p>
            <a:pPr marL="0" lvl="0" indent="0" algn="l" rtl="0">
              <a:lnSpc>
                <a:spcPct val="90000"/>
              </a:lnSpc>
              <a:spcBef>
                <a:spcPts val="0"/>
              </a:spcBef>
              <a:spcAft>
                <a:spcPts val="0"/>
              </a:spcAft>
              <a:buClr>
                <a:schemeClr val="dk1"/>
              </a:buClr>
              <a:buSzPts val="2800"/>
              <a:buNone/>
            </a:pPr>
            <a:r>
              <a:rPr lang="en-US" dirty="0">
                <a:solidFill>
                  <a:srgbClr val="FF0000"/>
                </a:solidFill>
              </a:rPr>
              <a:t>368 ## $c Americans $2 </a:t>
            </a:r>
            <a:r>
              <a:rPr lang="en-US" dirty="0" err="1">
                <a:solidFill>
                  <a:srgbClr val="FF0000"/>
                </a:solidFill>
              </a:rPr>
              <a:t>lcdgt</a:t>
            </a:r>
            <a:endParaRPr lang="en-US" dirty="0">
              <a:solidFill>
                <a:srgbClr val="FF0000"/>
              </a:solidFill>
            </a:endParaRPr>
          </a:p>
          <a:p>
            <a:pPr marL="0" lvl="0" indent="0" algn="l" rtl="0">
              <a:lnSpc>
                <a:spcPct val="90000"/>
              </a:lnSpc>
              <a:spcBef>
                <a:spcPts val="300"/>
              </a:spcBef>
              <a:spcAft>
                <a:spcPts val="300"/>
              </a:spcAft>
              <a:buClr>
                <a:schemeClr val="dk1"/>
              </a:buClr>
              <a:buSzPts val="2800"/>
              <a:buNone/>
            </a:pPr>
            <a:r>
              <a:rPr lang="en-US" dirty="0">
                <a:solidFill>
                  <a:srgbClr val="FF0000"/>
                </a:solidFill>
              </a:rPr>
              <a:t>368 ## $c Washingtonians (Washington State) $2 </a:t>
            </a:r>
            <a:r>
              <a:rPr lang="en-US" dirty="0" err="1">
                <a:solidFill>
                  <a:srgbClr val="FF0000"/>
                </a:solidFill>
              </a:rPr>
              <a:t>lcdgt</a:t>
            </a:r>
            <a:r>
              <a:rPr lang="en-US" dirty="0">
                <a:solidFill>
                  <a:srgbClr val="FF0000"/>
                </a:solidFill>
              </a:rPr>
              <a:t>  </a:t>
            </a:r>
          </a:p>
          <a:p>
            <a:pPr marL="0" lvl="0" indent="0" algn="l" rtl="0">
              <a:lnSpc>
                <a:spcPct val="90000"/>
              </a:lnSpc>
              <a:spcBef>
                <a:spcPts val="0"/>
              </a:spcBef>
              <a:spcAft>
                <a:spcPts val="0"/>
              </a:spcAft>
              <a:buClr>
                <a:schemeClr val="dk1"/>
              </a:buClr>
              <a:buSzPts val="2800"/>
              <a:buNone/>
            </a:pPr>
            <a:r>
              <a:rPr lang="en-US" dirty="0">
                <a:solidFill>
                  <a:srgbClr val="FF0000"/>
                </a:solidFill>
              </a:rPr>
              <a:t>368 ## $c Seattleites $2 </a:t>
            </a:r>
            <a:r>
              <a:rPr lang="en-US" dirty="0" err="1">
                <a:solidFill>
                  <a:srgbClr val="FF0000"/>
                </a:solidFill>
              </a:rPr>
              <a:t>lcdgt</a:t>
            </a:r>
            <a:r>
              <a:rPr lang="en-US" dirty="0">
                <a:solidFill>
                  <a:srgbClr val="FF0000"/>
                </a:solidFill>
              </a:rPr>
              <a:t>  </a:t>
            </a:r>
          </a:p>
          <a:p>
            <a:pPr marL="0" lvl="0" indent="0" algn="l" rtl="0">
              <a:lnSpc>
                <a:spcPct val="90000"/>
              </a:lnSpc>
              <a:spcBef>
                <a:spcPts val="300"/>
              </a:spcBef>
              <a:spcAft>
                <a:spcPts val="300"/>
              </a:spcAft>
              <a:buClr>
                <a:schemeClr val="dk1"/>
              </a:buClr>
              <a:buSzPts val="2800"/>
              <a:buNone/>
            </a:pPr>
            <a:r>
              <a:rPr lang="en-US" dirty="0">
                <a:solidFill>
                  <a:srgbClr val="FF0000"/>
                </a:solidFill>
              </a:rPr>
              <a:t>368 ## $c African Americans $2 </a:t>
            </a:r>
            <a:r>
              <a:rPr lang="en-US" dirty="0" err="1">
                <a:solidFill>
                  <a:srgbClr val="FF0000"/>
                </a:solidFill>
              </a:rPr>
              <a:t>lcdgt</a:t>
            </a:r>
            <a:r>
              <a:rPr lang="en-US" dirty="0">
                <a:solidFill>
                  <a:srgbClr val="FF0000"/>
                </a:solidFill>
              </a:rPr>
              <a:t>  </a:t>
            </a:r>
          </a:p>
          <a:p>
            <a:pPr marL="0" lvl="0" indent="0" algn="l" rtl="0">
              <a:lnSpc>
                <a:spcPct val="90000"/>
              </a:lnSpc>
              <a:spcBef>
                <a:spcPts val="0"/>
              </a:spcBef>
              <a:spcAft>
                <a:spcPts val="0"/>
              </a:spcAft>
              <a:buClr>
                <a:schemeClr val="dk1"/>
              </a:buClr>
              <a:buSzPts val="2800"/>
              <a:buNone/>
            </a:pPr>
            <a:r>
              <a:rPr lang="en-US" dirty="0">
                <a:solidFill>
                  <a:srgbClr val="FF0000"/>
                </a:solidFill>
              </a:rPr>
              <a:t>368 ## $c Pacifists $2 </a:t>
            </a:r>
            <a:r>
              <a:rPr lang="en-US" dirty="0" err="1">
                <a:solidFill>
                  <a:srgbClr val="FF0000"/>
                </a:solidFill>
              </a:rPr>
              <a:t>lcdgt</a:t>
            </a:r>
            <a:r>
              <a:rPr lang="en-US" dirty="0">
                <a:solidFill>
                  <a:srgbClr val="FF0000"/>
                </a:solidFill>
              </a:rPr>
              <a:t>  </a:t>
            </a:r>
          </a:p>
          <a:p>
            <a:pPr marL="0" lvl="0" indent="0" algn="l" rtl="0">
              <a:lnSpc>
                <a:spcPct val="90000"/>
              </a:lnSpc>
              <a:spcBef>
                <a:spcPts val="300"/>
              </a:spcBef>
              <a:spcAft>
                <a:spcPts val="300"/>
              </a:spcAft>
              <a:buClr>
                <a:schemeClr val="dk1"/>
              </a:buClr>
              <a:buSzPts val="2800"/>
              <a:buNone/>
            </a:pPr>
            <a:r>
              <a:rPr lang="en-US" dirty="0">
                <a:solidFill>
                  <a:srgbClr val="FF0000"/>
                </a:solidFill>
              </a:rPr>
              <a:t>368 ## $c Presbyterians $2 </a:t>
            </a:r>
            <a:r>
              <a:rPr lang="en-US" dirty="0" err="1">
                <a:solidFill>
                  <a:srgbClr val="FF0000"/>
                </a:solidFill>
              </a:rPr>
              <a:t>lcdgt</a:t>
            </a:r>
            <a:r>
              <a:rPr lang="en-US" dirty="0">
                <a:solidFill>
                  <a:srgbClr val="FF0000"/>
                </a:solidFill>
              </a:rPr>
              <a:t>  </a:t>
            </a:r>
          </a:p>
          <a:p>
            <a:pPr marL="0" lvl="0" indent="0" algn="l" rtl="0">
              <a:lnSpc>
                <a:spcPct val="90000"/>
              </a:lnSpc>
              <a:spcBef>
                <a:spcPts val="300"/>
              </a:spcBef>
              <a:spcAft>
                <a:spcPts val="300"/>
              </a:spcAft>
              <a:buClr>
                <a:schemeClr val="dk1"/>
              </a:buClr>
              <a:buSzPts val="2800"/>
              <a:buNone/>
            </a:pPr>
            <a:r>
              <a:rPr lang="en-US" dirty="0"/>
              <a:t>670 ## BlackPast.org, viewed October 10, 2018 $b (Daisy Tibbs Dawson, a Seattle,</a:t>
            </a:r>
          </a:p>
          <a:p>
            <a:pPr marL="0" lvl="0" indent="0" algn="l" rtl="0">
              <a:lnSpc>
                <a:spcPct val="90000"/>
              </a:lnSpc>
              <a:spcBef>
                <a:spcPts val="300"/>
              </a:spcBef>
              <a:spcAft>
                <a:spcPts val="300"/>
              </a:spcAft>
              <a:buClr>
                <a:schemeClr val="dk1"/>
              </a:buClr>
              <a:buSzPts val="2800"/>
              <a:buNone/>
            </a:pPr>
            <a:r>
              <a:rPr lang="en-US" dirty="0"/>
              <a:t>	 Washington peace activist and educator, is the only African American to be</a:t>
            </a:r>
          </a:p>
          <a:p>
            <a:pPr marL="0" lvl="0" indent="0" algn="l" rtl="0">
              <a:lnSpc>
                <a:spcPct val="90000"/>
              </a:lnSpc>
              <a:spcBef>
                <a:spcPts val="300"/>
              </a:spcBef>
              <a:spcAft>
                <a:spcPts val="300"/>
              </a:spcAft>
              <a:buClr>
                <a:schemeClr val="dk1"/>
              </a:buClr>
              <a:buSzPts val="2800"/>
              <a:buNone/>
            </a:pPr>
            <a:r>
              <a:rPr lang="en-US" dirty="0"/>
              <a:t>	 memorialized in the Hiroshima Peace Memorial Museum in Hiroshima, Japan)</a:t>
            </a:r>
          </a:p>
          <a:p>
            <a:pPr marL="0" lvl="0" indent="0" algn="l" rtl="0">
              <a:lnSpc>
                <a:spcPct val="90000"/>
              </a:lnSpc>
              <a:spcBef>
                <a:spcPts val="300"/>
              </a:spcBef>
              <a:spcAft>
                <a:spcPts val="300"/>
              </a:spcAft>
              <a:buClr>
                <a:schemeClr val="dk1"/>
              </a:buClr>
              <a:buSzPts val="2800"/>
              <a:buNone/>
            </a:pPr>
            <a:r>
              <a:rPr lang="en-US" dirty="0"/>
              <a:t>670 ## Copeland, Joe. Seattle-led team's work remembered in Hiroshima, via</a:t>
            </a:r>
          </a:p>
          <a:p>
            <a:pPr marL="0" lvl="0" indent="0" algn="l" rtl="0">
              <a:lnSpc>
                <a:spcPct val="90000"/>
              </a:lnSpc>
              <a:spcBef>
                <a:spcPts val="300"/>
              </a:spcBef>
              <a:spcAft>
                <a:spcPts val="300"/>
              </a:spcAft>
              <a:buClr>
                <a:schemeClr val="dk1"/>
              </a:buClr>
              <a:buSzPts val="2800"/>
              <a:buNone/>
            </a:pPr>
            <a:r>
              <a:rPr lang="en-US" dirty="0"/>
              <a:t>	 Hiroshima stories website, October 25, 2012, viewed on October 10, 2018 $b</a:t>
            </a:r>
          </a:p>
          <a:p>
            <a:pPr marL="0" lvl="0" indent="0" algn="l" rtl="0">
              <a:lnSpc>
                <a:spcPct val="90000"/>
              </a:lnSpc>
              <a:spcBef>
                <a:spcPts val="300"/>
              </a:spcBef>
              <a:spcAft>
                <a:spcPts val="300"/>
              </a:spcAft>
              <a:buClr>
                <a:schemeClr val="dk1"/>
              </a:buClr>
              <a:buSzPts val="2800"/>
              <a:buNone/>
            </a:pPr>
            <a:r>
              <a:rPr lang="en-US" dirty="0"/>
              <a:t>	 (Daisy Tibbs Dawson; former executive in Seattle Public Schools' Head Start</a:t>
            </a:r>
          </a:p>
          <a:p>
            <a:pPr marL="0" lvl="0" indent="0" algn="l" rtl="0">
              <a:lnSpc>
                <a:spcPct val="90000"/>
              </a:lnSpc>
              <a:spcBef>
                <a:spcPts val="300"/>
              </a:spcBef>
              <a:spcAft>
                <a:spcPts val="300"/>
              </a:spcAft>
              <a:buClr>
                <a:schemeClr val="dk1"/>
              </a:buClr>
              <a:buSzPts val="2800"/>
              <a:buNone/>
            </a:pPr>
            <a:r>
              <a:rPr lang="en-US" dirty="0"/>
              <a:t>	 program and a longtime leader in Presbyterian church affairs in the</a:t>
            </a:r>
          </a:p>
          <a:p>
            <a:pPr marL="0" lvl="0" indent="0" algn="l" rtl="0">
              <a:lnSpc>
                <a:spcPct val="90000"/>
              </a:lnSpc>
              <a:spcBef>
                <a:spcPts val="300"/>
              </a:spcBef>
              <a:spcAft>
                <a:spcPts val="300"/>
              </a:spcAft>
              <a:buClr>
                <a:schemeClr val="dk1"/>
              </a:buClr>
              <a:buSzPts val="2800"/>
              <a:buNone/>
            </a:pPr>
            <a:r>
              <a:rPr lang="en-US" dirty="0"/>
              <a:t>	 Northwest) </a:t>
            </a:r>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319316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368 $c</a:t>
            </a:r>
            <a:endParaRPr dirty="0"/>
          </a:p>
        </p:txBody>
      </p:sp>
      <p:sp>
        <p:nvSpPr>
          <p:cNvPr id="2094" name="Google Shape;2094;p175"/>
          <p:cNvSpPr txBox="1">
            <a:spLocks noGrp="1"/>
          </p:cNvSpPr>
          <p:nvPr>
            <p:ph type="body" idx="1"/>
          </p:nvPr>
        </p:nvSpPr>
        <p:spPr>
          <a:xfrm>
            <a:off x="424424" y="1281111"/>
            <a:ext cx="11645655" cy="5440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en-US" dirty="0"/>
              <a:t>Use for attributes of persons not covered by any other MARC field</a:t>
            </a:r>
          </a:p>
          <a:p>
            <a:pPr marL="228600" lvl="0" indent="-228600" algn="l" rtl="0">
              <a:lnSpc>
                <a:spcPct val="90000"/>
              </a:lnSpc>
              <a:spcBef>
                <a:spcPts val="0"/>
              </a:spcBef>
              <a:spcAft>
                <a:spcPts val="0"/>
              </a:spcAft>
              <a:buClr>
                <a:schemeClr val="dk1"/>
              </a:buClr>
              <a:buSzPts val="2800"/>
              <a:buChar char="•"/>
            </a:pPr>
            <a:endParaRPr lang="en-US" dirty="0"/>
          </a:p>
          <a:p>
            <a:pPr marL="0" lvl="0" indent="0" algn="l" rtl="0">
              <a:lnSpc>
                <a:spcPct val="90000"/>
              </a:lnSpc>
              <a:spcBef>
                <a:spcPts val="0"/>
              </a:spcBef>
              <a:spcAft>
                <a:spcPts val="300"/>
              </a:spcAft>
              <a:buClr>
                <a:schemeClr val="dk1"/>
              </a:buClr>
              <a:buSzPts val="2800"/>
              <a:buNone/>
            </a:pPr>
            <a:r>
              <a:rPr lang="en-US" dirty="0"/>
              <a:t>100 1# </a:t>
            </a:r>
            <a:r>
              <a:rPr lang="de-DE" dirty="0"/>
              <a:t>Archibald-Barber, Jesse Rae, $d 1972-</a:t>
            </a:r>
            <a:endParaRPr lang="en-US" dirty="0"/>
          </a:p>
          <a:p>
            <a:pPr marL="0" lvl="0" indent="0" algn="l" rtl="0">
              <a:lnSpc>
                <a:spcPct val="90000"/>
              </a:lnSpc>
              <a:spcBef>
                <a:spcPts val="0"/>
              </a:spcBef>
              <a:spcAft>
                <a:spcPts val="0"/>
              </a:spcAft>
              <a:buClr>
                <a:schemeClr val="dk1"/>
              </a:buClr>
              <a:buSzPts val="2800"/>
              <a:buNone/>
            </a:pPr>
            <a:r>
              <a:rPr lang="en-US" dirty="0">
                <a:solidFill>
                  <a:srgbClr val="FF0000"/>
                </a:solidFill>
              </a:rPr>
              <a:t>368 ## $c </a:t>
            </a:r>
            <a:r>
              <a:rPr lang="en-US" dirty="0" err="1">
                <a:solidFill>
                  <a:srgbClr val="FF0000"/>
                </a:solidFill>
              </a:rPr>
              <a:t>Métis</a:t>
            </a:r>
            <a:r>
              <a:rPr lang="en-US" dirty="0">
                <a:solidFill>
                  <a:srgbClr val="FF0000"/>
                </a:solidFill>
              </a:rPr>
              <a:t> (North American people) $2 </a:t>
            </a:r>
            <a:r>
              <a:rPr lang="en-US" dirty="0" err="1">
                <a:solidFill>
                  <a:srgbClr val="FF0000"/>
                </a:solidFill>
              </a:rPr>
              <a:t>lcdgt</a:t>
            </a:r>
            <a:r>
              <a:rPr lang="en-US" dirty="0">
                <a:solidFill>
                  <a:srgbClr val="FF0000"/>
                </a:solidFill>
              </a:rPr>
              <a:t> </a:t>
            </a:r>
            <a:r>
              <a:rPr lang="en-US" dirty="0"/>
              <a:t>$0 </a:t>
            </a:r>
            <a:r>
              <a:rPr lang="en-US" dirty="0">
                <a:hlinkClick r:id="rId3"/>
              </a:rPr>
              <a:t>http://id.loc.gov/authorities/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err="1">
                <a:hlinkClick r:id="rId3"/>
              </a:rPr>
              <a:t>demographicTerms</a:t>
            </a:r>
            <a:r>
              <a:rPr lang="en-US" dirty="0">
                <a:hlinkClick r:id="rId3"/>
              </a:rPr>
              <a:t>/dg2017060218</a:t>
            </a:r>
            <a:endParaRPr lang="en-US" dirty="0"/>
          </a:p>
          <a:p>
            <a:pPr marL="0" lvl="0" indent="0" algn="l" rtl="0">
              <a:lnSpc>
                <a:spcPct val="90000"/>
              </a:lnSpc>
              <a:spcBef>
                <a:spcPts val="0"/>
              </a:spcBef>
              <a:spcAft>
                <a:spcPts val="0"/>
              </a:spcAft>
              <a:buClr>
                <a:schemeClr val="dk1"/>
              </a:buClr>
              <a:buSzPts val="2800"/>
              <a:buNone/>
            </a:pPr>
            <a:r>
              <a:rPr lang="en-US" dirty="0">
                <a:solidFill>
                  <a:srgbClr val="FF0000"/>
                </a:solidFill>
              </a:rPr>
              <a:t>368 ## $c Cree (North American people) $2 </a:t>
            </a:r>
            <a:r>
              <a:rPr lang="en-US" dirty="0" err="1">
                <a:solidFill>
                  <a:srgbClr val="FF0000"/>
                </a:solidFill>
              </a:rPr>
              <a:t>lcdgt</a:t>
            </a:r>
            <a:r>
              <a:rPr lang="en-US" dirty="0">
                <a:solidFill>
                  <a:srgbClr val="FF0000"/>
                </a:solidFill>
              </a:rPr>
              <a:t> </a:t>
            </a:r>
            <a:r>
              <a:rPr lang="en-US" dirty="0"/>
              <a:t>$0 </a:t>
            </a:r>
            <a:r>
              <a:rPr lang="en-US" dirty="0">
                <a:hlinkClick r:id="rId4"/>
              </a:rPr>
              <a:t>http://id.loc.gov/authorities/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err="1">
                <a:hlinkClick r:id="rId4"/>
              </a:rPr>
              <a:t>demographicTerms</a:t>
            </a:r>
            <a:r>
              <a:rPr lang="en-US" dirty="0">
                <a:hlinkClick r:id="rId4"/>
              </a:rPr>
              <a:t>/dg2015060243</a:t>
            </a:r>
            <a:endParaRPr lang="en-US" dirty="0"/>
          </a:p>
          <a:p>
            <a:pPr marL="0" lvl="0" indent="0" algn="l" rtl="0">
              <a:lnSpc>
                <a:spcPct val="90000"/>
              </a:lnSpc>
              <a:spcBef>
                <a:spcPts val="0"/>
              </a:spcBef>
              <a:spcAft>
                <a:spcPts val="0"/>
              </a:spcAft>
              <a:buClr>
                <a:schemeClr val="dk1"/>
              </a:buClr>
              <a:buSzPts val="2800"/>
              <a:buNone/>
            </a:pPr>
            <a:r>
              <a:rPr lang="en-US" dirty="0">
                <a:solidFill>
                  <a:srgbClr val="FF0000"/>
                </a:solidFill>
              </a:rPr>
              <a:t>368 ## $c Canadians $2 </a:t>
            </a:r>
            <a:r>
              <a:rPr lang="en-US" dirty="0" err="1">
                <a:solidFill>
                  <a:srgbClr val="FF0000"/>
                </a:solidFill>
              </a:rPr>
              <a:t>lcdgt</a:t>
            </a:r>
            <a:r>
              <a:rPr lang="en-US" dirty="0">
                <a:solidFill>
                  <a:srgbClr val="FF0000"/>
                </a:solidFill>
              </a:rPr>
              <a:t> </a:t>
            </a:r>
            <a:r>
              <a:rPr lang="en-US" dirty="0"/>
              <a:t>$0 </a:t>
            </a:r>
            <a:r>
              <a:rPr lang="en-US" dirty="0">
                <a:hlinkClick r:id="rId5"/>
              </a:rPr>
              <a:t>http://id.loc.gov/authorities/demographicTerms/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a:hlinkClick r:id="rId5"/>
              </a:rPr>
              <a:t>dg2015060002</a:t>
            </a:r>
            <a:endParaRPr lang="en-US" dirty="0"/>
          </a:p>
          <a:p>
            <a:pPr marL="0" lvl="0" indent="0" algn="l" rtl="0">
              <a:lnSpc>
                <a:spcPct val="90000"/>
              </a:lnSpc>
              <a:spcBef>
                <a:spcPts val="0"/>
              </a:spcBef>
              <a:spcAft>
                <a:spcPts val="0"/>
              </a:spcAft>
              <a:buClr>
                <a:schemeClr val="dk1"/>
              </a:buClr>
              <a:buSzPts val="2800"/>
              <a:buNone/>
            </a:pPr>
            <a:r>
              <a:rPr lang="en-US" dirty="0">
                <a:solidFill>
                  <a:srgbClr val="FF0000"/>
                </a:solidFill>
              </a:rPr>
              <a:t>368 ## $c Saskatchewanians </a:t>
            </a:r>
            <a:r>
              <a:rPr lang="en-US" dirty="0"/>
              <a:t>$2 </a:t>
            </a:r>
            <a:r>
              <a:rPr lang="en-US" dirty="0" err="1"/>
              <a:t>lcdgt</a:t>
            </a:r>
            <a:r>
              <a:rPr lang="en-US" dirty="0"/>
              <a:t> $0 </a:t>
            </a:r>
            <a:r>
              <a:rPr lang="en-US" dirty="0">
                <a:hlinkClick r:id="rId6"/>
              </a:rPr>
              <a:t>http://id.loc.gov/authorities/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err="1">
                <a:hlinkClick r:id="rId6"/>
              </a:rPr>
              <a:t>demographicTerms</a:t>
            </a:r>
            <a:r>
              <a:rPr lang="en-US" dirty="0">
                <a:hlinkClick r:id="rId6"/>
              </a:rPr>
              <a:t>/dg2015060226</a:t>
            </a:r>
            <a:endParaRPr lang="en-US" dirty="0"/>
          </a:p>
          <a:p>
            <a:pPr marL="0" lvl="0" indent="0" algn="l" rtl="0">
              <a:lnSpc>
                <a:spcPct val="90000"/>
              </a:lnSpc>
              <a:spcBef>
                <a:spcPts val="0"/>
              </a:spcBef>
              <a:spcAft>
                <a:spcPts val="0"/>
              </a:spcAft>
              <a:buClr>
                <a:schemeClr val="dk1"/>
              </a:buClr>
              <a:buSzPts val="2800"/>
              <a:buNone/>
            </a:pPr>
            <a:r>
              <a:rPr lang="en-US" dirty="0">
                <a:solidFill>
                  <a:srgbClr val="FF0000"/>
                </a:solidFill>
              </a:rPr>
              <a:t>368 ## $c </a:t>
            </a:r>
            <a:r>
              <a:rPr lang="en-US" dirty="0" err="1">
                <a:solidFill>
                  <a:srgbClr val="FF0000"/>
                </a:solidFill>
              </a:rPr>
              <a:t>Reginans</a:t>
            </a:r>
            <a:r>
              <a:rPr lang="en-US" dirty="0">
                <a:solidFill>
                  <a:srgbClr val="FF0000"/>
                </a:solidFill>
              </a:rPr>
              <a:t> $2 </a:t>
            </a:r>
            <a:r>
              <a:rPr lang="en-US" dirty="0" err="1">
                <a:solidFill>
                  <a:srgbClr val="FF0000"/>
                </a:solidFill>
              </a:rPr>
              <a:t>lcdgt</a:t>
            </a:r>
            <a:r>
              <a:rPr lang="en-US" dirty="0">
                <a:solidFill>
                  <a:srgbClr val="FF0000"/>
                </a:solidFill>
              </a:rPr>
              <a:t> </a:t>
            </a:r>
            <a:r>
              <a:rPr lang="en-US" dirty="0"/>
              <a:t>$0 </a:t>
            </a:r>
            <a:r>
              <a:rPr lang="en-US" dirty="0">
                <a:hlinkClick r:id="rId7"/>
              </a:rPr>
              <a:t>http://id.loc.gov/authorities/demographicTerms/</a:t>
            </a:r>
            <a:endParaRPr lang="en-US" dirty="0"/>
          </a:p>
          <a:p>
            <a:pPr marL="0" lvl="0" indent="0" algn="l" rtl="0">
              <a:lnSpc>
                <a:spcPct val="90000"/>
              </a:lnSpc>
              <a:spcBef>
                <a:spcPts val="0"/>
              </a:spcBef>
              <a:spcAft>
                <a:spcPts val="0"/>
              </a:spcAft>
              <a:buClr>
                <a:schemeClr val="dk1"/>
              </a:buClr>
              <a:buSzPts val="2800"/>
              <a:buNone/>
            </a:pPr>
            <a:r>
              <a:rPr lang="en-US" dirty="0"/>
              <a:t>	 </a:t>
            </a:r>
            <a:r>
              <a:rPr lang="en-US" dirty="0">
                <a:hlinkClick r:id="rId7"/>
              </a:rPr>
              <a:t>dg2022060145</a:t>
            </a:r>
            <a:endParaRPr lang="en-US" dirty="0"/>
          </a:p>
          <a:p>
            <a:pPr marL="0" lvl="0" indent="0" algn="l" rtl="0">
              <a:lnSpc>
                <a:spcPct val="90000"/>
              </a:lnSpc>
              <a:spcBef>
                <a:spcPts val="0"/>
              </a:spcBef>
              <a:spcAft>
                <a:spcPts val="0"/>
              </a:spcAft>
              <a:buClr>
                <a:schemeClr val="dk1"/>
              </a:buClr>
              <a:buSzPts val="2800"/>
              <a:buNone/>
            </a:pPr>
            <a:r>
              <a:rPr lang="en-US" dirty="0"/>
              <a:t>670 ## </a:t>
            </a:r>
            <a:r>
              <a:rPr lang="en-US" dirty="0" err="1"/>
              <a:t>Kisiskâciwan</a:t>
            </a:r>
            <a:r>
              <a:rPr lang="en-US" dirty="0"/>
              <a:t>, 2018: $b title page (Jesse Rae Archibald-Barber) back cover</a:t>
            </a:r>
          </a:p>
          <a:p>
            <a:pPr marL="0" lvl="0" indent="0" algn="l" rtl="0">
              <a:lnSpc>
                <a:spcPct val="90000"/>
              </a:lnSpc>
              <a:spcBef>
                <a:spcPts val="0"/>
              </a:spcBef>
              <a:spcAft>
                <a:spcPts val="0"/>
              </a:spcAft>
              <a:buClr>
                <a:schemeClr val="dk1"/>
              </a:buClr>
              <a:buSzPts val="2800"/>
              <a:buNone/>
            </a:pPr>
            <a:r>
              <a:rPr lang="en-US" dirty="0"/>
              <a:t> 	 (</a:t>
            </a:r>
            <a:r>
              <a:rPr lang="en-US" dirty="0" err="1"/>
              <a:t>Métis-Cree</a:t>
            </a:r>
            <a:r>
              <a:rPr lang="en-US" dirty="0"/>
              <a:t>; associate professor of Indigenous literatures at First Nations</a:t>
            </a:r>
          </a:p>
          <a:p>
            <a:pPr marL="0" lvl="0" indent="0" algn="l" rtl="0">
              <a:lnSpc>
                <a:spcPct val="90000"/>
              </a:lnSpc>
              <a:spcBef>
                <a:spcPts val="0"/>
              </a:spcBef>
              <a:spcAft>
                <a:spcPts val="0"/>
              </a:spcAft>
              <a:buClr>
                <a:schemeClr val="dk1"/>
              </a:buClr>
              <a:buSzPts val="2800"/>
              <a:buNone/>
            </a:pPr>
            <a:r>
              <a:rPr lang="en-US" dirty="0"/>
              <a:t> 	 University of Canada; lives in Treaty 4 territory in Regina, Saskatchewan)</a:t>
            </a:r>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408277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p1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MARC 385 – Audience Characteristics</a:t>
            </a:r>
            <a:endParaRPr/>
          </a:p>
        </p:txBody>
      </p:sp>
      <p:sp>
        <p:nvSpPr>
          <p:cNvPr id="2050" name="Google Shape;2050;p1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Indicators both blank</a:t>
            </a:r>
            <a:endParaRPr/>
          </a:p>
          <a:p>
            <a:pPr marL="228600" lvl="0" indent="-228600" algn="l" rtl="0">
              <a:lnSpc>
                <a:spcPct val="90000"/>
              </a:lnSpc>
              <a:spcBef>
                <a:spcPts val="1000"/>
              </a:spcBef>
              <a:spcAft>
                <a:spcPts val="0"/>
              </a:spcAft>
              <a:buClr>
                <a:schemeClr val="dk1"/>
              </a:buClr>
              <a:buSzPts val="2800"/>
              <a:buChar char="•"/>
            </a:pPr>
            <a:r>
              <a:rPr lang="en-US"/>
              <a:t>Subfields:</a:t>
            </a:r>
            <a:endParaRPr/>
          </a:p>
          <a:p>
            <a:pPr marL="342900" lvl="1" indent="0" algn="l" rtl="0">
              <a:lnSpc>
                <a:spcPct val="90000"/>
              </a:lnSpc>
              <a:spcBef>
                <a:spcPts val="500"/>
              </a:spcBef>
              <a:spcAft>
                <a:spcPts val="0"/>
              </a:spcAft>
              <a:buClr>
                <a:schemeClr val="dk1"/>
              </a:buClr>
              <a:buSzPts val="2400"/>
              <a:buNone/>
            </a:pPr>
            <a:r>
              <a:rPr lang="en-US"/>
              <a:t>$a – Audience term (R)</a:t>
            </a:r>
            <a:endParaRPr/>
          </a:p>
          <a:p>
            <a:pPr marL="342900" lvl="1" indent="0" algn="l" rtl="0">
              <a:lnSpc>
                <a:spcPct val="90000"/>
              </a:lnSpc>
              <a:spcBef>
                <a:spcPts val="500"/>
              </a:spcBef>
              <a:spcAft>
                <a:spcPts val="0"/>
              </a:spcAft>
              <a:buClr>
                <a:schemeClr val="dk1"/>
              </a:buClr>
              <a:buSzPts val="2400"/>
              <a:buNone/>
            </a:pPr>
            <a:r>
              <a:rPr lang="en-US"/>
              <a:t>$b – Audience code (R)</a:t>
            </a:r>
            <a:endParaRPr/>
          </a:p>
          <a:p>
            <a:pPr marL="342900" lvl="1" indent="0" algn="l" rtl="0">
              <a:lnSpc>
                <a:spcPct val="90000"/>
              </a:lnSpc>
              <a:spcBef>
                <a:spcPts val="500"/>
              </a:spcBef>
              <a:spcAft>
                <a:spcPts val="0"/>
              </a:spcAft>
              <a:buClr>
                <a:schemeClr val="dk1"/>
              </a:buClr>
              <a:buSzPts val="2400"/>
              <a:buNone/>
            </a:pPr>
            <a:r>
              <a:rPr lang="en-US"/>
              <a:t>$m – Demographic group term (NR)</a:t>
            </a:r>
            <a:endParaRPr/>
          </a:p>
          <a:p>
            <a:pPr marL="342900" lvl="1" indent="0" algn="l" rtl="0">
              <a:lnSpc>
                <a:spcPct val="90000"/>
              </a:lnSpc>
              <a:spcBef>
                <a:spcPts val="500"/>
              </a:spcBef>
              <a:spcAft>
                <a:spcPts val="0"/>
              </a:spcAft>
              <a:buClr>
                <a:schemeClr val="dk1"/>
              </a:buClr>
              <a:buSzPts val="2400"/>
              <a:buNone/>
            </a:pPr>
            <a:r>
              <a:rPr lang="en-US"/>
              <a:t>$n – Demographic group code (NR)</a:t>
            </a:r>
            <a:endParaRPr/>
          </a:p>
          <a:p>
            <a:pPr marL="342900" lvl="1" indent="0" algn="l" rtl="0">
              <a:lnSpc>
                <a:spcPct val="90000"/>
              </a:lnSpc>
              <a:spcBef>
                <a:spcPts val="500"/>
              </a:spcBef>
              <a:spcAft>
                <a:spcPts val="0"/>
              </a:spcAft>
              <a:buClr>
                <a:schemeClr val="dk1"/>
              </a:buClr>
              <a:buSzPts val="2400"/>
              <a:buNone/>
            </a:pPr>
            <a:r>
              <a:rPr lang="en-US"/>
              <a:t>$0 – Authority record control number or standard number (R)</a:t>
            </a:r>
            <a:endParaRPr/>
          </a:p>
          <a:p>
            <a:pPr marL="342900" lvl="1" indent="0" algn="l" rtl="0">
              <a:lnSpc>
                <a:spcPct val="90000"/>
              </a:lnSpc>
              <a:spcBef>
                <a:spcPts val="500"/>
              </a:spcBef>
              <a:spcAft>
                <a:spcPts val="0"/>
              </a:spcAft>
              <a:buClr>
                <a:schemeClr val="dk1"/>
              </a:buClr>
              <a:buSzPts val="2400"/>
              <a:buNone/>
            </a:pPr>
            <a:r>
              <a:rPr lang="en-US"/>
              <a:t>$2 – Source (NR)</a:t>
            </a:r>
            <a:endParaRPr/>
          </a:p>
          <a:p>
            <a:pPr marL="342900" lvl="1" indent="0" algn="l" rtl="0">
              <a:lnSpc>
                <a:spcPct val="90000"/>
              </a:lnSpc>
              <a:spcBef>
                <a:spcPts val="500"/>
              </a:spcBef>
              <a:spcAft>
                <a:spcPts val="0"/>
              </a:spcAft>
              <a:buClr>
                <a:schemeClr val="dk1"/>
              </a:buClr>
              <a:buSzPts val="2400"/>
              <a:buNone/>
            </a:pPr>
            <a:r>
              <a:rPr lang="en-US"/>
              <a:t>$3 – Materials specified (NR)</a:t>
            </a:r>
            <a:endParaRPr/>
          </a:p>
        </p:txBody>
      </p:sp>
      <p:sp>
        <p:nvSpPr>
          <p:cNvPr id="2051" name="Google Shape;2051;p1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368 $c</a:t>
            </a:r>
            <a:endParaRPr dirty="0"/>
          </a:p>
        </p:txBody>
      </p:sp>
      <p:sp>
        <p:nvSpPr>
          <p:cNvPr id="2094" name="Google Shape;2094;p175"/>
          <p:cNvSpPr txBox="1">
            <a:spLocks noGrp="1"/>
          </p:cNvSpPr>
          <p:nvPr>
            <p:ph type="body" idx="1"/>
          </p:nvPr>
        </p:nvSpPr>
        <p:spPr>
          <a:xfrm>
            <a:off x="424424" y="1281111"/>
            <a:ext cx="11645655" cy="5440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Use for attributes of corporate bodies not covered by any other MARC field or subfield</a:t>
            </a:r>
          </a:p>
          <a:p>
            <a:pPr marL="228600" lvl="0" indent="-228600" algn="l" rtl="0">
              <a:lnSpc>
                <a:spcPct val="90000"/>
              </a:lnSpc>
              <a:spcBef>
                <a:spcPts val="0"/>
              </a:spcBef>
              <a:spcAft>
                <a:spcPts val="0"/>
              </a:spcAft>
              <a:buClr>
                <a:schemeClr val="dk1"/>
              </a:buClr>
              <a:buSzPts val="2800"/>
              <a:buChar char="•"/>
            </a:pPr>
            <a:endParaRPr lang="en-US" dirty="0"/>
          </a:p>
          <a:p>
            <a:pPr marL="0" lvl="0" indent="0" algn="l" rtl="0">
              <a:lnSpc>
                <a:spcPct val="90000"/>
              </a:lnSpc>
              <a:spcBef>
                <a:spcPts val="0"/>
              </a:spcBef>
              <a:spcAft>
                <a:spcPts val="300"/>
              </a:spcAft>
              <a:buClr>
                <a:schemeClr val="dk1"/>
              </a:buClr>
              <a:buSzPts val="2800"/>
              <a:buNone/>
            </a:pPr>
            <a:r>
              <a:rPr lang="en-US" dirty="0"/>
              <a:t>110 2# Washington National Cathedral (Washington, D.C.)</a:t>
            </a:r>
          </a:p>
          <a:p>
            <a:pPr marL="0" lvl="0" indent="0" algn="l" rtl="0">
              <a:lnSpc>
                <a:spcPct val="90000"/>
              </a:lnSpc>
              <a:spcBef>
                <a:spcPts val="0"/>
              </a:spcBef>
              <a:spcAft>
                <a:spcPts val="300"/>
              </a:spcAft>
              <a:buClr>
                <a:schemeClr val="dk1"/>
              </a:buClr>
              <a:buSzPts val="2800"/>
              <a:buNone/>
            </a:pPr>
            <a:r>
              <a:rPr lang="en-US" dirty="0"/>
              <a:t>368 ## Cathedrals $2 </a:t>
            </a:r>
            <a:r>
              <a:rPr lang="en-US"/>
              <a:t>lcsh</a:t>
            </a:r>
            <a:endParaRPr lang="en-US" dirty="0"/>
          </a:p>
          <a:p>
            <a:pPr marL="0" lvl="0" indent="0" algn="l" rtl="0">
              <a:lnSpc>
                <a:spcPct val="90000"/>
              </a:lnSpc>
              <a:spcBef>
                <a:spcPts val="0"/>
              </a:spcBef>
              <a:spcAft>
                <a:spcPts val="300"/>
              </a:spcAft>
              <a:buClr>
                <a:schemeClr val="dk1"/>
              </a:buClr>
              <a:buSzPts val="2800"/>
              <a:buNone/>
            </a:pPr>
            <a:r>
              <a:rPr lang="en-US" dirty="0">
                <a:solidFill>
                  <a:srgbClr val="FF0000"/>
                </a:solidFill>
              </a:rPr>
              <a:t>368 ## $c Episcopalians $2 </a:t>
            </a:r>
            <a:r>
              <a:rPr lang="en-US" dirty="0" err="1">
                <a:solidFill>
                  <a:srgbClr val="FF0000"/>
                </a:solidFill>
              </a:rPr>
              <a:t>lcdgt</a:t>
            </a:r>
            <a:r>
              <a:rPr lang="en-US" dirty="0">
                <a:solidFill>
                  <a:srgbClr val="FF0000"/>
                </a:solidFill>
              </a:rPr>
              <a:t>  </a:t>
            </a:r>
          </a:p>
          <a:p>
            <a:pPr marL="0" lvl="0" indent="0" algn="l" rtl="0">
              <a:lnSpc>
                <a:spcPct val="90000"/>
              </a:lnSpc>
              <a:spcBef>
                <a:spcPts val="0"/>
              </a:spcBef>
              <a:spcAft>
                <a:spcPts val="300"/>
              </a:spcAft>
              <a:buClr>
                <a:schemeClr val="dk1"/>
              </a:buClr>
              <a:buSzPts val="2800"/>
              <a:buNone/>
            </a:pPr>
            <a:r>
              <a:rPr lang="en-US" dirty="0"/>
              <a:t>373 ## Episcopal Church. Diocese of Washington $2 </a:t>
            </a:r>
            <a:r>
              <a:rPr lang="en-US" dirty="0" err="1"/>
              <a:t>naf</a:t>
            </a:r>
            <a:endParaRPr lang="en-US" dirty="0"/>
          </a:p>
          <a:p>
            <a:pPr marL="0" lvl="0" indent="0" algn="l" rtl="0">
              <a:lnSpc>
                <a:spcPct val="90000"/>
              </a:lnSpc>
              <a:spcBef>
                <a:spcPts val="0"/>
              </a:spcBef>
              <a:spcAft>
                <a:spcPts val="300"/>
              </a:spcAft>
              <a:buClr>
                <a:schemeClr val="dk1"/>
              </a:buClr>
              <a:buSzPts val="2800"/>
              <a:buNone/>
            </a:pPr>
            <a:endParaRPr lang="en-US" dirty="0"/>
          </a:p>
          <a:p>
            <a:pPr marL="0" lvl="0" indent="0" algn="l" rtl="0">
              <a:lnSpc>
                <a:spcPct val="90000"/>
              </a:lnSpc>
              <a:spcBef>
                <a:spcPts val="0"/>
              </a:spcBef>
              <a:spcAft>
                <a:spcPts val="300"/>
              </a:spcAft>
              <a:buClr>
                <a:schemeClr val="dk1"/>
              </a:buClr>
              <a:buSzPts val="2800"/>
              <a:buNone/>
            </a:pPr>
            <a:r>
              <a:rPr lang="en-US" dirty="0"/>
              <a:t>110 2# American Society for Microbiology</a:t>
            </a:r>
          </a:p>
          <a:p>
            <a:pPr marL="0" lvl="0" indent="0" algn="l" rtl="0">
              <a:lnSpc>
                <a:spcPct val="90000"/>
              </a:lnSpc>
              <a:spcBef>
                <a:spcPts val="0"/>
              </a:spcBef>
              <a:spcAft>
                <a:spcPts val="300"/>
              </a:spcAft>
              <a:buClr>
                <a:schemeClr val="dk1"/>
              </a:buClr>
              <a:buSzPts val="2800"/>
              <a:buNone/>
            </a:pPr>
            <a:r>
              <a:rPr lang="en-US" dirty="0"/>
              <a:t>368 ## Professional associations $2 </a:t>
            </a:r>
            <a:r>
              <a:rPr lang="en-US" dirty="0" err="1"/>
              <a:t>lcsh</a:t>
            </a:r>
            <a:r>
              <a:rPr lang="en-US" dirty="0"/>
              <a:t>  </a:t>
            </a:r>
          </a:p>
          <a:p>
            <a:pPr marL="0" lvl="0" indent="0" algn="l" rtl="0">
              <a:lnSpc>
                <a:spcPct val="90000"/>
              </a:lnSpc>
              <a:spcBef>
                <a:spcPts val="0"/>
              </a:spcBef>
              <a:spcAft>
                <a:spcPts val="300"/>
              </a:spcAft>
              <a:buClr>
                <a:schemeClr val="dk1"/>
              </a:buClr>
              <a:buSzPts val="2800"/>
              <a:buNone/>
            </a:pPr>
            <a:r>
              <a:rPr lang="en-US" dirty="0">
                <a:solidFill>
                  <a:srgbClr val="FF0000"/>
                </a:solidFill>
              </a:rPr>
              <a:t>368 ## $c Microbiologists $2 </a:t>
            </a:r>
            <a:r>
              <a:rPr lang="en-US" dirty="0" err="1">
                <a:solidFill>
                  <a:srgbClr val="FF0000"/>
                </a:solidFill>
              </a:rPr>
              <a:t>lcdgt</a:t>
            </a:r>
            <a:endParaRPr lang="en-US" dirty="0">
              <a:solidFill>
                <a:srgbClr val="FF0000"/>
              </a:solidFill>
            </a:endParaRPr>
          </a:p>
          <a:p>
            <a:pPr marL="0" lvl="0" indent="0" algn="l" rtl="0">
              <a:lnSpc>
                <a:spcPct val="90000"/>
              </a:lnSpc>
              <a:spcBef>
                <a:spcPts val="0"/>
              </a:spcBef>
              <a:spcAft>
                <a:spcPts val="300"/>
              </a:spcAft>
              <a:buClr>
                <a:schemeClr val="dk1"/>
              </a:buClr>
              <a:buSzPts val="2800"/>
              <a:buNone/>
            </a:pPr>
            <a:r>
              <a:rPr lang="en-US" dirty="0"/>
              <a:t>372 ## Microbiology $2 </a:t>
            </a:r>
            <a:r>
              <a:rPr lang="en-US" dirty="0" err="1"/>
              <a:t>lcsh</a:t>
            </a:r>
            <a:r>
              <a:rPr lang="en-US" dirty="0">
                <a:solidFill>
                  <a:srgbClr val="FF0000"/>
                </a:solidFill>
              </a:rPr>
              <a:t>  </a:t>
            </a:r>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55348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372</a:t>
            </a:r>
            <a:endParaRPr dirty="0"/>
          </a:p>
        </p:txBody>
      </p:sp>
      <p:sp>
        <p:nvSpPr>
          <p:cNvPr id="2094" name="Google Shape;2094;p175"/>
          <p:cNvSpPr txBox="1">
            <a:spLocks noGrp="1"/>
          </p:cNvSpPr>
          <p:nvPr>
            <p:ph type="body" idx="1"/>
          </p:nvPr>
        </p:nvSpPr>
        <p:spPr>
          <a:xfrm>
            <a:off x="424424" y="1281111"/>
            <a:ext cx="11645655" cy="5440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 Field of Activity</a:t>
            </a:r>
          </a:p>
          <a:p>
            <a:pPr marL="228600" lvl="0" indent="-228600" algn="l" rtl="0">
              <a:lnSpc>
                <a:spcPct val="90000"/>
              </a:lnSpc>
              <a:spcBef>
                <a:spcPts val="0"/>
              </a:spcBef>
              <a:spcAft>
                <a:spcPts val="0"/>
              </a:spcAft>
              <a:buClr>
                <a:schemeClr val="dk1"/>
              </a:buClr>
              <a:buSzPts val="2800"/>
              <a:buChar char="•"/>
            </a:pPr>
            <a:endParaRPr lang="en-US" dirty="0"/>
          </a:p>
          <a:p>
            <a:pPr marL="0" lvl="0" indent="0" algn="l" rtl="0">
              <a:lnSpc>
                <a:spcPct val="90000"/>
              </a:lnSpc>
              <a:spcBef>
                <a:spcPts val="0"/>
              </a:spcBef>
              <a:spcAft>
                <a:spcPts val="300"/>
              </a:spcAft>
              <a:buClr>
                <a:schemeClr val="dk1"/>
              </a:buClr>
              <a:buSzPts val="2800"/>
              <a:buNone/>
            </a:pPr>
            <a:r>
              <a:rPr lang="en-US" dirty="0"/>
              <a:t>100 1# </a:t>
            </a:r>
            <a:r>
              <a:rPr lang="en-US" dirty="0" err="1"/>
              <a:t>Erzin</a:t>
            </a:r>
            <a:r>
              <a:rPr lang="en-US" dirty="0"/>
              <a:t>, Jeff, $d 1961-</a:t>
            </a:r>
          </a:p>
          <a:p>
            <a:pPr marL="0" lvl="0" indent="0" algn="l" rtl="0">
              <a:lnSpc>
                <a:spcPct val="90000"/>
              </a:lnSpc>
              <a:spcBef>
                <a:spcPts val="0"/>
              </a:spcBef>
              <a:spcAft>
                <a:spcPts val="300"/>
              </a:spcAft>
              <a:buClr>
                <a:schemeClr val="dk1"/>
              </a:buClr>
              <a:buSzPts val="2800"/>
              <a:buNone/>
            </a:pPr>
            <a:r>
              <a:rPr lang="en-US" dirty="0"/>
              <a:t>372 ## United States--History--Civil War, 1861-1865--Veterans--Biography $2</a:t>
            </a:r>
          </a:p>
          <a:p>
            <a:pPr marL="0" lvl="0" indent="0" algn="l" rtl="0">
              <a:lnSpc>
                <a:spcPct val="90000"/>
              </a:lnSpc>
              <a:spcBef>
                <a:spcPts val="0"/>
              </a:spcBef>
              <a:spcAft>
                <a:spcPts val="300"/>
              </a:spcAft>
              <a:buClr>
                <a:schemeClr val="dk1"/>
              </a:buClr>
              <a:buSzPts val="2800"/>
              <a:buNone/>
            </a:pPr>
            <a:r>
              <a:rPr lang="en-US" dirty="0"/>
              <a:t>	  </a:t>
            </a:r>
            <a:r>
              <a:rPr lang="en-US" dirty="0" err="1"/>
              <a:t>lcsh</a:t>
            </a:r>
            <a:endParaRPr lang="en-US" dirty="0"/>
          </a:p>
          <a:p>
            <a:pPr marL="0" lvl="0" indent="0" algn="l" rtl="0">
              <a:lnSpc>
                <a:spcPct val="90000"/>
              </a:lnSpc>
              <a:spcBef>
                <a:spcPts val="0"/>
              </a:spcBef>
              <a:spcAft>
                <a:spcPts val="300"/>
              </a:spcAft>
              <a:buClr>
                <a:schemeClr val="dk1"/>
              </a:buClr>
              <a:buSzPts val="2800"/>
              <a:buNone/>
            </a:pPr>
            <a:r>
              <a:rPr lang="en-US" dirty="0"/>
              <a:t>372 ## Veterans--Confederate States of America--Biography $2 </a:t>
            </a:r>
            <a:r>
              <a:rPr lang="en-US" dirty="0" err="1"/>
              <a:t>lcsh</a:t>
            </a:r>
            <a:endParaRPr lang="en-US" dirty="0"/>
          </a:p>
          <a:p>
            <a:pPr marL="0" lvl="0" indent="0" algn="l" rtl="0">
              <a:lnSpc>
                <a:spcPct val="90000"/>
              </a:lnSpc>
              <a:spcBef>
                <a:spcPts val="0"/>
              </a:spcBef>
              <a:spcAft>
                <a:spcPts val="300"/>
              </a:spcAft>
              <a:buClr>
                <a:schemeClr val="dk1"/>
              </a:buClr>
              <a:buSzPts val="2800"/>
              <a:buNone/>
            </a:pPr>
            <a:r>
              <a:rPr lang="en-US" dirty="0">
                <a:solidFill>
                  <a:srgbClr val="FF0000"/>
                </a:solidFill>
              </a:rPr>
              <a:t>372 ## Confederates $2 </a:t>
            </a:r>
            <a:r>
              <a:rPr lang="en-US" dirty="0" err="1">
                <a:solidFill>
                  <a:srgbClr val="FF0000"/>
                </a:solidFill>
              </a:rPr>
              <a:t>lcdgt</a:t>
            </a:r>
            <a:endParaRPr lang="en-US" dirty="0">
              <a:solidFill>
                <a:srgbClr val="FF0000"/>
              </a:solidFill>
            </a:endParaRPr>
          </a:p>
          <a:p>
            <a:pPr marL="0" lvl="0" indent="0" algn="l" rtl="0">
              <a:lnSpc>
                <a:spcPct val="90000"/>
              </a:lnSpc>
              <a:spcBef>
                <a:spcPts val="0"/>
              </a:spcBef>
              <a:spcAft>
                <a:spcPts val="300"/>
              </a:spcAft>
              <a:buClr>
                <a:schemeClr val="dk1"/>
              </a:buClr>
              <a:buSzPts val="2800"/>
              <a:buNone/>
            </a:pPr>
            <a:r>
              <a:rPr lang="en-US" dirty="0">
                <a:solidFill>
                  <a:srgbClr val="FF0000"/>
                </a:solidFill>
              </a:rPr>
              <a:t>372 ## Civil War veterans (United States) $2 </a:t>
            </a:r>
            <a:r>
              <a:rPr lang="en-US" dirty="0" err="1">
                <a:solidFill>
                  <a:srgbClr val="FF0000"/>
                </a:solidFill>
              </a:rPr>
              <a:t>lcdgt</a:t>
            </a:r>
            <a:endParaRPr lang="en-US" dirty="0">
              <a:solidFill>
                <a:srgbClr val="FF0000"/>
              </a:solidFill>
            </a:endParaRPr>
          </a:p>
          <a:p>
            <a:pPr marL="0" lvl="0" indent="0" algn="l" rtl="0">
              <a:lnSpc>
                <a:spcPct val="90000"/>
              </a:lnSpc>
              <a:spcBef>
                <a:spcPts val="0"/>
              </a:spcBef>
              <a:spcAft>
                <a:spcPts val="300"/>
              </a:spcAft>
              <a:buClr>
                <a:schemeClr val="dk1"/>
              </a:buClr>
              <a:buSzPts val="2800"/>
              <a:buNone/>
            </a:pPr>
            <a:r>
              <a:rPr lang="en-US" dirty="0">
                <a:solidFill>
                  <a:srgbClr val="FF0000"/>
                </a:solidFill>
              </a:rPr>
              <a:t>372 ## Californians $2 </a:t>
            </a:r>
            <a:r>
              <a:rPr lang="en-US" dirty="0" err="1">
                <a:solidFill>
                  <a:srgbClr val="FF0000"/>
                </a:solidFill>
              </a:rPr>
              <a:t>lcdgt</a:t>
            </a:r>
            <a:endParaRPr lang="en-US" dirty="0">
              <a:solidFill>
                <a:srgbClr val="FF0000"/>
              </a:solidFill>
            </a:endParaRPr>
          </a:p>
          <a:p>
            <a:pPr marL="0" lvl="0" indent="0" algn="l" rtl="0">
              <a:lnSpc>
                <a:spcPct val="90000"/>
              </a:lnSpc>
              <a:spcBef>
                <a:spcPts val="0"/>
              </a:spcBef>
              <a:spcAft>
                <a:spcPts val="300"/>
              </a:spcAft>
              <a:buClr>
                <a:schemeClr val="dk1"/>
              </a:buClr>
              <a:buSzPts val="2800"/>
              <a:buNone/>
            </a:pPr>
            <a:r>
              <a:rPr lang="en-US" dirty="0"/>
              <a:t>670 ## Confederate veterans in Northern California, 2020: $b ECIP title page</a:t>
            </a:r>
          </a:p>
          <a:p>
            <a:pPr marL="0" lvl="0" indent="0" algn="l" rtl="0">
              <a:lnSpc>
                <a:spcPct val="90000"/>
              </a:lnSpc>
              <a:spcBef>
                <a:spcPts val="0"/>
              </a:spcBef>
              <a:spcAft>
                <a:spcPts val="300"/>
              </a:spcAft>
              <a:buClr>
                <a:schemeClr val="dk1"/>
              </a:buClr>
              <a:buSzPts val="2800"/>
              <a:buNone/>
            </a:pPr>
            <a:r>
              <a:rPr lang="en-US" dirty="0"/>
              <a:t> 	  (Jeff </a:t>
            </a:r>
            <a:r>
              <a:rPr lang="en-US" dirty="0" err="1"/>
              <a:t>Erzin</a:t>
            </a:r>
            <a:r>
              <a:rPr lang="en-US" dirty="0"/>
              <a:t>) data view (born 1961) </a:t>
            </a:r>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415567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374</a:t>
            </a:r>
            <a:endParaRPr dirty="0"/>
          </a:p>
        </p:txBody>
      </p:sp>
      <p:sp>
        <p:nvSpPr>
          <p:cNvPr id="2094" name="Google Shape;2094;p175"/>
          <p:cNvSpPr txBox="1">
            <a:spLocks noGrp="1"/>
          </p:cNvSpPr>
          <p:nvPr>
            <p:ph type="body" idx="1"/>
          </p:nvPr>
        </p:nvSpPr>
        <p:spPr>
          <a:xfrm>
            <a:off x="424424" y="1281111"/>
            <a:ext cx="11645655" cy="5440363"/>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ts val="2800"/>
              <a:buChar char="•"/>
            </a:pPr>
            <a:r>
              <a:rPr lang="en-US" dirty="0"/>
              <a:t> Occupation</a:t>
            </a:r>
          </a:p>
          <a:p>
            <a:pPr marL="228600" lvl="0" indent="-228600" algn="l" rtl="0">
              <a:lnSpc>
                <a:spcPct val="90000"/>
              </a:lnSpc>
              <a:spcBef>
                <a:spcPts val="0"/>
              </a:spcBef>
              <a:spcAft>
                <a:spcPts val="0"/>
              </a:spcAft>
              <a:buClr>
                <a:schemeClr val="dk1"/>
              </a:buClr>
              <a:buSzPts val="2800"/>
              <a:buChar char="•"/>
            </a:pPr>
            <a:endParaRPr lang="en-US" dirty="0"/>
          </a:p>
          <a:p>
            <a:pPr marL="0" lvl="0" indent="0" algn="l" rtl="0">
              <a:lnSpc>
                <a:spcPct val="90000"/>
              </a:lnSpc>
              <a:spcBef>
                <a:spcPts val="0"/>
              </a:spcBef>
              <a:spcAft>
                <a:spcPts val="300"/>
              </a:spcAft>
              <a:buClr>
                <a:schemeClr val="dk1"/>
              </a:buClr>
              <a:buSzPts val="2800"/>
              <a:buNone/>
            </a:pPr>
            <a:r>
              <a:rPr lang="en-US" dirty="0"/>
              <a:t>100 1# El-</a:t>
            </a:r>
            <a:r>
              <a:rPr lang="en-US" dirty="0" err="1"/>
              <a:t>Azazy</a:t>
            </a:r>
            <a:r>
              <a:rPr lang="en-US" dirty="0"/>
              <a:t>, Marwa</a:t>
            </a:r>
          </a:p>
          <a:p>
            <a:pPr marL="0" lvl="0" indent="0" algn="l" rtl="0">
              <a:lnSpc>
                <a:spcPct val="90000"/>
              </a:lnSpc>
              <a:spcBef>
                <a:spcPts val="0"/>
              </a:spcBef>
              <a:spcAft>
                <a:spcPts val="300"/>
              </a:spcAft>
              <a:buClr>
                <a:schemeClr val="dk1"/>
              </a:buClr>
              <a:buSzPts val="2800"/>
              <a:buNone/>
            </a:pPr>
            <a:r>
              <a:rPr lang="en-US" dirty="0">
                <a:solidFill>
                  <a:srgbClr val="FF0000"/>
                </a:solidFill>
              </a:rPr>
              <a:t>374 ## Analytical chemists $2 </a:t>
            </a:r>
            <a:r>
              <a:rPr lang="en-US" dirty="0" err="1">
                <a:solidFill>
                  <a:srgbClr val="FF0000"/>
                </a:solidFill>
              </a:rPr>
              <a:t>lcdgt</a:t>
            </a:r>
            <a:r>
              <a:rPr lang="en-US" dirty="0">
                <a:solidFill>
                  <a:srgbClr val="FF0000"/>
                </a:solidFill>
              </a:rPr>
              <a:t> </a:t>
            </a:r>
            <a:r>
              <a:rPr lang="en-US" dirty="0"/>
              <a:t>$0 </a:t>
            </a:r>
            <a:r>
              <a:rPr lang="en-US" dirty="0">
                <a:hlinkClick r:id="rId3"/>
              </a:rPr>
              <a:t>http://id.loc.gov/authorities/demographicTerms/</a:t>
            </a:r>
            <a:endParaRPr lang="en-US" dirty="0"/>
          </a:p>
          <a:p>
            <a:pPr marL="0" lvl="0" indent="0" algn="l" rtl="0">
              <a:lnSpc>
                <a:spcPct val="90000"/>
              </a:lnSpc>
              <a:spcBef>
                <a:spcPts val="0"/>
              </a:spcBef>
              <a:spcAft>
                <a:spcPts val="300"/>
              </a:spcAft>
              <a:buClr>
                <a:schemeClr val="dk1"/>
              </a:buClr>
              <a:buSzPts val="2800"/>
              <a:buNone/>
            </a:pPr>
            <a:r>
              <a:rPr lang="en-US" dirty="0"/>
              <a:t>	</a:t>
            </a:r>
            <a:r>
              <a:rPr lang="en-US" dirty="0">
                <a:hlinkClick r:id="rId3"/>
              </a:rPr>
              <a:t>dg2017060099</a:t>
            </a:r>
            <a:endParaRPr lang="en-US" dirty="0"/>
          </a:p>
          <a:p>
            <a:pPr marL="0" lvl="0" indent="0" algn="l" rtl="0">
              <a:lnSpc>
                <a:spcPct val="90000"/>
              </a:lnSpc>
              <a:spcBef>
                <a:spcPts val="0"/>
              </a:spcBef>
              <a:spcAft>
                <a:spcPts val="300"/>
              </a:spcAft>
              <a:buClr>
                <a:schemeClr val="dk1"/>
              </a:buClr>
              <a:buSzPts val="2800"/>
              <a:buNone/>
            </a:pPr>
            <a:r>
              <a:rPr lang="en-US" dirty="0">
                <a:solidFill>
                  <a:srgbClr val="FF0000"/>
                </a:solidFill>
              </a:rPr>
              <a:t>374 ## Chemometricians $2 </a:t>
            </a:r>
            <a:r>
              <a:rPr lang="en-US" dirty="0" err="1">
                <a:solidFill>
                  <a:srgbClr val="FF0000"/>
                </a:solidFill>
              </a:rPr>
              <a:t>lcdgt</a:t>
            </a:r>
            <a:r>
              <a:rPr lang="en-US" dirty="0">
                <a:solidFill>
                  <a:srgbClr val="FF0000"/>
                </a:solidFill>
              </a:rPr>
              <a:t> </a:t>
            </a:r>
            <a:r>
              <a:rPr lang="en-US" dirty="0"/>
              <a:t>$0 </a:t>
            </a:r>
            <a:r>
              <a:rPr lang="en-US" dirty="0">
                <a:hlinkClick r:id="rId4"/>
              </a:rPr>
              <a:t>http://id.loc.gov/authorities/demographicTerms/</a:t>
            </a:r>
            <a:endParaRPr lang="en-US" dirty="0"/>
          </a:p>
          <a:p>
            <a:pPr marL="0" lvl="0" indent="0" algn="l" rtl="0">
              <a:lnSpc>
                <a:spcPct val="90000"/>
              </a:lnSpc>
              <a:spcBef>
                <a:spcPts val="0"/>
              </a:spcBef>
              <a:spcAft>
                <a:spcPts val="300"/>
              </a:spcAft>
              <a:buClr>
                <a:schemeClr val="dk1"/>
              </a:buClr>
              <a:buSzPts val="2800"/>
              <a:buNone/>
            </a:pPr>
            <a:r>
              <a:rPr lang="en-US" dirty="0"/>
              <a:t>	</a:t>
            </a:r>
            <a:r>
              <a:rPr lang="en-US" dirty="0">
                <a:hlinkClick r:id="rId4"/>
              </a:rPr>
              <a:t>dg2022060103</a:t>
            </a:r>
            <a:endParaRPr lang="en-US" dirty="0"/>
          </a:p>
          <a:p>
            <a:pPr marL="0" lvl="0" indent="0" algn="l" rtl="0">
              <a:lnSpc>
                <a:spcPct val="90000"/>
              </a:lnSpc>
              <a:spcBef>
                <a:spcPts val="0"/>
              </a:spcBef>
              <a:spcAft>
                <a:spcPts val="300"/>
              </a:spcAft>
              <a:buClr>
                <a:schemeClr val="dk1"/>
              </a:buClr>
              <a:buSzPts val="2800"/>
              <a:buNone/>
            </a:pPr>
            <a:r>
              <a:rPr lang="en-US" dirty="0">
                <a:solidFill>
                  <a:srgbClr val="FF0000"/>
                </a:solidFill>
              </a:rPr>
              <a:t>374 ## Spectroscopists $2 </a:t>
            </a:r>
            <a:r>
              <a:rPr lang="en-US" dirty="0" err="1">
                <a:solidFill>
                  <a:srgbClr val="FF0000"/>
                </a:solidFill>
              </a:rPr>
              <a:t>lcdgt</a:t>
            </a:r>
            <a:r>
              <a:rPr lang="en-US" dirty="0">
                <a:solidFill>
                  <a:srgbClr val="FF0000"/>
                </a:solidFill>
              </a:rPr>
              <a:t> </a:t>
            </a:r>
            <a:r>
              <a:rPr lang="en-US" dirty="0"/>
              <a:t>$0 </a:t>
            </a:r>
            <a:r>
              <a:rPr lang="en-US" dirty="0">
                <a:hlinkClick r:id="rId5"/>
              </a:rPr>
              <a:t>http://id.loc.gov/authorities/demographicTerms/</a:t>
            </a:r>
            <a:endParaRPr lang="en-US" dirty="0"/>
          </a:p>
          <a:p>
            <a:pPr marL="0" lvl="0" indent="0" algn="l" rtl="0">
              <a:lnSpc>
                <a:spcPct val="90000"/>
              </a:lnSpc>
              <a:spcBef>
                <a:spcPts val="0"/>
              </a:spcBef>
              <a:spcAft>
                <a:spcPts val="300"/>
              </a:spcAft>
              <a:buClr>
                <a:schemeClr val="dk1"/>
              </a:buClr>
              <a:buSzPts val="2800"/>
              <a:buNone/>
            </a:pPr>
            <a:r>
              <a:rPr lang="en-US" dirty="0"/>
              <a:t>	</a:t>
            </a:r>
            <a:r>
              <a:rPr lang="en-US" dirty="0">
                <a:hlinkClick r:id="rId5"/>
              </a:rPr>
              <a:t>dg2017060067</a:t>
            </a:r>
            <a:endParaRPr lang="en-US" dirty="0"/>
          </a:p>
          <a:p>
            <a:pPr marL="0" lvl="0" indent="0" algn="l" rtl="0">
              <a:lnSpc>
                <a:spcPct val="90000"/>
              </a:lnSpc>
              <a:spcBef>
                <a:spcPts val="0"/>
              </a:spcBef>
              <a:spcAft>
                <a:spcPts val="300"/>
              </a:spcAft>
              <a:buClr>
                <a:schemeClr val="dk1"/>
              </a:buClr>
              <a:buSzPts val="2800"/>
              <a:buNone/>
            </a:pPr>
            <a:r>
              <a:rPr lang="en-US" dirty="0"/>
              <a:t>670 ## Infrared spectroscopy : principles, advances, and applications, 2019: $b </a:t>
            </a:r>
            <a:r>
              <a:rPr lang="en-US" dirty="0" err="1"/>
              <a:t>t.p.</a:t>
            </a:r>
            <a:r>
              <a:rPr lang="en-US" dirty="0"/>
              <a:t> (Marwa</a:t>
            </a:r>
          </a:p>
          <a:p>
            <a:pPr marL="0" lvl="0" indent="0" algn="l" rtl="0">
              <a:lnSpc>
                <a:spcPct val="90000"/>
              </a:lnSpc>
              <a:spcBef>
                <a:spcPts val="0"/>
              </a:spcBef>
              <a:spcAft>
                <a:spcPts val="300"/>
              </a:spcAft>
              <a:buClr>
                <a:schemeClr val="dk1"/>
              </a:buClr>
              <a:buSzPts val="2800"/>
              <a:buNone/>
            </a:pPr>
            <a:r>
              <a:rPr lang="en-US" dirty="0"/>
              <a:t>  	El-</a:t>
            </a:r>
            <a:r>
              <a:rPr lang="en-US" dirty="0" err="1"/>
              <a:t>Azazy</a:t>
            </a:r>
            <a:r>
              <a:rPr lang="en-US" dirty="0"/>
              <a:t>)</a:t>
            </a:r>
          </a:p>
          <a:p>
            <a:pPr marL="0" lvl="0" indent="0" algn="l" rtl="0">
              <a:lnSpc>
                <a:spcPct val="90000"/>
              </a:lnSpc>
              <a:spcBef>
                <a:spcPts val="0"/>
              </a:spcBef>
              <a:spcAft>
                <a:spcPts val="300"/>
              </a:spcAft>
              <a:buClr>
                <a:schemeClr val="dk1"/>
              </a:buClr>
              <a:buSzPts val="2800"/>
              <a:buNone/>
            </a:pPr>
            <a:r>
              <a:rPr lang="en-US" dirty="0"/>
              <a:t>670 ## </a:t>
            </a:r>
            <a:r>
              <a:rPr lang="en-US" dirty="0" err="1"/>
              <a:t>IntechOpen</a:t>
            </a:r>
            <a:r>
              <a:rPr lang="en-US" dirty="0"/>
              <a:t> website, viewed 18 September 2019 $b (Dr. Marwa El-</a:t>
            </a:r>
            <a:r>
              <a:rPr lang="en-US" dirty="0" err="1"/>
              <a:t>Azazy</a:t>
            </a:r>
            <a:r>
              <a:rPr lang="en-US" dirty="0"/>
              <a:t> is an</a:t>
            </a:r>
          </a:p>
          <a:p>
            <a:pPr marL="0" lvl="0" indent="0" algn="l" rtl="0">
              <a:lnSpc>
                <a:spcPct val="90000"/>
              </a:lnSpc>
              <a:spcBef>
                <a:spcPts val="0"/>
              </a:spcBef>
              <a:spcAft>
                <a:spcPts val="300"/>
              </a:spcAft>
              <a:buClr>
                <a:schemeClr val="dk1"/>
              </a:buClr>
              <a:buSzPts val="2800"/>
              <a:buNone/>
            </a:pPr>
            <a:r>
              <a:rPr lang="en-US" dirty="0"/>
              <a:t> 	analytical chemist; her main research interest is construction of sensors (using</a:t>
            </a:r>
          </a:p>
          <a:p>
            <a:pPr marL="0" lvl="0" indent="0" algn="l" rtl="0">
              <a:lnSpc>
                <a:spcPct val="90000"/>
              </a:lnSpc>
              <a:spcBef>
                <a:spcPts val="0"/>
              </a:spcBef>
              <a:spcAft>
                <a:spcPts val="300"/>
              </a:spcAft>
              <a:buClr>
                <a:schemeClr val="dk1"/>
              </a:buClr>
              <a:buSzPts val="2800"/>
              <a:buNone/>
            </a:pPr>
            <a:r>
              <a:rPr lang="en-US" dirty="0"/>
              <a:t> 	microfluidic platforms for point-of-care-testing of drugs and bio-analytes and ion-</a:t>
            </a:r>
          </a:p>
          <a:p>
            <a:pPr marL="0" lvl="0" indent="0" algn="l" rtl="0">
              <a:lnSpc>
                <a:spcPct val="90000"/>
              </a:lnSpc>
              <a:spcBef>
                <a:spcPts val="0"/>
              </a:spcBef>
              <a:spcAft>
                <a:spcPts val="300"/>
              </a:spcAft>
              <a:buClr>
                <a:schemeClr val="dk1"/>
              </a:buClr>
              <a:buSzPts val="2800"/>
              <a:buNone/>
            </a:pPr>
            <a:r>
              <a:rPr lang="en-US" dirty="0"/>
              <a:t>	selective electrodes), chemometrics and analytical method development,</a:t>
            </a:r>
          </a:p>
          <a:p>
            <a:pPr marL="0" lvl="0" indent="0" algn="l" rtl="0">
              <a:lnSpc>
                <a:spcPct val="90000"/>
              </a:lnSpc>
              <a:spcBef>
                <a:spcPts val="0"/>
              </a:spcBef>
              <a:spcAft>
                <a:spcPts val="300"/>
              </a:spcAft>
              <a:buClr>
                <a:schemeClr val="dk1"/>
              </a:buClr>
              <a:buSzPts val="2800"/>
              <a:buNone/>
            </a:pPr>
            <a:r>
              <a:rPr lang="en-US" dirty="0"/>
              <a:t> 	spectroscopic analyses of drugs and pharmaceuticals, synthesis of nanomaterials,</a:t>
            </a:r>
          </a:p>
          <a:p>
            <a:pPr marL="0" lvl="0" indent="0" algn="l" rtl="0">
              <a:lnSpc>
                <a:spcPct val="90000"/>
              </a:lnSpc>
              <a:spcBef>
                <a:spcPts val="0"/>
              </a:spcBef>
              <a:spcAft>
                <a:spcPts val="300"/>
              </a:spcAft>
              <a:buClr>
                <a:schemeClr val="dk1"/>
              </a:buClr>
              <a:buSzPts val="2800"/>
              <a:buNone/>
            </a:pPr>
            <a:r>
              <a:rPr lang="en-US" dirty="0"/>
              <a:t> 	and development of green chemistry approaches for wastewater treatment)</a:t>
            </a:r>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593189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376</a:t>
            </a:r>
            <a:endParaRPr dirty="0"/>
          </a:p>
        </p:txBody>
      </p:sp>
      <p:sp>
        <p:nvSpPr>
          <p:cNvPr id="2094" name="Google Shape;2094;p175"/>
          <p:cNvSpPr txBox="1">
            <a:spLocks noGrp="1"/>
          </p:cNvSpPr>
          <p:nvPr>
            <p:ph type="body" idx="1"/>
          </p:nvPr>
        </p:nvSpPr>
        <p:spPr>
          <a:xfrm>
            <a:off x="424424" y="1281111"/>
            <a:ext cx="11645655" cy="5440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en-US" dirty="0"/>
              <a:t> Type of Family ($a) and Other Designation ($d)     [$d not yet implemented]</a:t>
            </a:r>
          </a:p>
          <a:p>
            <a:pPr marL="228600" lvl="0" indent="-228600" algn="l" rtl="0">
              <a:lnSpc>
                <a:spcPct val="90000"/>
              </a:lnSpc>
              <a:spcBef>
                <a:spcPts val="0"/>
              </a:spcBef>
              <a:spcAft>
                <a:spcPts val="0"/>
              </a:spcAft>
              <a:buClr>
                <a:schemeClr val="dk1"/>
              </a:buClr>
              <a:buSzPts val="2800"/>
              <a:buChar char="•"/>
            </a:pPr>
            <a:endParaRPr lang="en-US" dirty="0"/>
          </a:p>
          <a:p>
            <a:pPr marL="0" lvl="0" indent="0" algn="l" rtl="0">
              <a:lnSpc>
                <a:spcPct val="90000"/>
              </a:lnSpc>
              <a:spcBef>
                <a:spcPts val="0"/>
              </a:spcBef>
              <a:spcAft>
                <a:spcPts val="300"/>
              </a:spcAft>
              <a:buClr>
                <a:schemeClr val="dk1"/>
              </a:buClr>
              <a:buSzPts val="2800"/>
              <a:buNone/>
            </a:pPr>
            <a:r>
              <a:rPr lang="en-US" dirty="0"/>
              <a:t>100 3# Denney (Family : $g Denny, Anthony, 1501-1549)</a:t>
            </a:r>
          </a:p>
          <a:p>
            <a:pPr marL="0" lvl="0" indent="0" algn="l" rtl="0">
              <a:lnSpc>
                <a:spcPct val="90000"/>
              </a:lnSpc>
              <a:spcBef>
                <a:spcPts val="0"/>
              </a:spcBef>
              <a:spcAft>
                <a:spcPts val="300"/>
              </a:spcAft>
              <a:buClr>
                <a:schemeClr val="dk1"/>
              </a:buClr>
              <a:buSzPts val="2800"/>
              <a:buNone/>
            </a:pPr>
            <a:r>
              <a:rPr lang="en-US" dirty="0">
                <a:solidFill>
                  <a:srgbClr val="FF0000"/>
                </a:solidFill>
              </a:rPr>
              <a:t>376 ## Families $2 </a:t>
            </a:r>
            <a:r>
              <a:rPr lang="en-US" dirty="0" err="1">
                <a:solidFill>
                  <a:srgbClr val="FF0000"/>
                </a:solidFill>
              </a:rPr>
              <a:t>lcdgt</a:t>
            </a:r>
            <a:endParaRPr lang="en-US" dirty="0"/>
          </a:p>
          <a:p>
            <a:pPr marL="0" lvl="0" indent="0" algn="l" rtl="0">
              <a:lnSpc>
                <a:spcPct val="90000"/>
              </a:lnSpc>
              <a:spcBef>
                <a:spcPts val="0"/>
              </a:spcBef>
              <a:spcAft>
                <a:spcPts val="300"/>
              </a:spcAft>
              <a:buClr>
                <a:schemeClr val="dk1"/>
              </a:buClr>
              <a:buSzPts val="2800"/>
              <a:buNone/>
            </a:pPr>
            <a:r>
              <a:rPr lang="en-US" dirty="0"/>
              <a:t>376 ## $b Denny, Anthony, 1501-1549 $2 </a:t>
            </a:r>
            <a:r>
              <a:rPr lang="en-US" dirty="0" err="1"/>
              <a:t>naf</a:t>
            </a:r>
            <a:br>
              <a:rPr lang="en-US" dirty="0"/>
            </a:br>
            <a:r>
              <a:rPr lang="en-US" dirty="0">
                <a:solidFill>
                  <a:srgbClr val="FF0000"/>
                </a:solidFill>
              </a:rPr>
              <a:t>376 ## $d Britons $2 </a:t>
            </a:r>
            <a:r>
              <a:rPr lang="en-US" dirty="0" err="1">
                <a:solidFill>
                  <a:srgbClr val="FF0000"/>
                </a:solidFill>
              </a:rPr>
              <a:t>lcdgt</a:t>
            </a:r>
            <a:endParaRPr lang="en-US" dirty="0">
              <a:solidFill>
                <a:srgbClr val="FF0000"/>
              </a:solidFill>
            </a:endParaRPr>
          </a:p>
          <a:p>
            <a:pPr marL="0" lvl="0" indent="0" algn="l" rtl="0">
              <a:lnSpc>
                <a:spcPct val="90000"/>
              </a:lnSpc>
              <a:spcBef>
                <a:spcPts val="0"/>
              </a:spcBef>
              <a:spcAft>
                <a:spcPts val="300"/>
              </a:spcAft>
              <a:buClr>
                <a:schemeClr val="dk1"/>
              </a:buClr>
              <a:buSzPts val="2800"/>
              <a:buNone/>
            </a:pPr>
            <a:endParaRPr lang="en-US" dirty="0"/>
          </a:p>
          <a:p>
            <a:pPr marL="0" lvl="0" indent="0" algn="l" rtl="0">
              <a:lnSpc>
                <a:spcPct val="90000"/>
              </a:lnSpc>
              <a:spcBef>
                <a:spcPts val="0"/>
              </a:spcBef>
              <a:spcAft>
                <a:spcPts val="300"/>
              </a:spcAft>
              <a:buClr>
                <a:schemeClr val="dk1"/>
              </a:buClr>
              <a:buSzPts val="2800"/>
              <a:buNone/>
            </a:pPr>
            <a:r>
              <a:rPr lang="en-US" dirty="0"/>
              <a:t>100 3# Kamehameha (Royal house : $d 1810-1872 : $c Hawaii)</a:t>
            </a:r>
          </a:p>
          <a:p>
            <a:pPr marL="0" lvl="0" indent="0" algn="l" rtl="0">
              <a:lnSpc>
                <a:spcPct val="90000"/>
              </a:lnSpc>
              <a:spcBef>
                <a:spcPts val="0"/>
              </a:spcBef>
              <a:spcAft>
                <a:spcPts val="300"/>
              </a:spcAft>
              <a:buClr>
                <a:schemeClr val="dk1"/>
              </a:buClr>
              <a:buSzPts val="2800"/>
              <a:buNone/>
            </a:pPr>
            <a:r>
              <a:rPr lang="en-US" dirty="0"/>
              <a:t>376 ## Royal houses $2 </a:t>
            </a:r>
            <a:r>
              <a:rPr lang="en-US" dirty="0" err="1"/>
              <a:t>lcsh</a:t>
            </a:r>
            <a:r>
              <a:rPr lang="en-US" dirty="0"/>
              <a:t> $0 </a:t>
            </a:r>
            <a:r>
              <a:rPr lang="en-US" dirty="0">
                <a:hlinkClick r:id="rId3"/>
              </a:rPr>
              <a:t>http://id.loc.gov/authorities/subjects/sh85115587</a:t>
            </a:r>
            <a:r>
              <a:rPr lang="en-US" dirty="0"/>
              <a:t> </a:t>
            </a:r>
          </a:p>
          <a:p>
            <a:pPr marL="0" lvl="0" indent="0" algn="l" rtl="0">
              <a:lnSpc>
                <a:spcPct val="90000"/>
              </a:lnSpc>
              <a:spcBef>
                <a:spcPts val="0"/>
              </a:spcBef>
              <a:spcAft>
                <a:spcPts val="300"/>
              </a:spcAft>
              <a:buClr>
                <a:schemeClr val="dk1"/>
              </a:buClr>
              <a:buSzPts val="2800"/>
              <a:buNone/>
            </a:pPr>
            <a:r>
              <a:rPr lang="en-US" dirty="0"/>
              <a:t>376 ## Dynasties $2 </a:t>
            </a:r>
            <a:r>
              <a:rPr lang="en-US" dirty="0" err="1"/>
              <a:t>aat</a:t>
            </a:r>
            <a:r>
              <a:rPr lang="en-US" dirty="0"/>
              <a:t> $0 </a:t>
            </a:r>
            <a:r>
              <a:rPr lang="en-US" dirty="0">
                <a:hlinkClick r:id="rId4"/>
              </a:rPr>
              <a:t>http://vocab.getty.edu/aat/300386176</a:t>
            </a:r>
            <a:r>
              <a:rPr lang="en-US" dirty="0"/>
              <a:t> </a:t>
            </a:r>
          </a:p>
          <a:p>
            <a:pPr marL="0" lvl="0" indent="0" algn="l" rtl="0">
              <a:lnSpc>
                <a:spcPct val="90000"/>
              </a:lnSpc>
              <a:spcBef>
                <a:spcPts val="0"/>
              </a:spcBef>
              <a:spcAft>
                <a:spcPts val="300"/>
              </a:spcAft>
              <a:buClr>
                <a:schemeClr val="dk1"/>
              </a:buClr>
              <a:buSzPts val="2800"/>
              <a:buNone/>
            </a:pPr>
            <a:r>
              <a:rPr lang="en-US" dirty="0"/>
              <a:t>376 ## $b Kamehameha I, the Great, King of the Hawaiian Islands, -1819 $2 </a:t>
            </a:r>
            <a:r>
              <a:rPr lang="en-US" dirty="0" err="1"/>
              <a:t>naf</a:t>
            </a:r>
            <a:r>
              <a:rPr lang="en-US" dirty="0"/>
              <a:t> $0</a:t>
            </a:r>
          </a:p>
          <a:p>
            <a:pPr marL="0" lvl="0" indent="0" algn="l" rtl="0">
              <a:lnSpc>
                <a:spcPct val="90000"/>
              </a:lnSpc>
              <a:spcBef>
                <a:spcPts val="0"/>
              </a:spcBef>
              <a:spcAft>
                <a:spcPts val="300"/>
              </a:spcAft>
              <a:buClr>
                <a:schemeClr val="dk1"/>
              </a:buClr>
              <a:buSzPts val="2800"/>
              <a:buNone/>
            </a:pPr>
            <a:r>
              <a:rPr lang="en-US" dirty="0"/>
              <a:t> 	 </a:t>
            </a:r>
            <a:r>
              <a:rPr lang="en-US" dirty="0">
                <a:hlinkClick r:id="rId5"/>
              </a:rPr>
              <a:t>http://id.loc.gov/authorities/names/n93094275</a:t>
            </a:r>
            <a:r>
              <a:rPr lang="en-US" dirty="0"/>
              <a:t> $1 </a:t>
            </a:r>
            <a:r>
              <a:rPr lang="en-US" dirty="0">
                <a:hlinkClick r:id="rId6"/>
              </a:rPr>
              <a:t>http://id.loc.gov/rwo/</a:t>
            </a:r>
            <a:endParaRPr lang="en-US" dirty="0"/>
          </a:p>
          <a:p>
            <a:pPr marL="0" lvl="0" indent="0" algn="l" rtl="0">
              <a:lnSpc>
                <a:spcPct val="90000"/>
              </a:lnSpc>
              <a:spcBef>
                <a:spcPts val="0"/>
              </a:spcBef>
              <a:spcAft>
                <a:spcPts val="300"/>
              </a:spcAft>
              <a:buClr>
                <a:schemeClr val="dk1"/>
              </a:buClr>
              <a:buSzPts val="2800"/>
              <a:buNone/>
            </a:pPr>
            <a:r>
              <a:rPr lang="en-US" dirty="0"/>
              <a:t>	 </a:t>
            </a:r>
            <a:r>
              <a:rPr lang="en-US" dirty="0">
                <a:hlinkClick r:id="rId6"/>
              </a:rPr>
              <a:t>agents/n93094275</a:t>
            </a:r>
            <a:endParaRPr lang="en-US" dirty="0"/>
          </a:p>
          <a:p>
            <a:pPr marL="0" lvl="0" indent="0" algn="l" rtl="0">
              <a:lnSpc>
                <a:spcPct val="90000"/>
              </a:lnSpc>
              <a:spcBef>
                <a:spcPts val="0"/>
              </a:spcBef>
              <a:spcAft>
                <a:spcPts val="300"/>
              </a:spcAft>
              <a:buClr>
                <a:schemeClr val="dk1"/>
              </a:buClr>
              <a:buSzPts val="2800"/>
              <a:buNone/>
            </a:pPr>
            <a:r>
              <a:rPr lang="en-US" dirty="0">
                <a:solidFill>
                  <a:srgbClr val="FF0000"/>
                </a:solidFill>
              </a:rPr>
              <a:t>376 ## $d Hawaiians (Polynesian people)</a:t>
            </a:r>
            <a:r>
              <a:rPr lang="en-US" dirty="0"/>
              <a:t> $2 </a:t>
            </a:r>
            <a:r>
              <a:rPr lang="en-US" dirty="0" err="1"/>
              <a:t>lcdgt</a:t>
            </a:r>
            <a:r>
              <a:rPr lang="en-US" dirty="0"/>
              <a:t> $0 </a:t>
            </a:r>
            <a:r>
              <a:rPr lang="en-US" dirty="0">
                <a:hlinkClick r:id="rId7"/>
              </a:rPr>
              <a:t>http://id.loc.gov/authorities/</a:t>
            </a:r>
            <a:endParaRPr lang="en-US" dirty="0"/>
          </a:p>
          <a:p>
            <a:pPr marL="0" lvl="0" indent="0" algn="l" rtl="0">
              <a:lnSpc>
                <a:spcPct val="90000"/>
              </a:lnSpc>
              <a:spcBef>
                <a:spcPts val="0"/>
              </a:spcBef>
              <a:spcAft>
                <a:spcPts val="300"/>
              </a:spcAft>
              <a:buClr>
                <a:schemeClr val="dk1"/>
              </a:buClr>
              <a:buSzPts val="2800"/>
              <a:buNone/>
            </a:pPr>
            <a:r>
              <a:rPr lang="en-US" dirty="0"/>
              <a:t>	 </a:t>
            </a:r>
            <a:r>
              <a:rPr lang="en-US" dirty="0" err="1">
                <a:hlinkClick r:id="rId7"/>
              </a:rPr>
              <a:t>demographicTerms</a:t>
            </a:r>
            <a:r>
              <a:rPr lang="en-US" dirty="0">
                <a:hlinkClick r:id="rId7"/>
              </a:rPr>
              <a:t>/dg2015060376</a:t>
            </a:r>
            <a:endParaRPr lang="en-US" dirty="0"/>
          </a:p>
          <a:p>
            <a:pPr marL="0" lvl="0" indent="0" algn="l" rtl="0">
              <a:lnSpc>
                <a:spcPct val="90000"/>
              </a:lnSpc>
              <a:spcBef>
                <a:spcPts val="0"/>
              </a:spcBef>
              <a:spcAft>
                <a:spcPts val="300"/>
              </a:spcAft>
              <a:buClr>
                <a:schemeClr val="dk1"/>
              </a:buClr>
              <a:buSzPts val="2800"/>
              <a:buNone/>
            </a:pPr>
            <a:endParaRPr lang="en-US" dirty="0"/>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811316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DDFB-67D0-0E75-72BB-51B9DBECA99E}"/>
              </a:ext>
            </a:extLst>
          </p:cNvPr>
          <p:cNvSpPr>
            <a:spLocks noGrp="1"/>
          </p:cNvSpPr>
          <p:nvPr>
            <p:ph type="title"/>
          </p:nvPr>
        </p:nvSpPr>
        <p:spPr>
          <a:xfrm>
            <a:off x="838200" y="266934"/>
            <a:ext cx="10515600" cy="414103"/>
          </a:xfrm>
        </p:spPr>
        <p:txBody>
          <a:bodyPr>
            <a:normAutofit fontScale="90000"/>
          </a:bodyPr>
          <a:lstStyle/>
          <a:p>
            <a:r>
              <a:rPr lang="en-US" dirty="0"/>
              <a:t>Faceting in Action</a:t>
            </a:r>
          </a:p>
        </p:txBody>
      </p:sp>
      <p:sp>
        <p:nvSpPr>
          <p:cNvPr id="3" name="Content Placeholder 2">
            <a:extLst>
              <a:ext uri="{FF2B5EF4-FFF2-40B4-BE49-F238E27FC236}">
                <a16:creationId xmlns:a16="http://schemas.microsoft.com/office/drawing/2014/main" id="{30DC263B-F971-E1A5-52F7-53D39117B6EB}"/>
              </a:ext>
            </a:extLst>
          </p:cNvPr>
          <p:cNvSpPr>
            <a:spLocks noGrp="1"/>
          </p:cNvSpPr>
          <p:nvPr>
            <p:ph idx="1"/>
          </p:nvPr>
        </p:nvSpPr>
        <p:spPr>
          <a:xfrm>
            <a:off x="838200" y="962108"/>
            <a:ext cx="10515600" cy="5895892"/>
          </a:xfrm>
        </p:spPr>
        <p:txBody>
          <a:bodyPr/>
          <a:lstStyle/>
          <a:p>
            <a:r>
              <a:rPr lang="en-US" dirty="0"/>
              <a:t>To see how facets work in a discovery system (Orbis-Cascade Primo): </a:t>
            </a:r>
            <a:r>
              <a:rPr lang="en-US" dirty="0">
                <a:hlinkClick r:id="rId2"/>
              </a:rPr>
              <a:t>https://tinyurl.com/2tzc4aee</a:t>
            </a:r>
            <a:r>
              <a:rPr lang="en-US" dirty="0"/>
              <a:t> </a:t>
            </a:r>
          </a:p>
          <a:p>
            <a:r>
              <a:rPr lang="en-US" dirty="0"/>
              <a:t>Try a keyword search on “novels”, “fiction”, “music”, “poetry”, etc.</a:t>
            </a:r>
          </a:p>
        </p:txBody>
      </p:sp>
      <p:pic>
        <p:nvPicPr>
          <p:cNvPr id="5" name="Picture 4">
            <a:extLst>
              <a:ext uri="{FF2B5EF4-FFF2-40B4-BE49-F238E27FC236}">
                <a16:creationId xmlns:a16="http://schemas.microsoft.com/office/drawing/2014/main" id="{D1C2D165-F146-4FAE-FA3E-A3A8A8CA3D3F}"/>
              </a:ext>
            </a:extLst>
          </p:cNvPr>
          <p:cNvPicPr>
            <a:picLocks noChangeAspect="1"/>
          </p:cNvPicPr>
          <p:nvPr/>
        </p:nvPicPr>
        <p:blipFill>
          <a:blip r:embed="rId3"/>
          <a:stretch>
            <a:fillRect/>
          </a:stretch>
        </p:blipFill>
        <p:spPr>
          <a:xfrm>
            <a:off x="2851778" y="2380625"/>
            <a:ext cx="5578428" cy="4382111"/>
          </a:xfrm>
          <a:prstGeom prst="rect">
            <a:avLst/>
          </a:prstGeom>
        </p:spPr>
      </p:pic>
    </p:spTree>
    <p:extLst>
      <p:ext uri="{BB962C8B-B14F-4D97-AF65-F5344CB8AC3E}">
        <p14:creationId xmlns:p14="http://schemas.microsoft.com/office/powerpoint/2010/main" val="2012989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B10C5-824C-64CE-506B-8349FE706D9B}"/>
              </a:ext>
            </a:extLst>
          </p:cNvPr>
          <p:cNvPicPr>
            <a:picLocks noChangeAspect="1"/>
          </p:cNvPicPr>
          <p:nvPr/>
        </p:nvPicPr>
        <p:blipFill>
          <a:blip r:embed="rId2"/>
          <a:stretch>
            <a:fillRect/>
          </a:stretch>
        </p:blipFill>
        <p:spPr>
          <a:xfrm>
            <a:off x="2827841" y="0"/>
            <a:ext cx="6536318" cy="6858000"/>
          </a:xfrm>
          <a:prstGeom prst="rect">
            <a:avLst/>
          </a:prstGeom>
        </p:spPr>
      </p:pic>
      <p:sp>
        <p:nvSpPr>
          <p:cNvPr id="6" name="Rectangle: Rounded Corners 5">
            <a:extLst>
              <a:ext uri="{FF2B5EF4-FFF2-40B4-BE49-F238E27FC236}">
                <a16:creationId xmlns:a16="http://schemas.microsoft.com/office/drawing/2014/main" id="{E3896FE8-6CD5-CC04-FA0B-73AEF7521C8F}"/>
              </a:ext>
            </a:extLst>
          </p:cNvPr>
          <p:cNvSpPr/>
          <p:nvPr/>
        </p:nvSpPr>
        <p:spPr>
          <a:xfrm>
            <a:off x="3308808" y="4835951"/>
            <a:ext cx="2856322" cy="150828"/>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C54E411-BB1C-1F52-1E24-B926009D7168}"/>
              </a:ext>
            </a:extLst>
          </p:cNvPr>
          <p:cNvSpPr/>
          <p:nvPr/>
        </p:nvSpPr>
        <p:spPr>
          <a:xfrm>
            <a:off x="3308808" y="5109328"/>
            <a:ext cx="2856322" cy="395926"/>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8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172"/>
          <p:cNvSpPr txBox="1">
            <a:spLocks noGrp="1"/>
          </p:cNvSpPr>
          <p:nvPr>
            <p:ph type="title"/>
          </p:nvPr>
        </p:nvSpPr>
        <p:spPr>
          <a:xfrm>
            <a:off x="762000" y="371475"/>
            <a:ext cx="11287125"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MARC 386 – Creator/Contributor Characteristics</a:t>
            </a:r>
            <a:endParaRPr/>
          </a:p>
        </p:txBody>
      </p:sp>
      <p:sp>
        <p:nvSpPr>
          <p:cNvPr id="2061" name="Google Shape;2061;p172"/>
          <p:cNvSpPr txBox="1">
            <a:spLocks noGrp="1"/>
          </p:cNvSpPr>
          <p:nvPr>
            <p:ph type="body" idx="1"/>
          </p:nvPr>
        </p:nvSpPr>
        <p:spPr>
          <a:xfrm>
            <a:off x="762000" y="1711324"/>
            <a:ext cx="10515600" cy="48000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Indicators both blank</a:t>
            </a:r>
            <a:endParaRPr/>
          </a:p>
          <a:p>
            <a:pPr marL="228600" lvl="0" indent="-228600" algn="l" rtl="0">
              <a:lnSpc>
                <a:spcPct val="90000"/>
              </a:lnSpc>
              <a:spcBef>
                <a:spcPts val="1000"/>
              </a:spcBef>
              <a:spcAft>
                <a:spcPts val="0"/>
              </a:spcAft>
              <a:buClr>
                <a:schemeClr val="dk1"/>
              </a:buClr>
              <a:buSzPts val="2800"/>
              <a:buChar char="•"/>
            </a:pPr>
            <a:r>
              <a:rPr lang="en-US"/>
              <a:t>Subfields:</a:t>
            </a:r>
            <a:endParaRPr/>
          </a:p>
          <a:p>
            <a:pPr marL="342900" lvl="1" indent="0" algn="l" rtl="0">
              <a:lnSpc>
                <a:spcPct val="90000"/>
              </a:lnSpc>
              <a:spcBef>
                <a:spcPts val="500"/>
              </a:spcBef>
              <a:spcAft>
                <a:spcPts val="0"/>
              </a:spcAft>
              <a:buClr>
                <a:schemeClr val="dk1"/>
              </a:buClr>
              <a:buSzPts val="2400"/>
              <a:buNone/>
            </a:pPr>
            <a:r>
              <a:rPr lang="en-US"/>
              <a:t>$a – Creator/contributor term (R)</a:t>
            </a:r>
            <a:endParaRPr/>
          </a:p>
          <a:p>
            <a:pPr marL="342900" lvl="1" indent="0" algn="l" rtl="0">
              <a:lnSpc>
                <a:spcPct val="90000"/>
              </a:lnSpc>
              <a:spcBef>
                <a:spcPts val="500"/>
              </a:spcBef>
              <a:spcAft>
                <a:spcPts val="0"/>
              </a:spcAft>
              <a:buClr>
                <a:schemeClr val="dk1"/>
              </a:buClr>
              <a:buSzPts val="2400"/>
              <a:buNone/>
            </a:pPr>
            <a:r>
              <a:rPr lang="en-US"/>
              <a:t>$b – Creator/contributor term code (R)</a:t>
            </a:r>
            <a:endParaRPr/>
          </a:p>
          <a:p>
            <a:pPr marL="342900" lvl="1" indent="0" algn="l" rtl="0">
              <a:lnSpc>
                <a:spcPct val="90000"/>
              </a:lnSpc>
              <a:spcBef>
                <a:spcPts val="500"/>
              </a:spcBef>
              <a:spcAft>
                <a:spcPts val="0"/>
              </a:spcAft>
              <a:buClr>
                <a:schemeClr val="dk1"/>
              </a:buClr>
              <a:buSzPts val="2400"/>
              <a:buNone/>
            </a:pPr>
            <a:r>
              <a:rPr lang="en-US"/>
              <a:t>$i – Relationship information (R)</a:t>
            </a:r>
            <a:endParaRPr/>
          </a:p>
          <a:p>
            <a:pPr marL="342900" lvl="1" indent="0" algn="l" rtl="0">
              <a:lnSpc>
                <a:spcPct val="90000"/>
              </a:lnSpc>
              <a:spcBef>
                <a:spcPts val="500"/>
              </a:spcBef>
              <a:spcAft>
                <a:spcPts val="0"/>
              </a:spcAft>
              <a:buClr>
                <a:schemeClr val="dk1"/>
              </a:buClr>
              <a:buSzPts val="2400"/>
              <a:buNone/>
            </a:pPr>
            <a:r>
              <a:rPr lang="en-US"/>
              <a:t>$m – Demographic group term (NR)</a:t>
            </a:r>
            <a:endParaRPr/>
          </a:p>
          <a:p>
            <a:pPr marL="342900" lvl="1" indent="0" algn="l" rtl="0">
              <a:lnSpc>
                <a:spcPct val="90000"/>
              </a:lnSpc>
              <a:spcBef>
                <a:spcPts val="500"/>
              </a:spcBef>
              <a:spcAft>
                <a:spcPts val="0"/>
              </a:spcAft>
              <a:buClr>
                <a:schemeClr val="dk1"/>
              </a:buClr>
              <a:buSzPts val="2400"/>
              <a:buNone/>
            </a:pPr>
            <a:r>
              <a:rPr lang="en-US"/>
              <a:t>$n – Demographic group code (NR)</a:t>
            </a:r>
            <a:endParaRPr/>
          </a:p>
          <a:p>
            <a:pPr marL="342900" lvl="1" indent="0" algn="l" rtl="0">
              <a:lnSpc>
                <a:spcPct val="90000"/>
              </a:lnSpc>
              <a:spcBef>
                <a:spcPts val="500"/>
              </a:spcBef>
              <a:spcAft>
                <a:spcPts val="0"/>
              </a:spcAft>
              <a:buClr>
                <a:schemeClr val="dk1"/>
              </a:buClr>
              <a:buSzPts val="2400"/>
              <a:buNone/>
            </a:pPr>
            <a:r>
              <a:rPr lang="en-US"/>
              <a:t>$0 – Authority record control number or standard number (R)</a:t>
            </a:r>
            <a:endParaRPr/>
          </a:p>
          <a:p>
            <a:pPr marL="342900" lvl="1" indent="0" algn="l" rtl="0">
              <a:lnSpc>
                <a:spcPct val="90000"/>
              </a:lnSpc>
              <a:spcBef>
                <a:spcPts val="500"/>
              </a:spcBef>
              <a:spcAft>
                <a:spcPts val="0"/>
              </a:spcAft>
              <a:buClr>
                <a:schemeClr val="dk1"/>
              </a:buClr>
              <a:buSzPts val="2400"/>
              <a:buNone/>
            </a:pPr>
            <a:r>
              <a:rPr lang="en-US"/>
              <a:t>$2 – Source (NR)</a:t>
            </a:r>
            <a:endParaRPr/>
          </a:p>
          <a:p>
            <a:pPr marL="342900" lvl="1" indent="0" algn="l" rtl="0">
              <a:lnSpc>
                <a:spcPct val="90000"/>
              </a:lnSpc>
              <a:spcBef>
                <a:spcPts val="500"/>
              </a:spcBef>
              <a:spcAft>
                <a:spcPts val="0"/>
              </a:spcAft>
              <a:buClr>
                <a:schemeClr val="dk1"/>
              </a:buClr>
              <a:buSzPts val="2400"/>
              <a:buNone/>
            </a:pPr>
            <a:r>
              <a:rPr lang="en-US"/>
              <a:t>$3 – Materials specified (NR)</a:t>
            </a:r>
            <a:endParaRPr/>
          </a:p>
          <a:p>
            <a:pPr marL="342900" lvl="1" indent="0" algn="l" rtl="0">
              <a:lnSpc>
                <a:spcPct val="90000"/>
              </a:lnSpc>
              <a:spcBef>
                <a:spcPts val="500"/>
              </a:spcBef>
              <a:spcAft>
                <a:spcPts val="0"/>
              </a:spcAft>
              <a:buClr>
                <a:schemeClr val="dk1"/>
              </a:buClr>
              <a:buSzPts val="2400"/>
              <a:buNone/>
            </a:pPr>
            <a:r>
              <a:rPr lang="en-US"/>
              <a:t>$4 – Relationship (R)</a:t>
            </a:r>
            <a:endParaRPr/>
          </a:p>
          <a:p>
            <a:pPr marL="342900" lvl="1" indent="0" algn="l" rtl="0">
              <a:lnSpc>
                <a:spcPct val="90000"/>
              </a:lnSpc>
              <a:spcBef>
                <a:spcPts val="500"/>
              </a:spcBef>
              <a:spcAft>
                <a:spcPts val="0"/>
              </a:spcAft>
              <a:buClr>
                <a:schemeClr val="dk1"/>
              </a:buClr>
              <a:buSzPts val="2400"/>
              <a:buNone/>
            </a:pPr>
            <a:endParaRPr/>
          </a:p>
        </p:txBody>
      </p:sp>
      <p:sp>
        <p:nvSpPr>
          <p:cNvPr id="2062" name="Google Shape;2062;p1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0"/>
        <p:cNvGrpSpPr/>
        <p:nvPr/>
      </p:nvGrpSpPr>
      <p:grpSpPr>
        <a:xfrm>
          <a:off x="0" y="0"/>
          <a:ext cx="0" cy="0"/>
          <a:chOff x="0" y="0"/>
          <a:chExt cx="0" cy="0"/>
        </a:xfrm>
      </p:grpSpPr>
      <p:sp>
        <p:nvSpPr>
          <p:cNvPr id="2071" name="Google Shape;2071;p173"/>
          <p:cNvSpPr txBox="1">
            <a:spLocks noGrp="1"/>
          </p:cNvSpPr>
          <p:nvPr>
            <p:ph type="title"/>
          </p:nvPr>
        </p:nvSpPr>
        <p:spPr>
          <a:xfrm>
            <a:off x="1247776" y="409575"/>
            <a:ext cx="8323621"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MARC 385/386 $m and $n</a:t>
            </a:r>
            <a:endParaRPr/>
          </a:p>
        </p:txBody>
      </p:sp>
      <p:sp>
        <p:nvSpPr>
          <p:cNvPr id="2072" name="Google Shape;2072;p173"/>
          <p:cNvSpPr txBox="1"/>
          <p:nvPr/>
        </p:nvSpPr>
        <p:spPr>
          <a:xfrm>
            <a:off x="1247776" y="1692299"/>
            <a:ext cx="9886950" cy="4893607"/>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n-US" sz="2400" b="0" i="0" u="none" strike="noStrike" cap="none" dirty="0">
                <a:solidFill>
                  <a:schemeClr val="dk1"/>
                </a:solidFill>
                <a:latin typeface="Calibri"/>
                <a:ea typeface="Calibri"/>
                <a:cs typeface="Calibri"/>
                <a:sym typeface="Calibri"/>
              </a:rPr>
              <a:t>$m – Demographic group term (NR)</a:t>
            </a:r>
            <a:endParaRPr dirty="0"/>
          </a:p>
          <a:p>
            <a:pPr marL="0" marR="0" lvl="1" indent="0" algn="l" rtl="0">
              <a:spcBef>
                <a:spcPts val="0"/>
              </a:spcBef>
              <a:spcAft>
                <a:spcPts val="0"/>
              </a:spcAft>
              <a:buNone/>
            </a:pPr>
            <a:r>
              <a:rPr lang="en-US" sz="2400" b="0" i="0" u="none" strike="noStrike" cap="none" dirty="0">
                <a:solidFill>
                  <a:schemeClr val="dk1"/>
                </a:solidFill>
                <a:latin typeface="Calibri"/>
                <a:ea typeface="Calibri"/>
                <a:cs typeface="Calibri"/>
                <a:sym typeface="Calibri"/>
              </a:rPr>
              <a:t>$n – Demographic group code (NR)</a:t>
            </a:r>
            <a:endParaRPr dirty="0"/>
          </a:p>
          <a:p>
            <a:pPr marL="0" marR="0" lvl="1" indent="0" algn="l"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257175" marR="0" lvl="1" indent="-257175"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During the development of the 385 and 386 fields, we noted that many class of persons headings belong to broader group categories that users might want to search or limit by. For example, children, tweens, teenagers, young adults, middle-aged persons, and senior citizens are all examples of </a:t>
            </a:r>
            <a:r>
              <a:rPr lang="en-US" sz="2400" b="0" i="0" u="none" strike="noStrike" cap="none" dirty="0">
                <a:solidFill>
                  <a:srgbClr val="FF0000"/>
                </a:solidFill>
                <a:latin typeface="Calibri"/>
                <a:ea typeface="Calibri"/>
                <a:cs typeface="Calibri"/>
                <a:sym typeface="Calibri"/>
              </a:rPr>
              <a:t>age groups</a:t>
            </a:r>
            <a:r>
              <a:rPr lang="en-US" sz="2400" b="0" i="0" u="none" strike="noStrike" cap="none" dirty="0">
                <a:solidFill>
                  <a:schemeClr val="dk1"/>
                </a:solidFill>
                <a:latin typeface="Calibri"/>
                <a:ea typeface="Calibri"/>
                <a:cs typeface="Calibri"/>
                <a:sym typeface="Calibri"/>
              </a:rPr>
              <a:t>. Catholics, Baptists, Jews, Buddhists, Mormons, Muslims, Hindus, and Wiccans are all examples of </a:t>
            </a:r>
            <a:r>
              <a:rPr lang="en-US" sz="2400" b="0" i="0" u="none" strike="noStrike" cap="none" dirty="0">
                <a:solidFill>
                  <a:srgbClr val="FF0000"/>
                </a:solidFill>
                <a:latin typeface="Calibri"/>
                <a:ea typeface="Calibri"/>
                <a:cs typeface="Calibri"/>
                <a:sym typeface="Calibri"/>
              </a:rPr>
              <a:t>religious groups</a:t>
            </a:r>
            <a:r>
              <a:rPr lang="en-US" sz="2400" b="0" i="0" u="none" strike="noStrike" cap="none" dirty="0">
                <a:solidFill>
                  <a:schemeClr val="dk1"/>
                </a:solidFill>
                <a:latin typeface="Calibri"/>
                <a:ea typeface="Calibri"/>
                <a:cs typeface="Calibri"/>
                <a:sym typeface="Calibri"/>
              </a:rPr>
              <a:t>.</a:t>
            </a:r>
            <a:endParaRPr dirty="0"/>
          </a:p>
          <a:p>
            <a:pPr marL="257175" marR="0" lvl="1" indent="-104775" algn="l" rtl="0">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257175" marR="0" lvl="1" indent="-257175"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LC maintains the list of group terms and codes: </a:t>
            </a:r>
            <a:r>
              <a:rPr lang="en-US" sz="2400" b="0" i="0" u="none" strike="noStrike" cap="none" dirty="0">
                <a:solidFill>
                  <a:srgbClr val="7030A0"/>
                </a:solidFill>
                <a:latin typeface="Calibri"/>
                <a:ea typeface="Calibri"/>
                <a:cs typeface="Calibri"/>
                <a:sym typeface="Calibri"/>
                <a:hlinkClick r:id="rId3"/>
              </a:rPr>
              <a:t>http://www.loc.gov/standards/valuelist/lcdgt.html</a:t>
            </a:r>
            <a:r>
              <a:rPr lang="en-US" sz="2400" b="0" i="0" u="none" strike="noStrike" cap="none" dirty="0">
                <a:solidFill>
                  <a:srgbClr val="7030A0"/>
                </a:solidFill>
                <a:latin typeface="Calibri"/>
                <a:ea typeface="Calibri"/>
                <a:cs typeface="Calibri"/>
                <a:sym typeface="Calibri"/>
              </a:rPr>
              <a:t> </a:t>
            </a:r>
            <a:r>
              <a:rPr lang="en-US" sz="2400" b="0" i="0" u="none" strike="noStrike" cap="none" dirty="0">
                <a:latin typeface="Calibri"/>
                <a:ea typeface="Calibri"/>
                <a:cs typeface="Calibri"/>
                <a:sym typeface="Calibri"/>
              </a:rPr>
              <a:t>and</a:t>
            </a:r>
            <a:r>
              <a:rPr lang="en-US" sz="2400" b="0" i="0" u="none" strike="noStrike" cap="none" dirty="0">
                <a:solidFill>
                  <a:srgbClr val="7030A0"/>
                </a:solidFill>
                <a:latin typeface="Calibri"/>
                <a:ea typeface="Calibri"/>
                <a:cs typeface="Calibri"/>
                <a:sym typeface="Calibri"/>
              </a:rPr>
              <a:t> </a:t>
            </a:r>
            <a:r>
              <a:rPr lang="en-US" sz="2400" b="0" i="0" u="none" strike="noStrike" cap="none" dirty="0">
                <a:solidFill>
                  <a:srgbClr val="7030A0"/>
                </a:solidFill>
                <a:latin typeface="Calibri"/>
                <a:ea typeface="Calibri"/>
                <a:cs typeface="Calibri"/>
                <a:sym typeface="Calibri"/>
                <a:hlinkClick r:id="rId4"/>
              </a:rPr>
              <a:t>https://id.loc.gov/authorities/demographicTerms.html</a:t>
            </a:r>
            <a:r>
              <a:rPr lang="en-US" sz="2400" b="0" i="0" u="none" strike="noStrike" cap="none" dirty="0">
                <a:solidFill>
                  <a:srgbClr val="7030A0"/>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
        <p:nvSpPr>
          <p:cNvPr id="2073" name="Google Shape;2073;p1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sp>
        <p:nvSpPr>
          <p:cNvPr id="2082" name="Google Shape;2082;p1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2083" name="Google Shape;2083;p174"/>
          <p:cNvPicPr preferRelativeResize="0"/>
          <p:nvPr/>
        </p:nvPicPr>
        <p:blipFill>
          <a:blip r:embed="rId3">
            <a:alphaModFix/>
          </a:blip>
          <a:stretch>
            <a:fillRect/>
          </a:stretch>
        </p:blipFill>
        <p:spPr>
          <a:xfrm>
            <a:off x="152400" y="504175"/>
            <a:ext cx="11887202" cy="5849656"/>
          </a:xfrm>
          <a:prstGeom prst="rect">
            <a:avLst/>
          </a:prstGeom>
          <a:noFill/>
          <a:ln>
            <a:noFill/>
          </a:ln>
        </p:spPr>
      </p:pic>
      <p:sp>
        <p:nvSpPr>
          <p:cNvPr id="2084" name="Google Shape;2084;p174"/>
          <p:cNvSpPr txBox="1"/>
          <p:nvPr/>
        </p:nvSpPr>
        <p:spPr>
          <a:xfrm>
            <a:off x="4504478" y="1701156"/>
            <a:ext cx="5870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7030A0"/>
                </a:solidFill>
                <a:latin typeface="Calibri"/>
                <a:ea typeface="Calibri"/>
                <a:cs typeface="Calibri"/>
                <a:sym typeface="Calibri"/>
              </a:rPr>
              <a:t>http://www.loc.gov/standards/valuelist/lcdgt.html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424426" y="104377"/>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385/386 Fields</a:t>
            </a:r>
            <a:endParaRPr dirty="0"/>
          </a:p>
        </p:txBody>
      </p:sp>
      <p:sp>
        <p:nvSpPr>
          <p:cNvPr id="2094" name="Google Shape;2094;p175"/>
          <p:cNvSpPr txBox="1">
            <a:spLocks noGrp="1"/>
          </p:cNvSpPr>
          <p:nvPr>
            <p:ph type="body" idx="1"/>
          </p:nvPr>
        </p:nvSpPr>
        <p:spPr>
          <a:xfrm>
            <a:off x="424425" y="1281112"/>
            <a:ext cx="11089063" cy="52578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$m and $n are optional. They are not repeatable. Most catalogers don’t record them. LCDGT manual says not to use $m.</a:t>
            </a:r>
            <a:endParaRPr dirty="0"/>
          </a:p>
          <a:p>
            <a:pPr marL="228600" lvl="0" indent="-228600" algn="l" rtl="0">
              <a:lnSpc>
                <a:spcPct val="90000"/>
              </a:lnSpc>
              <a:spcBef>
                <a:spcPts val="1000"/>
              </a:spcBef>
              <a:spcAft>
                <a:spcPts val="0"/>
              </a:spcAft>
              <a:buClr>
                <a:schemeClr val="dk1"/>
              </a:buClr>
              <a:buSzPts val="2800"/>
              <a:buChar char="•"/>
            </a:pPr>
            <a:r>
              <a:rPr lang="en-US" dirty="0"/>
              <a:t>$2 is optional, but should be included if a term is from a controlled vocabulary. Use </a:t>
            </a:r>
            <a:r>
              <a:rPr lang="en-US" i="1" dirty="0" err="1"/>
              <a:t>lcdgt</a:t>
            </a:r>
            <a:r>
              <a:rPr lang="en-US" dirty="0"/>
              <a:t> for terms from LCDGT.</a:t>
            </a:r>
            <a:endParaRPr dirty="0"/>
          </a:p>
          <a:p>
            <a:pPr marL="228600" lvl="0" indent="-228600" algn="l" rtl="0">
              <a:lnSpc>
                <a:spcPct val="90000"/>
              </a:lnSpc>
              <a:spcBef>
                <a:spcPts val="1000"/>
              </a:spcBef>
              <a:spcAft>
                <a:spcPts val="0"/>
              </a:spcAft>
              <a:buClr>
                <a:schemeClr val="dk1"/>
              </a:buClr>
              <a:buSzPts val="2800"/>
              <a:buChar char="•"/>
            </a:pPr>
            <a:r>
              <a:rPr lang="en-US" dirty="0"/>
              <a:t>May repeat $a when terms are from the same vocabulary:</a:t>
            </a:r>
            <a:endParaRPr dirty="0"/>
          </a:p>
          <a:p>
            <a:pPr marL="0" lvl="0" indent="0" algn="l" rtl="0">
              <a:lnSpc>
                <a:spcPct val="90000"/>
              </a:lnSpc>
              <a:spcBef>
                <a:spcPts val="1000"/>
              </a:spcBef>
              <a:spcAft>
                <a:spcPts val="0"/>
              </a:spcAft>
              <a:buClr>
                <a:schemeClr val="dk1"/>
              </a:buClr>
              <a:buSzPts val="2800"/>
              <a:buNone/>
            </a:pPr>
            <a:r>
              <a:rPr lang="en-US" dirty="0"/>
              <a:t>	</a:t>
            </a:r>
            <a:r>
              <a:rPr lang="en-US" dirty="0">
                <a:solidFill>
                  <a:srgbClr val="FF0000"/>
                </a:solidFill>
              </a:rPr>
              <a:t>386 __ Catholics $a Canadians $a Librarians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chemeClr val="dk1"/>
              </a:buClr>
              <a:buSzPts val="2800"/>
              <a:buNone/>
            </a:pPr>
            <a:r>
              <a:rPr lang="en-US" dirty="0"/>
              <a:t>	</a:t>
            </a:r>
            <a:r>
              <a:rPr lang="en-US" i="1" dirty="0">
                <a:solidFill>
                  <a:srgbClr val="833C0B"/>
                </a:solidFill>
              </a:rPr>
              <a:t>A work or works created by Catholic Canadian librarians</a:t>
            </a:r>
            <a:endParaRPr dirty="0"/>
          </a:p>
          <a:p>
            <a:pPr marL="228600" lvl="0" indent="-228600" algn="l" rtl="0">
              <a:lnSpc>
                <a:spcPct val="90000"/>
              </a:lnSpc>
              <a:spcBef>
                <a:spcPts val="600"/>
              </a:spcBef>
              <a:spcAft>
                <a:spcPts val="0"/>
              </a:spcAft>
              <a:buClr>
                <a:schemeClr val="dk1"/>
              </a:buClr>
              <a:buSzPts val="2800"/>
              <a:buChar char="•"/>
            </a:pPr>
            <a:r>
              <a:rPr lang="en-US" dirty="0"/>
              <a:t>Alternatively, may record each term in a separate field (LCDGT manual best practice):</a:t>
            </a:r>
            <a:endParaRPr dirty="0"/>
          </a:p>
          <a:p>
            <a:pPr marL="0" lvl="0" indent="0" algn="l" rtl="0">
              <a:lnSpc>
                <a:spcPct val="90000"/>
              </a:lnSpc>
              <a:spcBef>
                <a:spcPts val="1000"/>
              </a:spcBef>
              <a:spcAft>
                <a:spcPts val="0"/>
              </a:spcAft>
              <a:buClr>
                <a:schemeClr val="dk1"/>
              </a:buClr>
              <a:buSzPts val="2800"/>
              <a:buNone/>
            </a:pPr>
            <a:r>
              <a:rPr lang="en-US" dirty="0"/>
              <a:t>	</a:t>
            </a:r>
            <a:r>
              <a:rPr lang="en-US" dirty="0">
                <a:solidFill>
                  <a:srgbClr val="FF0000"/>
                </a:solidFill>
              </a:rPr>
              <a:t>386 __ Catholics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00B050"/>
              </a:buClr>
              <a:buSzPts val="2800"/>
              <a:buNone/>
            </a:pPr>
            <a:r>
              <a:rPr lang="en-US" dirty="0">
                <a:solidFill>
                  <a:srgbClr val="FF0000"/>
                </a:solidFill>
              </a:rPr>
              <a:t>	386 __ Canadians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00B050"/>
              </a:buClr>
              <a:buSzPts val="2800"/>
              <a:buNone/>
            </a:pPr>
            <a:r>
              <a:rPr lang="en-US" dirty="0">
                <a:solidFill>
                  <a:srgbClr val="FF0000"/>
                </a:solidFill>
              </a:rPr>
              <a:t>	386 __ Librarians $2 </a:t>
            </a:r>
            <a:r>
              <a:rPr lang="en-US" dirty="0" err="1">
                <a:solidFill>
                  <a:srgbClr val="FF0000"/>
                </a:solidFill>
              </a:rPr>
              <a:t>lcdgt</a:t>
            </a:r>
            <a:endParaRPr dirty="0">
              <a:solidFill>
                <a:srgbClr val="FF0000"/>
              </a:solidFill>
            </a:endParaRPr>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75"/>
          <p:cNvSpPr txBox="1">
            <a:spLocks noGrp="1"/>
          </p:cNvSpPr>
          <p:nvPr>
            <p:ph type="title"/>
          </p:nvPr>
        </p:nvSpPr>
        <p:spPr>
          <a:xfrm>
            <a:off x="329011" y="137218"/>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385/386 Fields</a:t>
            </a:r>
            <a:endParaRPr dirty="0"/>
          </a:p>
        </p:txBody>
      </p:sp>
      <p:sp>
        <p:nvSpPr>
          <p:cNvPr id="2094" name="Google Shape;2094;p175"/>
          <p:cNvSpPr txBox="1">
            <a:spLocks noGrp="1"/>
          </p:cNvSpPr>
          <p:nvPr>
            <p:ph type="body" idx="1"/>
          </p:nvPr>
        </p:nvSpPr>
        <p:spPr>
          <a:xfrm>
            <a:off x="329010" y="1098550"/>
            <a:ext cx="11462773" cy="562223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600"/>
              </a:spcBef>
              <a:spcAft>
                <a:spcPts val="0"/>
              </a:spcAft>
              <a:buClr>
                <a:schemeClr val="dk1"/>
              </a:buClr>
              <a:buSzPts val="2800"/>
              <a:buChar char="•"/>
            </a:pPr>
            <a:r>
              <a:rPr lang="en-US" dirty="0"/>
              <a:t>Must repeat the field if $m or $n is used and terms belong to different demographic categories:</a:t>
            </a:r>
            <a:endParaRPr dirty="0"/>
          </a:p>
          <a:p>
            <a:pPr marL="0" lvl="0" indent="0" algn="l" rtl="0">
              <a:lnSpc>
                <a:spcPct val="90000"/>
              </a:lnSpc>
              <a:spcBef>
                <a:spcPts val="1000"/>
              </a:spcBef>
              <a:spcAft>
                <a:spcPts val="0"/>
              </a:spcAft>
              <a:buClr>
                <a:schemeClr val="dk1"/>
              </a:buClr>
              <a:buSzPts val="2800"/>
              <a:buNone/>
            </a:pPr>
            <a:r>
              <a:rPr lang="en-US" dirty="0"/>
              <a:t>	</a:t>
            </a:r>
            <a:r>
              <a:rPr lang="en-US" dirty="0">
                <a:solidFill>
                  <a:srgbClr val="FF0000"/>
                </a:solidFill>
              </a:rPr>
              <a:t>386 __ $n </a:t>
            </a:r>
            <a:r>
              <a:rPr lang="en-US" dirty="0" err="1">
                <a:solidFill>
                  <a:srgbClr val="FF0000"/>
                </a:solidFill>
              </a:rPr>
              <a:t>rel</a:t>
            </a:r>
            <a:r>
              <a:rPr lang="en-US" dirty="0">
                <a:solidFill>
                  <a:srgbClr val="FF0000"/>
                </a:solidFill>
              </a:rPr>
              <a:t> $a Catholics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00B050"/>
              </a:buClr>
              <a:buSzPts val="2800"/>
              <a:buNone/>
            </a:pPr>
            <a:r>
              <a:rPr lang="en-US" dirty="0">
                <a:solidFill>
                  <a:srgbClr val="FF0000"/>
                </a:solidFill>
              </a:rPr>
              <a:t>	386 __ $n </a:t>
            </a:r>
            <a:r>
              <a:rPr lang="en-US" dirty="0" err="1">
                <a:solidFill>
                  <a:srgbClr val="FF0000"/>
                </a:solidFill>
              </a:rPr>
              <a:t>nat</a:t>
            </a:r>
            <a:r>
              <a:rPr lang="en-US" dirty="0">
                <a:solidFill>
                  <a:srgbClr val="FF0000"/>
                </a:solidFill>
              </a:rPr>
              <a:t> $a Canadians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rgbClr val="00B050"/>
              </a:buClr>
              <a:buSzPts val="2800"/>
              <a:buNone/>
            </a:pPr>
            <a:r>
              <a:rPr lang="en-US" dirty="0">
                <a:solidFill>
                  <a:srgbClr val="FF0000"/>
                </a:solidFill>
              </a:rPr>
              <a:t>	386 __ $n occ $a Librarians $2 </a:t>
            </a:r>
            <a:r>
              <a:rPr lang="en-US" dirty="0" err="1">
                <a:solidFill>
                  <a:srgbClr val="FF0000"/>
                </a:solidFill>
              </a:rPr>
              <a:t>lcdgt</a:t>
            </a:r>
            <a:endParaRPr lang="en-US" dirty="0">
              <a:solidFill>
                <a:srgbClr val="FF0000"/>
              </a:solidFill>
            </a:endParaRPr>
          </a:p>
          <a:p>
            <a:pPr>
              <a:buSzPts val="2800"/>
            </a:pPr>
            <a:r>
              <a:rPr lang="en-US" dirty="0"/>
              <a:t>Should repeat the field if including $0 or $1</a:t>
            </a:r>
          </a:p>
          <a:p>
            <a:pPr marL="0" lvl="0" indent="0" algn="l" rtl="0">
              <a:lnSpc>
                <a:spcPct val="90000"/>
              </a:lnSpc>
              <a:spcBef>
                <a:spcPts val="1000"/>
              </a:spcBef>
              <a:spcAft>
                <a:spcPts val="0"/>
              </a:spcAft>
              <a:buClr>
                <a:schemeClr val="dk1"/>
              </a:buClr>
              <a:buSzPts val="2800"/>
              <a:buNone/>
            </a:pPr>
            <a:r>
              <a:rPr lang="en-US" dirty="0">
                <a:solidFill>
                  <a:srgbClr val="00B050"/>
                </a:solidFill>
              </a:rPr>
              <a:t>	</a:t>
            </a:r>
            <a:r>
              <a:rPr lang="en-US" dirty="0">
                <a:solidFill>
                  <a:srgbClr val="FF0000"/>
                </a:solidFill>
              </a:rPr>
              <a:t>386 __ Catholics $2 </a:t>
            </a:r>
            <a:r>
              <a:rPr lang="en-US" dirty="0" err="1">
                <a:solidFill>
                  <a:srgbClr val="FF0000"/>
                </a:solidFill>
              </a:rPr>
              <a:t>lcdgt</a:t>
            </a:r>
            <a:r>
              <a:rPr lang="en-US" dirty="0">
                <a:solidFill>
                  <a:srgbClr val="00B050"/>
                </a:solidFill>
              </a:rPr>
              <a:t> </a:t>
            </a:r>
            <a:r>
              <a:rPr lang="en-US" dirty="0"/>
              <a:t>$0</a:t>
            </a:r>
            <a:r>
              <a:rPr lang="en-US" dirty="0">
                <a:solidFill>
                  <a:srgbClr val="00B050"/>
                </a:solidFill>
              </a:rPr>
              <a:t> </a:t>
            </a:r>
            <a:r>
              <a:rPr lang="en-US" dirty="0">
                <a:solidFill>
                  <a:srgbClr val="00B050"/>
                </a:solidFill>
                <a:hlinkClick r:id="rId3"/>
              </a:rPr>
              <a:t>http://id.loc.gov/authorities/</a:t>
            </a:r>
            <a:endParaRPr lang="en-US" dirty="0">
              <a:solidFill>
                <a:srgbClr val="00B050"/>
              </a:solidFill>
            </a:endParaRPr>
          </a:p>
          <a:p>
            <a:pPr marL="0" lvl="0" indent="0" algn="l" rtl="0">
              <a:lnSpc>
                <a:spcPct val="90000"/>
              </a:lnSpc>
              <a:spcBef>
                <a:spcPts val="1000"/>
              </a:spcBef>
              <a:spcAft>
                <a:spcPts val="0"/>
              </a:spcAft>
              <a:buClr>
                <a:schemeClr val="dk1"/>
              </a:buClr>
              <a:buSzPts val="2800"/>
              <a:buNone/>
            </a:pPr>
            <a:r>
              <a:rPr lang="en-US" dirty="0">
                <a:solidFill>
                  <a:srgbClr val="00B050"/>
                </a:solidFill>
              </a:rPr>
              <a:t>		  </a:t>
            </a:r>
            <a:r>
              <a:rPr lang="en-US" dirty="0" err="1">
                <a:solidFill>
                  <a:srgbClr val="00B050"/>
                </a:solidFill>
                <a:hlinkClick r:id="rId3"/>
              </a:rPr>
              <a:t>demographicTerms</a:t>
            </a:r>
            <a:r>
              <a:rPr lang="en-US" dirty="0">
                <a:solidFill>
                  <a:srgbClr val="00B050"/>
                </a:solidFill>
                <a:hlinkClick r:id="rId3"/>
              </a:rPr>
              <a:t>/dg2015060259</a:t>
            </a:r>
            <a:endParaRPr lang="en-US" dirty="0">
              <a:solidFill>
                <a:srgbClr val="00B050"/>
              </a:solidFill>
            </a:endParaRPr>
          </a:p>
          <a:p>
            <a:pPr marL="0" lvl="0" indent="0" algn="l" rtl="0">
              <a:lnSpc>
                <a:spcPct val="90000"/>
              </a:lnSpc>
              <a:spcBef>
                <a:spcPts val="1000"/>
              </a:spcBef>
              <a:spcAft>
                <a:spcPts val="0"/>
              </a:spcAft>
              <a:buClr>
                <a:srgbClr val="00B050"/>
              </a:buClr>
              <a:buSzPts val="2800"/>
              <a:buNone/>
            </a:pPr>
            <a:r>
              <a:rPr lang="en-US" dirty="0">
                <a:solidFill>
                  <a:srgbClr val="00B050"/>
                </a:solidFill>
              </a:rPr>
              <a:t>	</a:t>
            </a:r>
            <a:r>
              <a:rPr lang="en-US" dirty="0">
                <a:solidFill>
                  <a:srgbClr val="FF0000"/>
                </a:solidFill>
              </a:rPr>
              <a:t>386 __ Canadians $2 </a:t>
            </a:r>
            <a:r>
              <a:rPr lang="en-US" dirty="0" err="1">
                <a:solidFill>
                  <a:srgbClr val="FF0000"/>
                </a:solidFill>
              </a:rPr>
              <a:t>lcdgt</a:t>
            </a:r>
            <a:r>
              <a:rPr lang="en-US" dirty="0">
                <a:solidFill>
                  <a:srgbClr val="FF0000"/>
                </a:solidFill>
              </a:rPr>
              <a:t> </a:t>
            </a:r>
            <a:r>
              <a:rPr lang="en-US" dirty="0"/>
              <a:t>$0</a:t>
            </a:r>
            <a:r>
              <a:rPr lang="en-US" dirty="0">
                <a:solidFill>
                  <a:srgbClr val="00B050"/>
                </a:solidFill>
              </a:rPr>
              <a:t> </a:t>
            </a:r>
            <a:r>
              <a:rPr lang="en-US" dirty="0">
                <a:solidFill>
                  <a:srgbClr val="00B050"/>
                </a:solidFill>
                <a:hlinkClick r:id="rId4"/>
              </a:rPr>
              <a:t>http://id.loc.gov/authorities/</a:t>
            </a:r>
            <a:endParaRPr lang="en-US" dirty="0">
              <a:solidFill>
                <a:srgbClr val="00B050"/>
              </a:solidFill>
            </a:endParaRPr>
          </a:p>
          <a:p>
            <a:pPr marL="0" lvl="0" indent="0" algn="l" rtl="0">
              <a:lnSpc>
                <a:spcPct val="90000"/>
              </a:lnSpc>
              <a:spcBef>
                <a:spcPts val="1000"/>
              </a:spcBef>
              <a:spcAft>
                <a:spcPts val="0"/>
              </a:spcAft>
              <a:buClr>
                <a:srgbClr val="00B050"/>
              </a:buClr>
              <a:buSzPts val="2800"/>
              <a:buNone/>
            </a:pPr>
            <a:r>
              <a:rPr lang="en-US" dirty="0">
                <a:solidFill>
                  <a:srgbClr val="00B050"/>
                </a:solidFill>
              </a:rPr>
              <a:t>		  </a:t>
            </a:r>
            <a:r>
              <a:rPr lang="en-US" dirty="0" err="1">
                <a:solidFill>
                  <a:srgbClr val="00B050"/>
                </a:solidFill>
                <a:hlinkClick r:id="rId4"/>
              </a:rPr>
              <a:t>demographicTerms</a:t>
            </a:r>
            <a:r>
              <a:rPr lang="en-US" dirty="0">
                <a:solidFill>
                  <a:srgbClr val="00B050"/>
                </a:solidFill>
                <a:hlinkClick r:id="rId4"/>
              </a:rPr>
              <a:t>/dg2015060002</a:t>
            </a:r>
            <a:endParaRPr lang="en-US" dirty="0">
              <a:solidFill>
                <a:srgbClr val="00B050"/>
              </a:solidFill>
            </a:endParaRPr>
          </a:p>
          <a:p>
            <a:pPr marL="0" lvl="0" indent="0" algn="l" rtl="0">
              <a:lnSpc>
                <a:spcPct val="90000"/>
              </a:lnSpc>
              <a:spcBef>
                <a:spcPts val="1000"/>
              </a:spcBef>
              <a:spcAft>
                <a:spcPts val="0"/>
              </a:spcAft>
              <a:buClr>
                <a:srgbClr val="00B050"/>
              </a:buClr>
              <a:buSzPts val="2800"/>
              <a:buNone/>
            </a:pPr>
            <a:r>
              <a:rPr lang="en-US" dirty="0">
                <a:solidFill>
                  <a:srgbClr val="00B050"/>
                </a:solidFill>
              </a:rPr>
              <a:t>	</a:t>
            </a:r>
            <a:r>
              <a:rPr lang="en-US" dirty="0">
                <a:solidFill>
                  <a:srgbClr val="FF0000"/>
                </a:solidFill>
              </a:rPr>
              <a:t>386 __ Librarians $2 </a:t>
            </a:r>
            <a:r>
              <a:rPr lang="en-US" dirty="0" err="1">
                <a:solidFill>
                  <a:srgbClr val="FF0000"/>
                </a:solidFill>
              </a:rPr>
              <a:t>lcdgt</a:t>
            </a:r>
            <a:r>
              <a:rPr lang="en-US" dirty="0">
                <a:solidFill>
                  <a:srgbClr val="FF0000"/>
                </a:solidFill>
              </a:rPr>
              <a:t> </a:t>
            </a:r>
            <a:r>
              <a:rPr lang="en-US" dirty="0"/>
              <a:t>$0</a:t>
            </a:r>
            <a:r>
              <a:rPr lang="en-US" dirty="0">
                <a:solidFill>
                  <a:srgbClr val="00B050"/>
                </a:solidFill>
              </a:rPr>
              <a:t> </a:t>
            </a:r>
            <a:r>
              <a:rPr lang="en-US" dirty="0">
                <a:solidFill>
                  <a:srgbClr val="00B050"/>
                </a:solidFill>
                <a:hlinkClick r:id="rId5"/>
              </a:rPr>
              <a:t>http://id.loc.gov/authorities/</a:t>
            </a:r>
            <a:endParaRPr lang="en-US" dirty="0">
              <a:solidFill>
                <a:srgbClr val="00B050"/>
              </a:solidFill>
            </a:endParaRPr>
          </a:p>
          <a:p>
            <a:pPr marL="0" lvl="0" indent="0" algn="l" rtl="0">
              <a:lnSpc>
                <a:spcPct val="90000"/>
              </a:lnSpc>
              <a:spcBef>
                <a:spcPts val="1000"/>
              </a:spcBef>
              <a:spcAft>
                <a:spcPts val="0"/>
              </a:spcAft>
              <a:buClr>
                <a:srgbClr val="00B050"/>
              </a:buClr>
              <a:buSzPts val="2800"/>
              <a:buNone/>
            </a:pPr>
            <a:r>
              <a:rPr lang="en-US" dirty="0">
                <a:solidFill>
                  <a:srgbClr val="00B050"/>
                </a:solidFill>
              </a:rPr>
              <a:t>		  </a:t>
            </a:r>
            <a:r>
              <a:rPr lang="en-US" dirty="0" err="1">
                <a:solidFill>
                  <a:srgbClr val="00B050"/>
                </a:solidFill>
                <a:hlinkClick r:id="rId5"/>
              </a:rPr>
              <a:t>demographicTerms</a:t>
            </a:r>
            <a:r>
              <a:rPr lang="en-US" dirty="0">
                <a:solidFill>
                  <a:srgbClr val="00B050"/>
                </a:solidFill>
                <a:hlinkClick r:id="rId5"/>
              </a:rPr>
              <a:t>/dg2015060192</a:t>
            </a:r>
            <a:endParaRPr lang="en-US" dirty="0">
              <a:solidFill>
                <a:srgbClr val="00B050"/>
              </a:solidFill>
            </a:endParaRPr>
          </a:p>
          <a:p>
            <a:pPr marL="457200" lvl="1" indent="0">
              <a:buSzPts val="2800"/>
              <a:buNone/>
            </a:pPr>
            <a:endParaRPr lang="en-US" dirty="0"/>
          </a:p>
          <a:p>
            <a:pPr marL="0" indent="0">
              <a:buClr>
                <a:srgbClr val="00B050"/>
              </a:buClr>
              <a:buSzPts val="2800"/>
              <a:buNone/>
            </a:pPr>
            <a:endParaRPr dirty="0"/>
          </a:p>
        </p:txBody>
      </p:sp>
      <p:sp>
        <p:nvSpPr>
          <p:cNvPr id="2095" name="Google Shape;2095;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3553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2104" name="Google Shape;2104;p176"/>
          <p:cNvSpPr txBox="1">
            <a:spLocks noGrp="1"/>
          </p:cNvSpPr>
          <p:nvPr>
            <p:ph type="title"/>
          </p:nvPr>
        </p:nvSpPr>
        <p:spPr>
          <a:xfrm>
            <a:off x="539147" y="152400"/>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385/386 Fields</a:t>
            </a:r>
            <a:endParaRPr dirty="0"/>
          </a:p>
        </p:txBody>
      </p:sp>
      <p:sp>
        <p:nvSpPr>
          <p:cNvPr id="2105" name="Google Shape;2105;p176"/>
          <p:cNvSpPr txBox="1">
            <a:spLocks noGrp="1"/>
          </p:cNvSpPr>
          <p:nvPr>
            <p:ph type="body" idx="1"/>
          </p:nvPr>
        </p:nvSpPr>
        <p:spPr>
          <a:xfrm>
            <a:off x="539147" y="1212574"/>
            <a:ext cx="9703800" cy="54177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Must repeat field if terms are from different controlled vocabularies:</a:t>
            </a:r>
            <a:endParaRPr dirty="0"/>
          </a:p>
          <a:p>
            <a:pPr marL="0" lvl="0" indent="0" algn="l" rtl="0">
              <a:lnSpc>
                <a:spcPct val="90000"/>
              </a:lnSpc>
              <a:spcBef>
                <a:spcPts val="1000"/>
              </a:spcBef>
              <a:spcAft>
                <a:spcPts val="0"/>
              </a:spcAft>
              <a:buClr>
                <a:schemeClr val="dk1"/>
              </a:buClr>
              <a:buSzPts val="2800"/>
              <a:buNone/>
            </a:pPr>
            <a:r>
              <a:rPr lang="en-US" dirty="0"/>
              <a:t>	</a:t>
            </a:r>
            <a:r>
              <a:rPr lang="en-US" dirty="0">
                <a:solidFill>
                  <a:srgbClr val="00B050"/>
                </a:solidFill>
              </a:rPr>
              <a:t>385 __ $a Teenagers $2 </a:t>
            </a:r>
            <a:r>
              <a:rPr lang="en-US" dirty="0" err="1">
                <a:solidFill>
                  <a:srgbClr val="00B050"/>
                </a:solidFill>
              </a:rPr>
              <a:t>lcdgt</a:t>
            </a:r>
            <a:endParaRPr dirty="0">
              <a:solidFill>
                <a:srgbClr val="00B050"/>
              </a:solidFill>
            </a:endParaRPr>
          </a:p>
          <a:p>
            <a:pPr marL="0" lvl="0" indent="0" algn="l" rtl="0">
              <a:lnSpc>
                <a:spcPct val="90000"/>
              </a:lnSpc>
              <a:spcBef>
                <a:spcPts val="1000"/>
              </a:spcBef>
              <a:spcAft>
                <a:spcPts val="0"/>
              </a:spcAft>
              <a:buClr>
                <a:srgbClr val="2E75B5"/>
              </a:buClr>
              <a:buSzPts val="2800"/>
              <a:buNone/>
            </a:pPr>
            <a:r>
              <a:rPr lang="en-US" dirty="0">
                <a:solidFill>
                  <a:srgbClr val="00B050"/>
                </a:solidFill>
              </a:rPr>
              <a:t>	385 __ $a Adolescents $2 </a:t>
            </a:r>
            <a:r>
              <a:rPr lang="en-US" dirty="0" err="1">
                <a:solidFill>
                  <a:srgbClr val="00B050"/>
                </a:solidFill>
              </a:rPr>
              <a:t>ericd</a:t>
            </a:r>
            <a:endParaRPr dirty="0">
              <a:solidFill>
                <a:srgbClr val="00B050"/>
              </a:solidFill>
            </a:endParaRPr>
          </a:p>
          <a:p>
            <a:pPr marL="0" lvl="0" indent="0" algn="l" rtl="0">
              <a:lnSpc>
                <a:spcPct val="90000"/>
              </a:lnSpc>
              <a:spcBef>
                <a:spcPts val="1000"/>
              </a:spcBef>
              <a:spcAft>
                <a:spcPts val="0"/>
              </a:spcAft>
              <a:buClr>
                <a:schemeClr val="dk1"/>
              </a:buClr>
              <a:buSzPts val="2800"/>
              <a:buNone/>
            </a:pPr>
            <a:r>
              <a:rPr lang="en-US" dirty="0"/>
              <a:t>	    </a:t>
            </a:r>
            <a:r>
              <a:rPr lang="en-US" i="1" dirty="0">
                <a:solidFill>
                  <a:srgbClr val="833C0B"/>
                </a:solidFill>
              </a:rPr>
              <a:t>A work or works for teenagers</a:t>
            </a:r>
            <a:endParaRPr dirty="0"/>
          </a:p>
          <a:p>
            <a:pPr marL="0" lvl="0" indent="0" algn="l" rtl="0">
              <a:lnSpc>
                <a:spcPct val="90000"/>
              </a:lnSpc>
              <a:spcBef>
                <a:spcPts val="1000"/>
              </a:spcBef>
              <a:spcAft>
                <a:spcPts val="0"/>
              </a:spcAft>
              <a:buClr>
                <a:schemeClr val="dk1"/>
              </a:buClr>
              <a:buSzPts val="2800"/>
              <a:buNone/>
            </a:pPr>
            <a:endParaRPr i="1" dirty="0">
              <a:solidFill>
                <a:srgbClr val="833C0B"/>
              </a:solidFill>
            </a:endParaRPr>
          </a:p>
          <a:p>
            <a:pPr marL="0" lvl="0" indent="0" algn="l" rtl="0">
              <a:lnSpc>
                <a:spcPct val="90000"/>
              </a:lnSpc>
              <a:spcBef>
                <a:spcPts val="1000"/>
              </a:spcBef>
              <a:spcAft>
                <a:spcPts val="0"/>
              </a:spcAft>
              <a:buClr>
                <a:srgbClr val="833C0B"/>
              </a:buClr>
              <a:buSzPts val="2800"/>
              <a:buNone/>
            </a:pPr>
            <a:r>
              <a:rPr lang="en-US" i="1" dirty="0">
                <a:solidFill>
                  <a:srgbClr val="833C0B"/>
                </a:solidFill>
              </a:rPr>
              <a:t>	</a:t>
            </a:r>
            <a:r>
              <a:rPr lang="en-US" dirty="0">
                <a:solidFill>
                  <a:srgbClr val="FF0000"/>
                </a:solidFill>
              </a:rPr>
              <a:t>386 __ $a Indians, North American $2 mesh</a:t>
            </a:r>
            <a:endParaRPr dirty="0">
              <a:solidFill>
                <a:srgbClr val="FF0000"/>
              </a:solidFill>
            </a:endParaRPr>
          </a:p>
          <a:p>
            <a:pPr marL="0" lvl="0" indent="0" algn="l" rtl="0">
              <a:lnSpc>
                <a:spcPct val="90000"/>
              </a:lnSpc>
              <a:spcBef>
                <a:spcPts val="1000"/>
              </a:spcBef>
              <a:spcAft>
                <a:spcPts val="0"/>
              </a:spcAft>
              <a:buClr>
                <a:srgbClr val="7030A0"/>
              </a:buClr>
              <a:buSzPts val="2800"/>
              <a:buNone/>
            </a:pPr>
            <a:r>
              <a:rPr lang="en-US" dirty="0">
                <a:solidFill>
                  <a:srgbClr val="FF0000"/>
                </a:solidFill>
              </a:rPr>
              <a:t>	386 __ $a American Indians $2 </a:t>
            </a:r>
            <a:r>
              <a:rPr lang="en-US" dirty="0" err="1">
                <a:solidFill>
                  <a:srgbClr val="FF0000"/>
                </a:solidFill>
              </a:rPr>
              <a:t>ericd</a:t>
            </a:r>
            <a:endParaRPr dirty="0">
              <a:solidFill>
                <a:srgbClr val="FF0000"/>
              </a:solidFill>
            </a:endParaRPr>
          </a:p>
          <a:p>
            <a:pPr marL="0" lvl="0" indent="0" algn="l" rtl="0">
              <a:lnSpc>
                <a:spcPct val="90000"/>
              </a:lnSpc>
              <a:spcBef>
                <a:spcPts val="1000"/>
              </a:spcBef>
              <a:spcAft>
                <a:spcPts val="0"/>
              </a:spcAft>
              <a:buClr>
                <a:srgbClr val="7030A0"/>
              </a:buClr>
              <a:buSzPts val="2800"/>
              <a:buNone/>
            </a:pPr>
            <a:r>
              <a:rPr lang="en-US" dirty="0">
                <a:solidFill>
                  <a:srgbClr val="FF0000"/>
                </a:solidFill>
              </a:rPr>
              <a:t>	386 __ $a Indians of North America $2 </a:t>
            </a:r>
            <a:r>
              <a:rPr lang="en-US" dirty="0" err="1">
                <a:solidFill>
                  <a:srgbClr val="FF0000"/>
                </a:solidFill>
              </a:rPr>
              <a:t>lcsh</a:t>
            </a:r>
            <a:endParaRPr dirty="0">
              <a:solidFill>
                <a:srgbClr val="FF0000"/>
              </a:solidFill>
            </a:endParaRPr>
          </a:p>
          <a:p>
            <a:pPr marL="0" lvl="0" indent="0" algn="l" rtl="0">
              <a:lnSpc>
                <a:spcPct val="90000"/>
              </a:lnSpc>
              <a:spcBef>
                <a:spcPts val="1000"/>
              </a:spcBef>
              <a:spcAft>
                <a:spcPts val="0"/>
              </a:spcAft>
              <a:buClr>
                <a:srgbClr val="7030A0"/>
              </a:buClr>
              <a:buSzPts val="2800"/>
              <a:buNone/>
            </a:pPr>
            <a:r>
              <a:rPr lang="en-US" dirty="0">
                <a:solidFill>
                  <a:srgbClr val="FF0000"/>
                </a:solidFill>
              </a:rPr>
              <a:t>	386 __ $a Indigenous people of America $2 </a:t>
            </a:r>
            <a:r>
              <a:rPr lang="en-US" dirty="0" err="1">
                <a:solidFill>
                  <a:srgbClr val="FF0000"/>
                </a:solidFill>
              </a:rPr>
              <a:t>lcdgt</a:t>
            </a:r>
            <a:endParaRPr dirty="0">
              <a:solidFill>
                <a:srgbClr val="FF0000"/>
              </a:solidFill>
            </a:endParaRPr>
          </a:p>
          <a:p>
            <a:pPr marL="0" lvl="0" indent="0" algn="l" rtl="0">
              <a:lnSpc>
                <a:spcPct val="90000"/>
              </a:lnSpc>
              <a:spcBef>
                <a:spcPts val="1000"/>
              </a:spcBef>
              <a:spcAft>
                <a:spcPts val="0"/>
              </a:spcAft>
              <a:buClr>
                <a:schemeClr val="dk1"/>
              </a:buClr>
              <a:buSzPts val="2800"/>
              <a:buNone/>
            </a:pPr>
            <a:r>
              <a:rPr lang="en-US" dirty="0"/>
              <a:t>	    </a:t>
            </a:r>
            <a:r>
              <a:rPr lang="en-US" i="1" dirty="0">
                <a:solidFill>
                  <a:srgbClr val="833C0B"/>
                </a:solidFill>
              </a:rPr>
              <a:t>A work or works created by Native Americans</a:t>
            </a:r>
            <a:endParaRPr dirty="0"/>
          </a:p>
        </p:txBody>
      </p:sp>
      <p:sp>
        <p:nvSpPr>
          <p:cNvPr id="2106" name="Google Shape;2106;p1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6923</Words>
  <Application>Microsoft Office PowerPoint</Application>
  <PresentationFormat>Widescreen</PresentationFormat>
  <Paragraphs>655</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Office Theme</vt:lpstr>
      <vt:lpstr>LCDGT in Bibliographic and Authority Records</vt:lpstr>
      <vt:lpstr>LCDGT in Bibliographic Records</vt:lpstr>
      <vt:lpstr>MARC 385 – Audience Characteristics</vt:lpstr>
      <vt:lpstr>MARC 386 – Creator/Contributor Characteristics</vt:lpstr>
      <vt:lpstr>MARC 385/386 $m and $n</vt:lpstr>
      <vt:lpstr>PowerPoint Presentation</vt:lpstr>
      <vt:lpstr>385/386 Fields</vt:lpstr>
      <vt:lpstr>385/386 Fields</vt:lpstr>
      <vt:lpstr>385/386 Fields</vt:lpstr>
      <vt:lpstr>PowerPoint Presentation</vt:lpstr>
      <vt:lpstr>PowerPoint Presentation</vt:lpstr>
      <vt:lpstr>PowerPoint Presentation</vt:lpstr>
      <vt:lpstr>PowerPoint Presentation</vt:lpstr>
      <vt:lpstr>PowerPoint Presentation</vt:lpstr>
      <vt:lpstr>386 Field</vt:lpstr>
      <vt:lpstr>386 Field</vt:lpstr>
      <vt:lpstr>386 Field</vt:lpstr>
      <vt:lpstr>386 Field</vt:lpstr>
      <vt:lpstr>LCDGT in Other Fields: 650 and 656</vt:lpstr>
      <vt:lpstr>LCDGT in Other Fields: 650 and 656</vt:lpstr>
      <vt:lpstr>LCDGT in Other Fields: 650 and 656</vt:lpstr>
      <vt:lpstr>LCDGT in Authority Records</vt:lpstr>
      <vt:lpstr>385/386 Fields</vt:lpstr>
      <vt:lpstr>385/386 Fields</vt:lpstr>
      <vt:lpstr>385/386 Fields</vt:lpstr>
      <vt:lpstr>385/386 Fields</vt:lpstr>
      <vt:lpstr>385/386 Fields</vt:lpstr>
      <vt:lpstr>368 $c</vt:lpstr>
      <vt:lpstr>368 $c</vt:lpstr>
      <vt:lpstr>368 $c</vt:lpstr>
      <vt:lpstr>372</vt:lpstr>
      <vt:lpstr>374</vt:lpstr>
      <vt:lpstr>376</vt:lpstr>
      <vt:lpstr>Faceting in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L Schiff</dc:creator>
  <cp:lastModifiedBy>Adam L Schiff</cp:lastModifiedBy>
  <cp:revision>48</cp:revision>
  <dcterms:created xsi:type="dcterms:W3CDTF">2023-11-22T16:38:05Z</dcterms:created>
  <dcterms:modified xsi:type="dcterms:W3CDTF">2023-11-30T03:54:21Z</dcterms:modified>
</cp:coreProperties>
</file>