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8"/>
  </p:notesMasterIdLst>
  <p:sldIdLst>
    <p:sldId id="352" r:id="rId6"/>
    <p:sldId id="259" r:id="rId7"/>
    <p:sldId id="404" r:id="rId8"/>
    <p:sldId id="411" r:id="rId9"/>
    <p:sldId id="408" r:id="rId10"/>
    <p:sldId id="405" r:id="rId11"/>
    <p:sldId id="357" r:id="rId12"/>
    <p:sldId id="262" r:id="rId13"/>
    <p:sldId id="260" r:id="rId14"/>
    <p:sldId id="358" r:id="rId15"/>
    <p:sldId id="403" r:id="rId16"/>
    <p:sldId id="272" r:id="rId17"/>
    <p:sldId id="273" r:id="rId18"/>
    <p:sldId id="275" r:id="rId19"/>
    <p:sldId id="276" r:id="rId20"/>
    <p:sldId id="307" r:id="rId21"/>
    <p:sldId id="301" r:id="rId22"/>
    <p:sldId id="399" r:id="rId23"/>
    <p:sldId id="406" r:id="rId24"/>
    <p:sldId id="410" r:id="rId25"/>
    <p:sldId id="311" r:id="rId26"/>
    <p:sldId id="313" r:id="rId2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 userDrawn="1">
          <p15:clr>
            <a:srgbClr val="A4A3A4"/>
          </p15:clr>
        </p15:guide>
        <p15:guide id="2" pos="19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lissa C Chiu (CENSUS/ERD FED)" initials="MCC(F" lastIdx="7" clrIdx="0">
    <p:extLst>
      <p:ext uri="{19B8F6BF-5375-455C-9EA6-DF929625EA0E}">
        <p15:presenceInfo xmlns:p15="http://schemas.microsoft.com/office/powerpoint/2012/main" userId="S-1-5-21-2418650581-3053253586-2785318765-13913" providerId="AD"/>
      </p:ext>
    </p:extLst>
  </p:cmAuthor>
  <p:cmAuthor id="2" name="Kathryn Mcnamara (CENSUS/ERD FED)" initials="KM(F" lastIdx="1" clrIdx="1">
    <p:extLst>
      <p:ext uri="{19B8F6BF-5375-455C-9EA6-DF929625EA0E}">
        <p15:presenceInfo xmlns:p15="http://schemas.microsoft.com/office/powerpoint/2012/main" userId="S-1-5-21-2418650581-3053253586-2785318765-2140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35" autoAdjust="0"/>
    <p:restoredTop sz="82609" autoAdjust="0"/>
  </p:normalViewPr>
  <p:slideViewPr>
    <p:cSldViewPr>
      <p:cViewPr varScale="1">
        <p:scale>
          <a:sx n="56" d="100"/>
          <a:sy n="56" d="100"/>
        </p:scale>
        <p:origin x="168" y="58"/>
      </p:cViewPr>
      <p:guideLst>
        <p:guide orient="horz" pos="4224"/>
        <p:guide pos="19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7F7815-0184-409A-A48A-A6215473962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4B2BB2-B577-4323-9325-749D8021D9A8}">
      <dgm:prSet phldrT="[Text]"/>
      <dgm:spPr/>
      <dgm:t>
        <a:bodyPr/>
        <a:lstStyle/>
        <a:p>
          <a:r>
            <a:rPr lang="en-US" dirty="0" smtClean="0"/>
            <a:t>Federal Administrative Records</a:t>
          </a:r>
          <a:endParaRPr lang="en-US" dirty="0"/>
        </a:p>
      </dgm:t>
    </dgm:pt>
    <dgm:pt modelId="{4EAAFFFC-943F-46CF-964D-259E1C25001A}" type="parTrans" cxnId="{3ED7B018-5B1C-4080-B305-7C863A36F432}">
      <dgm:prSet/>
      <dgm:spPr/>
      <dgm:t>
        <a:bodyPr/>
        <a:lstStyle/>
        <a:p>
          <a:endParaRPr lang="en-US"/>
        </a:p>
      </dgm:t>
    </dgm:pt>
    <dgm:pt modelId="{3434F481-31B3-42DB-897C-CE0CB2F6159D}" type="sibTrans" cxnId="{3ED7B018-5B1C-4080-B305-7C863A36F432}">
      <dgm:prSet/>
      <dgm:spPr/>
      <dgm:t>
        <a:bodyPr/>
        <a:lstStyle/>
        <a:p>
          <a:endParaRPr lang="en-US"/>
        </a:p>
      </dgm:t>
    </dgm:pt>
    <dgm:pt modelId="{AE9DE713-8818-4A24-BF4C-76F91E1D2A20}">
      <dgm:prSet phldrT="[Text]"/>
      <dgm:spPr/>
      <dgm:t>
        <a:bodyPr/>
        <a:lstStyle/>
        <a:p>
          <a:r>
            <a:rPr lang="en-US" dirty="0" smtClean="0"/>
            <a:t>Contact</a:t>
          </a:r>
          <a:endParaRPr lang="en-US" dirty="0"/>
        </a:p>
      </dgm:t>
    </dgm:pt>
    <dgm:pt modelId="{81A501D0-6B2E-46D0-BD60-F422CD5F8DB1}" type="parTrans" cxnId="{3684BF46-3732-4AB7-8D03-E57C8D757826}">
      <dgm:prSet/>
      <dgm:spPr/>
      <dgm:t>
        <a:bodyPr/>
        <a:lstStyle/>
        <a:p>
          <a:endParaRPr lang="en-US"/>
        </a:p>
      </dgm:t>
    </dgm:pt>
    <dgm:pt modelId="{E0241264-697D-41B3-8883-9A730F61CFD1}" type="sibTrans" cxnId="{3684BF46-3732-4AB7-8D03-E57C8D757826}">
      <dgm:prSet/>
      <dgm:spPr/>
      <dgm:t>
        <a:bodyPr/>
        <a:lstStyle/>
        <a:p>
          <a:endParaRPr lang="en-US"/>
        </a:p>
      </dgm:t>
    </dgm:pt>
    <dgm:pt modelId="{CA31D38A-65ED-4F0E-92F1-63CC5AA1A7F0}">
      <dgm:prSet phldrT="[Text]"/>
      <dgm:spPr/>
      <dgm:t>
        <a:bodyPr/>
        <a:lstStyle/>
        <a:p>
          <a:r>
            <a:rPr lang="en-US" dirty="0" smtClean="0"/>
            <a:t>Health and Human Services</a:t>
          </a:r>
          <a:endParaRPr lang="en-US" dirty="0"/>
        </a:p>
      </dgm:t>
    </dgm:pt>
    <dgm:pt modelId="{FED61758-8218-4422-8786-159447ED60B6}" type="parTrans" cxnId="{8F75B356-0E51-4C41-B25A-D0CA64B9EE9C}">
      <dgm:prSet/>
      <dgm:spPr/>
      <dgm:t>
        <a:bodyPr/>
        <a:lstStyle/>
        <a:p>
          <a:endParaRPr lang="en-US"/>
        </a:p>
      </dgm:t>
    </dgm:pt>
    <dgm:pt modelId="{F1095DEC-0AD5-42B5-89D6-2587D5E643D3}" type="sibTrans" cxnId="{8F75B356-0E51-4C41-B25A-D0CA64B9EE9C}">
      <dgm:prSet/>
      <dgm:spPr/>
      <dgm:t>
        <a:bodyPr/>
        <a:lstStyle/>
        <a:p>
          <a:endParaRPr lang="en-US"/>
        </a:p>
      </dgm:t>
    </dgm:pt>
    <dgm:pt modelId="{124F9802-5AA5-462D-9D6B-95693B94E143}">
      <dgm:prSet phldrT="[Text]"/>
      <dgm:spPr/>
      <dgm:t>
        <a:bodyPr/>
        <a:lstStyle/>
        <a:p>
          <a:r>
            <a:rPr lang="en-US" dirty="0" smtClean="0"/>
            <a:t>State Administrative Records</a:t>
          </a:r>
          <a:endParaRPr lang="en-US" dirty="0"/>
        </a:p>
      </dgm:t>
    </dgm:pt>
    <dgm:pt modelId="{A7CC8EBD-5A75-4F37-AE21-CBAD7478D011}" type="parTrans" cxnId="{CE2A0E98-E343-4AE6-BC8D-214180419185}">
      <dgm:prSet/>
      <dgm:spPr/>
      <dgm:t>
        <a:bodyPr/>
        <a:lstStyle/>
        <a:p>
          <a:endParaRPr lang="en-US"/>
        </a:p>
      </dgm:t>
    </dgm:pt>
    <dgm:pt modelId="{AC07812D-289A-4BBD-ACDC-52EF654DFC14}" type="sibTrans" cxnId="{CE2A0E98-E343-4AE6-BC8D-214180419185}">
      <dgm:prSet/>
      <dgm:spPr/>
      <dgm:t>
        <a:bodyPr/>
        <a:lstStyle/>
        <a:p>
          <a:endParaRPr lang="en-US"/>
        </a:p>
      </dgm:t>
    </dgm:pt>
    <dgm:pt modelId="{3E8523F5-08C0-4156-A61B-197837E77356}">
      <dgm:prSet phldrT="[Text]"/>
      <dgm:spPr/>
      <dgm:t>
        <a:bodyPr vert="vert270"/>
        <a:lstStyle/>
        <a:p>
          <a:r>
            <a:rPr lang="en-US" dirty="0" smtClean="0"/>
            <a:t>Housing and Urban Development</a:t>
          </a:r>
          <a:endParaRPr lang="en-US" dirty="0"/>
        </a:p>
      </dgm:t>
    </dgm:pt>
    <dgm:pt modelId="{4AD9799B-F64A-4446-96F1-DD9BD2AEBAF8}" type="parTrans" cxnId="{5FC7CD6D-8009-44F0-9616-95173E6E06E6}">
      <dgm:prSet/>
      <dgm:spPr/>
      <dgm:t>
        <a:bodyPr/>
        <a:lstStyle/>
        <a:p>
          <a:endParaRPr lang="en-US"/>
        </a:p>
      </dgm:t>
    </dgm:pt>
    <dgm:pt modelId="{4A7BB4D0-3DEF-41FD-8E6E-3068A07D2D3F}" type="sibTrans" cxnId="{5FC7CD6D-8009-44F0-9616-95173E6E06E6}">
      <dgm:prSet/>
      <dgm:spPr/>
      <dgm:t>
        <a:bodyPr/>
        <a:lstStyle/>
        <a:p>
          <a:endParaRPr lang="en-US"/>
        </a:p>
      </dgm:t>
    </dgm:pt>
    <dgm:pt modelId="{74926528-A0E7-40B0-BB7B-CFDECE74DDB2}">
      <dgm:prSet phldrT="[Text]"/>
      <dgm:spPr/>
      <dgm:t>
        <a:bodyPr vert="vert270"/>
        <a:lstStyle/>
        <a:p>
          <a:r>
            <a:rPr lang="en-US" dirty="0" smtClean="0"/>
            <a:t>Internal Revenue Service</a:t>
          </a:r>
          <a:endParaRPr lang="en-US" dirty="0"/>
        </a:p>
      </dgm:t>
    </dgm:pt>
    <dgm:pt modelId="{BC2D2882-715B-41FF-BACC-734D0D9A88EA}" type="parTrans" cxnId="{F5286556-D590-4A5E-8135-AB754064402A}">
      <dgm:prSet/>
      <dgm:spPr/>
      <dgm:t>
        <a:bodyPr/>
        <a:lstStyle/>
        <a:p>
          <a:endParaRPr lang="en-US"/>
        </a:p>
      </dgm:t>
    </dgm:pt>
    <dgm:pt modelId="{32D45901-7F16-4729-83F3-C1B0E4966B83}" type="sibTrans" cxnId="{F5286556-D590-4A5E-8135-AB754064402A}">
      <dgm:prSet/>
      <dgm:spPr/>
      <dgm:t>
        <a:bodyPr/>
        <a:lstStyle/>
        <a:p>
          <a:endParaRPr lang="en-US"/>
        </a:p>
      </dgm:t>
    </dgm:pt>
    <dgm:pt modelId="{9E0D0C09-6690-416A-A21E-A49D2E85DFF9}">
      <dgm:prSet phldrT="[Text]"/>
      <dgm:spPr/>
      <dgm:t>
        <a:bodyPr vert="vert270"/>
        <a:lstStyle/>
        <a:p>
          <a:r>
            <a:rPr lang="en-US" dirty="0" smtClean="0"/>
            <a:t>Social Security Administration</a:t>
          </a:r>
          <a:endParaRPr lang="en-US" dirty="0"/>
        </a:p>
      </dgm:t>
    </dgm:pt>
    <dgm:pt modelId="{59E4C57C-E468-4149-ACD2-CD8B4C9531C8}" type="parTrans" cxnId="{314FF9B0-D21F-4F85-A086-31AC3397E8AD}">
      <dgm:prSet/>
      <dgm:spPr/>
      <dgm:t>
        <a:bodyPr/>
        <a:lstStyle/>
        <a:p>
          <a:endParaRPr lang="en-US"/>
        </a:p>
      </dgm:t>
    </dgm:pt>
    <dgm:pt modelId="{CE2D0B68-6BBE-4B0D-B694-81DC7C2E6E28}" type="sibTrans" cxnId="{314FF9B0-D21F-4F85-A086-31AC3397E8AD}">
      <dgm:prSet/>
      <dgm:spPr/>
      <dgm:t>
        <a:bodyPr/>
        <a:lstStyle/>
        <a:p>
          <a:endParaRPr lang="en-US"/>
        </a:p>
      </dgm:t>
    </dgm:pt>
    <dgm:pt modelId="{0A781764-7C10-4969-9213-83B9D40FA831}">
      <dgm:prSet phldrT="[Text]"/>
      <dgm:spPr/>
      <dgm:t>
        <a:bodyPr vert="vert270"/>
        <a:lstStyle/>
        <a:p>
          <a:r>
            <a:rPr lang="en-US" dirty="0" smtClean="0"/>
            <a:t>U.S. Postal Service</a:t>
          </a:r>
          <a:endParaRPr lang="en-US" dirty="0"/>
        </a:p>
      </dgm:t>
    </dgm:pt>
    <dgm:pt modelId="{AE0B1738-2615-40C9-BE02-AF549C29ECA5}" type="parTrans" cxnId="{06BC9D8E-DB1B-4C6B-9691-469CCD8A4FB7}">
      <dgm:prSet/>
      <dgm:spPr/>
      <dgm:t>
        <a:bodyPr/>
        <a:lstStyle/>
        <a:p>
          <a:endParaRPr lang="en-US"/>
        </a:p>
      </dgm:t>
    </dgm:pt>
    <dgm:pt modelId="{C4DD9280-FDAD-4590-9659-8B7A4A3EB2CC}" type="sibTrans" cxnId="{06BC9D8E-DB1B-4C6B-9691-469CCD8A4FB7}">
      <dgm:prSet/>
      <dgm:spPr/>
      <dgm:t>
        <a:bodyPr/>
        <a:lstStyle/>
        <a:p>
          <a:endParaRPr lang="en-US"/>
        </a:p>
      </dgm:t>
    </dgm:pt>
    <dgm:pt modelId="{C45C42A5-F3AD-4DB2-A04B-0EED8BBB6ABA}">
      <dgm:prSet phldrT="[Text]"/>
      <dgm:spPr/>
      <dgm:t>
        <a:bodyPr vert="vert270"/>
        <a:lstStyle/>
        <a:p>
          <a:r>
            <a:rPr lang="en-US" dirty="0" smtClean="0">
              <a:solidFill>
                <a:schemeClr val="tx1"/>
              </a:solidFill>
            </a:rPr>
            <a:t>Unemployment Insurance</a:t>
          </a:r>
          <a:endParaRPr lang="en-US" dirty="0">
            <a:solidFill>
              <a:schemeClr val="tx1"/>
            </a:solidFill>
          </a:endParaRPr>
        </a:p>
      </dgm:t>
    </dgm:pt>
    <dgm:pt modelId="{20E256A0-C50B-4FBA-B187-2F75CCC5C504}" type="parTrans" cxnId="{4D75B143-8364-44B4-A428-064959643363}">
      <dgm:prSet/>
      <dgm:spPr/>
      <dgm:t>
        <a:bodyPr/>
        <a:lstStyle/>
        <a:p>
          <a:endParaRPr lang="en-US"/>
        </a:p>
      </dgm:t>
    </dgm:pt>
    <dgm:pt modelId="{9257E373-85BE-4656-BD80-909568A79A53}" type="sibTrans" cxnId="{4D75B143-8364-44B4-A428-064959643363}">
      <dgm:prSet/>
      <dgm:spPr/>
      <dgm:t>
        <a:bodyPr/>
        <a:lstStyle/>
        <a:p>
          <a:endParaRPr lang="en-US"/>
        </a:p>
      </dgm:t>
    </dgm:pt>
    <dgm:pt modelId="{657552B3-C0DC-4959-9917-060635898C45}">
      <dgm:prSet phldrT="[Text]"/>
      <dgm:spPr/>
      <dgm:t>
        <a:bodyPr/>
        <a:lstStyle/>
        <a:p>
          <a:r>
            <a:rPr lang="en-US" dirty="0" smtClean="0"/>
            <a:t>Third Party Data</a:t>
          </a:r>
          <a:endParaRPr lang="en-US" dirty="0"/>
        </a:p>
      </dgm:t>
    </dgm:pt>
    <dgm:pt modelId="{3DC191C0-AED3-44C4-B4ED-8008180E92BA}" type="sibTrans" cxnId="{39F4D7AC-BCD1-4DB4-9E3E-C094CA69149E}">
      <dgm:prSet/>
      <dgm:spPr/>
      <dgm:t>
        <a:bodyPr/>
        <a:lstStyle/>
        <a:p>
          <a:endParaRPr lang="en-US"/>
        </a:p>
      </dgm:t>
    </dgm:pt>
    <dgm:pt modelId="{518B3E45-CE1B-4F79-88F3-9F835F5F32ED}" type="parTrans" cxnId="{39F4D7AC-BCD1-4DB4-9E3E-C094CA69149E}">
      <dgm:prSet/>
      <dgm:spPr/>
      <dgm:t>
        <a:bodyPr/>
        <a:lstStyle/>
        <a:p>
          <a:endParaRPr lang="en-US"/>
        </a:p>
      </dgm:t>
    </dgm:pt>
    <dgm:pt modelId="{A6699B54-2C38-4471-91B1-E42076994401}">
      <dgm:prSet phldrT="[Text]"/>
      <dgm:spPr/>
      <dgm:t>
        <a:bodyPr/>
        <a:lstStyle/>
        <a:p>
          <a:r>
            <a:rPr lang="en-US" dirty="0" smtClean="0"/>
            <a:t>Housing</a:t>
          </a:r>
          <a:endParaRPr lang="en-US" dirty="0"/>
        </a:p>
      </dgm:t>
    </dgm:pt>
    <dgm:pt modelId="{06B06DAD-81AF-4235-9BF8-B3CDA38FC913}" type="parTrans" cxnId="{567C31C8-94DB-4110-B129-DAE3F1EECD8E}">
      <dgm:prSet/>
      <dgm:spPr/>
      <dgm:t>
        <a:bodyPr/>
        <a:lstStyle/>
        <a:p>
          <a:endParaRPr lang="en-US"/>
        </a:p>
      </dgm:t>
    </dgm:pt>
    <dgm:pt modelId="{6A3517A4-FFD3-4543-91EF-37FC0AA6125C}" type="sibTrans" cxnId="{567C31C8-94DB-4110-B129-DAE3F1EECD8E}">
      <dgm:prSet/>
      <dgm:spPr/>
      <dgm:t>
        <a:bodyPr/>
        <a:lstStyle/>
        <a:p>
          <a:endParaRPr lang="en-US"/>
        </a:p>
      </dgm:t>
    </dgm:pt>
    <dgm:pt modelId="{3B428205-FA8E-4961-A856-DECB6212BD43}">
      <dgm:prSet phldrT="[Text]"/>
      <dgm:spPr/>
      <dgm:t>
        <a:bodyPr vert="vert270"/>
        <a:lstStyle/>
        <a:p>
          <a:endParaRPr lang="en-US" dirty="0"/>
        </a:p>
      </dgm:t>
    </dgm:pt>
    <dgm:pt modelId="{2375BFF6-5BB1-4FCF-B43F-36FD19D85542}" type="parTrans" cxnId="{7B8CCC42-A20A-4CD0-8AFD-B988DFFC7603}">
      <dgm:prSet/>
      <dgm:spPr/>
      <dgm:t>
        <a:bodyPr/>
        <a:lstStyle/>
        <a:p>
          <a:endParaRPr lang="en-US"/>
        </a:p>
      </dgm:t>
    </dgm:pt>
    <dgm:pt modelId="{679FBF1C-9A6F-4469-BD7E-22FD5E500ED6}" type="sibTrans" cxnId="{7B8CCC42-A20A-4CD0-8AFD-B988DFFC7603}">
      <dgm:prSet/>
      <dgm:spPr/>
      <dgm:t>
        <a:bodyPr/>
        <a:lstStyle/>
        <a:p>
          <a:endParaRPr lang="en-US"/>
        </a:p>
      </dgm:t>
    </dgm:pt>
    <dgm:pt modelId="{F27C473C-C8F3-4279-BF8E-1358C873A3B4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 vert="vert270"/>
        <a:lstStyle/>
        <a:p>
          <a:r>
            <a:rPr lang="en-US" dirty="0" smtClean="0">
              <a:solidFill>
                <a:schemeClr val="tx1"/>
              </a:solidFill>
            </a:rPr>
            <a:t>Women, Infants, and Children</a:t>
          </a:r>
          <a:endParaRPr lang="en-US" dirty="0">
            <a:solidFill>
              <a:schemeClr val="tx1"/>
            </a:solidFill>
          </a:endParaRPr>
        </a:p>
      </dgm:t>
    </dgm:pt>
    <dgm:pt modelId="{42ACB4F4-B548-4D75-8324-AAAD8D64BE71}" type="parTrans" cxnId="{35A2483D-C726-4E4B-9082-4A6376AAFCB7}">
      <dgm:prSet/>
      <dgm:spPr/>
      <dgm:t>
        <a:bodyPr/>
        <a:lstStyle/>
        <a:p>
          <a:endParaRPr lang="en-US"/>
        </a:p>
      </dgm:t>
    </dgm:pt>
    <dgm:pt modelId="{7DEF9A54-FB64-47C6-9541-44BEDD77C228}" type="sibTrans" cxnId="{35A2483D-C726-4E4B-9082-4A6376AAFCB7}">
      <dgm:prSet/>
      <dgm:spPr/>
      <dgm:t>
        <a:bodyPr/>
        <a:lstStyle/>
        <a:p>
          <a:endParaRPr lang="en-US"/>
        </a:p>
      </dgm:t>
    </dgm:pt>
    <dgm:pt modelId="{3A2B9089-011A-402C-9C74-AE9BAAB277FA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 vert="vert270"/>
        <a:lstStyle/>
        <a:p>
          <a:r>
            <a:rPr lang="en-US" dirty="0" smtClean="0">
              <a:solidFill>
                <a:schemeClr val="tx1"/>
              </a:solidFill>
            </a:rPr>
            <a:t>Low Income Energy Assistance Program</a:t>
          </a:r>
          <a:endParaRPr lang="en-US" dirty="0">
            <a:solidFill>
              <a:schemeClr val="tx1"/>
            </a:solidFill>
          </a:endParaRPr>
        </a:p>
      </dgm:t>
    </dgm:pt>
    <dgm:pt modelId="{87A6BC9D-D4D3-4243-B089-73123A71F23F}" type="parTrans" cxnId="{71DF4071-F384-447B-8224-EB3770110978}">
      <dgm:prSet/>
      <dgm:spPr/>
      <dgm:t>
        <a:bodyPr/>
        <a:lstStyle/>
        <a:p>
          <a:endParaRPr lang="en-US"/>
        </a:p>
      </dgm:t>
    </dgm:pt>
    <dgm:pt modelId="{FD46CBDC-CB4C-4593-ABFC-A784254C8355}" type="sibTrans" cxnId="{71DF4071-F384-447B-8224-EB3770110978}">
      <dgm:prSet/>
      <dgm:spPr/>
      <dgm:t>
        <a:bodyPr/>
        <a:lstStyle/>
        <a:p>
          <a:endParaRPr lang="en-US"/>
        </a:p>
      </dgm:t>
    </dgm:pt>
    <dgm:pt modelId="{C78DF61D-296B-4F66-A392-02B13A086ECC}">
      <dgm:prSet phldrT="[Text]"/>
      <dgm:spPr/>
      <dgm:t>
        <a:bodyPr/>
        <a:lstStyle/>
        <a:p>
          <a:r>
            <a:rPr lang="en-US" dirty="0" smtClean="0"/>
            <a:t>Supplemental Nutrition Assistance Program</a:t>
          </a:r>
          <a:endParaRPr lang="en-US" dirty="0"/>
        </a:p>
      </dgm:t>
    </dgm:pt>
    <dgm:pt modelId="{1AD21F58-0FD8-46CF-A533-E35E315144A2}" type="parTrans" cxnId="{8E3D0E86-971F-4B24-8657-3C237B255DEC}">
      <dgm:prSet/>
      <dgm:spPr/>
      <dgm:t>
        <a:bodyPr/>
        <a:lstStyle/>
        <a:p>
          <a:endParaRPr lang="en-US"/>
        </a:p>
      </dgm:t>
    </dgm:pt>
    <dgm:pt modelId="{5109FF2E-F1F2-40B9-A1C1-600799BDDD0D}" type="sibTrans" cxnId="{8E3D0E86-971F-4B24-8657-3C237B255DEC}">
      <dgm:prSet/>
      <dgm:spPr/>
      <dgm:t>
        <a:bodyPr/>
        <a:lstStyle/>
        <a:p>
          <a:endParaRPr lang="en-US"/>
        </a:p>
      </dgm:t>
    </dgm:pt>
    <dgm:pt modelId="{3A3DF6AB-BE3F-4504-8A82-24D4764320E4}">
      <dgm:prSet phldrT="[Text]"/>
      <dgm:spPr/>
      <dgm:t>
        <a:bodyPr/>
        <a:lstStyle/>
        <a:p>
          <a:r>
            <a:rPr lang="en-US" dirty="0" smtClean="0"/>
            <a:t>Household</a:t>
          </a:r>
          <a:endParaRPr lang="en-US" dirty="0"/>
        </a:p>
      </dgm:t>
    </dgm:pt>
    <dgm:pt modelId="{CBB44ABA-F41E-4CC1-AF0C-4BD07A78426A}" type="parTrans" cxnId="{3C25C917-40E5-4009-8492-131EEC2B062B}">
      <dgm:prSet/>
      <dgm:spPr/>
      <dgm:t>
        <a:bodyPr/>
        <a:lstStyle/>
        <a:p>
          <a:endParaRPr lang="en-US"/>
        </a:p>
      </dgm:t>
    </dgm:pt>
    <dgm:pt modelId="{9DC95314-84CB-44F2-83EA-33446A61C27D}" type="sibTrans" cxnId="{3C25C917-40E5-4009-8492-131EEC2B062B}">
      <dgm:prSet/>
      <dgm:spPr/>
      <dgm:t>
        <a:bodyPr/>
        <a:lstStyle/>
        <a:p>
          <a:endParaRPr lang="en-US"/>
        </a:p>
      </dgm:t>
    </dgm:pt>
    <dgm:pt modelId="{7F79DF77-4CCF-4100-8C17-3B8F9BD32B05}">
      <dgm:prSet phldrT="[Text]"/>
      <dgm:spPr/>
      <dgm:t>
        <a:bodyPr vert="vert270"/>
        <a:lstStyle/>
        <a:p>
          <a:r>
            <a:rPr lang="en-US" dirty="0" smtClean="0"/>
            <a:t>Bureau of Justice</a:t>
          </a:r>
          <a:endParaRPr lang="en-US" dirty="0"/>
        </a:p>
      </dgm:t>
    </dgm:pt>
    <dgm:pt modelId="{40358462-6CE2-47E1-92E0-CC35B3813B76}" type="parTrans" cxnId="{F9388A4B-12CE-48C8-B127-743A70CEE26C}">
      <dgm:prSet/>
      <dgm:spPr/>
      <dgm:t>
        <a:bodyPr/>
        <a:lstStyle/>
        <a:p>
          <a:endParaRPr lang="en-US"/>
        </a:p>
      </dgm:t>
    </dgm:pt>
    <dgm:pt modelId="{AF782E38-6710-445E-8A68-9BB71D546F89}" type="sibTrans" cxnId="{F9388A4B-12CE-48C8-B127-743A70CEE26C}">
      <dgm:prSet/>
      <dgm:spPr/>
      <dgm:t>
        <a:bodyPr/>
        <a:lstStyle/>
        <a:p>
          <a:endParaRPr lang="en-US"/>
        </a:p>
      </dgm:t>
    </dgm:pt>
    <dgm:pt modelId="{A40FC9B6-3AAF-4B9F-80BF-BDECE5940430}">
      <dgm:prSet phldrT="[Text]"/>
      <dgm:spPr/>
      <dgm:t>
        <a:bodyPr vert="vert270"/>
        <a:lstStyle/>
        <a:p>
          <a:r>
            <a:rPr lang="en-US" dirty="0" smtClean="0"/>
            <a:t>Office of Personnel Management</a:t>
          </a:r>
          <a:endParaRPr lang="en-US" dirty="0"/>
        </a:p>
      </dgm:t>
    </dgm:pt>
    <dgm:pt modelId="{D77BAB55-1F67-4D3A-858F-CD2F4AB021B3}" type="parTrans" cxnId="{CBBC7911-40A0-464A-93F5-7D690A940056}">
      <dgm:prSet/>
      <dgm:spPr/>
      <dgm:t>
        <a:bodyPr/>
        <a:lstStyle/>
        <a:p>
          <a:endParaRPr lang="en-US"/>
        </a:p>
      </dgm:t>
    </dgm:pt>
    <dgm:pt modelId="{096C4F34-30D7-40BA-BFDC-D87DDC7D4D4F}" type="sibTrans" cxnId="{CBBC7911-40A0-464A-93F5-7D690A940056}">
      <dgm:prSet/>
      <dgm:spPr/>
      <dgm:t>
        <a:bodyPr/>
        <a:lstStyle/>
        <a:p>
          <a:endParaRPr lang="en-US"/>
        </a:p>
      </dgm:t>
    </dgm:pt>
    <dgm:pt modelId="{D8313FD7-2DDD-47CF-A64F-0B43D637F9F9}">
      <dgm:prSet phldrT="[Text]"/>
      <dgm:spPr/>
      <dgm:t>
        <a:bodyPr vert="vert270"/>
        <a:lstStyle/>
        <a:p>
          <a:r>
            <a:rPr lang="en-US" dirty="0" smtClean="0"/>
            <a:t>Selective Service</a:t>
          </a:r>
          <a:endParaRPr lang="en-US" dirty="0"/>
        </a:p>
      </dgm:t>
    </dgm:pt>
    <dgm:pt modelId="{973551BA-7E90-4AA2-A655-FAB35AC8BBF5}" type="parTrans" cxnId="{1AE6414D-1F0A-464D-A879-DCC5A92AC6AA}">
      <dgm:prSet/>
      <dgm:spPr/>
      <dgm:t>
        <a:bodyPr/>
        <a:lstStyle/>
        <a:p>
          <a:endParaRPr lang="en-US"/>
        </a:p>
      </dgm:t>
    </dgm:pt>
    <dgm:pt modelId="{242D3375-EDAD-4A5C-B24F-3EF32E7A8111}" type="sibTrans" cxnId="{1AE6414D-1F0A-464D-A879-DCC5A92AC6AA}">
      <dgm:prSet/>
      <dgm:spPr/>
      <dgm:t>
        <a:bodyPr/>
        <a:lstStyle/>
        <a:p>
          <a:endParaRPr lang="en-US"/>
        </a:p>
      </dgm:t>
    </dgm:pt>
    <dgm:pt modelId="{8F383EFA-7D2B-4E75-BCBB-DBBD325610B4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 vert="vert270"/>
        <a:lstStyle/>
        <a:p>
          <a:r>
            <a:rPr lang="en-US" dirty="0" smtClean="0">
              <a:solidFill>
                <a:schemeClr val="tx1"/>
              </a:solidFill>
            </a:rPr>
            <a:t>Temporary Assistance for Needy Families</a:t>
          </a:r>
          <a:endParaRPr lang="en-US" dirty="0">
            <a:solidFill>
              <a:schemeClr val="tx1"/>
            </a:solidFill>
          </a:endParaRPr>
        </a:p>
      </dgm:t>
    </dgm:pt>
    <dgm:pt modelId="{F8341F9F-6366-4E27-B737-64D8BD2B2AE9}" type="parTrans" cxnId="{B7A49B08-ADAF-4C8D-B8A0-0055B466C127}">
      <dgm:prSet/>
      <dgm:spPr/>
      <dgm:t>
        <a:bodyPr/>
        <a:lstStyle/>
        <a:p>
          <a:endParaRPr lang="en-US"/>
        </a:p>
      </dgm:t>
    </dgm:pt>
    <dgm:pt modelId="{E7E9387C-0940-4CE7-9DFD-A3A976316886}" type="sibTrans" cxnId="{B7A49B08-ADAF-4C8D-B8A0-0055B466C127}">
      <dgm:prSet/>
      <dgm:spPr/>
      <dgm:t>
        <a:bodyPr/>
        <a:lstStyle/>
        <a:p>
          <a:endParaRPr lang="en-US"/>
        </a:p>
      </dgm:t>
    </dgm:pt>
    <dgm:pt modelId="{1F82EF63-C2BA-4F54-BE63-8E1703FAE501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 vert="vert270"/>
        <a:lstStyle/>
        <a:p>
          <a:r>
            <a:rPr lang="en-US" dirty="0" smtClean="0">
              <a:solidFill>
                <a:schemeClr val="tx1"/>
              </a:solidFill>
            </a:rPr>
            <a:t>Child Care Subsidy</a:t>
          </a:r>
          <a:endParaRPr lang="en-US" dirty="0">
            <a:solidFill>
              <a:schemeClr val="tx1"/>
            </a:solidFill>
          </a:endParaRPr>
        </a:p>
      </dgm:t>
    </dgm:pt>
    <dgm:pt modelId="{9F2474A2-5D10-4A9E-B371-69FAD5AD653F}" type="parTrans" cxnId="{E63B1737-0875-4937-AEDD-9405DB91D4B5}">
      <dgm:prSet/>
      <dgm:spPr/>
      <dgm:t>
        <a:bodyPr/>
        <a:lstStyle/>
        <a:p>
          <a:endParaRPr lang="en-US"/>
        </a:p>
      </dgm:t>
    </dgm:pt>
    <dgm:pt modelId="{6122A3FA-F06D-47C4-8060-8EDD4713FBF7}" type="sibTrans" cxnId="{E63B1737-0875-4937-AEDD-9405DB91D4B5}">
      <dgm:prSet/>
      <dgm:spPr/>
      <dgm:t>
        <a:bodyPr/>
        <a:lstStyle/>
        <a:p>
          <a:endParaRPr lang="en-US"/>
        </a:p>
      </dgm:t>
    </dgm:pt>
    <dgm:pt modelId="{38AAFE4B-6640-4034-A8B9-6474F01DE03D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 vert="vert270"/>
        <a:lstStyle/>
        <a:p>
          <a:r>
            <a:rPr lang="en-US" dirty="0" smtClean="0">
              <a:solidFill>
                <a:schemeClr val="tx1"/>
              </a:solidFill>
            </a:rPr>
            <a:t>Permanent Fund</a:t>
          </a:r>
          <a:endParaRPr lang="en-US" dirty="0">
            <a:solidFill>
              <a:schemeClr val="tx1"/>
            </a:solidFill>
          </a:endParaRPr>
        </a:p>
      </dgm:t>
    </dgm:pt>
    <dgm:pt modelId="{923C328B-E5CA-4CF8-AAAF-B3B5F3092663}" type="parTrans" cxnId="{534AF387-E0AF-4E31-8174-E923A1C7F533}">
      <dgm:prSet/>
      <dgm:spPr/>
      <dgm:t>
        <a:bodyPr/>
        <a:lstStyle/>
        <a:p>
          <a:endParaRPr lang="en-US"/>
        </a:p>
      </dgm:t>
    </dgm:pt>
    <dgm:pt modelId="{A2F728D0-05CE-48B7-B7CC-FEFAF190D13A}" type="sibTrans" cxnId="{534AF387-E0AF-4E31-8174-E923A1C7F533}">
      <dgm:prSet/>
      <dgm:spPr/>
      <dgm:t>
        <a:bodyPr/>
        <a:lstStyle/>
        <a:p>
          <a:endParaRPr lang="en-US"/>
        </a:p>
      </dgm:t>
    </dgm:pt>
    <dgm:pt modelId="{3EF03577-B0DF-4D86-A810-D56BAD9408B8}" type="pres">
      <dgm:prSet presAssocID="{277F7815-0184-409A-A48A-A6215473962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6E7966-49CA-4EF7-8478-7D3071AA8154}" type="pres">
      <dgm:prSet presAssocID="{C74B2BB2-B577-4323-9325-749D8021D9A8}" presName="composite" presStyleCnt="0"/>
      <dgm:spPr/>
    </dgm:pt>
    <dgm:pt modelId="{EAF8B57E-653F-4C01-A496-8855C937BEC0}" type="pres">
      <dgm:prSet presAssocID="{C74B2BB2-B577-4323-9325-749D8021D9A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A146DC-CDF3-40C3-BB07-178FA8696CCF}" type="pres">
      <dgm:prSet presAssocID="{C74B2BB2-B577-4323-9325-749D8021D9A8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F373E1-33F5-459F-BF3E-2F4CDB52BBCA}" type="pres">
      <dgm:prSet presAssocID="{3434F481-31B3-42DB-897C-CE0CB2F6159D}" presName="space" presStyleCnt="0"/>
      <dgm:spPr/>
    </dgm:pt>
    <dgm:pt modelId="{111061D3-0E16-4F7D-830F-C3BE9B114393}" type="pres">
      <dgm:prSet presAssocID="{124F9802-5AA5-462D-9D6B-95693B94E143}" presName="composite" presStyleCnt="0"/>
      <dgm:spPr/>
    </dgm:pt>
    <dgm:pt modelId="{DEF79983-A84F-4A0A-8431-0E7857DABFBE}" type="pres">
      <dgm:prSet presAssocID="{124F9802-5AA5-462D-9D6B-95693B94E14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3E1779-EA03-43E7-BC80-9B021C563584}" type="pres">
      <dgm:prSet presAssocID="{124F9802-5AA5-462D-9D6B-95693B94E143}" presName="desTx" presStyleLbl="alignAccFollowNode1" presStyleIdx="1" presStyleCnt="3" custLinFactNeighborX="0" custLinFactNeighborY="1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33A29E-4265-48DD-8281-4B2D44872904}" type="pres">
      <dgm:prSet presAssocID="{AC07812D-289A-4BBD-ACDC-52EF654DFC14}" presName="space" presStyleCnt="0"/>
      <dgm:spPr/>
    </dgm:pt>
    <dgm:pt modelId="{97105CE2-D9DA-4CFB-95D2-356CB500EBE8}" type="pres">
      <dgm:prSet presAssocID="{657552B3-C0DC-4959-9917-060635898C45}" presName="composite" presStyleCnt="0"/>
      <dgm:spPr/>
    </dgm:pt>
    <dgm:pt modelId="{B6B598FF-EAE5-4714-A91D-AD64745665B5}" type="pres">
      <dgm:prSet presAssocID="{657552B3-C0DC-4959-9917-060635898C4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41CB13-3E80-4603-90C6-514CFCAD1293}" type="pres">
      <dgm:prSet presAssocID="{657552B3-C0DC-4959-9917-060635898C45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4AF387-E0AF-4E31-8174-E923A1C7F533}" srcId="{124F9802-5AA5-462D-9D6B-95693B94E143}" destId="{38AAFE4B-6640-4034-A8B9-6474F01DE03D}" srcOrd="6" destOrd="0" parTransId="{923C328B-E5CA-4CF8-AAAF-B3B5F3092663}" sibTransId="{A2F728D0-05CE-48B7-B7CC-FEFAF190D13A}"/>
    <dgm:cxn modelId="{2FF8D434-E5F0-4899-9C0A-0BC93FC06958}" type="presOf" srcId="{124F9802-5AA5-462D-9D6B-95693B94E143}" destId="{DEF79983-A84F-4A0A-8431-0E7857DABFBE}" srcOrd="0" destOrd="0" presId="urn:microsoft.com/office/officeart/2005/8/layout/hList1"/>
    <dgm:cxn modelId="{2DAA6C30-298F-4049-98CC-FB86F44419D0}" type="presOf" srcId="{277F7815-0184-409A-A48A-A62154739627}" destId="{3EF03577-B0DF-4D86-A810-D56BAD9408B8}" srcOrd="0" destOrd="0" presId="urn:microsoft.com/office/officeart/2005/8/layout/hList1"/>
    <dgm:cxn modelId="{71DF4071-F384-447B-8224-EB3770110978}" srcId="{124F9802-5AA5-462D-9D6B-95693B94E143}" destId="{3A2B9089-011A-402C-9C74-AE9BAAB277FA}" srcOrd="3" destOrd="0" parTransId="{87A6BC9D-D4D3-4243-B089-73123A71F23F}" sibTransId="{FD46CBDC-CB4C-4593-ABFC-A784254C8355}"/>
    <dgm:cxn modelId="{E63B1737-0875-4937-AEDD-9405DB91D4B5}" srcId="{124F9802-5AA5-462D-9D6B-95693B94E143}" destId="{1F82EF63-C2BA-4F54-BE63-8E1703FAE501}" srcOrd="5" destOrd="0" parTransId="{9F2474A2-5D10-4A9E-B371-69FAD5AD653F}" sibTransId="{6122A3FA-F06D-47C4-8060-8EDD4713FBF7}"/>
    <dgm:cxn modelId="{F99938EE-6597-48E0-A4DD-905B2BD74A59}" type="presOf" srcId="{8F383EFA-7D2B-4E75-BCBB-DBBD325610B4}" destId="{B13E1779-EA03-43E7-BC80-9B021C563584}" srcOrd="0" destOrd="4" presId="urn:microsoft.com/office/officeart/2005/8/layout/hList1"/>
    <dgm:cxn modelId="{F5286556-D590-4A5E-8135-AB754064402A}" srcId="{C74B2BB2-B577-4323-9325-749D8021D9A8}" destId="{74926528-A0E7-40B0-BB7B-CFDECE74DDB2}" srcOrd="2" destOrd="0" parTransId="{BC2D2882-715B-41FF-BACC-734D0D9A88EA}" sibTransId="{32D45901-7F16-4729-83F3-C1B0E4966B83}"/>
    <dgm:cxn modelId="{C1B3DBA8-05D9-4787-94EE-2E9D7BA83498}" type="presOf" srcId="{74926528-A0E7-40B0-BB7B-CFDECE74DDB2}" destId="{7AA146DC-CDF3-40C3-BB07-178FA8696CCF}" srcOrd="0" destOrd="2" presId="urn:microsoft.com/office/officeart/2005/8/layout/hList1"/>
    <dgm:cxn modelId="{FE5F2DB0-7313-4A36-A823-A66A7D7DEF90}" type="presOf" srcId="{38AAFE4B-6640-4034-A8B9-6474F01DE03D}" destId="{B13E1779-EA03-43E7-BC80-9B021C563584}" srcOrd="0" destOrd="6" presId="urn:microsoft.com/office/officeart/2005/8/layout/hList1"/>
    <dgm:cxn modelId="{66E2BEEB-16E6-4A42-8C55-D4EF54FF6B75}" type="presOf" srcId="{9E0D0C09-6690-416A-A21E-A49D2E85DFF9}" destId="{7AA146DC-CDF3-40C3-BB07-178FA8696CCF}" srcOrd="0" destOrd="3" presId="urn:microsoft.com/office/officeart/2005/8/layout/hList1"/>
    <dgm:cxn modelId="{42798BD9-3890-4C6F-BBD4-1234BEBAFAA4}" type="presOf" srcId="{C78DF61D-296B-4F66-A392-02B13A086ECC}" destId="{B13E1779-EA03-43E7-BC80-9B021C563584}" srcOrd="0" destOrd="0" presId="urn:microsoft.com/office/officeart/2005/8/layout/hList1"/>
    <dgm:cxn modelId="{3CDFB2D8-B489-4CE6-A963-8D7242AB529F}" type="presOf" srcId="{3B428205-FA8E-4961-A856-DECB6212BD43}" destId="{5B41CB13-3E80-4603-90C6-514CFCAD1293}" srcOrd="0" destOrd="3" presId="urn:microsoft.com/office/officeart/2005/8/layout/hList1"/>
    <dgm:cxn modelId="{CBBC7911-40A0-464A-93F5-7D690A940056}" srcId="{C74B2BB2-B577-4323-9325-749D8021D9A8}" destId="{A40FC9B6-3AAF-4B9F-80BF-BDECE5940430}" srcOrd="6" destOrd="0" parTransId="{D77BAB55-1F67-4D3A-858F-CD2F4AB021B3}" sibTransId="{096C4F34-30D7-40BA-BFDC-D87DDC7D4D4F}"/>
    <dgm:cxn modelId="{4A50F9BE-C0D1-49B2-A74B-AD0A3F16D990}" type="presOf" srcId="{1F82EF63-C2BA-4F54-BE63-8E1703FAE501}" destId="{B13E1779-EA03-43E7-BC80-9B021C563584}" srcOrd="0" destOrd="5" presId="urn:microsoft.com/office/officeart/2005/8/layout/hList1"/>
    <dgm:cxn modelId="{3684BF46-3732-4AB7-8D03-E57C8D757826}" srcId="{657552B3-C0DC-4959-9917-060635898C45}" destId="{AE9DE713-8818-4A24-BF4C-76F91E1D2A20}" srcOrd="0" destOrd="0" parTransId="{81A501D0-6B2E-46D0-BD60-F422CD5F8DB1}" sibTransId="{E0241264-697D-41B3-8883-9A730F61CFD1}"/>
    <dgm:cxn modelId="{C093AF5D-BC71-44A4-B416-6AA56E1D62BC}" type="presOf" srcId="{657552B3-C0DC-4959-9917-060635898C45}" destId="{B6B598FF-EAE5-4714-A91D-AD64745665B5}" srcOrd="0" destOrd="0" presId="urn:microsoft.com/office/officeart/2005/8/layout/hList1"/>
    <dgm:cxn modelId="{8F75B356-0E51-4C41-B25A-D0CA64B9EE9C}" srcId="{C74B2BB2-B577-4323-9325-749D8021D9A8}" destId="{CA31D38A-65ED-4F0E-92F1-63CC5AA1A7F0}" srcOrd="0" destOrd="0" parTransId="{FED61758-8218-4422-8786-159447ED60B6}" sibTransId="{F1095DEC-0AD5-42B5-89D6-2587D5E643D3}"/>
    <dgm:cxn modelId="{B7A49B08-ADAF-4C8D-B8A0-0055B466C127}" srcId="{124F9802-5AA5-462D-9D6B-95693B94E143}" destId="{8F383EFA-7D2B-4E75-BCBB-DBBD325610B4}" srcOrd="4" destOrd="0" parTransId="{F8341F9F-6366-4E27-B737-64D8BD2B2AE9}" sibTransId="{E7E9387C-0940-4CE7-9DFD-A3A976316886}"/>
    <dgm:cxn modelId="{1AE6414D-1F0A-464D-A879-DCC5A92AC6AA}" srcId="{C74B2BB2-B577-4323-9325-749D8021D9A8}" destId="{D8313FD7-2DDD-47CF-A64F-0B43D637F9F9}" srcOrd="7" destOrd="0" parTransId="{973551BA-7E90-4AA2-A655-FAB35AC8BBF5}" sibTransId="{242D3375-EDAD-4A5C-B24F-3EF32E7A8111}"/>
    <dgm:cxn modelId="{F9388A4B-12CE-48C8-B127-743A70CEE26C}" srcId="{C74B2BB2-B577-4323-9325-749D8021D9A8}" destId="{7F79DF77-4CCF-4100-8C17-3B8F9BD32B05}" srcOrd="4" destOrd="0" parTransId="{40358462-6CE2-47E1-92E0-CC35B3813B76}" sibTransId="{AF782E38-6710-445E-8A68-9BB71D546F89}"/>
    <dgm:cxn modelId="{39F4D7AC-BCD1-4DB4-9E3E-C094CA69149E}" srcId="{277F7815-0184-409A-A48A-A62154739627}" destId="{657552B3-C0DC-4959-9917-060635898C45}" srcOrd="2" destOrd="0" parTransId="{518B3E45-CE1B-4F79-88F3-9F835F5F32ED}" sibTransId="{3DC191C0-AED3-44C4-B4ED-8008180E92BA}"/>
    <dgm:cxn modelId="{AB9F89DE-3F1D-471D-9236-CBCB0FBD8D7D}" type="presOf" srcId="{CA31D38A-65ED-4F0E-92F1-63CC5AA1A7F0}" destId="{7AA146DC-CDF3-40C3-BB07-178FA8696CCF}" srcOrd="0" destOrd="0" presId="urn:microsoft.com/office/officeart/2005/8/layout/hList1"/>
    <dgm:cxn modelId="{EC6D724F-A5CE-4A51-AEDD-FF4C406A4B1A}" type="presOf" srcId="{7F79DF77-4CCF-4100-8C17-3B8F9BD32B05}" destId="{7AA146DC-CDF3-40C3-BB07-178FA8696CCF}" srcOrd="0" destOrd="4" presId="urn:microsoft.com/office/officeart/2005/8/layout/hList1"/>
    <dgm:cxn modelId="{35A2483D-C726-4E4B-9082-4A6376AAFCB7}" srcId="{124F9802-5AA5-462D-9D6B-95693B94E143}" destId="{F27C473C-C8F3-4279-BF8E-1358C873A3B4}" srcOrd="2" destOrd="0" parTransId="{42ACB4F4-B548-4D75-8324-AAAD8D64BE71}" sibTransId="{7DEF9A54-FB64-47C6-9541-44BEDD77C228}"/>
    <dgm:cxn modelId="{F3B272FB-C80A-4B2F-B545-B0945F0B321E}" type="presOf" srcId="{D8313FD7-2DDD-47CF-A64F-0B43D637F9F9}" destId="{7AA146DC-CDF3-40C3-BB07-178FA8696CCF}" srcOrd="0" destOrd="7" presId="urn:microsoft.com/office/officeart/2005/8/layout/hList1"/>
    <dgm:cxn modelId="{5CDBF1E6-AA62-4996-9711-17F844857EEC}" type="presOf" srcId="{F27C473C-C8F3-4279-BF8E-1358C873A3B4}" destId="{B13E1779-EA03-43E7-BC80-9B021C563584}" srcOrd="0" destOrd="2" presId="urn:microsoft.com/office/officeart/2005/8/layout/hList1"/>
    <dgm:cxn modelId="{3C25C917-40E5-4009-8492-131EEC2B062B}" srcId="{657552B3-C0DC-4959-9917-060635898C45}" destId="{3A3DF6AB-BE3F-4504-8A82-24D4764320E4}" srcOrd="1" destOrd="0" parTransId="{CBB44ABA-F41E-4CC1-AF0C-4BD07A78426A}" sibTransId="{9DC95314-84CB-44F2-83EA-33446A61C27D}"/>
    <dgm:cxn modelId="{314FF9B0-D21F-4F85-A086-31AC3397E8AD}" srcId="{C74B2BB2-B577-4323-9325-749D8021D9A8}" destId="{9E0D0C09-6690-416A-A21E-A49D2E85DFF9}" srcOrd="3" destOrd="0" parTransId="{59E4C57C-E468-4149-ACD2-CD8B4C9531C8}" sibTransId="{CE2D0B68-6BBE-4B0D-B694-81DC7C2E6E28}"/>
    <dgm:cxn modelId="{37B97B1D-78BA-4BDC-B546-5BA218C0FDA9}" type="presOf" srcId="{3E8523F5-08C0-4156-A61B-197837E77356}" destId="{7AA146DC-CDF3-40C3-BB07-178FA8696CCF}" srcOrd="0" destOrd="1" presId="urn:microsoft.com/office/officeart/2005/8/layout/hList1"/>
    <dgm:cxn modelId="{2E8FE36F-D311-431B-A078-2F7698FC78F8}" type="presOf" srcId="{3A2B9089-011A-402C-9C74-AE9BAAB277FA}" destId="{B13E1779-EA03-43E7-BC80-9B021C563584}" srcOrd="0" destOrd="3" presId="urn:microsoft.com/office/officeart/2005/8/layout/hList1"/>
    <dgm:cxn modelId="{3ED7B018-5B1C-4080-B305-7C863A36F432}" srcId="{277F7815-0184-409A-A48A-A62154739627}" destId="{C74B2BB2-B577-4323-9325-749D8021D9A8}" srcOrd="0" destOrd="0" parTransId="{4EAAFFFC-943F-46CF-964D-259E1C25001A}" sibTransId="{3434F481-31B3-42DB-897C-CE0CB2F6159D}"/>
    <dgm:cxn modelId="{CE2A0E98-E343-4AE6-BC8D-214180419185}" srcId="{277F7815-0184-409A-A48A-A62154739627}" destId="{124F9802-5AA5-462D-9D6B-95693B94E143}" srcOrd="1" destOrd="0" parTransId="{A7CC8EBD-5A75-4F37-AE21-CBAD7478D011}" sibTransId="{AC07812D-289A-4BBD-ACDC-52EF654DFC14}"/>
    <dgm:cxn modelId="{5FC7CD6D-8009-44F0-9616-95173E6E06E6}" srcId="{C74B2BB2-B577-4323-9325-749D8021D9A8}" destId="{3E8523F5-08C0-4156-A61B-197837E77356}" srcOrd="1" destOrd="0" parTransId="{4AD9799B-F64A-4446-96F1-DD9BD2AEBAF8}" sibTransId="{4A7BB4D0-3DEF-41FD-8E6E-3068A07D2D3F}"/>
    <dgm:cxn modelId="{8AE853CF-2680-40F1-B78E-7124B403B3B4}" type="presOf" srcId="{C45C42A5-F3AD-4DB2-A04B-0EED8BBB6ABA}" destId="{B13E1779-EA03-43E7-BC80-9B021C563584}" srcOrd="0" destOrd="1" presId="urn:microsoft.com/office/officeart/2005/8/layout/hList1"/>
    <dgm:cxn modelId="{83C3ABCF-1A40-4041-8331-79E62C1E2A62}" type="presOf" srcId="{A6699B54-2C38-4471-91B1-E42076994401}" destId="{5B41CB13-3E80-4603-90C6-514CFCAD1293}" srcOrd="0" destOrd="2" presId="urn:microsoft.com/office/officeart/2005/8/layout/hList1"/>
    <dgm:cxn modelId="{86BDA211-5390-4E83-9785-E7F408E070B3}" type="presOf" srcId="{0A781764-7C10-4969-9213-83B9D40FA831}" destId="{7AA146DC-CDF3-40C3-BB07-178FA8696CCF}" srcOrd="0" destOrd="5" presId="urn:microsoft.com/office/officeart/2005/8/layout/hList1"/>
    <dgm:cxn modelId="{7B8CCC42-A20A-4CD0-8AFD-B988DFFC7603}" srcId="{657552B3-C0DC-4959-9917-060635898C45}" destId="{3B428205-FA8E-4961-A856-DECB6212BD43}" srcOrd="3" destOrd="0" parTransId="{2375BFF6-5BB1-4FCF-B43F-36FD19D85542}" sibTransId="{679FBF1C-9A6F-4469-BD7E-22FD5E500ED6}"/>
    <dgm:cxn modelId="{06BC9D8E-DB1B-4C6B-9691-469CCD8A4FB7}" srcId="{C74B2BB2-B577-4323-9325-749D8021D9A8}" destId="{0A781764-7C10-4969-9213-83B9D40FA831}" srcOrd="5" destOrd="0" parTransId="{AE0B1738-2615-40C9-BE02-AF549C29ECA5}" sibTransId="{C4DD9280-FDAD-4590-9659-8B7A4A3EB2CC}"/>
    <dgm:cxn modelId="{B5B7114B-2DF7-4F6D-AA0E-8FAB634C41AD}" type="presOf" srcId="{AE9DE713-8818-4A24-BF4C-76F91E1D2A20}" destId="{5B41CB13-3E80-4603-90C6-514CFCAD1293}" srcOrd="0" destOrd="0" presId="urn:microsoft.com/office/officeart/2005/8/layout/hList1"/>
    <dgm:cxn modelId="{8E3D0E86-971F-4B24-8657-3C237B255DEC}" srcId="{124F9802-5AA5-462D-9D6B-95693B94E143}" destId="{C78DF61D-296B-4F66-A392-02B13A086ECC}" srcOrd="0" destOrd="0" parTransId="{1AD21F58-0FD8-46CF-A533-E35E315144A2}" sibTransId="{5109FF2E-F1F2-40B9-A1C1-600799BDDD0D}"/>
    <dgm:cxn modelId="{28B3F444-431C-46C5-BC94-CBBD8AB09C1B}" type="presOf" srcId="{A40FC9B6-3AAF-4B9F-80BF-BDECE5940430}" destId="{7AA146DC-CDF3-40C3-BB07-178FA8696CCF}" srcOrd="0" destOrd="6" presId="urn:microsoft.com/office/officeart/2005/8/layout/hList1"/>
    <dgm:cxn modelId="{3A82BA21-9346-4620-A524-6ECE38F70A0E}" type="presOf" srcId="{C74B2BB2-B577-4323-9325-749D8021D9A8}" destId="{EAF8B57E-653F-4C01-A496-8855C937BEC0}" srcOrd="0" destOrd="0" presId="urn:microsoft.com/office/officeart/2005/8/layout/hList1"/>
    <dgm:cxn modelId="{D85C56B6-C199-4F9B-AE3E-31578570DC4D}" type="presOf" srcId="{3A3DF6AB-BE3F-4504-8A82-24D4764320E4}" destId="{5B41CB13-3E80-4603-90C6-514CFCAD1293}" srcOrd="0" destOrd="1" presId="urn:microsoft.com/office/officeart/2005/8/layout/hList1"/>
    <dgm:cxn modelId="{567C31C8-94DB-4110-B129-DAE3F1EECD8E}" srcId="{657552B3-C0DC-4959-9917-060635898C45}" destId="{A6699B54-2C38-4471-91B1-E42076994401}" srcOrd="2" destOrd="0" parTransId="{06B06DAD-81AF-4235-9BF8-B3CDA38FC913}" sibTransId="{6A3517A4-FFD3-4543-91EF-37FC0AA6125C}"/>
    <dgm:cxn modelId="{4D75B143-8364-44B4-A428-064959643363}" srcId="{124F9802-5AA5-462D-9D6B-95693B94E143}" destId="{C45C42A5-F3AD-4DB2-A04B-0EED8BBB6ABA}" srcOrd="1" destOrd="0" parTransId="{20E256A0-C50B-4FBA-B187-2F75CCC5C504}" sibTransId="{9257E373-85BE-4656-BD80-909568A79A53}"/>
    <dgm:cxn modelId="{C7A827B8-8606-4592-B201-4C9F531A7430}" type="presParOf" srcId="{3EF03577-B0DF-4D86-A810-D56BAD9408B8}" destId="{D26E7966-49CA-4EF7-8478-7D3071AA8154}" srcOrd="0" destOrd="0" presId="urn:microsoft.com/office/officeart/2005/8/layout/hList1"/>
    <dgm:cxn modelId="{3361DADF-CBDA-4E61-8701-95344AF4B121}" type="presParOf" srcId="{D26E7966-49CA-4EF7-8478-7D3071AA8154}" destId="{EAF8B57E-653F-4C01-A496-8855C937BEC0}" srcOrd="0" destOrd="0" presId="urn:microsoft.com/office/officeart/2005/8/layout/hList1"/>
    <dgm:cxn modelId="{E9F8E5F4-AA27-4AEB-8CFD-0F06F79FCE10}" type="presParOf" srcId="{D26E7966-49CA-4EF7-8478-7D3071AA8154}" destId="{7AA146DC-CDF3-40C3-BB07-178FA8696CCF}" srcOrd="1" destOrd="0" presId="urn:microsoft.com/office/officeart/2005/8/layout/hList1"/>
    <dgm:cxn modelId="{1F4EC214-D0D4-4881-86D1-AD96A6920777}" type="presParOf" srcId="{3EF03577-B0DF-4D86-A810-D56BAD9408B8}" destId="{57F373E1-33F5-459F-BF3E-2F4CDB52BBCA}" srcOrd="1" destOrd="0" presId="urn:microsoft.com/office/officeart/2005/8/layout/hList1"/>
    <dgm:cxn modelId="{CB20DF01-E690-4883-86FA-32CF300A796D}" type="presParOf" srcId="{3EF03577-B0DF-4D86-A810-D56BAD9408B8}" destId="{111061D3-0E16-4F7D-830F-C3BE9B114393}" srcOrd="2" destOrd="0" presId="urn:microsoft.com/office/officeart/2005/8/layout/hList1"/>
    <dgm:cxn modelId="{B577B927-DBC9-48C1-B21A-6BE18A24D377}" type="presParOf" srcId="{111061D3-0E16-4F7D-830F-C3BE9B114393}" destId="{DEF79983-A84F-4A0A-8431-0E7857DABFBE}" srcOrd="0" destOrd="0" presId="urn:microsoft.com/office/officeart/2005/8/layout/hList1"/>
    <dgm:cxn modelId="{200281B8-7D71-4005-9814-10FE032CEC31}" type="presParOf" srcId="{111061D3-0E16-4F7D-830F-C3BE9B114393}" destId="{B13E1779-EA03-43E7-BC80-9B021C563584}" srcOrd="1" destOrd="0" presId="urn:microsoft.com/office/officeart/2005/8/layout/hList1"/>
    <dgm:cxn modelId="{41A22335-12B9-49D7-BC3E-6F518F225167}" type="presParOf" srcId="{3EF03577-B0DF-4D86-A810-D56BAD9408B8}" destId="{1D33A29E-4265-48DD-8281-4B2D44872904}" srcOrd="3" destOrd="0" presId="urn:microsoft.com/office/officeart/2005/8/layout/hList1"/>
    <dgm:cxn modelId="{AF3A9DFC-4A5B-4BAE-B283-46433F6633EF}" type="presParOf" srcId="{3EF03577-B0DF-4D86-A810-D56BAD9408B8}" destId="{97105CE2-D9DA-4CFB-95D2-356CB500EBE8}" srcOrd="4" destOrd="0" presId="urn:microsoft.com/office/officeart/2005/8/layout/hList1"/>
    <dgm:cxn modelId="{4241D965-A1C6-47B6-956E-ECE49563A0DE}" type="presParOf" srcId="{97105CE2-D9DA-4CFB-95D2-356CB500EBE8}" destId="{B6B598FF-EAE5-4714-A91D-AD64745665B5}" srcOrd="0" destOrd="0" presId="urn:microsoft.com/office/officeart/2005/8/layout/hList1"/>
    <dgm:cxn modelId="{79D25983-810F-450E-920F-2B12681C027E}" type="presParOf" srcId="{97105CE2-D9DA-4CFB-95D2-356CB500EBE8}" destId="{5B41CB13-3E80-4603-90C6-514CFCAD129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F8B57E-653F-4C01-A496-8855C937BEC0}">
      <dsp:nvSpPr>
        <dsp:cNvPr id="0" name=""/>
        <dsp:cNvSpPr/>
      </dsp:nvSpPr>
      <dsp:spPr>
        <a:xfrm>
          <a:off x="3134" y="37953"/>
          <a:ext cx="3055962" cy="6948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Federal Administrative Records</a:t>
          </a:r>
          <a:endParaRPr lang="en-US" sz="1900" kern="1200" dirty="0"/>
        </a:p>
      </dsp:txBody>
      <dsp:txXfrm>
        <a:off x="3134" y="37953"/>
        <a:ext cx="3055962" cy="694896"/>
      </dsp:txXfrm>
    </dsp:sp>
    <dsp:sp modelId="{7AA146DC-CDF3-40C3-BB07-178FA8696CCF}">
      <dsp:nvSpPr>
        <dsp:cNvPr id="0" name=""/>
        <dsp:cNvSpPr/>
      </dsp:nvSpPr>
      <dsp:spPr>
        <a:xfrm>
          <a:off x="3134" y="732849"/>
          <a:ext cx="3055962" cy="37551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Health and Human Services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Housing and Urban Development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Internal Revenue Service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Social Security Administration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Bureau of Justice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U.S. Postal Service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Office of Personnel Management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Selective Service</a:t>
          </a:r>
          <a:endParaRPr lang="en-US" sz="1900" kern="1200" dirty="0"/>
        </a:p>
      </dsp:txBody>
      <dsp:txXfrm>
        <a:off x="3134" y="732849"/>
        <a:ext cx="3055962" cy="3755159"/>
      </dsp:txXfrm>
    </dsp:sp>
    <dsp:sp modelId="{DEF79983-A84F-4A0A-8431-0E7857DABFBE}">
      <dsp:nvSpPr>
        <dsp:cNvPr id="0" name=""/>
        <dsp:cNvSpPr/>
      </dsp:nvSpPr>
      <dsp:spPr>
        <a:xfrm>
          <a:off x="3486931" y="37953"/>
          <a:ext cx="3055962" cy="6948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State Administrative Records</a:t>
          </a:r>
          <a:endParaRPr lang="en-US" sz="1900" kern="1200" dirty="0"/>
        </a:p>
      </dsp:txBody>
      <dsp:txXfrm>
        <a:off x="3486931" y="37953"/>
        <a:ext cx="3055962" cy="694896"/>
      </dsp:txXfrm>
    </dsp:sp>
    <dsp:sp modelId="{B13E1779-EA03-43E7-BC80-9B021C563584}">
      <dsp:nvSpPr>
        <dsp:cNvPr id="0" name=""/>
        <dsp:cNvSpPr/>
      </dsp:nvSpPr>
      <dsp:spPr>
        <a:xfrm>
          <a:off x="3486931" y="737543"/>
          <a:ext cx="3055962" cy="37551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Supplemental Nutrition Assistance Program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>
              <a:solidFill>
                <a:schemeClr val="tx1"/>
              </a:solidFill>
            </a:rPr>
            <a:t>Unemployment Insurance</a:t>
          </a:r>
          <a:endParaRPr lang="en-US" sz="1900" kern="1200" dirty="0">
            <a:solidFill>
              <a:schemeClr val="tx1"/>
            </a:solidFill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>
              <a:solidFill>
                <a:schemeClr val="tx1"/>
              </a:solidFill>
            </a:rPr>
            <a:t>Women, Infants, and Children</a:t>
          </a:r>
          <a:endParaRPr lang="en-US" sz="1900" kern="1200" dirty="0">
            <a:solidFill>
              <a:schemeClr val="tx1"/>
            </a:solidFill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>
              <a:solidFill>
                <a:schemeClr val="tx1"/>
              </a:solidFill>
            </a:rPr>
            <a:t>Low Income Energy Assistance Program</a:t>
          </a:r>
          <a:endParaRPr lang="en-US" sz="1900" kern="1200" dirty="0">
            <a:solidFill>
              <a:schemeClr val="tx1"/>
            </a:solidFill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>
              <a:solidFill>
                <a:schemeClr val="tx1"/>
              </a:solidFill>
            </a:rPr>
            <a:t>Temporary Assistance for Needy Families</a:t>
          </a:r>
          <a:endParaRPr lang="en-US" sz="1900" kern="1200" dirty="0">
            <a:solidFill>
              <a:schemeClr val="tx1"/>
            </a:solidFill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>
              <a:solidFill>
                <a:schemeClr val="tx1"/>
              </a:solidFill>
            </a:rPr>
            <a:t>Child Care Subsidy</a:t>
          </a:r>
          <a:endParaRPr lang="en-US" sz="1900" kern="1200" dirty="0">
            <a:solidFill>
              <a:schemeClr val="tx1"/>
            </a:solidFill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>
              <a:solidFill>
                <a:schemeClr val="tx1"/>
              </a:solidFill>
            </a:rPr>
            <a:t>Permanent Fund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3486931" y="737543"/>
        <a:ext cx="3055962" cy="3755159"/>
      </dsp:txXfrm>
    </dsp:sp>
    <dsp:sp modelId="{B6B598FF-EAE5-4714-A91D-AD64745665B5}">
      <dsp:nvSpPr>
        <dsp:cNvPr id="0" name=""/>
        <dsp:cNvSpPr/>
      </dsp:nvSpPr>
      <dsp:spPr>
        <a:xfrm>
          <a:off x="6970728" y="37953"/>
          <a:ext cx="3055962" cy="6948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Third Party Data</a:t>
          </a:r>
          <a:endParaRPr lang="en-US" sz="1900" kern="1200" dirty="0"/>
        </a:p>
      </dsp:txBody>
      <dsp:txXfrm>
        <a:off x="6970728" y="37953"/>
        <a:ext cx="3055962" cy="694896"/>
      </dsp:txXfrm>
    </dsp:sp>
    <dsp:sp modelId="{5B41CB13-3E80-4603-90C6-514CFCAD1293}">
      <dsp:nvSpPr>
        <dsp:cNvPr id="0" name=""/>
        <dsp:cNvSpPr/>
      </dsp:nvSpPr>
      <dsp:spPr>
        <a:xfrm>
          <a:off x="6970728" y="732849"/>
          <a:ext cx="3055962" cy="37551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Contact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Household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Housing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900" kern="1200" dirty="0"/>
        </a:p>
      </dsp:txBody>
      <dsp:txXfrm>
        <a:off x="6970728" y="732849"/>
        <a:ext cx="3055962" cy="37551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40F903A-873C-4C92-95D1-C34E117DE35A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03B9073-4934-4A18-B03D-7FA2DABDE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43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A42181-FC9E-B84A-9A5B-84528CBEAEAC}" type="slidenum">
              <a:rPr lang="en-US">
                <a:solidFill>
                  <a:prstClr val="black"/>
                </a:solidFill>
                <a:latin typeface="Times New Roman" pitchFamily="-1" charset="0"/>
              </a:rPr>
              <a:pPr/>
              <a:t>1</a:t>
            </a:fld>
            <a:endParaRPr lang="en-US" dirty="0">
              <a:solidFill>
                <a:prstClr val="black"/>
              </a:solidFill>
              <a:latin typeface="Times New Roman" pitchFamily="-1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06400" y="696913"/>
            <a:ext cx="6197600" cy="34877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2" y="4338320"/>
            <a:ext cx="5937250" cy="4739005"/>
          </a:xfrm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6264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F0521-4875-4D8D-A4C7-DA6FBA8969D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9675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BB7FA-2546-44CA-BB5A-994E3A9CDF4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7232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0449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BB7FA-2546-44CA-BB5A-994E3A9CDF4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398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C2E28-C751-4C6C-A31D-DD9CB7CA6D1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7808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BB7FA-2546-44CA-BB5A-994E3A9CDF4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916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70992-6153-425C-81AF-9690BD02F8B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254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BB7FA-2546-44CA-BB5A-994E3A9CDF4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7521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0449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F0521-4875-4D8D-A4C7-DA6FBA8969D2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6511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BB7FA-2546-44CA-BB5A-994E3A9CDF4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155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B9073-4934-4A18-B03D-7FA2DABDE59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255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BB7FA-2546-44CA-BB5A-994E3A9CDF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290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B9073-4934-4A18-B03D-7FA2DABDE59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913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BB7FA-2546-44CA-BB5A-994E3A9CDF4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6584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F0521-4875-4D8D-A4C7-DA6FBA8969D2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565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F0521-4875-4D8D-A4C7-DA6FBA8969D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952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B9073-4934-4A18-B03D-7FA2DABDE59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761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B9073-4934-4A18-B03D-7FA2DABDE59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8234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B9073-4934-4A18-B03D-7FA2DABDE59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802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F0521-4875-4D8D-A4C7-DA6FBA8969D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5475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0449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F0521-4875-4D8D-A4C7-DA6FBA8969D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6141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73100" y="696913"/>
            <a:ext cx="5664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C2E28-C751-4C6C-A31D-DD9CB7CA6D1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85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73600" y="6356351"/>
            <a:ext cx="28448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03AE04C5-3085-4F64-BC65-54FE2DBF6E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62364753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73600" y="6356351"/>
            <a:ext cx="28448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03AE04C5-3085-4F64-BC65-54FE2DBF6E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75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73600" y="6356351"/>
            <a:ext cx="28448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03AE04C5-3085-4F64-BC65-54FE2DBF6E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42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73600" y="6356351"/>
            <a:ext cx="28448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03AE04C5-3085-4F64-BC65-54FE2DBF6E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5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73600" y="6356351"/>
            <a:ext cx="28448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03AE04C5-3085-4F64-BC65-54FE2DBF6E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366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73600" y="6356351"/>
            <a:ext cx="28448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03AE04C5-3085-4F64-BC65-54FE2DBF6E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73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673600" y="6356351"/>
            <a:ext cx="28448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03AE04C5-3085-4F64-BC65-54FE2DBF6E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5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673600" y="6356351"/>
            <a:ext cx="28448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03AE04C5-3085-4F64-BC65-54FE2DBF6E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79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673600" y="6356351"/>
            <a:ext cx="28448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03AE04C5-3085-4F64-BC65-54FE2DBF6E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484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73600" y="6356351"/>
            <a:ext cx="28448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03AE04C5-3085-4F64-BC65-54FE2DBF6E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08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73600" y="6356351"/>
            <a:ext cx="28448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03AE04C5-3085-4F64-BC65-54FE2DBF6E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003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Grp="1" noSelect="1" noRot="1" noMove="1" noResize="1" noEditPoints="1" noAdjustHandles="1" noChangeArrowheads="1" noChangeShapeType="1"/>
          </p:cNvPicPr>
          <p:nvPr userDrawn="1">
            <p:custDataLst>
              <p:tags r:id="rId13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6243412"/>
            <a:ext cx="3254433" cy="46135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56180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sus.gov/about/adrm/linkage/guidance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ensus.gov/ces/dataproducts/restricted_data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nsus.gov/about/adrm/linkage/working-papers.2014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sus.gov/about/adrm/fsrdc/locations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census.icpsr.umich.edu/census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ensus.gov/about/adrm/linkage/working-papers.html" TargetMode="External"/><Relationship Id="rId5" Type="http://schemas.openxmlformats.org/officeDocument/2006/relationships/hyperlink" Target="mailto:Melissa.C.Chiu@census.gov" TargetMode="External"/><Relationship Id="rId4" Type="http://schemas.openxmlformats.org/officeDocument/2006/relationships/hyperlink" Target="mailto:ERD.Data-Linkage@census.gov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23875" y="-228600"/>
            <a:ext cx="11144250" cy="3854451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rgbClr val="002060"/>
                </a:solidFill>
                <a:cs typeface="Arial" panose="020B0604020202020204" pitchFamily="34" charset="0"/>
              </a:rPr>
              <a:t>Evidence-Building using Linked Administrative Data at the Census Bureau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559435" y="3625851"/>
            <a:ext cx="11144250" cy="2752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7967" tIns="48983" rIns="97967" bIns="48983">
            <a:prstTxWarp prst="textNoShape">
              <a:avLst/>
            </a:prstTxWarp>
            <a:spAutoFit/>
          </a:bodyPr>
          <a:lstStyle/>
          <a:p>
            <a:pPr algn="ctr" defTabSz="489833" fontAlgn="base">
              <a:spcBef>
                <a:spcPct val="0"/>
              </a:spcBef>
              <a:spcAft>
                <a:spcPct val="0"/>
              </a:spcAft>
            </a:pPr>
            <a:r>
              <a:rPr lang="en-US" sz="2156" b="1" dirty="0" smtClean="0">
                <a:solidFill>
                  <a:srgbClr val="002060"/>
                </a:solidFill>
                <a:latin typeface="Arial" panose="020B0604020202020204" pitchFamily="34" charset="0"/>
                <a:ea typeface="Arial" pitchFamily="-1" charset="0"/>
                <a:cs typeface="Arial" panose="020B0604020202020204" pitchFamily="34" charset="0"/>
              </a:rPr>
              <a:t>Kate McNamara</a:t>
            </a:r>
            <a:endParaRPr lang="en-US" sz="2156" b="1" dirty="0">
              <a:solidFill>
                <a:srgbClr val="002060"/>
              </a:solidFill>
              <a:latin typeface="Arial" panose="020B0604020202020204" pitchFamily="34" charset="0"/>
              <a:ea typeface="Arial" pitchFamily="-1" charset="0"/>
              <a:cs typeface="Arial" panose="020B0604020202020204" pitchFamily="34" charset="0"/>
            </a:endParaRPr>
          </a:p>
          <a:p>
            <a:pPr algn="ctr" defTabSz="489833" fontAlgn="base">
              <a:spcBef>
                <a:spcPct val="0"/>
              </a:spcBef>
              <a:spcAft>
                <a:spcPct val="0"/>
              </a:spcAft>
            </a:pPr>
            <a:r>
              <a:rPr lang="en-US" sz="2156" dirty="0" smtClean="0">
                <a:solidFill>
                  <a:srgbClr val="002060"/>
                </a:solidFill>
                <a:latin typeface="Arial" panose="020B0604020202020204" pitchFamily="34" charset="0"/>
                <a:ea typeface="Arial" pitchFamily="-1" charset="0"/>
                <a:cs typeface="Arial" panose="020B0604020202020204" pitchFamily="34" charset="0"/>
              </a:rPr>
              <a:t>Economic Reimbursable Surveys Division</a:t>
            </a:r>
          </a:p>
          <a:p>
            <a:pPr algn="ctr" defTabSz="489833" fontAlgn="base">
              <a:spcBef>
                <a:spcPct val="0"/>
              </a:spcBef>
              <a:spcAft>
                <a:spcPct val="0"/>
              </a:spcAft>
            </a:pPr>
            <a:r>
              <a:rPr lang="en-US" sz="2156" dirty="0" smtClean="0">
                <a:solidFill>
                  <a:srgbClr val="002060"/>
                </a:solidFill>
                <a:latin typeface="Arial" panose="020B0604020202020204" pitchFamily="34" charset="0"/>
                <a:ea typeface="Arial" pitchFamily="-1" charset="0"/>
                <a:cs typeface="Arial" panose="020B0604020202020204" pitchFamily="34" charset="0"/>
              </a:rPr>
              <a:t>Evidence-Building Staff</a:t>
            </a:r>
            <a:endParaRPr lang="en-US" sz="2156" dirty="0">
              <a:solidFill>
                <a:srgbClr val="002060"/>
              </a:solidFill>
              <a:latin typeface="Arial" panose="020B0604020202020204" pitchFamily="34" charset="0"/>
              <a:ea typeface="Arial" pitchFamily="-1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156" dirty="0">
                <a:solidFill>
                  <a:srgbClr val="002060"/>
                </a:solidFill>
                <a:latin typeface="Arial" panose="020B0604020202020204" pitchFamily="34" charset="0"/>
                <a:ea typeface="Arial" pitchFamily="-1" charset="0"/>
                <a:cs typeface="Arial" panose="020B0604020202020204" pitchFamily="34" charset="0"/>
              </a:rPr>
              <a:t>U.S. Census Bureau</a:t>
            </a:r>
          </a:p>
          <a:p>
            <a:pPr algn="ctr" defTabSz="489833" fontAlgn="base">
              <a:spcBef>
                <a:spcPct val="0"/>
              </a:spcBef>
              <a:spcAft>
                <a:spcPct val="0"/>
              </a:spcAft>
            </a:pPr>
            <a:endParaRPr lang="en-US" sz="2156" dirty="0" smtClean="0">
              <a:solidFill>
                <a:srgbClr val="002060"/>
              </a:solidFill>
              <a:latin typeface="Arial" panose="020B0604020202020204" pitchFamily="34" charset="0"/>
              <a:ea typeface="Arial" pitchFamily="-1" charset="0"/>
              <a:cs typeface="Arial" panose="020B0604020202020204" pitchFamily="34" charset="0"/>
            </a:endParaRPr>
          </a:p>
          <a:p>
            <a:pPr algn="ctr" defTabSz="489833" fontAlgn="base">
              <a:spcBef>
                <a:spcPct val="0"/>
              </a:spcBef>
              <a:spcAft>
                <a:spcPct val="0"/>
              </a:spcAft>
            </a:pPr>
            <a:r>
              <a:rPr lang="en-US" sz="2156" dirty="0" smtClean="0">
                <a:solidFill>
                  <a:srgbClr val="002060"/>
                </a:solidFill>
                <a:latin typeface="Arial" panose="020B0604020202020204" pitchFamily="34" charset="0"/>
                <a:ea typeface="Arial" pitchFamily="-1" charset="0"/>
                <a:cs typeface="Arial" panose="020B0604020202020204" pitchFamily="34" charset="0"/>
              </a:rPr>
              <a:t>American Library Association Annual Conference</a:t>
            </a:r>
          </a:p>
          <a:p>
            <a:pPr algn="ctr" defTabSz="489833" fontAlgn="base">
              <a:spcBef>
                <a:spcPct val="0"/>
              </a:spcBef>
              <a:spcAft>
                <a:spcPct val="0"/>
              </a:spcAft>
            </a:pPr>
            <a:r>
              <a:rPr lang="en-US" sz="2156" dirty="0" smtClean="0">
                <a:solidFill>
                  <a:srgbClr val="002060"/>
                </a:solidFill>
                <a:latin typeface="Arial" panose="020B0604020202020204" pitchFamily="34" charset="0"/>
                <a:ea typeface="Arial" pitchFamily="-1" charset="0"/>
                <a:cs typeface="Arial" panose="020B0604020202020204" pitchFamily="34" charset="0"/>
              </a:rPr>
              <a:t>New Orleans</a:t>
            </a:r>
            <a:endParaRPr lang="en-US" sz="2156" dirty="0">
              <a:solidFill>
                <a:srgbClr val="002060"/>
              </a:solidFill>
              <a:latin typeface="Arial" panose="020B0604020202020204" pitchFamily="34" charset="0"/>
              <a:ea typeface="Arial" pitchFamily="-1" charset="0"/>
              <a:cs typeface="Arial" panose="020B0604020202020204" pitchFamily="34" charset="0"/>
            </a:endParaRPr>
          </a:p>
          <a:p>
            <a:pPr algn="ctr" defTabSz="489833" fontAlgn="base">
              <a:spcBef>
                <a:spcPct val="0"/>
              </a:spcBef>
              <a:spcAft>
                <a:spcPct val="0"/>
              </a:spcAft>
            </a:pPr>
            <a:r>
              <a:rPr lang="en-US" sz="2156" dirty="0" smtClean="0">
                <a:solidFill>
                  <a:srgbClr val="002060"/>
                </a:solidFill>
                <a:latin typeface="Arial" panose="020B0604020202020204" pitchFamily="34" charset="0"/>
                <a:ea typeface="Arial" pitchFamily="-1" charset="0"/>
                <a:cs typeface="Arial" panose="020B0604020202020204" pitchFamily="34" charset="0"/>
              </a:rPr>
              <a:t>June 23, 2018</a:t>
            </a:r>
            <a:endParaRPr lang="en-US" sz="2156" dirty="0">
              <a:solidFill>
                <a:srgbClr val="002060"/>
              </a:solidFill>
              <a:latin typeface="Arial" panose="020B0604020202020204" pitchFamily="34" charset="0"/>
              <a:ea typeface="Arial" pitchFamily="-1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3585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1088" y="0"/>
            <a:ext cx="10029825" cy="106680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+mj-lt"/>
              </a:rPr>
              <a:t>Selected data sources</a:t>
            </a:r>
            <a:endParaRPr lang="en-US" b="1" dirty="0">
              <a:solidFill>
                <a:srgbClr val="002060"/>
              </a:solidFill>
              <a:latin typeface="+mj-lt"/>
            </a:endParaRP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/>
          </p:nvPr>
        </p:nvGraphicFramePr>
        <p:xfrm>
          <a:off x="1081088" y="1143000"/>
          <a:ext cx="10029825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62400" y="5896446"/>
            <a:ext cx="5643563" cy="61183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88" b="1" i="1" dirty="0">
                <a:solidFill>
                  <a:srgbClr val="002060"/>
                </a:solidFill>
              </a:rPr>
              <a:t>For a full inventory, see: </a:t>
            </a:r>
            <a:r>
              <a:rPr lang="en-US" sz="1688" i="1" dirty="0">
                <a:solidFill>
                  <a:srgbClr val="002060"/>
                </a:solidFill>
              </a:rPr>
              <a:t>www.census.gov/about/adrm/linkage/guidance.html</a:t>
            </a:r>
          </a:p>
        </p:txBody>
      </p:sp>
    </p:spTree>
    <p:extLst>
      <p:ext uri="{BB962C8B-B14F-4D97-AF65-F5344CB8AC3E}">
        <p14:creationId xmlns:p14="http://schemas.microsoft.com/office/powerpoint/2010/main" val="41189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04C5-3085-4F64-BC65-54FE2DBF6EB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9381" y="609600"/>
            <a:ext cx="3480619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u="sng" dirty="0">
                <a:solidFill>
                  <a:srgbClr val="002060"/>
                </a:solidFill>
              </a:rPr>
              <a:t>Research topics </a:t>
            </a:r>
          </a:p>
          <a:p>
            <a:r>
              <a:rPr lang="en-US" sz="2300" dirty="0">
                <a:solidFill>
                  <a:srgbClr val="002060"/>
                </a:solidFill>
              </a:rPr>
              <a:t>People and households </a:t>
            </a:r>
          </a:p>
          <a:p>
            <a:r>
              <a:rPr lang="en-US" sz="2300" dirty="0">
                <a:solidFill>
                  <a:srgbClr val="002060"/>
                </a:solidFill>
              </a:rPr>
              <a:t>Employment </a:t>
            </a:r>
          </a:p>
          <a:p>
            <a:r>
              <a:rPr lang="en-US" sz="2300" dirty="0">
                <a:solidFill>
                  <a:srgbClr val="002060"/>
                </a:solidFill>
              </a:rPr>
              <a:t>Wages and earnings </a:t>
            </a:r>
          </a:p>
          <a:p>
            <a:r>
              <a:rPr lang="en-US" sz="2300" dirty="0">
                <a:solidFill>
                  <a:srgbClr val="002060"/>
                </a:solidFill>
              </a:rPr>
              <a:t>Education </a:t>
            </a:r>
          </a:p>
          <a:p>
            <a:r>
              <a:rPr lang="en-US" sz="2300" dirty="0">
                <a:solidFill>
                  <a:srgbClr val="002060"/>
                </a:solidFill>
              </a:rPr>
              <a:t>Public assistance disability </a:t>
            </a:r>
          </a:p>
          <a:p>
            <a:r>
              <a:rPr lang="en-US" sz="2300" dirty="0">
                <a:solidFill>
                  <a:srgbClr val="002060"/>
                </a:solidFill>
              </a:rPr>
              <a:t>Food security </a:t>
            </a:r>
          </a:p>
          <a:p>
            <a:r>
              <a:rPr lang="en-US" sz="2300" dirty="0">
                <a:solidFill>
                  <a:srgbClr val="002060"/>
                </a:solidFill>
              </a:rPr>
              <a:t>Health care </a:t>
            </a:r>
          </a:p>
          <a:p>
            <a:r>
              <a:rPr lang="en-US" sz="2300" dirty="0">
                <a:solidFill>
                  <a:srgbClr val="002060"/>
                </a:solidFill>
              </a:rPr>
              <a:t>Housing </a:t>
            </a:r>
          </a:p>
          <a:p>
            <a:r>
              <a:rPr lang="en-US" sz="2300" dirty="0">
                <a:solidFill>
                  <a:srgbClr val="002060"/>
                </a:solidFill>
              </a:rPr>
              <a:t>Public services and utilities </a:t>
            </a:r>
          </a:p>
          <a:p>
            <a:r>
              <a:rPr lang="en-US" sz="2300" dirty="0">
                <a:solidFill>
                  <a:srgbClr val="002060"/>
                </a:solidFill>
              </a:rPr>
              <a:t>Business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6165503"/>
            <a:ext cx="11363325" cy="61183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88" b="1" i="1" dirty="0">
                <a:solidFill>
                  <a:srgbClr val="002060"/>
                </a:solidFill>
              </a:rPr>
              <a:t>For administrative data inventory, see: </a:t>
            </a:r>
            <a:r>
              <a:rPr lang="en-US" sz="1688" i="1" dirty="0">
                <a:solidFill>
                  <a:srgbClr val="002060"/>
                </a:solidFill>
                <a:hlinkClick r:id="rId3"/>
              </a:rPr>
              <a:t>www.census.gov/about/adrm/linkage/guidance.html</a:t>
            </a:r>
            <a:endParaRPr lang="en-US" sz="1688" i="1" dirty="0">
              <a:solidFill>
                <a:srgbClr val="002060"/>
              </a:solidFill>
            </a:endParaRPr>
          </a:p>
          <a:p>
            <a:r>
              <a:rPr lang="en-US" sz="1688" b="1" i="1" dirty="0">
                <a:solidFill>
                  <a:srgbClr val="002060"/>
                </a:solidFill>
              </a:rPr>
              <a:t>For Census Bureau restricted data, see:</a:t>
            </a:r>
            <a:r>
              <a:rPr lang="en-US" sz="1688" i="1" dirty="0">
                <a:solidFill>
                  <a:srgbClr val="002060"/>
                </a:solidFill>
              </a:rPr>
              <a:t> </a:t>
            </a:r>
            <a:r>
              <a:rPr lang="en-US" sz="1688" i="1" dirty="0">
                <a:solidFill>
                  <a:srgbClr val="002060"/>
                </a:solidFill>
                <a:hlinkClick r:id="rId4"/>
              </a:rPr>
              <a:t>www.census.gov/ces/dataproducts/restricted_data.html</a:t>
            </a:r>
            <a:r>
              <a:rPr lang="en-US" sz="1688" i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2" name="Oval 1"/>
          <p:cNvSpPr/>
          <p:nvPr/>
        </p:nvSpPr>
        <p:spPr>
          <a:xfrm>
            <a:off x="3643845" y="143754"/>
            <a:ext cx="4394200" cy="3437645"/>
          </a:xfrm>
          <a:prstGeom prst="ellipse">
            <a:avLst/>
          </a:prstGeom>
          <a:solidFill>
            <a:srgbClr val="18BFE6">
              <a:alpha val="60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Federal Data</a:t>
            </a:r>
          </a:p>
          <a:p>
            <a:pPr algn="ctr"/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Child Care and Development Fund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Housing and Urban Development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Internal Revenue Service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Medicaid and Medicare</a:t>
            </a:r>
          </a:p>
          <a:p>
            <a:pPr algn="ctr"/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Selective Service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Social Security Administration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Veterans Administration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U.S. Postal Service</a:t>
            </a:r>
          </a:p>
          <a:p>
            <a:pPr algn="ctr"/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43845" y="3158878"/>
            <a:ext cx="4394200" cy="3006626"/>
          </a:xfrm>
          <a:prstGeom prst="ellipse">
            <a:avLst/>
          </a:prstGeom>
          <a:solidFill>
            <a:srgbClr val="58BC64">
              <a:alpha val="60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sz="2000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sz="2000" b="1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Third Party Data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Contact frame</a:t>
            </a:r>
          </a:p>
          <a:p>
            <a:pPr algn="ctr"/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Foreclosure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Property tax </a:t>
            </a:r>
          </a:p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7518400" y="152401"/>
            <a:ext cx="4597400" cy="3428998"/>
          </a:xfrm>
          <a:prstGeom prst="ellipse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State Data </a:t>
            </a:r>
          </a:p>
          <a:p>
            <a:pPr algn="ctr"/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Child Care Subsidy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Low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Income Energy Assistance Program (LIHEAP) </a:t>
            </a:r>
            <a:endParaRPr lang="en-US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Supplemental Nutritional Assistance Program (SNAP)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Temporary Assistance for Needy Families (TANF)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Women, Infants and Children (WIC)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Unemployment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Insurance</a:t>
            </a:r>
          </a:p>
          <a:p>
            <a:pPr algn="ctr"/>
            <a:endParaRPr lang="en-US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518400" y="3158879"/>
            <a:ext cx="4597400" cy="3005254"/>
          </a:xfrm>
          <a:prstGeom prst="ellipse">
            <a:avLst/>
          </a:prstGeom>
          <a:solidFill>
            <a:schemeClr val="accent2">
              <a:lumMod val="60000"/>
              <a:lumOff val="40000"/>
              <a:alpha val="60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sz="2000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sz="2000" b="1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Locality Data</a:t>
            </a:r>
          </a:p>
          <a:p>
            <a:pPr algn="ctr"/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Alaska Permanent Fund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Homeless Management Information System (HMIS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</a:t>
            </a:r>
            <a:endParaRPr lang="en-US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Puerto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Rico tax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returns</a:t>
            </a:r>
          </a:p>
        </p:txBody>
      </p:sp>
      <p:sp>
        <p:nvSpPr>
          <p:cNvPr id="9" name="Oval 8"/>
          <p:cNvSpPr/>
          <p:nvPr/>
        </p:nvSpPr>
        <p:spPr>
          <a:xfrm>
            <a:off x="6324600" y="2362200"/>
            <a:ext cx="2819400" cy="21336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Census Bureau 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Household surveys</a:t>
            </a:r>
          </a:p>
          <a:p>
            <a:pPr algn="ctr"/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Decennial census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Economic data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Longitudinal Business Database</a:t>
            </a:r>
          </a:p>
        </p:txBody>
      </p:sp>
    </p:spTree>
    <p:extLst>
      <p:ext uri="{BB962C8B-B14F-4D97-AF65-F5344CB8AC3E}">
        <p14:creationId xmlns:p14="http://schemas.microsoft.com/office/powerpoint/2010/main" val="386809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animBg="1"/>
      <p:bldP spid="8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PVS System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1087" y="1285875"/>
            <a:ext cx="10215563" cy="484029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Enhanced reference file based on Social Security Administration data. Think </a:t>
            </a:r>
            <a:r>
              <a:rPr lang="en-US" dirty="0">
                <a:solidFill>
                  <a:srgbClr val="002060"/>
                </a:solidFill>
              </a:rPr>
              <a:t>of this as an </a:t>
            </a:r>
            <a:r>
              <a:rPr lang="en-US" b="1" dirty="0">
                <a:solidFill>
                  <a:srgbClr val="002060"/>
                </a:solidFill>
              </a:rPr>
              <a:t>authority file </a:t>
            </a:r>
            <a:r>
              <a:rPr lang="en-US" dirty="0">
                <a:solidFill>
                  <a:srgbClr val="002060"/>
                </a:solidFill>
              </a:rPr>
              <a:t>for </a:t>
            </a:r>
            <a:r>
              <a:rPr lang="en-US" dirty="0" smtClean="0">
                <a:solidFill>
                  <a:srgbClr val="002060"/>
                </a:solidFill>
              </a:rPr>
              <a:t>data.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Exact</a:t>
            </a:r>
            <a:r>
              <a:rPr lang="en-US" dirty="0" smtClean="0">
                <a:solidFill>
                  <a:srgbClr val="002060"/>
                </a:solidFill>
              </a:rPr>
              <a:t> match of </a:t>
            </a:r>
            <a:r>
              <a:rPr lang="en-US" dirty="0" smtClean="0">
                <a:solidFill>
                  <a:srgbClr val="FF0000"/>
                </a:solidFill>
              </a:rPr>
              <a:t>SSN</a:t>
            </a:r>
            <a:r>
              <a:rPr lang="en-US" dirty="0" smtClean="0">
                <a:solidFill>
                  <a:srgbClr val="002060"/>
                </a:solidFill>
              </a:rPr>
              <a:t> with verification of name, DOB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Probabilistic</a:t>
            </a:r>
            <a:r>
              <a:rPr lang="en-US" dirty="0" smtClean="0">
                <a:solidFill>
                  <a:srgbClr val="002060"/>
                </a:solidFill>
              </a:rPr>
              <a:t> matching using </a:t>
            </a:r>
            <a:r>
              <a:rPr lang="en-US" dirty="0" smtClean="0">
                <a:solidFill>
                  <a:srgbClr val="FF0000"/>
                </a:solidFill>
              </a:rPr>
              <a:t>name, DOB, address, sex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See CARRA </a:t>
            </a:r>
            <a:r>
              <a:rPr lang="en-US" dirty="0">
                <a:solidFill>
                  <a:srgbClr val="002060"/>
                </a:solidFill>
              </a:rPr>
              <a:t>Working Papers: </a:t>
            </a:r>
          </a:p>
          <a:p>
            <a:pPr lvl="1"/>
            <a:r>
              <a:rPr lang="en-US" sz="2625" dirty="0">
                <a:solidFill>
                  <a:srgbClr val="002060"/>
                </a:solidFill>
                <a:hlinkClick r:id="rId3"/>
              </a:rPr>
              <a:t>https://www.census.gov/about/adrm/linkage/working-papers.2014.html</a:t>
            </a:r>
            <a:endParaRPr lang="en-US" sz="2625" dirty="0">
              <a:solidFill>
                <a:srgbClr val="002060"/>
              </a:solidFill>
            </a:endParaRP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2014-01</a:t>
            </a:r>
            <a:r>
              <a:rPr lang="en-US" dirty="0" smtClean="0">
                <a:solidFill>
                  <a:srgbClr val="002060"/>
                </a:solidFill>
              </a:rPr>
              <a:t>. The </a:t>
            </a:r>
            <a:r>
              <a:rPr lang="en-US" dirty="0">
                <a:solidFill>
                  <a:srgbClr val="002060"/>
                </a:solidFill>
              </a:rPr>
              <a:t>Person Identification Validation System (PVS): </a:t>
            </a:r>
            <a:r>
              <a:rPr lang="en-US" dirty="0" smtClean="0">
                <a:solidFill>
                  <a:srgbClr val="002060"/>
                </a:solidFill>
              </a:rPr>
              <a:t>Applying </a:t>
            </a:r>
            <a:r>
              <a:rPr lang="en-US" dirty="0">
                <a:solidFill>
                  <a:srgbClr val="002060"/>
                </a:solidFill>
              </a:rPr>
              <a:t>the Center for Administrative Records </a:t>
            </a:r>
            <a:r>
              <a:rPr lang="en-US" dirty="0" smtClean="0">
                <a:solidFill>
                  <a:srgbClr val="002060"/>
                </a:solidFill>
              </a:rPr>
              <a:t>Research </a:t>
            </a:r>
            <a:r>
              <a:rPr lang="en-US" dirty="0">
                <a:solidFill>
                  <a:srgbClr val="002060"/>
                </a:solidFill>
              </a:rPr>
              <a:t>and Applications’ (CARRA) Record Linkage </a:t>
            </a:r>
            <a:r>
              <a:rPr lang="en-US" dirty="0" smtClean="0">
                <a:solidFill>
                  <a:srgbClr val="002060"/>
                </a:solidFill>
              </a:rPr>
              <a:t>Software</a:t>
            </a:r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2014-02</a:t>
            </a:r>
            <a:r>
              <a:rPr lang="en-US" dirty="0" smtClean="0">
                <a:solidFill>
                  <a:srgbClr val="002060"/>
                </a:solidFill>
              </a:rPr>
              <a:t>. Estimating </a:t>
            </a:r>
            <a:r>
              <a:rPr lang="en-US" dirty="0">
                <a:solidFill>
                  <a:srgbClr val="002060"/>
                </a:solidFill>
              </a:rPr>
              <a:t>Record Linkage False Match Rate for the Person Identification Validation </a:t>
            </a:r>
            <a:r>
              <a:rPr lang="en-US" dirty="0" smtClean="0">
                <a:solidFill>
                  <a:srgbClr val="002060"/>
                </a:solidFill>
              </a:rPr>
              <a:t>System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85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1700407" y="304800"/>
            <a:ext cx="8822531" cy="533400"/>
          </a:xfrm>
          <a:prstGeom prst="rect">
            <a:avLst/>
          </a:prstGeom>
        </p:spPr>
        <p:txBody>
          <a:bodyPr vert="horz" lIns="98647" tIns="49324" rIns="98647" bIns="49324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 dirty="0">
                <a:solidFill>
                  <a:srgbClr val="002060"/>
                </a:solidFill>
              </a:rPr>
              <a:t>Matching person records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176557" y="2842868"/>
            <a:ext cx="1344412" cy="914400"/>
          </a:xfrm>
          <a:prstGeom prst="rect">
            <a:avLst/>
          </a:prstGeom>
          <a:solidFill>
            <a:srgbClr val="8FA3D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88"/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975760" y="914401"/>
            <a:ext cx="4715024" cy="1881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Franklin Gothic Medium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Franklin Gothic Medium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Franklin Gothic Medium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Franklin Gothic Medium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Franklin Gothic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Medium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000" dirty="0" smtClean="0">
                <a:latin typeface="+mn-lt"/>
                <a:cs typeface="Arial" charset="0"/>
              </a:rPr>
              <a:t>1. UNIQUE </a:t>
            </a:r>
            <a:r>
              <a:rPr lang="en-US" altLang="en-US" sz="3000" dirty="0">
                <a:latin typeface="+mn-lt"/>
                <a:cs typeface="Arial" charset="0"/>
              </a:rPr>
              <a:t>IDENTIFIER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156" i="1" dirty="0">
                <a:solidFill>
                  <a:srgbClr val="002060"/>
                </a:solidFill>
                <a:latin typeface="+mn-lt"/>
                <a:cs typeface="Arial" charset="0"/>
              </a:rPr>
              <a:t>Census Bureau uses </a:t>
            </a:r>
            <a:r>
              <a:rPr lang="en-US" altLang="en-US" sz="2156" i="1" dirty="0" smtClean="0">
                <a:solidFill>
                  <a:srgbClr val="002060"/>
                </a:solidFill>
                <a:latin typeface="+mn-lt"/>
                <a:cs typeface="Arial" charset="0"/>
              </a:rPr>
              <a:t>PVS to </a:t>
            </a:r>
            <a:r>
              <a:rPr lang="en-US" altLang="en-US" sz="2156" i="1" dirty="0">
                <a:solidFill>
                  <a:srgbClr val="002060"/>
                </a:solidFill>
                <a:latin typeface="+mn-lt"/>
                <a:cs typeface="Arial" charset="0"/>
              </a:rPr>
              <a:t>assign a unique identifier, a Protected Identification Key (</a:t>
            </a:r>
            <a:r>
              <a:rPr lang="en-US" altLang="en-US" sz="2156" b="1" i="1" dirty="0">
                <a:solidFill>
                  <a:srgbClr val="002060"/>
                </a:solidFill>
                <a:latin typeface="+mn-lt"/>
                <a:cs typeface="Arial" charset="0"/>
              </a:rPr>
              <a:t>PIK</a:t>
            </a:r>
            <a:r>
              <a:rPr lang="en-US" altLang="en-US" sz="2156" i="1" dirty="0">
                <a:solidFill>
                  <a:srgbClr val="002060"/>
                </a:solidFill>
                <a:latin typeface="+mn-lt"/>
                <a:cs typeface="Arial" charset="0"/>
              </a:rPr>
              <a:t>), to records in a dataset. </a:t>
            </a:r>
          </a:p>
        </p:txBody>
      </p:sp>
      <p:sp>
        <p:nvSpPr>
          <p:cNvPr id="24" name="TextBox 3"/>
          <p:cNvSpPr txBox="1">
            <a:spLocks noChangeArrowheads="1"/>
          </p:cNvSpPr>
          <p:nvPr/>
        </p:nvSpPr>
        <p:spPr bwMode="auto">
          <a:xfrm>
            <a:off x="6111673" y="914401"/>
            <a:ext cx="4488656" cy="12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Franklin Gothic Medium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Franklin Gothic Medium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Franklin Gothic Medium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Franklin Gothic Medium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Franklin Gothic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Medium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000" dirty="0" smtClean="0">
                <a:latin typeface="+mn-lt"/>
                <a:cs typeface="Arial" charset="0"/>
              </a:rPr>
              <a:t>2. LINKING</a:t>
            </a:r>
            <a:endParaRPr lang="en-US" altLang="en-US" sz="3000" dirty="0">
              <a:latin typeface="+mn-lt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156" i="1" dirty="0">
                <a:solidFill>
                  <a:srgbClr val="000066"/>
                </a:solidFill>
                <a:latin typeface="+mn-lt"/>
                <a:cs typeface="Arial" charset="0"/>
              </a:rPr>
              <a:t>Using the PIK, person records are matched across datasets. </a:t>
            </a:r>
            <a:endParaRPr lang="en-US" altLang="en-US" sz="3000" dirty="0">
              <a:latin typeface="Arial" charset="0"/>
              <a:cs typeface="Arial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258728" y="2262697"/>
            <a:ext cx="6027373" cy="3053494"/>
            <a:chOff x="4705520" y="2262697"/>
            <a:chExt cx="4945536" cy="3053494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7251859" y="3887440"/>
              <a:ext cx="0" cy="514350"/>
            </a:xfrm>
            <a:prstGeom prst="straightConnector1">
              <a:avLst/>
            </a:prstGeom>
            <a:ln w="476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47" idx="2"/>
            </p:cNvCxnSpPr>
            <p:nvPr/>
          </p:nvCxnSpPr>
          <p:spPr>
            <a:xfrm>
              <a:off x="6076225" y="3177097"/>
              <a:ext cx="1175634" cy="710343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52" idx="2"/>
            </p:cNvCxnSpPr>
            <p:nvPr/>
          </p:nvCxnSpPr>
          <p:spPr>
            <a:xfrm flipH="1">
              <a:off x="7251860" y="3177097"/>
              <a:ext cx="955913" cy="710343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7299683" y="3784453"/>
              <a:ext cx="2351373" cy="35208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688" i="1" dirty="0">
                  <a:solidFill>
                    <a:srgbClr val="000066"/>
                  </a:solidFill>
                </a:rPr>
                <a:t>Match via common IDs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4705520" y="2262697"/>
              <a:ext cx="3836977" cy="914400"/>
              <a:chOff x="4407137" y="3623319"/>
              <a:chExt cx="3836977" cy="914400"/>
            </a:xfrm>
          </p:grpSpPr>
          <p:grpSp>
            <p:nvGrpSpPr>
              <p:cNvPr id="46" name="Group 2"/>
              <p:cNvGrpSpPr>
                <a:grpSpLocks/>
              </p:cNvGrpSpPr>
              <p:nvPr/>
            </p:nvGrpSpPr>
            <p:grpSpPr bwMode="auto">
              <a:xfrm>
                <a:off x="4407137" y="3623319"/>
                <a:ext cx="1705429" cy="914400"/>
                <a:chOff x="571499" y="3771900"/>
                <a:chExt cx="1705429" cy="914400"/>
              </a:xfrm>
            </p:grpSpPr>
            <p:sp>
              <p:nvSpPr>
                <p:cNvPr id="47" name="Rectangle 46"/>
                <p:cNvSpPr/>
                <p:nvPr/>
              </p:nvSpPr>
              <p:spPr>
                <a:xfrm>
                  <a:off x="1674607" y="3771900"/>
                  <a:ext cx="535193" cy="91440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1688"/>
                </a:p>
              </p:txBody>
            </p:sp>
            <p:sp>
              <p:nvSpPr>
                <p:cNvPr id="48" name="Rectangle 47"/>
                <p:cNvSpPr/>
                <p:nvPr/>
              </p:nvSpPr>
              <p:spPr>
                <a:xfrm>
                  <a:off x="571499" y="3771900"/>
                  <a:ext cx="1103107" cy="914400"/>
                </a:xfrm>
                <a:prstGeom prst="rect">
                  <a:avLst/>
                </a:prstGeom>
                <a:solidFill>
                  <a:srgbClr val="8FA3D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1688"/>
                </a:p>
              </p:txBody>
            </p:sp>
            <p:sp>
              <p:nvSpPr>
                <p:cNvPr id="49" name="TextBox 37"/>
                <p:cNvSpPr txBox="1">
                  <a:spLocks noChangeArrowheads="1"/>
                </p:cNvSpPr>
                <p:nvPr/>
              </p:nvSpPr>
              <p:spPr bwMode="auto">
                <a:xfrm>
                  <a:off x="600634" y="3955404"/>
                  <a:ext cx="1066800" cy="4817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en-US" altLang="en-US" sz="2531" dirty="0">
                      <a:latin typeface="+mn-lt"/>
                      <a:cs typeface="Arial" charset="0"/>
                    </a:rPr>
                    <a:t>Data 1</a:t>
                  </a:r>
                </a:p>
              </p:txBody>
            </p:sp>
            <p:sp>
              <p:nvSpPr>
                <p:cNvPr id="50" name="TextBox 37"/>
                <p:cNvSpPr txBox="1">
                  <a:spLocks noChangeArrowheads="1"/>
                </p:cNvSpPr>
                <p:nvPr/>
              </p:nvSpPr>
              <p:spPr bwMode="auto">
                <a:xfrm>
                  <a:off x="1607478" y="3955404"/>
                  <a:ext cx="669450" cy="4817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en-US" altLang="en-US" sz="2531" dirty="0">
                      <a:latin typeface="+mn-lt"/>
                      <a:cs typeface="Arial" charset="0"/>
                    </a:rPr>
                    <a:t>PIK</a:t>
                  </a:r>
                </a:p>
              </p:txBody>
            </p:sp>
          </p:grpSp>
          <p:grpSp>
            <p:nvGrpSpPr>
              <p:cNvPr id="51" name="Group 2"/>
              <p:cNvGrpSpPr>
                <a:grpSpLocks/>
              </p:cNvGrpSpPr>
              <p:nvPr/>
            </p:nvGrpSpPr>
            <p:grpSpPr bwMode="auto">
              <a:xfrm>
                <a:off x="6538685" y="3623319"/>
                <a:ext cx="1705429" cy="914400"/>
                <a:chOff x="571499" y="3771900"/>
                <a:chExt cx="1705429" cy="914400"/>
              </a:xfrm>
            </p:grpSpPr>
            <p:sp>
              <p:nvSpPr>
                <p:cNvPr id="52" name="Rectangle 51"/>
                <p:cNvSpPr/>
                <p:nvPr/>
              </p:nvSpPr>
              <p:spPr>
                <a:xfrm>
                  <a:off x="1674607" y="3771900"/>
                  <a:ext cx="535193" cy="91440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1688"/>
                </a:p>
              </p:txBody>
            </p:sp>
            <p:sp>
              <p:nvSpPr>
                <p:cNvPr id="53" name="Rectangle 52"/>
                <p:cNvSpPr/>
                <p:nvPr/>
              </p:nvSpPr>
              <p:spPr>
                <a:xfrm>
                  <a:off x="571499" y="3771900"/>
                  <a:ext cx="1103107" cy="9144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1688"/>
                </a:p>
              </p:txBody>
            </p:sp>
            <p:sp>
              <p:nvSpPr>
                <p:cNvPr id="54" name="TextBox 37"/>
                <p:cNvSpPr txBox="1">
                  <a:spLocks noChangeArrowheads="1"/>
                </p:cNvSpPr>
                <p:nvPr/>
              </p:nvSpPr>
              <p:spPr bwMode="auto">
                <a:xfrm>
                  <a:off x="600634" y="3955404"/>
                  <a:ext cx="1066800" cy="4817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en-US" altLang="en-US" sz="2531" dirty="0">
                      <a:latin typeface="+mn-lt"/>
                      <a:cs typeface="Arial" charset="0"/>
                    </a:rPr>
                    <a:t>Data 2</a:t>
                  </a:r>
                </a:p>
              </p:txBody>
            </p:sp>
            <p:sp>
              <p:nvSpPr>
                <p:cNvPr id="55" name="TextBox 37"/>
                <p:cNvSpPr txBox="1">
                  <a:spLocks noChangeArrowheads="1"/>
                </p:cNvSpPr>
                <p:nvPr/>
              </p:nvSpPr>
              <p:spPr bwMode="auto">
                <a:xfrm>
                  <a:off x="1607478" y="3955404"/>
                  <a:ext cx="669450" cy="4817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en-US" altLang="en-US" sz="2531" dirty="0">
                      <a:latin typeface="+mn-lt"/>
                      <a:cs typeface="Arial" charset="0"/>
                    </a:rPr>
                    <a:t>PIK</a:t>
                  </a:r>
                </a:p>
              </p:txBody>
            </p:sp>
          </p:grpSp>
        </p:grpSp>
        <p:grpSp>
          <p:nvGrpSpPr>
            <p:cNvPr id="18" name="Group 14"/>
            <p:cNvGrpSpPr>
              <a:grpSpLocks/>
            </p:cNvGrpSpPr>
            <p:nvPr/>
          </p:nvGrpSpPr>
          <p:grpSpPr bwMode="auto">
            <a:xfrm>
              <a:off x="5028577" y="4401792"/>
              <a:ext cx="2541665" cy="914399"/>
              <a:chOff x="5940325" y="5529819"/>
              <a:chExt cx="2195959" cy="992121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5940325" y="5529819"/>
                <a:ext cx="2195959" cy="992121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688"/>
              </a:p>
            </p:txBody>
          </p:sp>
          <p:sp>
            <p:nvSpPr>
              <p:cNvPr id="22" name="TextBox 37"/>
              <p:cNvSpPr txBox="1">
                <a:spLocks noChangeArrowheads="1"/>
              </p:cNvSpPr>
              <p:nvPr/>
            </p:nvSpPr>
            <p:spPr bwMode="auto">
              <a:xfrm>
                <a:off x="6013848" y="5616256"/>
                <a:ext cx="2122436" cy="8827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Franklin Gothic Medium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Franklin Gothic Medium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Franklin Gothic Medium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Franklin Gothic Medium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Franklin Gothic Medium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Franklin Gothic Medium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Franklin Gothic Medium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Franklin Gothic Medium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Franklin Gothic Medium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sz="2531" dirty="0">
                    <a:latin typeface="+mn-lt"/>
                    <a:cs typeface="Arial" charset="0"/>
                  </a:rPr>
                  <a:t>Linked Data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sz="2156" i="1" dirty="0">
                    <a:solidFill>
                      <a:srgbClr val="000066"/>
                    </a:solidFill>
                    <a:latin typeface="+mn-lt"/>
                    <a:cs typeface="Arial" charset="0"/>
                  </a:rPr>
                  <a:t>(Overlap of 1 and 2)</a:t>
                </a:r>
              </a:p>
            </p:txBody>
          </p:sp>
        </p:grpSp>
        <p:sp>
          <p:nvSpPr>
            <p:cNvPr id="60" name="Rectangle 59"/>
            <p:cNvSpPr/>
            <p:nvPr/>
          </p:nvSpPr>
          <p:spPr bwMode="auto">
            <a:xfrm>
              <a:off x="7570244" y="4401790"/>
              <a:ext cx="668007" cy="9144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531" dirty="0">
                  <a:solidFill>
                    <a:schemeClr val="tx1"/>
                  </a:solidFill>
                </a:rPr>
                <a:t>PIK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146899" y="2871633"/>
            <a:ext cx="3709255" cy="788252"/>
            <a:chOff x="757875" y="3410071"/>
            <a:chExt cx="3931050" cy="769816"/>
          </a:xfrm>
        </p:grpSpPr>
        <p:sp>
          <p:nvSpPr>
            <p:cNvPr id="13" name="Rectangle 12"/>
            <p:cNvSpPr/>
            <p:nvPr/>
          </p:nvSpPr>
          <p:spPr bwMode="auto">
            <a:xfrm>
              <a:off x="3782438" y="3410071"/>
              <a:ext cx="906487" cy="7698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88"/>
            </a:p>
          </p:txBody>
        </p:sp>
        <p:sp>
          <p:nvSpPr>
            <p:cNvPr id="16" name="TextBox 37"/>
            <p:cNvSpPr txBox="1">
              <a:spLocks noChangeArrowheads="1"/>
            </p:cNvSpPr>
            <p:nvPr/>
          </p:nvSpPr>
          <p:spPr bwMode="auto">
            <a:xfrm>
              <a:off x="757875" y="3604385"/>
              <a:ext cx="1386841" cy="5139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Franklin Gothic Medium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Franklin Gothic Medium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Franklin Gothic Medium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Franklin Gothic Medium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Franklin Gothic Medium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Franklin Gothic Medium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Franklin Gothic Medium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Franklin Gothic Medium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Franklin Gothic Medium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2531" dirty="0">
                  <a:latin typeface="+mn-lt"/>
                  <a:cs typeface="Arial" charset="0"/>
                </a:rPr>
                <a:t>Data 1</a:t>
              </a:r>
            </a:p>
          </p:txBody>
        </p:sp>
        <p:sp>
          <p:nvSpPr>
            <p:cNvPr id="17" name="TextBox 37"/>
            <p:cNvSpPr txBox="1">
              <a:spLocks noChangeArrowheads="1"/>
            </p:cNvSpPr>
            <p:nvPr/>
          </p:nvSpPr>
          <p:spPr bwMode="auto">
            <a:xfrm>
              <a:off x="3711628" y="3665967"/>
              <a:ext cx="870285" cy="5139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Franklin Gothic Medium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Franklin Gothic Medium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Franklin Gothic Medium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Franklin Gothic Medium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Franklin Gothic Medium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Franklin Gothic Medium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Franklin Gothic Medium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Franklin Gothic Medium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Franklin Gothic Medium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2531" dirty="0">
                  <a:latin typeface="+mn-lt"/>
                  <a:cs typeface="Arial" charset="0"/>
                </a:rPr>
                <a:t>PIK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H="1" flipV="1">
              <a:off x="2603294" y="3875906"/>
              <a:ext cx="688432" cy="1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8667" y="3454825"/>
            <a:ext cx="1805322" cy="8580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3593" y="3659884"/>
            <a:ext cx="1412510" cy="112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409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1088" y="274638"/>
            <a:ext cx="10029825" cy="1082675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  <a:latin typeface="+mj-lt"/>
              </a:rPr>
              <a:t>S</a:t>
            </a:r>
            <a:r>
              <a:rPr lang="en-US" b="1" dirty="0" smtClean="0">
                <a:solidFill>
                  <a:srgbClr val="002060"/>
                </a:solidFill>
                <a:latin typeface="+mj-lt"/>
              </a:rPr>
              <a:t>ecure environment</a:t>
            </a:r>
            <a:endParaRPr lang="en-US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1088" y="1285875"/>
            <a:ext cx="10029825" cy="485775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Data stewardship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Users obtain Special Sworn Status, with background check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Data stewardship trainings, </a:t>
            </a:r>
            <a:r>
              <a:rPr lang="en-US" dirty="0">
                <a:solidFill>
                  <a:srgbClr val="002060"/>
                </a:solidFill>
              </a:rPr>
              <a:t>u</a:t>
            </a:r>
            <a:r>
              <a:rPr lang="en-US" dirty="0" smtClean="0">
                <a:solidFill>
                  <a:srgbClr val="002060"/>
                </a:solidFill>
              </a:rPr>
              <a:t>ser agreement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Disclosure is punishable by law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Federal Statistical Research Data Centers (</a:t>
            </a:r>
            <a:r>
              <a:rPr lang="en-US" dirty="0" smtClean="0">
                <a:hlinkClick r:id="rId3"/>
              </a:rPr>
              <a:t>FSRDCs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Physical and IT infrastructure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Restricted access rooms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Thin client monitors without data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NO: internet access, printers, etc.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Disclosure review of output before release to user</a:t>
            </a:r>
          </a:p>
        </p:txBody>
      </p:sp>
    </p:spTree>
    <p:extLst>
      <p:ext uri="{BB962C8B-B14F-4D97-AF65-F5344CB8AC3E}">
        <p14:creationId xmlns:p14="http://schemas.microsoft.com/office/powerpoint/2010/main" val="195097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Federal Statistical Research Data Centers (FSRDCs)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5593" y="1391057"/>
            <a:ext cx="6500813" cy="4881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13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1088" y="274638"/>
            <a:ext cx="10029825" cy="51117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  <a:sym typeface="Cambria"/>
              </a:rPr>
              <a:t>Access process overview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4" name="Picture 2" descr="C:\Users\chiu0303\AppData\Local\Microsoft\Windows\Temporary Internet Files\Content.IE5\O6XGXIHZ\lightbulb1[1]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518" y="127306"/>
            <a:ext cx="1235295" cy="766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824128" y="1002321"/>
            <a:ext cx="1913774" cy="2981954"/>
            <a:chOff x="320269" y="1069142"/>
            <a:chExt cx="2041359" cy="3180751"/>
          </a:xfrm>
        </p:grpSpPr>
        <p:sp>
          <p:nvSpPr>
            <p:cNvPr id="5" name="Rectangle 4"/>
            <p:cNvSpPr/>
            <p:nvPr/>
          </p:nvSpPr>
          <p:spPr>
            <a:xfrm>
              <a:off x="320270" y="1069142"/>
              <a:ext cx="2041358" cy="914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88" dirty="0">
                  <a:solidFill>
                    <a:schemeClr val="tx1"/>
                  </a:solidFill>
                </a:rPr>
                <a:t>Data discovery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320270" y="3335493"/>
              <a:ext cx="2041358" cy="914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88" dirty="0">
                  <a:solidFill>
                    <a:schemeClr val="tx1"/>
                  </a:solidFill>
                </a:rPr>
                <a:t>Census approves project scope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20269" y="2202317"/>
              <a:ext cx="2041359" cy="9144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88" dirty="0">
                  <a:solidFill>
                    <a:schemeClr val="tx1"/>
                  </a:solidFill>
                </a:rPr>
                <a:t>Proposal form</a:t>
              </a:r>
            </a:p>
          </p:txBody>
        </p:sp>
        <p:cxnSp>
          <p:nvCxnSpPr>
            <p:cNvPr id="20" name="Straight Arrow Connector 19"/>
            <p:cNvCxnSpPr>
              <a:stCxn id="5" idx="2"/>
              <a:endCxn id="17" idx="0"/>
            </p:cNvCxnSpPr>
            <p:nvPr/>
          </p:nvCxnSpPr>
          <p:spPr>
            <a:xfrm>
              <a:off x="1340949" y="1983542"/>
              <a:ext cx="0" cy="21877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7" idx="2"/>
              <a:endCxn id="8" idx="0"/>
            </p:cNvCxnSpPr>
            <p:nvPr/>
          </p:nvCxnSpPr>
          <p:spPr>
            <a:xfrm>
              <a:off x="1340949" y="3116717"/>
              <a:ext cx="0" cy="21877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2737901" y="2081443"/>
            <a:ext cx="2314556" cy="3062057"/>
            <a:chOff x="2361628" y="2220206"/>
            <a:chExt cx="2468860" cy="3266194"/>
          </a:xfrm>
        </p:grpSpPr>
        <p:sp>
          <p:nvSpPr>
            <p:cNvPr id="6" name="Rectangle 5"/>
            <p:cNvSpPr/>
            <p:nvPr/>
          </p:nvSpPr>
          <p:spPr>
            <a:xfrm>
              <a:off x="2773088" y="2220206"/>
              <a:ext cx="2057400" cy="914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88" dirty="0">
                  <a:solidFill>
                    <a:schemeClr val="tx1"/>
                  </a:solidFill>
                </a:rPr>
                <a:t>SSS &amp; training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2773088" y="3335267"/>
              <a:ext cx="2057400" cy="9144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88" dirty="0">
                  <a:solidFill>
                    <a:schemeClr val="tx1"/>
                  </a:solidFill>
                </a:rPr>
                <a:t>Agreement 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773088" y="4466369"/>
              <a:ext cx="2057400" cy="102003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88" dirty="0">
                  <a:solidFill>
                    <a:schemeClr val="tx1"/>
                  </a:solidFill>
                </a:rPr>
                <a:t>Project approvals by data owners</a:t>
              </a:r>
            </a:p>
          </p:txBody>
        </p:sp>
        <p:cxnSp>
          <p:nvCxnSpPr>
            <p:cNvPr id="27" name="Straight Arrow Connector 26"/>
            <p:cNvCxnSpPr>
              <a:stCxn id="8" idx="3"/>
              <a:endCxn id="6" idx="1"/>
            </p:cNvCxnSpPr>
            <p:nvPr/>
          </p:nvCxnSpPr>
          <p:spPr>
            <a:xfrm flipV="1">
              <a:off x="2361628" y="2677406"/>
              <a:ext cx="411460" cy="111528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8" idx="3"/>
              <a:endCxn id="7" idx="1"/>
            </p:cNvCxnSpPr>
            <p:nvPr/>
          </p:nvCxnSpPr>
          <p:spPr>
            <a:xfrm flipV="1">
              <a:off x="2361628" y="3792467"/>
              <a:ext cx="411460" cy="22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8" idx="3"/>
              <a:endCxn id="13" idx="1"/>
            </p:cNvCxnSpPr>
            <p:nvPr/>
          </p:nvCxnSpPr>
          <p:spPr>
            <a:xfrm>
              <a:off x="2361628" y="3792693"/>
              <a:ext cx="411460" cy="118369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5052458" y="2510068"/>
            <a:ext cx="2748120" cy="2508170"/>
            <a:chOff x="4830488" y="2677406"/>
            <a:chExt cx="2931328" cy="2675381"/>
          </a:xfrm>
        </p:grpSpPr>
        <p:cxnSp>
          <p:nvCxnSpPr>
            <p:cNvPr id="60" name="Straight Arrow Connector 59"/>
            <p:cNvCxnSpPr>
              <a:endCxn id="11" idx="1"/>
            </p:cNvCxnSpPr>
            <p:nvPr/>
          </p:nvCxnSpPr>
          <p:spPr>
            <a:xfrm>
              <a:off x="4850284" y="3794205"/>
              <a:ext cx="625532" cy="111537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5467167" y="3335267"/>
              <a:ext cx="2286001" cy="914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88" dirty="0">
                  <a:solidFill>
                    <a:schemeClr val="tx1"/>
                  </a:solidFill>
                </a:rPr>
                <a:t>Submit data</a:t>
              </a:r>
            </a:p>
            <a:p>
              <a:pPr algn="ctr"/>
              <a:r>
                <a:rPr lang="en-US" sz="1688" i="1" dirty="0">
                  <a:solidFill>
                    <a:schemeClr val="tx1"/>
                  </a:solidFill>
                </a:rPr>
                <a:t>(if needed)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475816" y="4466368"/>
              <a:ext cx="2286000" cy="88641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88" dirty="0">
                  <a:solidFill>
                    <a:schemeClr val="tx1"/>
                  </a:solidFill>
                </a:rPr>
                <a:t>Data processing and provisioning</a:t>
              </a:r>
            </a:p>
          </p:txBody>
        </p:sp>
        <p:cxnSp>
          <p:nvCxnSpPr>
            <p:cNvPr id="28" name="Straight Arrow Connector 27"/>
            <p:cNvCxnSpPr>
              <a:stCxn id="7" idx="3"/>
              <a:endCxn id="9" idx="1"/>
            </p:cNvCxnSpPr>
            <p:nvPr/>
          </p:nvCxnSpPr>
          <p:spPr>
            <a:xfrm>
              <a:off x="4830488" y="3792467"/>
              <a:ext cx="63667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9" idx="2"/>
              <a:endCxn id="11" idx="0"/>
            </p:cNvCxnSpPr>
            <p:nvPr/>
          </p:nvCxnSpPr>
          <p:spPr>
            <a:xfrm>
              <a:off x="6610168" y="4249667"/>
              <a:ext cx="8648" cy="21670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endCxn id="11" idx="1"/>
            </p:cNvCxnSpPr>
            <p:nvPr/>
          </p:nvCxnSpPr>
          <p:spPr>
            <a:xfrm>
              <a:off x="4830488" y="4909578"/>
              <a:ext cx="64532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6" idx="3"/>
            </p:cNvCxnSpPr>
            <p:nvPr/>
          </p:nvCxnSpPr>
          <p:spPr>
            <a:xfrm>
              <a:off x="4830488" y="2677406"/>
              <a:ext cx="665124" cy="223217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2" name="Picture 7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3020" y="5357812"/>
            <a:ext cx="1116034" cy="772067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4300" y="6286500"/>
            <a:ext cx="1202381" cy="864227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7800577" y="994856"/>
            <a:ext cx="2760471" cy="4023383"/>
            <a:chOff x="7761816" y="1061180"/>
            <a:chExt cx="2944502" cy="4291608"/>
          </a:xfrm>
        </p:grpSpPr>
        <p:sp>
          <p:nvSpPr>
            <p:cNvPr id="14" name="Rectangle 13"/>
            <p:cNvSpPr/>
            <p:nvPr/>
          </p:nvSpPr>
          <p:spPr>
            <a:xfrm>
              <a:off x="8231822" y="2220206"/>
              <a:ext cx="2474496" cy="89651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88" dirty="0">
                  <a:solidFill>
                    <a:schemeClr val="tx1"/>
                  </a:solidFill>
                </a:rPr>
                <a:t>Disclosure review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229600" y="1061180"/>
              <a:ext cx="2474496" cy="922361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88" dirty="0">
                  <a:solidFill>
                    <a:schemeClr val="tx1"/>
                  </a:solidFill>
                </a:rPr>
                <a:t>Analysis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229600" y="3335267"/>
              <a:ext cx="2474496" cy="914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88" dirty="0">
                  <a:solidFill>
                    <a:schemeClr val="tx1"/>
                  </a:solidFill>
                </a:rPr>
                <a:t>Remove reviewed output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241631" y="4454430"/>
              <a:ext cx="2462465" cy="89835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88" dirty="0">
                  <a:solidFill>
                    <a:schemeClr val="tx1"/>
                  </a:solidFill>
                </a:rPr>
                <a:t>Product review </a:t>
              </a:r>
            </a:p>
            <a:p>
              <a:pPr algn="ctr"/>
              <a:r>
                <a:rPr lang="en-US" sz="1688" i="1" dirty="0">
                  <a:solidFill>
                    <a:schemeClr val="tx1"/>
                  </a:solidFill>
                </a:rPr>
                <a:t>(if required)</a:t>
              </a:r>
            </a:p>
          </p:txBody>
        </p:sp>
        <p:cxnSp>
          <p:nvCxnSpPr>
            <p:cNvPr id="67" name="Curved Connector 66"/>
            <p:cNvCxnSpPr>
              <a:stCxn id="11" idx="3"/>
              <a:endCxn id="15" idx="1"/>
            </p:cNvCxnSpPr>
            <p:nvPr/>
          </p:nvCxnSpPr>
          <p:spPr>
            <a:xfrm flipV="1">
              <a:off x="7761816" y="1522361"/>
              <a:ext cx="467784" cy="3387217"/>
            </a:xfrm>
            <a:prstGeom prst="curvedConnector3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15" idx="2"/>
              <a:endCxn id="14" idx="0"/>
            </p:cNvCxnSpPr>
            <p:nvPr/>
          </p:nvCxnSpPr>
          <p:spPr>
            <a:xfrm>
              <a:off x="9466848" y="1983541"/>
              <a:ext cx="2222" cy="236665"/>
            </a:xfrm>
            <a:prstGeom prst="straightConnector1">
              <a:avLst/>
            </a:prstGeom>
            <a:ln w="349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14" idx="2"/>
              <a:endCxn id="16" idx="0"/>
            </p:cNvCxnSpPr>
            <p:nvPr/>
          </p:nvCxnSpPr>
          <p:spPr>
            <a:xfrm flipH="1">
              <a:off x="9466848" y="3116718"/>
              <a:ext cx="2222" cy="21854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>
              <a:stCxn id="16" idx="2"/>
              <a:endCxn id="18" idx="0"/>
            </p:cNvCxnSpPr>
            <p:nvPr/>
          </p:nvCxnSpPr>
          <p:spPr>
            <a:xfrm>
              <a:off x="9466848" y="4249667"/>
              <a:ext cx="6016" cy="20476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8229724" y="5018239"/>
            <a:ext cx="3438401" cy="1775573"/>
            <a:chOff x="8219572" y="5352788"/>
            <a:chExt cx="3667628" cy="1893944"/>
          </a:xfrm>
        </p:grpSpPr>
        <p:sp>
          <p:nvSpPr>
            <p:cNvPr id="22" name="Rectangle 21"/>
            <p:cNvSpPr/>
            <p:nvPr/>
          </p:nvSpPr>
          <p:spPr>
            <a:xfrm>
              <a:off x="8225589" y="5587770"/>
              <a:ext cx="2478507" cy="43950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88" dirty="0">
                  <a:solidFill>
                    <a:schemeClr val="tx1"/>
                  </a:solidFill>
                </a:rPr>
                <a:t>Project archiving</a:t>
              </a:r>
            </a:p>
          </p:txBody>
        </p:sp>
        <p:pic>
          <p:nvPicPr>
            <p:cNvPr id="71" name="Picture 7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12118" y="6157842"/>
              <a:ext cx="1175082" cy="1088890"/>
            </a:xfrm>
            <a:prstGeom prst="rect">
              <a:avLst/>
            </a:prstGeom>
          </p:spPr>
        </p:pic>
        <p:cxnSp>
          <p:nvCxnSpPr>
            <p:cNvPr id="83" name="Straight Arrow Connector 82"/>
            <p:cNvCxnSpPr>
              <a:stCxn id="18" idx="2"/>
              <a:endCxn id="22" idx="0"/>
            </p:cNvCxnSpPr>
            <p:nvPr/>
          </p:nvCxnSpPr>
          <p:spPr>
            <a:xfrm flipH="1">
              <a:off x="9464843" y="5352788"/>
              <a:ext cx="8021" cy="23498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ectangle 86"/>
            <p:cNvSpPr/>
            <p:nvPr/>
          </p:nvSpPr>
          <p:spPr>
            <a:xfrm>
              <a:off x="8219572" y="6241712"/>
              <a:ext cx="2478507" cy="4637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88" dirty="0">
                  <a:solidFill>
                    <a:schemeClr val="tx1"/>
                  </a:solidFill>
                </a:rPr>
                <a:t>Dissemination</a:t>
              </a:r>
            </a:p>
          </p:txBody>
        </p:sp>
        <p:cxnSp>
          <p:nvCxnSpPr>
            <p:cNvPr id="89" name="Straight Arrow Connector 88"/>
            <p:cNvCxnSpPr>
              <a:stCxn id="22" idx="2"/>
              <a:endCxn id="87" idx="0"/>
            </p:cNvCxnSpPr>
            <p:nvPr/>
          </p:nvCxnSpPr>
          <p:spPr>
            <a:xfrm flipH="1">
              <a:off x="9458826" y="6027271"/>
              <a:ext cx="6017" cy="21444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Rectangle 92"/>
          <p:cNvSpPr/>
          <p:nvPr/>
        </p:nvSpPr>
        <p:spPr>
          <a:xfrm>
            <a:off x="152401" y="5851605"/>
            <a:ext cx="4229100" cy="86700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88" b="1" dirty="0">
                <a:ln w="9525"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Yellow	= Researcher</a:t>
            </a:r>
          </a:p>
          <a:p>
            <a:r>
              <a:rPr lang="en-US" sz="1688" b="1" dirty="0">
                <a:solidFill>
                  <a:srgbClr val="0070C0"/>
                </a:solidFill>
              </a:rPr>
              <a:t>Blue 	= Census</a:t>
            </a:r>
          </a:p>
          <a:p>
            <a:r>
              <a:rPr lang="en-US" sz="1688" b="1" dirty="0">
                <a:solidFill>
                  <a:srgbClr val="00B050"/>
                </a:solidFill>
              </a:rPr>
              <a:t>Green 	= Both parties</a:t>
            </a:r>
          </a:p>
        </p:txBody>
      </p:sp>
    </p:spTree>
    <p:extLst>
      <p:ext uri="{BB962C8B-B14F-4D97-AF65-F5344CB8AC3E}">
        <p14:creationId xmlns:p14="http://schemas.microsoft.com/office/powerpoint/2010/main" val="40518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10591800" cy="86836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Current evidence-building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1"/>
            <a:ext cx="11125200" cy="5181599"/>
          </a:xfrm>
        </p:spPr>
        <p:txBody>
          <a:bodyPr>
            <a:normAutofit lnSpcReduction="10000"/>
          </a:bodyPr>
          <a:lstStyle/>
          <a:p>
            <a:r>
              <a:rPr lang="en-US" sz="3000" dirty="0">
                <a:solidFill>
                  <a:srgbClr val="002060"/>
                </a:solidFill>
              </a:rPr>
              <a:t>Joint work </a:t>
            </a:r>
          </a:p>
          <a:p>
            <a:pPr lvl="1"/>
            <a:r>
              <a:rPr lang="en-US" sz="2531" dirty="0">
                <a:solidFill>
                  <a:srgbClr val="002060"/>
                </a:solidFill>
              </a:rPr>
              <a:t>With BJS, BOP, CMS, ERS, IRS, SSA, and VA programs </a:t>
            </a:r>
          </a:p>
          <a:p>
            <a:pPr lvl="1"/>
            <a:r>
              <a:rPr lang="en-US" sz="2531" dirty="0">
                <a:solidFill>
                  <a:srgbClr val="002060"/>
                </a:solidFill>
              </a:rPr>
              <a:t>Forthcoming project with HUD</a:t>
            </a:r>
          </a:p>
          <a:p>
            <a:pPr lvl="1"/>
            <a:r>
              <a:rPr lang="en-US" sz="2531" dirty="0">
                <a:solidFill>
                  <a:srgbClr val="002060"/>
                </a:solidFill>
              </a:rPr>
              <a:t>Longitudinal linkage projects with ten institutions in seven FSRDCs, the </a:t>
            </a:r>
            <a:r>
              <a:rPr lang="en-US" sz="2531" b="1" dirty="0">
                <a:solidFill>
                  <a:srgbClr val="002060"/>
                </a:solidFill>
              </a:rPr>
              <a:t>Census Longitudinal Infrastructure Project (CLIP)</a:t>
            </a:r>
          </a:p>
          <a:p>
            <a:r>
              <a:rPr lang="en-US" sz="3000" dirty="0">
                <a:solidFill>
                  <a:srgbClr val="002060"/>
                </a:solidFill>
              </a:rPr>
              <a:t>Expansion to two </a:t>
            </a:r>
            <a:r>
              <a:rPr lang="en-US" sz="3000" b="1" dirty="0">
                <a:solidFill>
                  <a:srgbClr val="002060"/>
                </a:solidFill>
              </a:rPr>
              <a:t>HUD randomized intervention studies</a:t>
            </a:r>
            <a:r>
              <a:rPr lang="en-US" sz="3000" dirty="0">
                <a:solidFill>
                  <a:srgbClr val="002060"/>
                </a:solidFill>
              </a:rPr>
              <a:t>: Moving to Opportunity and Family Options Study</a:t>
            </a:r>
            <a:endParaRPr lang="en-US" sz="3000" b="1" dirty="0">
              <a:solidFill>
                <a:srgbClr val="002060"/>
              </a:solidFill>
            </a:endParaRPr>
          </a:p>
          <a:p>
            <a:r>
              <a:rPr lang="en-US" sz="3000" dirty="0" smtClean="0">
                <a:solidFill>
                  <a:srgbClr val="002060"/>
                </a:solidFill>
              </a:rPr>
              <a:t>Evidence-building pilots </a:t>
            </a:r>
            <a:endParaRPr lang="en-US" sz="3000" dirty="0">
              <a:solidFill>
                <a:srgbClr val="002060"/>
              </a:solidFill>
            </a:endParaRPr>
          </a:p>
          <a:p>
            <a:pPr lvl="1"/>
            <a:r>
              <a:rPr lang="en-US" sz="2531" dirty="0">
                <a:solidFill>
                  <a:srgbClr val="002060"/>
                </a:solidFill>
              </a:rPr>
              <a:t>P</a:t>
            </a:r>
            <a:r>
              <a:rPr lang="en-US" sz="2531" dirty="0" smtClean="0">
                <a:solidFill>
                  <a:srgbClr val="002060"/>
                </a:solidFill>
              </a:rPr>
              <a:t>rojects </a:t>
            </a:r>
            <a:r>
              <a:rPr lang="en-US" sz="2531" dirty="0">
                <a:solidFill>
                  <a:srgbClr val="002060"/>
                </a:solidFill>
              </a:rPr>
              <a:t>through partnership with Chapin Hall, sponsored by Laura and John Arnold </a:t>
            </a:r>
            <a:r>
              <a:rPr lang="en-US" sz="2531" dirty="0" smtClean="0">
                <a:solidFill>
                  <a:srgbClr val="002060"/>
                </a:solidFill>
              </a:rPr>
              <a:t>Foundation</a:t>
            </a:r>
          </a:p>
          <a:p>
            <a:pPr lvl="1"/>
            <a:r>
              <a:rPr lang="en-US" sz="2531" dirty="0" smtClean="0">
                <a:solidFill>
                  <a:srgbClr val="002060"/>
                </a:solidFill>
              </a:rPr>
              <a:t>Diversity</a:t>
            </a:r>
            <a:r>
              <a:rPr lang="en-US" sz="2531" dirty="0">
                <a:solidFill>
                  <a:srgbClr val="002060"/>
                </a:solidFill>
              </a:rPr>
              <a:t>: important policy topics, geographic coverage, groups, methods</a:t>
            </a:r>
          </a:p>
        </p:txBody>
      </p:sp>
    </p:spTree>
    <p:extLst>
      <p:ext uri="{BB962C8B-B14F-4D97-AF65-F5344CB8AC3E}">
        <p14:creationId xmlns:p14="http://schemas.microsoft.com/office/powerpoint/2010/main" val="11265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1088" y="274638"/>
            <a:ext cx="10029825" cy="9398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sym typeface="Cambria"/>
              </a:rPr>
              <a:t>Chapin Hall pilot projects</a:t>
            </a:r>
            <a:endParaRPr lang="en-US" sz="54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4438"/>
            <a:ext cx="11049000" cy="4911729"/>
          </a:xfrm>
        </p:spPr>
        <p:txBody>
          <a:bodyPr>
            <a:normAutofit lnSpcReduction="10000"/>
          </a:bodyPr>
          <a:lstStyle/>
          <a:p>
            <a:r>
              <a:rPr lang="en-US" sz="2625" dirty="0">
                <a:solidFill>
                  <a:srgbClr val="002060"/>
                </a:solidFill>
              </a:rPr>
              <a:t>Health at birth and later life outcomes: Evaluating the returns to policy-driven early health investments</a:t>
            </a:r>
          </a:p>
          <a:p>
            <a:r>
              <a:rPr lang="en-US" sz="2625" dirty="0">
                <a:solidFill>
                  <a:srgbClr val="002060"/>
                </a:solidFill>
              </a:rPr>
              <a:t>Program Utilization by Formerly Criminalized Youth: Linking Juvenile Recidivism Data to Data Held by US Census Bureau</a:t>
            </a:r>
          </a:p>
          <a:p>
            <a:r>
              <a:rPr lang="en-US" sz="2625" dirty="0">
                <a:solidFill>
                  <a:srgbClr val="002060"/>
                </a:solidFill>
              </a:rPr>
              <a:t>Adult labor market outcomes of Chicago Public School students: Pathways from K-12 to work </a:t>
            </a:r>
          </a:p>
          <a:p>
            <a:r>
              <a:rPr lang="en-US" sz="2625" dirty="0">
                <a:solidFill>
                  <a:srgbClr val="002060"/>
                </a:solidFill>
              </a:rPr>
              <a:t>Using Multiple Discontinuities to Estimate Broad Effects of Public Need-based Aid for College</a:t>
            </a:r>
          </a:p>
          <a:p>
            <a:r>
              <a:rPr lang="en-US" sz="2625" dirty="0">
                <a:solidFill>
                  <a:srgbClr val="002060"/>
                </a:solidFill>
              </a:rPr>
              <a:t>Using linked data to examine the trajectories and service utilization of families and children experiencing homelessness </a:t>
            </a:r>
          </a:p>
          <a:p>
            <a:r>
              <a:rPr lang="en-US" sz="2625" dirty="0">
                <a:solidFill>
                  <a:srgbClr val="002060"/>
                </a:solidFill>
              </a:rPr>
              <a:t>Does eviction cause poverty? Quasi-experimental evidence from Cook County, IL</a:t>
            </a:r>
          </a:p>
          <a:p>
            <a:pPr marL="0" indent="0">
              <a:buNone/>
            </a:pPr>
            <a:endParaRPr lang="en-US" sz="2250" b="1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8071" y="6037684"/>
            <a:ext cx="2559273" cy="7235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7719" y="6054999"/>
            <a:ext cx="3064669" cy="723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91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Documentation</a:t>
            </a:r>
            <a:endParaRPr lang="en-US" sz="54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1201400" cy="3276599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The Data Inventory is available on our website.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Working on improved documentation for both internal and external users.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3312137"/>
            <a:ext cx="4343400" cy="3129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46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Outline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1088" y="1357313"/>
            <a:ext cx="10029825" cy="476885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What is the Census Bureau Data Linkage Infrastructure</a:t>
            </a:r>
          </a:p>
          <a:p>
            <a:r>
              <a:rPr lang="en-US" dirty="0">
                <a:solidFill>
                  <a:srgbClr val="002060"/>
                </a:solidFill>
              </a:rPr>
              <a:t>Expansion to support program </a:t>
            </a:r>
            <a:r>
              <a:rPr lang="en-US" dirty="0" smtClean="0">
                <a:solidFill>
                  <a:srgbClr val="002060"/>
                </a:solidFill>
              </a:rPr>
              <a:t>evaluation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Accessing the Data Linkage Infrastructure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Documentation and metadata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Next: More data, more documentation, more projects! What can you do to get involved?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99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Metadata </a:t>
            </a:r>
            <a:r>
              <a:rPr lang="en-US" sz="5400" b="1" dirty="0">
                <a:solidFill>
                  <a:srgbClr val="002060"/>
                </a:solidFill>
              </a:rPr>
              <a:t>W</a:t>
            </a:r>
            <a:r>
              <a:rPr lang="en-US" sz="5400" b="1" dirty="0" smtClean="0">
                <a:solidFill>
                  <a:srgbClr val="002060"/>
                </a:solidFill>
              </a:rPr>
              <a:t>orking Group</a:t>
            </a:r>
            <a:endParaRPr lang="en-US" sz="54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The Working Group is charged with developing a process for posting metadata so that researchers can see what is available in RDCs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Working with ICPSR and plan to have metadata available by October</a:t>
            </a:r>
          </a:p>
          <a:p>
            <a:r>
              <a:rPr lang="en-US" dirty="0" smtClean="0">
                <a:solidFill>
                  <a:srgbClr val="002060"/>
                </a:solidFill>
                <a:hlinkClick r:id="rId3"/>
              </a:rPr>
              <a:t>ICPSR Census Data Portal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72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Help us get the word out</a:t>
            </a:r>
            <a:endParaRPr lang="en-US" sz="54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Please </a:t>
            </a:r>
            <a:r>
              <a:rPr lang="en-US" sz="3600" b="1" dirty="0" smtClean="0">
                <a:solidFill>
                  <a:srgbClr val="002060"/>
                </a:solidFill>
              </a:rPr>
              <a:t>disseminate</a:t>
            </a:r>
            <a:r>
              <a:rPr lang="en-US" sz="3600" dirty="0" smtClean="0">
                <a:solidFill>
                  <a:srgbClr val="002060"/>
                </a:solidFill>
              </a:rPr>
              <a:t> information about the Data Linkage Infrastructure to faculty and colleagues </a:t>
            </a:r>
          </a:p>
          <a:p>
            <a:r>
              <a:rPr lang="en-US" sz="3600" dirty="0" smtClean="0">
                <a:solidFill>
                  <a:srgbClr val="002060"/>
                </a:solidFill>
              </a:rPr>
              <a:t>Researchers interested in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    using the data linkage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    infrastructure should </a:t>
            </a:r>
            <a:r>
              <a:rPr lang="en-US" sz="3600" b="1" dirty="0" smtClean="0">
                <a:solidFill>
                  <a:srgbClr val="002060"/>
                </a:solidFill>
              </a:rPr>
              <a:t>contact us</a:t>
            </a:r>
            <a:endParaRPr lang="en-US" sz="3600" b="1" dirty="0">
              <a:solidFill>
                <a:srgbClr val="002060"/>
              </a:solidFill>
            </a:endParaRPr>
          </a:p>
        </p:txBody>
      </p:sp>
      <p:pic>
        <p:nvPicPr>
          <p:cNvPr id="3075" name="Picture 3" descr="C:\Users\chiu0303\AppData\Local\Microsoft\Windows\Temporary Internet Files\Content.IE5\O6XGXIHZ\conversation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3733800"/>
            <a:ext cx="3470970" cy="220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0639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1088" y="274638"/>
            <a:ext cx="10029825" cy="868362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More information at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i="1" dirty="0">
                <a:solidFill>
                  <a:srgbClr val="002060"/>
                </a:solidFill>
              </a:rPr>
              <a:t>www.census.gov/datalinkage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219" y="1143000"/>
            <a:ext cx="10029825" cy="400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794962" y="5173580"/>
            <a:ext cx="6372601" cy="796372"/>
          </a:xfrm>
          <a:prstGeom prst="rect">
            <a:avLst/>
          </a:prstGeom>
        </p:spPr>
        <p:txBody>
          <a:bodyPr wrap="square" lIns="102870" tIns="51435" rIns="102870" bIns="51435">
            <a:spAutoFit/>
          </a:bodyPr>
          <a:lstStyle/>
          <a:p>
            <a:r>
              <a:rPr lang="en-US" sz="2250" b="1" dirty="0">
                <a:solidFill>
                  <a:schemeClr val="tx2"/>
                </a:solidFill>
              </a:rPr>
              <a:t>Contact us:</a:t>
            </a:r>
            <a:r>
              <a:rPr lang="en-US" sz="2250" dirty="0"/>
              <a:t>	</a:t>
            </a:r>
            <a:r>
              <a:rPr lang="en-US" sz="2250" dirty="0" smtClean="0">
                <a:hlinkClick r:id="rId4"/>
              </a:rPr>
              <a:t>ERD.Data-Linkage@census.gov</a:t>
            </a:r>
            <a:r>
              <a:rPr lang="en-US" sz="2250" dirty="0" smtClean="0"/>
              <a:t>   </a:t>
            </a:r>
            <a:endParaRPr lang="en-US" sz="2250" dirty="0"/>
          </a:p>
          <a:p>
            <a:r>
              <a:rPr lang="en-US" sz="2250" b="1" dirty="0" smtClean="0">
                <a:solidFill>
                  <a:schemeClr val="tx2"/>
                </a:solidFill>
              </a:rPr>
              <a:t>Kate McNamara: </a:t>
            </a:r>
            <a:r>
              <a:rPr lang="en-US" sz="2250" dirty="0" smtClean="0">
                <a:hlinkClick r:id="rId5"/>
              </a:rPr>
              <a:t>Kathryn.mcnamara@census.gov</a:t>
            </a:r>
            <a:endParaRPr lang="en-US" sz="2250" dirty="0"/>
          </a:p>
        </p:txBody>
      </p:sp>
      <p:sp>
        <p:nvSpPr>
          <p:cNvPr id="3" name="TextBox 2"/>
          <p:cNvSpPr txBox="1"/>
          <p:nvPr/>
        </p:nvSpPr>
        <p:spPr>
          <a:xfrm>
            <a:off x="6934200" y="5173581"/>
            <a:ext cx="4876799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50" b="1" dirty="0" smtClean="0">
                <a:solidFill>
                  <a:schemeClr val="tx2"/>
                </a:solidFill>
              </a:rPr>
              <a:t>Working </a:t>
            </a:r>
            <a:r>
              <a:rPr lang="en-US" sz="2250" b="1" dirty="0">
                <a:solidFill>
                  <a:schemeClr val="tx2"/>
                </a:solidFill>
              </a:rPr>
              <a:t>Papers: </a:t>
            </a:r>
          </a:p>
          <a:p>
            <a:r>
              <a:rPr lang="en-US" sz="2250" dirty="0" smtClean="0">
                <a:solidFill>
                  <a:srgbClr val="0070C0"/>
                </a:solidFill>
                <a:hlinkClick r:id="rId6"/>
              </a:rPr>
              <a:t>www.census.gov/about/adrm/linkage/working-papers.html</a:t>
            </a:r>
            <a:r>
              <a:rPr lang="en-US" sz="2250" dirty="0" smtClean="0">
                <a:solidFill>
                  <a:srgbClr val="0070C0"/>
                </a:solidFill>
              </a:rPr>
              <a:t>  </a:t>
            </a:r>
            <a:endParaRPr lang="en-US" sz="225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51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Data Linkage Infrastructure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0038"/>
            <a:ext cx="10744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002060"/>
                </a:solidFill>
              </a:rPr>
              <a:t>The Census Bureau </a:t>
            </a:r>
            <a:r>
              <a:rPr lang="en-US" sz="2800" b="1" dirty="0">
                <a:solidFill>
                  <a:srgbClr val="002060"/>
                </a:solidFill>
              </a:rPr>
              <a:t>acquires, ingests, curates, links, analyzes, and archives</a:t>
            </a:r>
            <a:r>
              <a:rPr lang="en-US" sz="2800" dirty="0">
                <a:solidFill>
                  <a:srgbClr val="002060"/>
                </a:solidFill>
              </a:rPr>
              <a:t> data.  </a:t>
            </a:r>
            <a:endParaRPr lang="en-US" sz="2400" dirty="0"/>
          </a:p>
        </p:txBody>
      </p:sp>
      <p:grpSp>
        <p:nvGrpSpPr>
          <p:cNvPr id="76" name="Group 75"/>
          <p:cNvGrpSpPr/>
          <p:nvPr/>
        </p:nvGrpSpPr>
        <p:grpSpPr>
          <a:xfrm>
            <a:off x="990600" y="3200400"/>
            <a:ext cx="10210801" cy="2519750"/>
            <a:chOff x="615926" y="4043750"/>
            <a:chExt cx="8012133" cy="1676400"/>
          </a:xfrm>
        </p:grpSpPr>
        <p:grpSp>
          <p:nvGrpSpPr>
            <p:cNvPr id="62" name="Group 61"/>
            <p:cNvGrpSpPr/>
            <p:nvPr/>
          </p:nvGrpSpPr>
          <p:grpSpPr>
            <a:xfrm>
              <a:off x="4156890" y="4075843"/>
              <a:ext cx="936531" cy="1644307"/>
              <a:chOff x="5277250" y="3994493"/>
              <a:chExt cx="936531" cy="1644307"/>
            </a:xfrm>
          </p:grpSpPr>
          <p:sp>
            <p:nvSpPr>
              <p:cNvPr id="40" name="Rounded Rectangle 39"/>
              <p:cNvSpPr/>
              <p:nvPr/>
            </p:nvSpPr>
            <p:spPr>
              <a:xfrm>
                <a:off x="5277250" y="4840186"/>
                <a:ext cx="936531" cy="7986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1100" dirty="0"/>
              </a:p>
              <a:p>
                <a:pPr algn="ctr"/>
                <a:r>
                  <a:rPr lang="en-US" sz="2000" dirty="0" smtClean="0"/>
                  <a:t>Link </a:t>
                </a:r>
                <a:r>
                  <a:rPr lang="en-US" sz="2000" dirty="0"/>
                  <a:t>and Access</a:t>
                </a:r>
              </a:p>
            </p:txBody>
          </p:sp>
          <p:grpSp>
            <p:nvGrpSpPr>
              <p:cNvPr id="51" name="Group 50"/>
              <p:cNvGrpSpPr/>
              <p:nvPr/>
            </p:nvGrpSpPr>
            <p:grpSpPr>
              <a:xfrm>
                <a:off x="5355046" y="3994493"/>
                <a:ext cx="780939" cy="669766"/>
                <a:chOff x="5292044" y="3994493"/>
                <a:chExt cx="780939" cy="669766"/>
              </a:xfrm>
            </p:grpSpPr>
            <p:sp>
              <p:nvSpPr>
                <p:cNvPr id="42" name="Rectangle 41"/>
                <p:cNvSpPr/>
                <p:nvPr/>
              </p:nvSpPr>
              <p:spPr>
                <a:xfrm>
                  <a:off x="5292044" y="3994493"/>
                  <a:ext cx="780939" cy="492891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571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43" name="Rectangle 42"/>
                <p:cNvSpPr/>
                <p:nvPr/>
              </p:nvSpPr>
              <p:spPr>
                <a:xfrm>
                  <a:off x="5625531" y="4511263"/>
                  <a:ext cx="113965" cy="73360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5455084" y="4602247"/>
                  <a:ext cx="454858" cy="62012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grpSp>
              <p:nvGrpSpPr>
                <p:cNvPr id="45" name="Group 44"/>
                <p:cNvGrpSpPr/>
                <p:nvPr/>
              </p:nvGrpSpPr>
              <p:grpSpPr>
                <a:xfrm>
                  <a:off x="5358379" y="4051197"/>
                  <a:ext cx="648269" cy="388619"/>
                  <a:chOff x="5467544" y="2865436"/>
                  <a:chExt cx="648269" cy="388619"/>
                </a:xfrm>
              </p:grpSpPr>
              <p:sp>
                <p:nvSpPr>
                  <p:cNvPr id="46" name="Rectangle 45"/>
                  <p:cNvSpPr/>
                  <p:nvPr/>
                </p:nvSpPr>
                <p:spPr>
                  <a:xfrm>
                    <a:off x="5467544" y="2865436"/>
                    <a:ext cx="648269" cy="45719"/>
                  </a:xfrm>
                  <a:prstGeom prst="rect">
                    <a:avLst/>
                  </a:pr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47" name="Rectangle 46"/>
                  <p:cNvSpPr/>
                  <p:nvPr/>
                </p:nvSpPr>
                <p:spPr>
                  <a:xfrm>
                    <a:off x="5467544" y="2951161"/>
                    <a:ext cx="648269" cy="45719"/>
                  </a:xfrm>
                  <a:prstGeom prst="rect">
                    <a:avLst/>
                  </a:pr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48" name="Rectangle 47"/>
                  <p:cNvSpPr/>
                  <p:nvPr/>
                </p:nvSpPr>
                <p:spPr>
                  <a:xfrm>
                    <a:off x="5467544" y="3036886"/>
                    <a:ext cx="648269" cy="45719"/>
                  </a:xfrm>
                  <a:prstGeom prst="rect">
                    <a:avLst/>
                  </a:pr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49" name="Rectangle 48"/>
                  <p:cNvSpPr/>
                  <p:nvPr/>
                </p:nvSpPr>
                <p:spPr>
                  <a:xfrm>
                    <a:off x="5467544" y="3122611"/>
                    <a:ext cx="648269" cy="45719"/>
                  </a:xfrm>
                  <a:prstGeom prst="rect">
                    <a:avLst/>
                  </a:pr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50" name="Rectangle 49"/>
                  <p:cNvSpPr/>
                  <p:nvPr/>
                </p:nvSpPr>
                <p:spPr>
                  <a:xfrm>
                    <a:off x="5467544" y="3208336"/>
                    <a:ext cx="648269" cy="45719"/>
                  </a:xfrm>
                  <a:prstGeom prst="rect">
                    <a:avLst/>
                  </a:pr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</p:grpSp>
          </p:grpSp>
        </p:grpSp>
        <p:grpSp>
          <p:nvGrpSpPr>
            <p:cNvPr id="60" name="Group 59"/>
            <p:cNvGrpSpPr/>
            <p:nvPr/>
          </p:nvGrpSpPr>
          <p:grpSpPr>
            <a:xfrm>
              <a:off x="615926" y="4043750"/>
              <a:ext cx="936531" cy="1676400"/>
              <a:chOff x="685800" y="3962400"/>
              <a:chExt cx="936531" cy="1676400"/>
            </a:xfrm>
          </p:grpSpPr>
          <p:sp>
            <p:nvSpPr>
              <p:cNvPr id="36" name="Rounded Rectangle 35"/>
              <p:cNvSpPr/>
              <p:nvPr/>
            </p:nvSpPr>
            <p:spPr>
              <a:xfrm>
                <a:off x="685800" y="4840186"/>
                <a:ext cx="936531" cy="7986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1100" dirty="0"/>
              </a:p>
              <a:p>
                <a:pPr algn="ctr"/>
                <a:r>
                  <a:rPr lang="en-US" sz="2000" dirty="0"/>
                  <a:t>Acquire</a:t>
                </a:r>
                <a:endParaRPr lang="en-US" sz="2000" dirty="0">
                  <a:solidFill>
                    <a:schemeClr val="tx1"/>
                  </a:solidFill>
                </a:endParaRPr>
              </a:p>
              <a:p>
                <a:endParaRPr lang="en-US" sz="1000" dirty="0"/>
              </a:p>
              <a:p>
                <a:endParaRPr lang="en-US" sz="1000" dirty="0"/>
              </a:p>
              <a:p>
                <a:pPr algn="ctr"/>
                <a:endParaRPr lang="en-US" sz="1000" dirty="0"/>
              </a:p>
              <a:p>
                <a:endParaRPr lang="en-US" sz="1000" dirty="0"/>
              </a:p>
            </p:txBody>
          </p:sp>
          <p:grpSp>
            <p:nvGrpSpPr>
              <p:cNvPr id="52" name="Group 51"/>
              <p:cNvGrpSpPr/>
              <p:nvPr/>
            </p:nvGrpSpPr>
            <p:grpSpPr>
              <a:xfrm>
                <a:off x="866502" y="3962400"/>
                <a:ext cx="575127" cy="701859"/>
                <a:chOff x="803500" y="3962400"/>
                <a:chExt cx="575127" cy="701859"/>
              </a:xfrm>
            </p:grpSpPr>
            <p:sp>
              <p:nvSpPr>
                <p:cNvPr id="38" name="TextBox 37"/>
                <p:cNvSpPr txBox="1"/>
                <p:nvPr/>
              </p:nvSpPr>
              <p:spPr>
                <a:xfrm>
                  <a:off x="865879" y="4110261"/>
                  <a:ext cx="512748" cy="553998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solidFill>
                    <a:schemeClr val="tx2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00" dirty="0"/>
                    <a:t>…………………………….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      </a:r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803500" y="3962400"/>
                  <a:ext cx="512748" cy="615553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2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500" cap="small" dirty="0">
                      <a:solidFill>
                        <a:schemeClr val="accent1">
                          <a:lumMod val="75000"/>
                        </a:schemeClr>
                      </a:solidFill>
                    </a:rPr>
                    <a:t>Agreement</a:t>
                  </a:r>
                </a:p>
                <a:p>
                  <a:r>
                    <a:rPr lang="en-US" sz="300" dirty="0">
                      <a:solidFill>
                        <a:schemeClr val="accent1">
                          <a:lumMod val="75000"/>
                        </a:schemeClr>
                      </a:solidFill>
                    </a:rPr>
                    <a:t>………………………………………………………………………………………………………………………………………………………..……</a:t>
                  </a:r>
                  <a:r>
                    <a:rPr lang="en-US" sz="200" dirty="0">
                      <a:solidFill>
                        <a:schemeClr val="accent1">
                          <a:lumMod val="75000"/>
                        </a:schemeClr>
                      </a:solidFill>
                    </a:rPr>
                    <a:t>Data Protection Clauses</a:t>
                  </a:r>
                </a:p>
                <a:p>
                  <a:r>
                    <a:rPr lang="en-US" sz="300" dirty="0">
                      <a:solidFill>
                        <a:schemeClr val="accent1">
                          <a:lumMod val="75000"/>
                        </a:schemeClr>
                      </a:solidFill>
                    </a:rPr>
                    <a:t>………………………………………………………………………………………………………………………………</a:t>
                  </a:r>
                </a:p>
              </p:txBody>
            </p:sp>
          </p:grpSp>
        </p:grpSp>
        <p:grpSp>
          <p:nvGrpSpPr>
            <p:cNvPr id="61" name="Group 60"/>
            <p:cNvGrpSpPr/>
            <p:nvPr/>
          </p:nvGrpSpPr>
          <p:grpSpPr>
            <a:xfrm>
              <a:off x="2386408" y="4075843"/>
              <a:ext cx="936531" cy="1644307"/>
              <a:chOff x="2981525" y="3994493"/>
              <a:chExt cx="936531" cy="1644307"/>
            </a:xfrm>
          </p:grpSpPr>
          <p:sp>
            <p:nvSpPr>
              <p:cNvPr id="27" name="Rounded Rectangle 26"/>
              <p:cNvSpPr/>
              <p:nvPr/>
            </p:nvSpPr>
            <p:spPr>
              <a:xfrm>
                <a:off x="2981525" y="4840186"/>
                <a:ext cx="936531" cy="7986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2000" dirty="0" smtClean="0"/>
                  <a:t>Ingest </a:t>
                </a:r>
                <a:r>
                  <a:rPr lang="en-US" sz="2000" dirty="0"/>
                  <a:t>and Curate</a:t>
                </a:r>
              </a:p>
              <a:p>
                <a:pPr algn="ctr"/>
                <a:endParaRPr lang="en-US" sz="1100" dirty="0"/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3193895" y="3994493"/>
                <a:ext cx="511791" cy="641445"/>
                <a:chOff x="3193895" y="3994493"/>
                <a:chExt cx="511791" cy="641445"/>
              </a:xfrm>
            </p:grpSpPr>
            <p:sp>
              <p:nvSpPr>
                <p:cNvPr id="29" name="Cube 28"/>
                <p:cNvSpPr/>
                <p:nvPr/>
              </p:nvSpPr>
              <p:spPr>
                <a:xfrm>
                  <a:off x="3193895" y="3994493"/>
                  <a:ext cx="511791" cy="641445"/>
                </a:xfrm>
                <a:prstGeom prst="cube">
                  <a:avLst/>
                </a:prstGeom>
                <a:ln w="1270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grpSp>
              <p:nvGrpSpPr>
                <p:cNvPr id="30" name="Group 29"/>
                <p:cNvGrpSpPr/>
                <p:nvPr/>
              </p:nvGrpSpPr>
              <p:grpSpPr>
                <a:xfrm>
                  <a:off x="3229405" y="4168969"/>
                  <a:ext cx="95759" cy="45719"/>
                  <a:chOff x="1702470" y="2775656"/>
                  <a:chExt cx="95759" cy="45719"/>
                </a:xfrm>
              </p:grpSpPr>
              <p:sp>
                <p:nvSpPr>
                  <p:cNvPr id="34" name="Rectangle 33"/>
                  <p:cNvSpPr/>
                  <p:nvPr/>
                </p:nvSpPr>
                <p:spPr>
                  <a:xfrm>
                    <a:off x="1702470" y="2775656"/>
                    <a:ext cx="45719" cy="45719"/>
                  </a:xfrm>
                  <a:prstGeom prst="rect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35" name="Rectangle 34"/>
                  <p:cNvSpPr/>
                  <p:nvPr/>
                </p:nvSpPr>
                <p:spPr>
                  <a:xfrm>
                    <a:off x="1752510" y="2775656"/>
                    <a:ext cx="45719" cy="45719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</p:grp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3197557" y="4283653"/>
                  <a:ext cx="383843" cy="0"/>
                </a:xfrm>
                <a:prstGeom prst="line">
                  <a:avLst/>
                </a:prstGeom>
                <a:ln w="15875">
                  <a:solidFill>
                    <a:schemeClr val="accent1">
                      <a:lumMod val="7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3197557" y="4388285"/>
                  <a:ext cx="383843" cy="0"/>
                </a:xfrm>
                <a:prstGeom prst="line">
                  <a:avLst/>
                </a:prstGeom>
                <a:ln w="15875">
                  <a:solidFill>
                    <a:schemeClr val="accent1">
                      <a:lumMod val="7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3197557" y="4540685"/>
                  <a:ext cx="383843" cy="0"/>
                </a:xfrm>
                <a:prstGeom prst="line">
                  <a:avLst/>
                </a:prstGeom>
                <a:ln w="15875">
                  <a:solidFill>
                    <a:schemeClr val="accent1">
                      <a:lumMod val="7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3" name="Group 62"/>
            <p:cNvGrpSpPr/>
            <p:nvPr/>
          </p:nvGrpSpPr>
          <p:grpSpPr>
            <a:xfrm>
              <a:off x="5921046" y="4067306"/>
              <a:ext cx="936531" cy="1652844"/>
              <a:chOff x="7572975" y="3985956"/>
              <a:chExt cx="936531" cy="1652844"/>
            </a:xfrm>
          </p:grpSpPr>
          <p:sp>
            <p:nvSpPr>
              <p:cNvPr id="13" name="Rounded Rectangle 12"/>
              <p:cNvSpPr/>
              <p:nvPr/>
            </p:nvSpPr>
            <p:spPr>
              <a:xfrm>
                <a:off x="7572975" y="4840186"/>
                <a:ext cx="936531" cy="7986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1100" dirty="0"/>
              </a:p>
              <a:p>
                <a:pPr algn="ctr"/>
                <a:r>
                  <a:rPr lang="en-US" sz="2000" dirty="0" smtClean="0"/>
                  <a:t>Analyze</a:t>
                </a:r>
                <a:endParaRPr lang="en-US" sz="2000" dirty="0"/>
              </a:p>
            </p:txBody>
          </p:sp>
          <p:grpSp>
            <p:nvGrpSpPr>
              <p:cNvPr id="54" name="Group 53"/>
              <p:cNvGrpSpPr/>
              <p:nvPr/>
            </p:nvGrpSpPr>
            <p:grpSpPr>
              <a:xfrm>
                <a:off x="7698957" y="3985956"/>
                <a:ext cx="684566" cy="678303"/>
                <a:chOff x="7635955" y="3985956"/>
                <a:chExt cx="684566" cy="678303"/>
              </a:xfrm>
            </p:grpSpPr>
            <p:grpSp>
              <p:nvGrpSpPr>
                <p:cNvPr id="15" name="Group 14"/>
                <p:cNvGrpSpPr/>
                <p:nvPr/>
              </p:nvGrpSpPr>
              <p:grpSpPr>
                <a:xfrm>
                  <a:off x="7635955" y="3985956"/>
                  <a:ext cx="684566" cy="678303"/>
                  <a:chOff x="7767134" y="4813186"/>
                  <a:chExt cx="684566" cy="678303"/>
                </a:xfrm>
              </p:grpSpPr>
              <p:grpSp>
                <p:nvGrpSpPr>
                  <p:cNvPr id="18" name="Group 17"/>
                  <p:cNvGrpSpPr/>
                  <p:nvPr/>
                </p:nvGrpSpPr>
                <p:grpSpPr>
                  <a:xfrm>
                    <a:off x="7983703" y="4813186"/>
                    <a:ext cx="419100" cy="403024"/>
                    <a:chOff x="8070789" y="1858962"/>
                    <a:chExt cx="533400" cy="578443"/>
                  </a:xfrm>
                  <a:solidFill>
                    <a:schemeClr val="accent1">
                      <a:lumMod val="60000"/>
                      <a:lumOff val="40000"/>
                    </a:schemeClr>
                  </a:solidFill>
                </p:grpSpPr>
                <p:sp>
                  <p:nvSpPr>
                    <p:cNvPr id="25" name="Oval 24"/>
                    <p:cNvSpPr/>
                    <p:nvPr/>
                  </p:nvSpPr>
                  <p:spPr>
                    <a:xfrm>
                      <a:off x="8185089" y="1858962"/>
                      <a:ext cx="304800" cy="350838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2400"/>
                    </a:p>
                  </p:txBody>
                </p:sp>
                <p:sp>
                  <p:nvSpPr>
                    <p:cNvPr id="26" name="Flowchart: Delay 25"/>
                    <p:cNvSpPr/>
                    <p:nvPr/>
                  </p:nvSpPr>
                  <p:spPr>
                    <a:xfrm rot="16200000">
                      <a:off x="8223189" y="2056405"/>
                      <a:ext cx="228600" cy="533400"/>
                    </a:xfrm>
                    <a:prstGeom prst="flowChartDelay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2400"/>
                    </a:p>
                  </p:txBody>
                </p:sp>
              </p:grpSp>
              <p:grpSp>
                <p:nvGrpSpPr>
                  <p:cNvPr id="19" name="Group 18"/>
                  <p:cNvGrpSpPr/>
                  <p:nvPr/>
                </p:nvGrpSpPr>
                <p:grpSpPr>
                  <a:xfrm>
                    <a:off x="7767134" y="4991227"/>
                    <a:ext cx="419100" cy="403024"/>
                    <a:chOff x="8070789" y="1858962"/>
                    <a:chExt cx="533400" cy="578443"/>
                  </a:xfrm>
                </p:grpSpPr>
                <p:sp>
                  <p:nvSpPr>
                    <p:cNvPr id="23" name="Oval 22"/>
                    <p:cNvSpPr/>
                    <p:nvPr/>
                  </p:nvSpPr>
                  <p:spPr>
                    <a:xfrm>
                      <a:off x="8185089" y="1858962"/>
                      <a:ext cx="304800" cy="350838"/>
                    </a:xfrm>
                    <a:prstGeom prst="ellipse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2400"/>
                    </a:p>
                  </p:txBody>
                </p:sp>
                <p:sp>
                  <p:nvSpPr>
                    <p:cNvPr id="24" name="Flowchart: Delay 23"/>
                    <p:cNvSpPr/>
                    <p:nvPr/>
                  </p:nvSpPr>
                  <p:spPr>
                    <a:xfrm rot="16200000">
                      <a:off x="8223189" y="2056405"/>
                      <a:ext cx="228600" cy="533400"/>
                    </a:xfrm>
                    <a:prstGeom prst="flowChartDelay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2400"/>
                    </a:p>
                  </p:txBody>
                </p:sp>
              </p:grpSp>
              <p:grpSp>
                <p:nvGrpSpPr>
                  <p:cNvPr id="20" name="Group 19"/>
                  <p:cNvGrpSpPr/>
                  <p:nvPr/>
                </p:nvGrpSpPr>
                <p:grpSpPr>
                  <a:xfrm>
                    <a:off x="8032600" y="5088465"/>
                    <a:ext cx="419100" cy="403024"/>
                    <a:chOff x="8070789" y="1858962"/>
                    <a:chExt cx="533400" cy="578443"/>
                  </a:xfrm>
                  <a:solidFill>
                    <a:schemeClr val="accent1">
                      <a:lumMod val="75000"/>
                    </a:schemeClr>
                  </a:solidFill>
                </p:grpSpPr>
                <p:sp>
                  <p:nvSpPr>
                    <p:cNvPr id="21" name="Oval 20"/>
                    <p:cNvSpPr/>
                    <p:nvPr/>
                  </p:nvSpPr>
                  <p:spPr>
                    <a:xfrm>
                      <a:off x="8185089" y="1858962"/>
                      <a:ext cx="304800" cy="350838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2400"/>
                    </a:p>
                  </p:txBody>
                </p:sp>
                <p:sp>
                  <p:nvSpPr>
                    <p:cNvPr id="22" name="Flowchart: Delay 21"/>
                    <p:cNvSpPr/>
                    <p:nvPr/>
                  </p:nvSpPr>
                  <p:spPr>
                    <a:xfrm rot="16200000">
                      <a:off x="8223189" y="2056405"/>
                      <a:ext cx="228600" cy="533400"/>
                    </a:xfrm>
                    <a:prstGeom prst="flowChartDelay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2400"/>
                    </a:p>
                  </p:txBody>
                </p:sp>
              </p:grpSp>
            </p:grpSp>
            <p:sp>
              <p:nvSpPr>
                <p:cNvPr id="16" name="Rectangle 15"/>
                <p:cNvSpPr/>
                <p:nvPr/>
              </p:nvSpPr>
              <p:spPr>
                <a:xfrm>
                  <a:off x="7822645" y="4485023"/>
                  <a:ext cx="45719" cy="52478"/>
                </a:xfrm>
                <a:prstGeom prst="rect">
                  <a:avLst/>
                </a:pr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8088111" y="4575566"/>
                  <a:ext cx="45719" cy="52478"/>
                </a:xfrm>
                <a:prstGeom prst="rect">
                  <a:avLst/>
                </a:pr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</p:grpSp>
        </p:grpSp>
        <p:sp>
          <p:nvSpPr>
            <p:cNvPr id="10" name="Right Arrow 9"/>
            <p:cNvSpPr/>
            <p:nvPr/>
          </p:nvSpPr>
          <p:spPr>
            <a:xfrm>
              <a:off x="1815053" y="5196444"/>
              <a:ext cx="308759" cy="21375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00"/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5356017" y="5196444"/>
              <a:ext cx="308759" cy="21375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00"/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7126499" y="5196444"/>
              <a:ext cx="308759" cy="21375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00"/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7645077" y="4075843"/>
              <a:ext cx="982982" cy="1644307"/>
              <a:chOff x="2935075" y="3994493"/>
              <a:chExt cx="982982" cy="1644307"/>
            </a:xfrm>
          </p:grpSpPr>
          <p:sp>
            <p:nvSpPr>
              <p:cNvPr id="66" name="Rounded Rectangle 65"/>
              <p:cNvSpPr/>
              <p:nvPr/>
            </p:nvSpPr>
            <p:spPr>
              <a:xfrm>
                <a:off x="2935075" y="4840186"/>
                <a:ext cx="982982" cy="7986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2000" dirty="0" smtClean="0"/>
                  <a:t>Maintain and </a:t>
                </a:r>
                <a:r>
                  <a:rPr lang="en-US" sz="2000" dirty="0"/>
                  <a:t>Archive</a:t>
                </a:r>
              </a:p>
              <a:p>
                <a:pPr algn="ctr"/>
                <a:endParaRPr lang="en-US" sz="2000" dirty="0"/>
              </a:p>
            </p:txBody>
          </p:sp>
          <p:grpSp>
            <p:nvGrpSpPr>
              <p:cNvPr id="67" name="Group 66"/>
              <p:cNvGrpSpPr/>
              <p:nvPr/>
            </p:nvGrpSpPr>
            <p:grpSpPr>
              <a:xfrm>
                <a:off x="3193895" y="3994493"/>
                <a:ext cx="511791" cy="641445"/>
                <a:chOff x="3193895" y="3994493"/>
                <a:chExt cx="511791" cy="641445"/>
              </a:xfrm>
            </p:grpSpPr>
            <p:sp>
              <p:nvSpPr>
                <p:cNvPr id="68" name="Cube 67"/>
                <p:cNvSpPr/>
                <p:nvPr/>
              </p:nvSpPr>
              <p:spPr>
                <a:xfrm>
                  <a:off x="3193895" y="3994493"/>
                  <a:ext cx="511791" cy="641445"/>
                </a:xfrm>
                <a:prstGeom prst="cube">
                  <a:avLst/>
                </a:prstGeom>
                <a:ln w="1270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grpSp>
              <p:nvGrpSpPr>
                <p:cNvPr id="69" name="Group 68"/>
                <p:cNvGrpSpPr/>
                <p:nvPr/>
              </p:nvGrpSpPr>
              <p:grpSpPr>
                <a:xfrm>
                  <a:off x="3229405" y="4168969"/>
                  <a:ext cx="95759" cy="45719"/>
                  <a:chOff x="1702470" y="2775656"/>
                  <a:chExt cx="95759" cy="45719"/>
                </a:xfrm>
              </p:grpSpPr>
              <p:sp>
                <p:nvSpPr>
                  <p:cNvPr id="73" name="Rectangle 72"/>
                  <p:cNvSpPr/>
                  <p:nvPr/>
                </p:nvSpPr>
                <p:spPr>
                  <a:xfrm>
                    <a:off x="1702470" y="2775656"/>
                    <a:ext cx="45719" cy="45719"/>
                  </a:xfrm>
                  <a:prstGeom prst="rect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74" name="Rectangle 73"/>
                  <p:cNvSpPr/>
                  <p:nvPr/>
                </p:nvSpPr>
                <p:spPr>
                  <a:xfrm>
                    <a:off x="1752510" y="2775656"/>
                    <a:ext cx="45719" cy="45719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</p:grpSp>
            <p:cxnSp>
              <p:nvCxnSpPr>
                <p:cNvPr id="70" name="Straight Connector 69"/>
                <p:cNvCxnSpPr/>
                <p:nvPr/>
              </p:nvCxnSpPr>
              <p:spPr>
                <a:xfrm>
                  <a:off x="3197557" y="4283653"/>
                  <a:ext cx="383843" cy="0"/>
                </a:xfrm>
                <a:prstGeom prst="line">
                  <a:avLst/>
                </a:prstGeom>
                <a:ln w="15875">
                  <a:solidFill>
                    <a:schemeClr val="accent1">
                      <a:lumMod val="7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3197557" y="4388285"/>
                  <a:ext cx="383843" cy="0"/>
                </a:xfrm>
                <a:prstGeom prst="line">
                  <a:avLst/>
                </a:prstGeom>
                <a:ln w="15875">
                  <a:solidFill>
                    <a:schemeClr val="accent1">
                      <a:lumMod val="7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3197557" y="4540685"/>
                  <a:ext cx="383843" cy="0"/>
                </a:xfrm>
                <a:prstGeom prst="line">
                  <a:avLst/>
                </a:prstGeom>
                <a:ln w="15875">
                  <a:solidFill>
                    <a:schemeClr val="accent1">
                      <a:lumMod val="7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5" name="Right Arrow 74"/>
            <p:cNvSpPr/>
            <p:nvPr/>
          </p:nvSpPr>
          <p:spPr>
            <a:xfrm>
              <a:off x="3585535" y="5196444"/>
              <a:ext cx="308759" cy="21375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00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04C5-3085-4F64-BC65-54FE2DBF6EB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421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Census Bureau surveys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Decennial- Population survey every 10 years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American Community Survey- annual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Economic Census- every 5 years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Annual Business Survey- new survey started this week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And many more</a:t>
            </a:r>
          </a:p>
          <a:p>
            <a:pPr marL="0" indent="0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2060"/>
                </a:solidFill>
              </a:rPr>
              <a:t>Explore our surveys in the exhibit hall - Booth #1939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27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What is administrative data?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Administrative data is collected for the administration of programs, not research purposes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Examples include data from programs like SNAP (</a:t>
            </a:r>
            <a:r>
              <a:rPr lang="en-US" dirty="0">
                <a:solidFill>
                  <a:srgbClr val="002060"/>
                </a:solidFill>
              </a:rPr>
              <a:t>food stamps), </a:t>
            </a:r>
            <a:r>
              <a:rPr lang="en-US" dirty="0" smtClean="0">
                <a:solidFill>
                  <a:srgbClr val="002060"/>
                </a:solidFill>
              </a:rPr>
              <a:t>tax data, Medicare and Medicaid program information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Administrative </a:t>
            </a:r>
            <a:r>
              <a:rPr lang="en-US" dirty="0">
                <a:solidFill>
                  <a:srgbClr val="002060"/>
                </a:solidFill>
              </a:rPr>
              <a:t>data can </a:t>
            </a:r>
            <a:r>
              <a:rPr lang="en-US" dirty="0" smtClean="0">
                <a:solidFill>
                  <a:srgbClr val="002060"/>
                </a:solidFill>
              </a:rPr>
              <a:t>be a resource when </a:t>
            </a:r>
            <a:r>
              <a:rPr lang="en-US" dirty="0">
                <a:solidFill>
                  <a:srgbClr val="002060"/>
                </a:solidFill>
              </a:rPr>
              <a:t>evaluating program participation and </a:t>
            </a:r>
            <a:r>
              <a:rPr lang="en-US" dirty="0" smtClean="0">
                <a:solidFill>
                  <a:srgbClr val="002060"/>
                </a:solidFill>
              </a:rPr>
              <a:t>effectiveness…</a:t>
            </a:r>
          </a:p>
          <a:p>
            <a:endParaRPr lang="en-US" dirty="0"/>
          </a:p>
        </p:txBody>
      </p:sp>
      <p:pic>
        <p:nvPicPr>
          <p:cNvPr id="5" name="Picture 4" descr="Archives | Fácil de digerir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400" y="4572000"/>
            <a:ext cx="1676400" cy="203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25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Evaluation and Evidence Building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Use the evidence in data to evaluate programs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Find out what works and what doesn’t to inform future decisions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Commission on Evidence-Based Policymaking: Recommendations for fostering evidence building in the federal </a:t>
            </a:r>
            <a:r>
              <a:rPr lang="en-US" dirty="0" smtClean="0">
                <a:solidFill>
                  <a:srgbClr val="002060"/>
                </a:solidFill>
              </a:rPr>
              <a:t>government: </a:t>
            </a:r>
            <a:r>
              <a:rPr lang="en-US" dirty="0" smtClean="0">
                <a:solidFill>
                  <a:srgbClr val="002060"/>
                </a:solidFill>
              </a:rPr>
              <a:t>https</a:t>
            </a:r>
            <a:r>
              <a:rPr lang="en-US" dirty="0">
                <a:solidFill>
                  <a:srgbClr val="002060"/>
                </a:solidFill>
              </a:rPr>
              <a:t>://bipartisanpolicy.org/commission-evidence-based-policymaking/</a:t>
            </a:r>
            <a:endParaRPr lang="en-US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78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10134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The Census Bureau's </a:t>
            </a:r>
            <a:r>
              <a:rPr lang="en-US" sz="2400" i="1" dirty="0">
                <a:solidFill>
                  <a:srgbClr val="002060"/>
                </a:solidFill>
              </a:rPr>
              <a:t>mission</a:t>
            </a:r>
            <a:r>
              <a:rPr lang="en-US" sz="2400" dirty="0">
                <a:solidFill>
                  <a:srgbClr val="002060"/>
                </a:solidFill>
              </a:rPr>
              <a:t> is to measure the nation's people and economy. We honor privacy, protect confidentiality, share our expertise globally, and conduct our work openly.</a:t>
            </a:r>
          </a:p>
          <a:p>
            <a:endParaRPr lang="en-US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How do we realize our mission in the context of evidence-building?</a:t>
            </a:r>
          </a:p>
          <a:p>
            <a:r>
              <a:rPr lang="en-US" sz="2400" b="1" dirty="0">
                <a:solidFill>
                  <a:srgbClr val="002060"/>
                </a:solidFill>
              </a:rPr>
              <a:t>Increase the awareness </a:t>
            </a:r>
            <a:r>
              <a:rPr lang="en-US" sz="2400" dirty="0">
                <a:solidFill>
                  <a:srgbClr val="002060"/>
                </a:solidFill>
              </a:rPr>
              <a:t>and acceptance of administrative data in federal statistics</a:t>
            </a:r>
          </a:p>
          <a:p>
            <a:r>
              <a:rPr lang="en-US" sz="2400" b="1" dirty="0">
                <a:solidFill>
                  <a:srgbClr val="002060"/>
                </a:solidFill>
              </a:rPr>
              <a:t>Identify, acquire, ingest, process, link, and analyze</a:t>
            </a:r>
            <a:r>
              <a:rPr lang="en-US" sz="2400" dirty="0">
                <a:solidFill>
                  <a:srgbClr val="002060"/>
                </a:solidFill>
              </a:rPr>
              <a:t> administrative data</a:t>
            </a:r>
          </a:p>
          <a:p>
            <a:r>
              <a:rPr lang="en-US" sz="2400" b="1" dirty="0">
                <a:solidFill>
                  <a:srgbClr val="002060"/>
                </a:solidFill>
              </a:rPr>
              <a:t>Create products</a:t>
            </a:r>
            <a:r>
              <a:rPr lang="en-US" sz="2400" dirty="0">
                <a:solidFill>
                  <a:srgbClr val="002060"/>
                </a:solidFill>
              </a:rPr>
              <a:t> that demonstrate the value of data linkage and linked data</a:t>
            </a:r>
          </a:p>
          <a:p>
            <a:pPr marL="0" indent="0">
              <a:buNone/>
            </a:pP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318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6106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  <a:latin typeface="+mn-lt"/>
              </a:rPr>
              <a:t>Legal framework and authority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33285"/>
            <a:ext cx="4468828" cy="18251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>
                <a:solidFill>
                  <a:srgbClr val="002060"/>
                </a:solidFill>
              </a:rPr>
              <a:t>Title 13 provides authorities for protecting and accessing high value information about the nation’s population and economy.</a:t>
            </a:r>
          </a:p>
          <a:p>
            <a:pPr marL="0" indent="0">
              <a:buNone/>
            </a:pPr>
            <a:endParaRPr lang="en-US" sz="1800" b="1" dirty="0"/>
          </a:p>
        </p:txBody>
      </p:sp>
      <p:grpSp>
        <p:nvGrpSpPr>
          <p:cNvPr id="5" name="Group 4"/>
          <p:cNvGrpSpPr/>
          <p:nvPr/>
        </p:nvGrpSpPr>
        <p:grpSpPr>
          <a:xfrm>
            <a:off x="6286500" y="1445954"/>
            <a:ext cx="4623220" cy="1603892"/>
            <a:chOff x="1637293" y="1800225"/>
            <a:chExt cx="5231819" cy="1895475"/>
          </a:xfrm>
        </p:grpSpPr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1637293" y="1800225"/>
              <a:ext cx="2371938" cy="1895475"/>
            </a:xfrm>
            <a:custGeom>
              <a:avLst/>
              <a:gdLst>
                <a:gd name="T0" fmla="*/ 496 w 496"/>
                <a:gd name="T1" fmla="*/ 336 h 336"/>
                <a:gd name="T2" fmla="*/ 48 w 496"/>
                <a:gd name="T3" fmla="*/ 336 h 336"/>
                <a:gd name="T4" fmla="*/ 48 w 496"/>
                <a:gd name="T5" fmla="*/ 336 h 336"/>
                <a:gd name="T6" fmla="*/ 38 w 496"/>
                <a:gd name="T7" fmla="*/ 336 h 336"/>
                <a:gd name="T8" fmla="*/ 30 w 496"/>
                <a:gd name="T9" fmla="*/ 332 h 336"/>
                <a:gd name="T10" fmla="*/ 22 w 496"/>
                <a:gd name="T11" fmla="*/ 328 h 336"/>
                <a:gd name="T12" fmla="*/ 14 w 496"/>
                <a:gd name="T13" fmla="*/ 322 h 336"/>
                <a:gd name="T14" fmla="*/ 8 w 496"/>
                <a:gd name="T15" fmla="*/ 314 h 336"/>
                <a:gd name="T16" fmla="*/ 4 w 496"/>
                <a:gd name="T17" fmla="*/ 306 h 336"/>
                <a:gd name="T18" fmla="*/ 0 w 496"/>
                <a:gd name="T19" fmla="*/ 298 h 336"/>
                <a:gd name="T20" fmla="*/ 0 w 496"/>
                <a:gd name="T21" fmla="*/ 288 h 336"/>
                <a:gd name="T22" fmla="*/ 0 w 496"/>
                <a:gd name="T23" fmla="*/ 48 h 336"/>
                <a:gd name="T24" fmla="*/ 0 w 496"/>
                <a:gd name="T25" fmla="*/ 48 h 336"/>
                <a:gd name="T26" fmla="*/ 0 w 496"/>
                <a:gd name="T27" fmla="*/ 38 h 336"/>
                <a:gd name="T28" fmla="*/ 4 w 496"/>
                <a:gd name="T29" fmla="*/ 28 h 336"/>
                <a:gd name="T30" fmla="*/ 8 w 496"/>
                <a:gd name="T31" fmla="*/ 20 h 336"/>
                <a:gd name="T32" fmla="*/ 14 w 496"/>
                <a:gd name="T33" fmla="*/ 14 h 336"/>
                <a:gd name="T34" fmla="*/ 22 w 496"/>
                <a:gd name="T35" fmla="*/ 8 h 336"/>
                <a:gd name="T36" fmla="*/ 30 w 496"/>
                <a:gd name="T37" fmla="*/ 2 h 336"/>
                <a:gd name="T38" fmla="*/ 38 w 496"/>
                <a:gd name="T39" fmla="*/ 0 h 336"/>
                <a:gd name="T40" fmla="*/ 48 w 496"/>
                <a:gd name="T41" fmla="*/ 0 h 336"/>
                <a:gd name="T42" fmla="*/ 496 w 496"/>
                <a:gd name="T43" fmla="*/ 0 h 336"/>
                <a:gd name="T44" fmla="*/ 496 w 496"/>
                <a:gd name="T45" fmla="*/ 110 h 336"/>
                <a:gd name="T46" fmla="*/ 412 w 496"/>
                <a:gd name="T47" fmla="*/ 110 h 336"/>
                <a:gd name="T48" fmla="*/ 412 w 496"/>
                <a:gd name="T49" fmla="*/ 224 h 336"/>
                <a:gd name="T50" fmla="*/ 496 w 496"/>
                <a:gd name="T51" fmla="*/ 224 h 336"/>
                <a:gd name="T52" fmla="*/ 496 w 496"/>
                <a:gd name="T53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96" h="336">
                  <a:moveTo>
                    <a:pt x="496" y="336"/>
                  </a:moveTo>
                  <a:lnTo>
                    <a:pt x="48" y="336"/>
                  </a:lnTo>
                  <a:lnTo>
                    <a:pt x="48" y="336"/>
                  </a:lnTo>
                  <a:lnTo>
                    <a:pt x="38" y="336"/>
                  </a:lnTo>
                  <a:lnTo>
                    <a:pt x="30" y="332"/>
                  </a:lnTo>
                  <a:lnTo>
                    <a:pt x="22" y="328"/>
                  </a:lnTo>
                  <a:lnTo>
                    <a:pt x="14" y="322"/>
                  </a:lnTo>
                  <a:lnTo>
                    <a:pt x="8" y="314"/>
                  </a:lnTo>
                  <a:lnTo>
                    <a:pt x="4" y="306"/>
                  </a:lnTo>
                  <a:lnTo>
                    <a:pt x="0" y="298"/>
                  </a:lnTo>
                  <a:lnTo>
                    <a:pt x="0" y="28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4" y="28"/>
                  </a:lnTo>
                  <a:lnTo>
                    <a:pt x="8" y="20"/>
                  </a:lnTo>
                  <a:lnTo>
                    <a:pt x="14" y="14"/>
                  </a:lnTo>
                  <a:lnTo>
                    <a:pt x="22" y="8"/>
                  </a:lnTo>
                  <a:lnTo>
                    <a:pt x="30" y="2"/>
                  </a:lnTo>
                  <a:lnTo>
                    <a:pt x="38" y="0"/>
                  </a:lnTo>
                  <a:lnTo>
                    <a:pt x="48" y="0"/>
                  </a:lnTo>
                  <a:lnTo>
                    <a:pt x="496" y="0"/>
                  </a:lnTo>
                  <a:lnTo>
                    <a:pt x="496" y="110"/>
                  </a:lnTo>
                  <a:lnTo>
                    <a:pt x="412" y="110"/>
                  </a:lnTo>
                  <a:lnTo>
                    <a:pt x="412" y="224"/>
                  </a:lnTo>
                  <a:lnTo>
                    <a:pt x="496" y="224"/>
                  </a:lnTo>
                  <a:lnTo>
                    <a:pt x="496" y="336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100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4162425" y="1800225"/>
              <a:ext cx="2706687" cy="1895475"/>
            </a:xfrm>
            <a:custGeom>
              <a:avLst/>
              <a:gdLst>
                <a:gd name="T0" fmla="*/ 72 w 566"/>
                <a:gd name="T1" fmla="*/ 336 h 336"/>
                <a:gd name="T2" fmla="*/ 518 w 566"/>
                <a:gd name="T3" fmla="*/ 336 h 336"/>
                <a:gd name="T4" fmla="*/ 518 w 566"/>
                <a:gd name="T5" fmla="*/ 336 h 336"/>
                <a:gd name="T6" fmla="*/ 528 w 566"/>
                <a:gd name="T7" fmla="*/ 336 h 336"/>
                <a:gd name="T8" fmla="*/ 536 w 566"/>
                <a:gd name="T9" fmla="*/ 332 h 336"/>
                <a:gd name="T10" fmla="*/ 546 w 566"/>
                <a:gd name="T11" fmla="*/ 328 h 336"/>
                <a:gd name="T12" fmla="*/ 552 w 566"/>
                <a:gd name="T13" fmla="*/ 322 h 336"/>
                <a:gd name="T14" fmla="*/ 558 w 566"/>
                <a:gd name="T15" fmla="*/ 314 h 336"/>
                <a:gd name="T16" fmla="*/ 562 w 566"/>
                <a:gd name="T17" fmla="*/ 306 h 336"/>
                <a:gd name="T18" fmla="*/ 566 w 566"/>
                <a:gd name="T19" fmla="*/ 298 h 336"/>
                <a:gd name="T20" fmla="*/ 566 w 566"/>
                <a:gd name="T21" fmla="*/ 288 h 336"/>
                <a:gd name="T22" fmla="*/ 566 w 566"/>
                <a:gd name="T23" fmla="*/ 48 h 336"/>
                <a:gd name="T24" fmla="*/ 566 w 566"/>
                <a:gd name="T25" fmla="*/ 48 h 336"/>
                <a:gd name="T26" fmla="*/ 566 w 566"/>
                <a:gd name="T27" fmla="*/ 38 h 336"/>
                <a:gd name="T28" fmla="*/ 562 w 566"/>
                <a:gd name="T29" fmla="*/ 28 h 336"/>
                <a:gd name="T30" fmla="*/ 558 w 566"/>
                <a:gd name="T31" fmla="*/ 20 h 336"/>
                <a:gd name="T32" fmla="*/ 552 w 566"/>
                <a:gd name="T33" fmla="*/ 14 h 336"/>
                <a:gd name="T34" fmla="*/ 546 w 566"/>
                <a:gd name="T35" fmla="*/ 8 h 336"/>
                <a:gd name="T36" fmla="*/ 536 w 566"/>
                <a:gd name="T37" fmla="*/ 2 h 336"/>
                <a:gd name="T38" fmla="*/ 528 w 566"/>
                <a:gd name="T39" fmla="*/ 0 h 336"/>
                <a:gd name="T40" fmla="*/ 518 w 566"/>
                <a:gd name="T41" fmla="*/ 0 h 336"/>
                <a:gd name="T42" fmla="*/ 74 w 566"/>
                <a:gd name="T43" fmla="*/ 0 h 336"/>
                <a:gd name="T44" fmla="*/ 74 w 566"/>
                <a:gd name="T45" fmla="*/ 116 h 336"/>
                <a:gd name="T46" fmla="*/ 0 w 566"/>
                <a:gd name="T47" fmla="*/ 116 h 336"/>
                <a:gd name="T48" fmla="*/ 0 w 566"/>
                <a:gd name="T49" fmla="*/ 224 h 336"/>
                <a:gd name="T50" fmla="*/ 74 w 566"/>
                <a:gd name="T51" fmla="*/ 224 h 336"/>
                <a:gd name="T52" fmla="*/ 72 w 566"/>
                <a:gd name="T53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6" h="336">
                  <a:moveTo>
                    <a:pt x="72" y="336"/>
                  </a:moveTo>
                  <a:lnTo>
                    <a:pt x="518" y="336"/>
                  </a:lnTo>
                  <a:lnTo>
                    <a:pt x="518" y="336"/>
                  </a:lnTo>
                  <a:lnTo>
                    <a:pt x="528" y="336"/>
                  </a:lnTo>
                  <a:lnTo>
                    <a:pt x="536" y="332"/>
                  </a:lnTo>
                  <a:lnTo>
                    <a:pt x="546" y="328"/>
                  </a:lnTo>
                  <a:lnTo>
                    <a:pt x="552" y="322"/>
                  </a:lnTo>
                  <a:lnTo>
                    <a:pt x="558" y="314"/>
                  </a:lnTo>
                  <a:lnTo>
                    <a:pt x="562" y="306"/>
                  </a:lnTo>
                  <a:lnTo>
                    <a:pt x="566" y="298"/>
                  </a:lnTo>
                  <a:lnTo>
                    <a:pt x="566" y="288"/>
                  </a:lnTo>
                  <a:lnTo>
                    <a:pt x="566" y="48"/>
                  </a:lnTo>
                  <a:lnTo>
                    <a:pt x="566" y="48"/>
                  </a:lnTo>
                  <a:lnTo>
                    <a:pt x="566" y="38"/>
                  </a:lnTo>
                  <a:lnTo>
                    <a:pt x="562" y="28"/>
                  </a:lnTo>
                  <a:lnTo>
                    <a:pt x="558" y="20"/>
                  </a:lnTo>
                  <a:lnTo>
                    <a:pt x="552" y="14"/>
                  </a:lnTo>
                  <a:lnTo>
                    <a:pt x="546" y="8"/>
                  </a:lnTo>
                  <a:lnTo>
                    <a:pt x="536" y="2"/>
                  </a:lnTo>
                  <a:lnTo>
                    <a:pt x="528" y="0"/>
                  </a:lnTo>
                  <a:lnTo>
                    <a:pt x="518" y="0"/>
                  </a:lnTo>
                  <a:lnTo>
                    <a:pt x="74" y="0"/>
                  </a:lnTo>
                  <a:lnTo>
                    <a:pt x="74" y="116"/>
                  </a:lnTo>
                  <a:lnTo>
                    <a:pt x="0" y="116"/>
                  </a:lnTo>
                  <a:lnTo>
                    <a:pt x="0" y="224"/>
                  </a:lnTo>
                  <a:lnTo>
                    <a:pt x="74" y="224"/>
                  </a:lnTo>
                  <a:lnTo>
                    <a:pt x="72" y="33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100"/>
            </a:p>
          </p:txBody>
        </p:sp>
        <p:sp>
          <p:nvSpPr>
            <p:cNvPr id="8" name="Striped Right Arrow 7"/>
            <p:cNvSpPr/>
            <p:nvPr/>
          </p:nvSpPr>
          <p:spPr>
            <a:xfrm>
              <a:off x="5085032" y="2409824"/>
              <a:ext cx="1247775" cy="885825"/>
            </a:xfrm>
            <a:prstGeom prst="striped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0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2485129" y="2447924"/>
              <a:ext cx="610876" cy="796832"/>
              <a:chOff x="2541181" y="3150886"/>
              <a:chExt cx="818707" cy="1038342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2541181" y="3481388"/>
                <a:ext cx="818707" cy="707840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762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10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856542" y="3659188"/>
                <a:ext cx="187984" cy="176120"/>
              </a:xfrm>
              <a:prstGeom prst="ellips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100"/>
              </a:p>
            </p:txBody>
          </p:sp>
          <p:sp>
            <p:nvSpPr>
              <p:cNvPr id="14" name="Flowchart: Stored Data 13"/>
              <p:cNvSpPr/>
              <p:nvPr/>
            </p:nvSpPr>
            <p:spPr>
              <a:xfrm rot="16200000">
                <a:off x="2839410" y="3834590"/>
                <a:ext cx="222249" cy="106324"/>
              </a:xfrm>
              <a:prstGeom prst="flowChartOnlineStorag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100"/>
              </a:p>
            </p:txBody>
          </p:sp>
          <p:sp>
            <p:nvSpPr>
              <p:cNvPr id="15" name="Block Arc 14"/>
              <p:cNvSpPr/>
              <p:nvPr/>
            </p:nvSpPr>
            <p:spPr>
              <a:xfrm>
                <a:off x="2695353" y="3150886"/>
                <a:ext cx="510363" cy="638894"/>
              </a:xfrm>
              <a:prstGeom prst="blockArc">
                <a:avLst>
                  <a:gd name="adj1" fmla="val 10800000"/>
                  <a:gd name="adj2" fmla="val 0"/>
                  <a:gd name="adj3" fmla="val 16667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1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2068448" y="1907142"/>
              <a:ext cx="1703729" cy="4910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Protecting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00301" y="1899760"/>
              <a:ext cx="1747265" cy="4910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Accessing</a:t>
              </a:r>
            </a:p>
          </p:txBody>
        </p:sp>
      </p:grpSp>
      <p:sp>
        <p:nvSpPr>
          <p:cNvPr id="16" name="Content Placeholder 2"/>
          <p:cNvSpPr txBox="1">
            <a:spLocks/>
          </p:cNvSpPr>
          <p:nvPr/>
        </p:nvSpPr>
        <p:spPr>
          <a:xfrm>
            <a:off x="1219200" y="3276601"/>
            <a:ext cx="9906000" cy="2362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3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>
                <a:solidFill>
                  <a:srgbClr val="002060"/>
                </a:solidFill>
                <a:latin typeface="+mn-lt"/>
              </a:rPr>
              <a:t>§ 6</a:t>
            </a:r>
            <a:r>
              <a:rPr lang="en-US" sz="2800" dirty="0">
                <a:solidFill>
                  <a:srgbClr val="002060"/>
                </a:solidFill>
                <a:latin typeface="+mn-lt"/>
              </a:rPr>
              <a:t>: Acquire and utilize records to the greatest extent possible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002060"/>
                </a:solidFill>
                <a:latin typeface="+mn-lt"/>
              </a:rPr>
              <a:t>§ 8: </a:t>
            </a:r>
            <a:r>
              <a:rPr lang="en-US" sz="2800" dirty="0">
                <a:solidFill>
                  <a:srgbClr val="002060"/>
                </a:solidFill>
                <a:latin typeface="+mn-lt"/>
              </a:rPr>
              <a:t>Reimbursable studies and joint statistical projects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002060"/>
                </a:solidFill>
                <a:latin typeface="+mn-lt"/>
              </a:rPr>
              <a:t>§ 9: </a:t>
            </a:r>
            <a:r>
              <a:rPr lang="en-US" sz="2800" dirty="0">
                <a:solidFill>
                  <a:srgbClr val="002060"/>
                </a:solidFill>
                <a:latin typeface="+mn-lt"/>
              </a:rPr>
              <a:t>Protect confidential individual and establishment data, limit access, and statistical uses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002060"/>
                </a:solidFill>
                <a:latin typeface="+mn-lt"/>
              </a:rPr>
              <a:t>§ 23(c): </a:t>
            </a:r>
            <a:r>
              <a:rPr lang="en-US" sz="2800" dirty="0">
                <a:solidFill>
                  <a:srgbClr val="002060"/>
                </a:solidFill>
                <a:latin typeface="+mn-lt"/>
              </a:rPr>
              <a:t>Swear in researchers to assist the Census Bureau</a:t>
            </a:r>
          </a:p>
        </p:txBody>
      </p:sp>
    </p:spTree>
    <p:extLst>
      <p:ext uri="{BB962C8B-B14F-4D97-AF65-F5344CB8AC3E}">
        <p14:creationId xmlns:p14="http://schemas.microsoft.com/office/powerpoint/2010/main" val="202026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1700407" y="304800"/>
            <a:ext cx="8822531" cy="533400"/>
          </a:xfrm>
          <a:prstGeom prst="rect">
            <a:avLst/>
          </a:prstGeom>
        </p:spPr>
        <p:txBody>
          <a:bodyPr vert="horz" lIns="98647" tIns="49324" rIns="98647" bIns="49324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844" b="1" dirty="0">
                <a:solidFill>
                  <a:srgbClr val="002060"/>
                </a:solidFill>
              </a:rPr>
              <a:t>Data linkage infrastructure overview</a:t>
            </a:r>
          </a:p>
        </p:txBody>
      </p:sp>
      <p:sp>
        <p:nvSpPr>
          <p:cNvPr id="24" name="TextBox 3"/>
          <p:cNvSpPr txBox="1">
            <a:spLocks noChangeArrowheads="1"/>
          </p:cNvSpPr>
          <p:nvPr/>
        </p:nvSpPr>
        <p:spPr bwMode="auto">
          <a:xfrm>
            <a:off x="1115616" y="1069550"/>
            <a:ext cx="376594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Franklin Gothic Medium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Franklin Gothic Medium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Franklin Gothic Medium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Franklin Gothic Medium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Franklin Gothic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Medium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en-US" sz="3000" b="1" dirty="0">
                <a:solidFill>
                  <a:srgbClr val="002060"/>
                </a:solidFill>
                <a:latin typeface="+mn-lt"/>
                <a:cs typeface="Arial" charset="0"/>
              </a:rPr>
              <a:t>Acquire</a:t>
            </a:r>
            <a:r>
              <a:rPr lang="en-US" altLang="en-US" sz="3000" dirty="0">
                <a:latin typeface="+mn-lt"/>
                <a:cs typeface="Arial" charset="0"/>
              </a:rPr>
              <a:t> </a:t>
            </a:r>
            <a:r>
              <a:rPr lang="en-US" altLang="en-US" sz="3000" dirty="0">
                <a:solidFill>
                  <a:srgbClr val="002060"/>
                </a:solidFill>
                <a:latin typeface="+mn-lt"/>
                <a:cs typeface="Arial" charset="0"/>
              </a:rPr>
              <a:t>datasets with </a:t>
            </a:r>
            <a:r>
              <a:rPr lang="en-US" sz="3000" dirty="0">
                <a:solidFill>
                  <a:srgbClr val="002060"/>
                </a:solidFill>
                <a:latin typeface="+mn-lt"/>
              </a:rPr>
              <a:t>13 U.S.C. §6 authority: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5786719" y="955227"/>
            <a:ext cx="1344412" cy="804975"/>
          </a:xfrm>
          <a:prstGeom prst="rect">
            <a:avLst/>
          </a:prstGeom>
          <a:solidFill>
            <a:srgbClr val="8FA3D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88"/>
          </a:p>
        </p:txBody>
      </p:sp>
      <p:sp>
        <p:nvSpPr>
          <p:cNvPr id="49" name="TextBox 37"/>
          <p:cNvSpPr txBox="1">
            <a:spLocks noChangeArrowheads="1"/>
          </p:cNvSpPr>
          <p:nvPr/>
        </p:nvSpPr>
        <p:spPr bwMode="auto">
          <a:xfrm>
            <a:off x="5822227" y="1116772"/>
            <a:ext cx="1300163" cy="481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Franklin Gothic Medium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Franklin Gothic Medium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Franklin Gothic Medium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Franklin Gothic Medium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Franklin Gothic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Medium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531" dirty="0">
                <a:latin typeface="+mn-lt"/>
                <a:cs typeface="Arial" charset="0"/>
              </a:rPr>
              <a:t>Data 1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8384543" y="955227"/>
            <a:ext cx="1344412" cy="8049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88"/>
          </a:p>
        </p:txBody>
      </p:sp>
      <p:sp>
        <p:nvSpPr>
          <p:cNvPr id="54" name="TextBox 37"/>
          <p:cNvSpPr txBox="1">
            <a:spLocks noChangeArrowheads="1"/>
          </p:cNvSpPr>
          <p:nvPr/>
        </p:nvSpPr>
        <p:spPr bwMode="auto">
          <a:xfrm>
            <a:off x="8420051" y="1116772"/>
            <a:ext cx="1300163" cy="481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Franklin Gothic Medium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Franklin Gothic Medium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Franklin Gothic Medium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Franklin Gothic Medium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Franklin Gothic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Medium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531" dirty="0">
                <a:latin typeface="+mn-lt"/>
                <a:cs typeface="Arial" charset="0"/>
              </a:rPr>
              <a:t>Data 2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786719" y="955227"/>
            <a:ext cx="4676316" cy="2766802"/>
            <a:chOff x="5613700" y="1018909"/>
            <a:chExt cx="4988070" cy="2951255"/>
          </a:xfrm>
        </p:grpSpPr>
        <p:sp>
          <p:nvSpPr>
            <p:cNvPr id="47" name="Rectangle 46"/>
            <p:cNvSpPr/>
            <p:nvPr/>
          </p:nvSpPr>
          <p:spPr bwMode="auto">
            <a:xfrm>
              <a:off x="7047741" y="1018909"/>
              <a:ext cx="695751" cy="8586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88"/>
            </a:p>
          </p:txBody>
        </p:sp>
        <p:sp>
          <p:nvSpPr>
            <p:cNvPr id="50" name="TextBox 37"/>
            <p:cNvSpPr txBox="1">
              <a:spLocks noChangeArrowheads="1"/>
            </p:cNvSpPr>
            <p:nvPr/>
          </p:nvSpPr>
          <p:spPr bwMode="auto">
            <a:xfrm>
              <a:off x="6960473" y="1191223"/>
              <a:ext cx="870285" cy="5139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Franklin Gothic Medium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Franklin Gothic Medium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Franklin Gothic Medium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Franklin Gothic Medium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Franklin Gothic Medium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Franklin Gothic Medium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Franklin Gothic Medium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Franklin Gothic Medium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Franklin Gothic Medium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2531" dirty="0">
                  <a:latin typeface="+mn-lt"/>
                  <a:cs typeface="Arial" charset="0"/>
                </a:rPr>
                <a:t>PIK</a:t>
              </a: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9818753" y="1018909"/>
              <a:ext cx="695751" cy="8586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88"/>
            </a:p>
          </p:txBody>
        </p:sp>
        <p:sp>
          <p:nvSpPr>
            <p:cNvPr id="55" name="TextBox 37"/>
            <p:cNvSpPr txBox="1">
              <a:spLocks noChangeArrowheads="1"/>
            </p:cNvSpPr>
            <p:nvPr/>
          </p:nvSpPr>
          <p:spPr bwMode="auto">
            <a:xfrm>
              <a:off x="9731485" y="1191223"/>
              <a:ext cx="870285" cy="5139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Franklin Gothic Medium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Franklin Gothic Medium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Franklin Gothic Medium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Franklin Gothic Medium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Franklin Gothic Medium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Franklin Gothic Medium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Franklin Gothic Medium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Franklin Gothic Medium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Franklin Gothic Medium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2531" dirty="0">
                  <a:latin typeface="+mn-lt"/>
                  <a:cs typeface="Arial" charset="0"/>
                </a:rPr>
                <a:t>PIK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5613700" y="1877549"/>
              <a:ext cx="4592550" cy="2092615"/>
              <a:chOff x="5613700" y="1877549"/>
              <a:chExt cx="4592550" cy="2092615"/>
            </a:xfrm>
          </p:grpSpPr>
          <p:cxnSp>
            <p:nvCxnSpPr>
              <p:cNvPr id="9" name="Straight Arrow Connector 8"/>
              <p:cNvCxnSpPr/>
              <p:nvPr/>
            </p:nvCxnSpPr>
            <p:spPr>
              <a:xfrm>
                <a:off x="8923941" y="2544575"/>
                <a:ext cx="0" cy="482985"/>
              </a:xfrm>
              <a:prstGeom prst="straightConnector1">
                <a:avLst/>
              </a:prstGeom>
              <a:ln w="476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>
                <a:stCxn id="47" idx="2"/>
              </p:cNvCxnSpPr>
              <p:nvPr/>
            </p:nvCxnSpPr>
            <p:spPr>
              <a:xfrm>
                <a:off x="7395616" y="1877549"/>
                <a:ext cx="1528324" cy="667026"/>
              </a:xfrm>
              <a:prstGeom prst="line">
                <a:avLst/>
              </a:prstGeom>
              <a:ln w="476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>
                <a:stCxn id="52" idx="2"/>
              </p:cNvCxnSpPr>
              <p:nvPr/>
            </p:nvCxnSpPr>
            <p:spPr>
              <a:xfrm flipH="1">
                <a:off x="8923942" y="1877549"/>
                <a:ext cx="1242687" cy="667026"/>
              </a:xfrm>
              <a:prstGeom prst="line">
                <a:avLst/>
              </a:prstGeom>
              <a:ln w="476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5613700" y="2379107"/>
                <a:ext cx="3056785" cy="3755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1688" i="1" dirty="0">
                    <a:solidFill>
                      <a:srgbClr val="000066"/>
                    </a:solidFill>
                  </a:rPr>
                  <a:t>Match via common IDs</a:t>
                </a:r>
              </a:p>
            </p:txBody>
          </p:sp>
          <p:grpSp>
            <p:nvGrpSpPr>
              <p:cNvPr id="18" name="Group 14"/>
              <p:cNvGrpSpPr>
                <a:grpSpLocks/>
              </p:cNvGrpSpPr>
              <p:nvPr/>
            </p:nvGrpSpPr>
            <p:grpSpPr bwMode="auto">
              <a:xfrm>
                <a:off x="6033674" y="3027563"/>
                <a:ext cx="3304164" cy="942601"/>
                <a:chOff x="5940325" y="5529819"/>
                <a:chExt cx="2195959" cy="1089135"/>
              </a:xfrm>
            </p:grpSpPr>
            <p:sp>
              <p:nvSpPr>
                <p:cNvPr id="20" name="Rectangle 19"/>
                <p:cNvSpPr/>
                <p:nvPr/>
              </p:nvSpPr>
              <p:spPr>
                <a:xfrm>
                  <a:off x="5940325" y="5529819"/>
                  <a:ext cx="2195959" cy="992121"/>
                </a:xfrm>
                <a:prstGeom prst="rect">
                  <a:avLst/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1688"/>
                </a:p>
              </p:txBody>
            </p:sp>
            <p:sp>
              <p:nvSpPr>
                <p:cNvPr id="22" name="TextBox 37"/>
                <p:cNvSpPr txBox="1">
                  <a:spLocks noChangeArrowheads="1"/>
                </p:cNvSpPr>
                <p:nvPr/>
              </p:nvSpPr>
              <p:spPr bwMode="auto">
                <a:xfrm>
                  <a:off x="6013848" y="5616256"/>
                  <a:ext cx="2122436" cy="10026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en-US" altLang="en-US" sz="2531" dirty="0">
                      <a:latin typeface="+mn-lt"/>
                      <a:cs typeface="Arial" charset="0"/>
                    </a:rPr>
                    <a:t>Linked Data </a:t>
                  </a:r>
                </a:p>
                <a:p>
                  <a:pPr algn="ctr"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en-US" altLang="en-US" sz="2156" i="1" dirty="0">
                      <a:solidFill>
                        <a:srgbClr val="000066"/>
                      </a:solidFill>
                      <a:latin typeface="+mn-lt"/>
                      <a:cs typeface="Arial" charset="0"/>
                    </a:rPr>
                    <a:t>(Overlap of 1 and 2)</a:t>
                  </a:r>
                </a:p>
              </p:txBody>
            </p:sp>
          </p:grpSp>
          <p:sp>
            <p:nvSpPr>
              <p:cNvPr id="60" name="Rectangle 59"/>
              <p:cNvSpPr/>
              <p:nvPr/>
            </p:nvSpPr>
            <p:spPr bwMode="auto">
              <a:xfrm>
                <a:off x="9337841" y="3027559"/>
                <a:ext cx="868409" cy="85864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531" dirty="0">
                    <a:solidFill>
                      <a:schemeClr val="tx1"/>
                    </a:solidFill>
                  </a:rPr>
                  <a:t>PIK</a:t>
                </a:r>
              </a:p>
            </p:txBody>
          </p:sp>
        </p:grpSp>
      </p:grpSp>
      <p:sp>
        <p:nvSpPr>
          <p:cNvPr id="43" name="TextBox 3"/>
          <p:cNvSpPr txBox="1">
            <a:spLocks noChangeArrowheads="1"/>
          </p:cNvSpPr>
          <p:nvPr/>
        </p:nvSpPr>
        <p:spPr bwMode="auto">
          <a:xfrm>
            <a:off x="1115616" y="2367985"/>
            <a:ext cx="426600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Franklin Gothic Medium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Franklin Gothic Medium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Franklin Gothic Medium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Franklin Gothic Medium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Franklin Gothic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Medium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000" b="1" dirty="0">
                <a:solidFill>
                  <a:srgbClr val="002060"/>
                </a:solidFill>
                <a:latin typeface="+mn-lt"/>
                <a:cs typeface="Arial" charset="0"/>
              </a:rPr>
              <a:t>Link</a:t>
            </a:r>
            <a:r>
              <a:rPr lang="en-US" altLang="en-US" sz="3000" dirty="0">
                <a:latin typeface="+mn-lt"/>
                <a:cs typeface="Arial" charset="0"/>
              </a:rPr>
              <a:t> </a:t>
            </a:r>
            <a:r>
              <a:rPr lang="en-US" altLang="en-US" sz="3000" dirty="0">
                <a:solidFill>
                  <a:srgbClr val="002060"/>
                </a:solidFill>
                <a:latin typeface="+mn-lt"/>
                <a:cs typeface="Arial" charset="0"/>
              </a:rPr>
              <a:t>individuals or households across datasets:</a:t>
            </a:r>
          </a:p>
        </p:txBody>
      </p:sp>
      <p:sp>
        <p:nvSpPr>
          <p:cNvPr id="44" name="TextBox 3"/>
          <p:cNvSpPr txBox="1">
            <a:spLocks noChangeArrowheads="1"/>
          </p:cNvSpPr>
          <p:nvPr/>
        </p:nvSpPr>
        <p:spPr bwMode="auto">
          <a:xfrm>
            <a:off x="1136026" y="4011754"/>
            <a:ext cx="422518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Franklin Gothic Medium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Franklin Gothic Medium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Franklin Gothic Medium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Franklin Gothic Medium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Franklin Gothic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Medium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000" b="1" dirty="0">
                <a:solidFill>
                  <a:srgbClr val="002060"/>
                </a:solidFill>
                <a:latin typeface="+mn-lt"/>
                <a:cs typeface="Arial" charset="0"/>
              </a:rPr>
              <a:t>Provision</a:t>
            </a:r>
            <a:r>
              <a:rPr lang="en-US" altLang="en-US" sz="3000" dirty="0">
                <a:solidFill>
                  <a:srgbClr val="002060"/>
                </a:solidFill>
                <a:latin typeface="+mn-lt"/>
                <a:cs typeface="Arial" charset="0"/>
              </a:rPr>
              <a:t> linked datasets to researchers in a secure environment for </a:t>
            </a:r>
            <a:r>
              <a:rPr lang="en-US" altLang="en-US" sz="3000" b="1" dirty="0">
                <a:solidFill>
                  <a:srgbClr val="002060"/>
                </a:solidFill>
                <a:latin typeface="+mn-lt"/>
                <a:cs typeface="Arial" charset="0"/>
              </a:rPr>
              <a:t>analysis</a:t>
            </a:r>
            <a:r>
              <a:rPr lang="en-US" altLang="en-US" sz="3000" dirty="0">
                <a:solidFill>
                  <a:srgbClr val="002060"/>
                </a:solidFill>
                <a:latin typeface="+mn-lt"/>
                <a:cs typeface="Arial" charset="0"/>
              </a:rPr>
              <a:t> and </a:t>
            </a:r>
            <a:r>
              <a:rPr lang="en-US" altLang="en-US" sz="3000" b="1" dirty="0">
                <a:solidFill>
                  <a:srgbClr val="002060"/>
                </a:solidFill>
                <a:latin typeface="+mn-lt"/>
                <a:cs typeface="Arial" charset="0"/>
              </a:rPr>
              <a:t>statistical uses</a:t>
            </a:r>
            <a:r>
              <a:rPr lang="en-US" altLang="en-US" sz="3000" dirty="0">
                <a:solidFill>
                  <a:srgbClr val="002060"/>
                </a:solidFill>
                <a:latin typeface="+mn-lt"/>
                <a:cs typeface="Arial" charset="0"/>
              </a:rPr>
              <a:t>: </a:t>
            </a:r>
          </a:p>
        </p:txBody>
      </p:sp>
      <p:pic>
        <p:nvPicPr>
          <p:cNvPr id="1027" name="Picture 3" descr="C:\Users\chiu0303\AppData\Local\Microsoft\Windows\Temporary Internet Files\Content.IE5\Z61SPAKA\15568-illustration-of-a-cartoon-padlock-pv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9250" y="5353881"/>
            <a:ext cx="964406" cy="96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5381624" y="4011754"/>
            <a:ext cx="6072188" cy="2703371"/>
            <a:chOff x="5181598" y="4279204"/>
            <a:chExt cx="6477001" cy="2883596"/>
          </a:xfrm>
        </p:grpSpPr>
        <p:grpSp>
          <p:nvGrpSpPr>
            <p:cNvPr id="6" name="Group 5"/>
            <p:cNvGrpSpPr/>
            <p:nvPr/>
          </p:nvGrpSpPr>
          <p:grpSpPr>
            <a:xfrm>
              <a:off x="5517886" y="4800353"/>
              <a:ext cx="4147815" cy="975360"/>
              <a:chOff x="6539347" y="5165453"/>
              <a:chExt cx="4147815" cy="975360"/>
            </a:xfrm>
          </p:grpSpPr>
          <p:grpSp>
            <p:nvGrpSpPr>
              <p:cNvPr id="63" name="Group 14"/>
              <p:cNvGrpSpPr>
                <a:grpSpLocks/>
              </p:cNvGrpSpPr>
              <p:nvPr/>
            </p:nvGrpSpPr>
            <p:grpSpPr bwMode="auto">
              <a:xfrm>
                <a:off x="6539347" y="5165454"/>
                <a:ext cx="3304164" cy="975359"/>
                <a:chOff x="5940325" y="5529819"/>
                <a:chExt cx="2195959" cy="992121"/>
              </a:xfrm>
            </p:grpSpPr>
            <p:sp>
              <p:nvSpPr>
                <p:cNvPr id="65" name="Rectangle 64"/>
                <p:cNvSpPr/>
                <p:nvPr/>
              </p:nvSpPr>
              <p:spPr>
                <a:xfrm>
                  <a:off x="5940325" y="5529819"/>
                  <a:ext cx="2195959" cy="992121"/>
                </a:xfrm>
                <a:prstGeom prst="rect">
                  <a:avLst/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1688"/>
                </a:p>
              </p:txBody>
            </p:sp>
            <p:sp>
              <p:nvSpPr>
                <p:cNvPr id="66" name="TextBox 37"/>
                <p:cNvSpPr txBox="1">
                  <a:spLocks noChangeArrowheads="1"/>
                </p:cNvSpPr>
                <p:nvPr/>
              </p:nvSpPr>
              <p:spPr bwMode="auto">
                <a:xfrm>
                  <a:off x="6013848" y="5616256"/>
                  <a:ext cx="2122436" cy="8827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Franklin Gothic Medium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en-US" altLang="en-US" sz="2531" dirty="0">
                      <a:latin typeface="+mn-lt"/>
                      <a:cs typeface="Arial" charset="0"/>
                    </a:rPr>
                    <a:t>Linked Data </a:t>
                  </a:r>
                </a:p>
                <a:p>
                  <a:pPr algn="ctr"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en-US" altLang="en-US" sz="2156" i="1" dirty="0">
                      <a:solidFill>
                        <a:srgbClr val="000066"/>
                      </a:solidFill>
                      <a:latin typeface="+mn-lt"/>
                      <a:cs typeface="Arial" charset="0"/>
                    </a:rPr>
                    <a:t>(Overlap of 1 and 2)</a:t>
                  </a:r>
                </a:p>
              </p:txBody>
            </p:sp>
          </p:grpSp>
          <p:sp>
            <p:nvSpPr>
              <p:cNvPr id="64" name="Rectangle 63"/>
              <p:cNvSpPr/>
              <p:nvPr/>
            </p:nvSpPr>
            <p:spPr bwMode="auto">
              <a:xfrm>
                <a:off x="9818753" y="5165453"/>
                <a:ext cx="868409" cy="97536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531" dirty="0">
                    <a:solidFill>
                      <a:schemeClr val="tx1"/>
                    </a:solidFill>
                  </a:rPr>
                  <a:t>PIK</a:t>
                </a:r>
              </a:p>
            </p:txBody>
          </p:sp>
        </p:grpSp>
        <p:pic>
          <p:nvPicPr>
            <p:cNvPr id="1026" name="Picture 2" descr="C:\Program Files (x86)\Microsoft Office\MEDIA\CAGCAT10\j0195384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03493" y="4507935"/>
              <a:ext cx="1795882" cy="18333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ounded Rectangle 7"/>
            <p:cNvSpPr/>
            <p:nvPr/>
          </p:nvSpPr>
          <p:spPr>
            <a:xfrm>
              <a:off x="5181598" y="4279204"/>
              <a:ext cx="6477001" cy="2081588"/>
            </a:xfrm>
            <a:prstGeom prst="roundRect">
              <a:avLst/>
            </a:prstGeom>
            <a:noFill/>
            <a:ln w="1143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/>
            </a:p>
          </p:txBody>
        </p:sp>
        <p:pic>
          <p:nvPicPr>
            <p:cNvPr id="1030" name="Picture 6" descr="C:\Users\chiu0303\AppData\Local\Microsoft\Windows\Temporary Internet Files\Content.IE5\0YDVN7CG\gesloten-slot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5756" y="6037937"/>
              <a:ext cx="1652086" cy="11248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55754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3B1F9FA5B2E847971EAB42F3EC9A01" ma:contentTypeVersion="1" ma:contentTypeDescription="Create a new document." ma:contentTypeScope="" ma:versionID="6a05c86d16e1835808316868a7ca6065">
  <xsd:schema xmlns:xsd="http://www.w3.org/2001/XMLSchema" xmlns:xs="http://www.w3.org/2001/XMLSchema" xmlns:p="http://schemas.microsoft.com/office/2006/metadata/properties" xmlns:ns1="http://schemas.microsoft.com/sharepoint/v3" xmlns:ns2="8557a95a-962d-47e7-8af1-548f79049771" targetNamespace="http://schemas.microsoft.com/office/2006/metadata/properties" ma:root="true" ma:fieldsID="2bb8dfbcc59ace8b8b13156065cb8351" ns1:_="" ns2:_="">
    <xsd:import namespace="http://schemas.microsoft.com/sharepoint/v3"/>
    <xsd:import namespace="8557a95a-962d-47e7-8af1-548f7904977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57a95a-962d-47e7-8af1-548f7904977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8557a95a-962d-47e7-8af1-548f79049771">3J7TJ2AYAA5W-134-54</_dlc_DocId>
    <_dlc_DocIdUrl xmlns="8557a95a-962d-47e7-8af1-548f79049771">
      <Url>https://collab.ecm.census.gov/div/cnmp/intranet/CIDB/_layouts/DocIdRedir.aspx?ID=3J7TJ2AYAA5W-134-54</Url>
      <Description>3J7TJ2AYAA5W-134-54</Description>
    </_dlc_DocIdUrl>
  </documentManagement>
</p:properties>
</file>

<file path=customXml/itemProps1.xml><?xml version="1.0" encoding="utf-8"?>
<ds:datastoreItem xmlns:ds="http://schemas.openxmlformats.org/officeDocument/2006/customXml" ds:itemID="{6F52EFC0-1103-45EF-9816-A5E63FC980A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5CC94F2-DA45-477E-ADF2-6542354670FA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CAE4A8BB-C348-4B56-85AF-A0A056390D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557a95a-962d-47e7-8af1-548f790497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6AED58F6-4152-4975-AB0D-8141D60CDF06}">
  <ds:schemaRefs>
    <ds:schemaRef ds:uri="8557a95a-962d-47e7-8af1-548f79049771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2998</TotalTime>
  <Words>1258</Words>
  <Application>Microsoft Office PowerPoint</Application>
  <PresentationFormat>Widescreen</PresentationFormat>
  <Paragraphs>267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Cambria</vt:lpstr>
      <vt:lpstr>Century Gothic</vt:lpstr>
      <vt:lpstr>Times New Roman</vt:lpstr>
      <vt:lpstr>Wingdings</vt:lpstr>
      <vt:lpstr>Office Theme</vt:lpstr>
      <vt:lpstr>Evidence-Building using Linked Administrative Data at the Census Bureau</vt:lpstr>
      <vt:lpstr>Outline</vt:lpstr>
      <vt:lpstr>Data Linkage Infrastructure</vt:lpstr>
      <vt:lpstr>Census Bureau surveys</vt:lpstr>
      <vt:lpstr>What is administrative data?</vt:lpstr>
      <vt:lpstr>Evaluation and Evidence Building</vt:lpstr>
      <vt:lpstr>Mission</vt:lpstr>
      <vt:lpstr>Legal framework and authority</vt:lpstr>
      <vt:lpstr>PowerPoint Presentation</vt:lpstr>
      <vt:lpstr>Selected data sources</vt:lpstr>
      <vt:lpstr>PowerPoint Presentation</vt:lpstr>
      <vt:lpstr>PVS System</vt:lpstr>
      <vt:lpstr>PowerPoint Presentation</vt:lpstr>
      <vt:lpstr>Secure environment</vt:lpstr>
      <vt:lpstr>Federal Statistical Research Data Centers (FSRDCs) </vt:lpstr>
      <vt:lpstr>Access process overview</vt:lpstr>
      <vt:lpstr>Current evidence-building projects</vt:lpstr>
      <vt:lpstr>Chapin Hall pilot projects</vt:lpstr>
      <vt:lpstr>Documentation</vt:lpstr>
      <vt:lpstr>Metadata Working Group</vt:lpstr>
      <vt:lpstr>Help us get the word out</vt:lpstr>
      <vt:lpstr>More information at www.census.gov/datalinkage</vt:lpstr>
    </vt:vector>
  </TitlesOfParts>
  <Company>U.S. Department of Commerce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Chiu</dc:creator>
  <cp:lastModifiedBy>Kathryn Mcnamara (CENSUS/ERD FED)</cp:lastModifiedBy>
  <cp:revision>213</cp:revision>
  <cp:lastPrinted>2016-11-29T16:36:00Z</cp:lastPrinted>
  <dcterms:created xsi:type="dcterms:W3CDTF">2016-11-09T16:58:51Z</dcterms:created>
  <dcterms:modified xsi:type="dcterms:W3CDTF">2018-06-12T17:57:45Z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0x010100743B1F9FA5B2E847971EAB42F3EC9A01</vt:lpwstr>
  </property>
  <property fmtid="{D5CDD505-2E9C-101B-9397-08002B2CF9AE}" pid="3" name="_dlc_DocIdItemGuid">
    <vt:lpwstr>c27e0c36-c330-4c3d-8d82-a730cb1dcb64</vt:lpwstr>
  </property>
</Properties>
</file>