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406" r:id="rId4"/>
    <p:sldId id="405" r:id="rId5"/>
    <p:sldId id="407" r:id="rId6"/>
    <p:sldId id="383" r:id="rId7"/>
    <p:sldId id="392" r:id="rId8"/>
    <p:sldId id="395" r:id="rId9"/>
    <p:sldId id="384" r:id="rId10"/>
    <p:sldId id="396" r:id="rId11"/>
    <p:sldId id="398" r:id="rId12"/>
    <p:sldId id="399" r:id="rId13"/>
    <p:sldId id="393" r:id="rId14"/>
    <p:sldId id="394" r:id="rId15"/>
    <p:sldId id="351" r:id="rId16"/>
    <p:sldId id="387" r:id="rId17"/>
    <p:sldId id="390" r:id="rId18"/>
    <p:sldId id="388" r:id="rId19"/>
    <p:sldId id="400" r:id="rId20"/>
    <p:sldId id="402" r:id="rId21"/>
    <p:sldId id="40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89272" autoAdjust="0"/>
  </p:normalViewPr>
  <p:slideViewPr>
    <p:cSldViewPr>
      <p:cViewPr varScale="1">
        <p:scale>
          <a:sx n="61" d="100"/>
          <a:sy n="61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40" y="-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FEA588-BA38-44D8-8E4B-438FF73708D1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1F1CFB-CFEF-4741-8B5B-E77A1F61F1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79A3C2-5066-4BB3-A49B-CC6CD5ACEAAD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40D848-9BA0-4810-96A5-E9059480A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7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2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8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Scroll into the Pacific</a:t>
            </a:r>
            <a:r>
              <a:rPr lang="en-US" baseline="0" dirty="0" smtClean="0"/>
              <a:t> Ocean to bring up a full view of the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images tab will bring up images found in triples on the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Grid</a:t>
            </a:r>
            <a:r>
              <a:rPr lang="en-US" baseline="0" dirty="0" smtClean="0"/>
              <a:t> View displays the subjects, predicates, and objects of the triples.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SVG</a:t>
            </a:r>
            <a:r>
              <a:rPr lang="en-US" dirty="0" smtClean="0"/>
              <a:t> Graph displays the RDF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6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Navigator tab provides additional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9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access the add-in on this </a:t>
            </a:r>
            <a:r>
              <a:rPr lang="en-US" dirty="0" smtClean="0"/>
              <a:t>page</a:t>
            </a:r>
            <a:r>
              <a:rPr lang="en-US" baseline="0" dirty="0" smtClean="0"/>
              <a:t> by right clicking on the slide, then clicking on “Open Hyperlink” in the drop-down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82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OpenLink</a:t>
            </a:r>
            <a:r>
              <a:rPr lang="en-US" baseline="0" dirty="0" smtClean="0"/>
              <a:t> Software is the company that developed the add-in. Their site offers much semantic web related information, including this page with links to </a:t>
            </a:r>
            <a:r>
              <a:rPr lang="en-US" baseline="0" dirty="0" err="1" smtClean="0"/>
              <a:t>SPARQL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tutorias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latest published</a:t>
            </a:r>
            <a:r>
              <a:rPr lang="en-US" baseline="0" dirty="0" smtClean="0"/>
              <a:t> diagram of the Linking Open Data Cloud looks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key element to linked data is AUTHORITY CONTROL!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err="1" smtClean="0"/>
              <a:t>LibGuide</a:t>
            </a:r>
            <a:r>
              <a:rPr lang="en-US" dirty="0" smtClean="0"/>
              <a:t> provides an extensive list of Semantic Web resources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have installed the OpenLink Data</a:t>
            </a:r>
            <a:r>
              <a:rPr lang="en-US" baseline="0" dirty="0" smtClean="0"/>
              <a:t> Explorer add-on to your web browser, open a page you would like to explore using linked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click on your mouse. Then,</a:t>
            </a:r>
            <a:r>
              <a:rPr lang="en-US" baseline="0" dirty="0" smtClean="0"/>
              <a:t> click on View Data Sources (L).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OpenLink</a:t>
            </a:r>
            <a:r>
              <a:rPr lang="en-US" baseline="0" dirty="0" smtClean="0"/>
              <a:t> Data Explorer deploys, giving you a screen that looks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tab on the left is the What tab, and will give you a break-down the information on the page. There is a Categories box on the upper right of your screen. You can use the categories to find out what namespaces are being used and to limit the information by using filters.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see a namespace prefix with which you are unfamiliar, and want to find it’s namespace URI, use the prefix.cc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0D848-9BA0-4810-96A5-E9059480A5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5041-A52E-4839-A3EF-AA95723AF4CE}" type="datetime1">
              <a:rPr lang="en-US" smtClean="0"/>
              <a:t>4/20/2017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A879-AD4F-457C-86C9-0597F770C94A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9231-65B2-4C07-8B58-9F0A1F297747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8857-C353-432F-98AF-08A33679AC83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6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B028-2F07-48AD-8D75-D788812BA0B9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32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E541-6C71-47A9-9F51-13CA14D77C32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107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860D-EBA3-42AB-A029-F828B4EDD628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8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9232-8934-4EB2-921F-906B16A64C84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6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E195-68EC-4D4F-8C0A-FCA1E2EE1B4F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8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D36A-D076-48A5-AEC1-9F1D8F46BB25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B210-85C0-46DD-9667-0579D6152D37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98DF-6739-4D4A-83DA-7FC9976DFEA7}" type="datetime1">
              <a:rPr lang="en-US" smtClean="0"/>
              <a:t>4/20/2017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9549-CEEC-4EAE-AB86-4D4E6FCDEBB5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1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6DE-779B-428F-B64E-3DB13149F22B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60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DB8-CC68-40F2-A38C-67C162A621DB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CB9F-1617-4622-94BA-5FA6019DB3E0}" type="datetime1">
              <a:rPr lang="en-US" smtClean="0"/>
              <a:t>4/20/2017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339D-9C36-4307-8B3B-C47BFF65DCFD}" type="datetime1">
              <a:rPr lang="en-US" smtClean="0"/>
              <a:t>4/20/2017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B674-D99E-4B78-B8E2-0CAAABC92BC6}" type="datetime1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2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8659-F8A2-444E-BBD9-1A750088BAF6}" type="datetime1">
              <a:rPr lang="en-US" smtClean="0"/>
              <a:t>4/20/2017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C01B-68B3-43CD-B17E-3417CBCCC378}" type="datetime1">
              <a:rPr lang="en-US" smtClean="0"/>
              <a:t>4/20/2017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88E1-DBAD-48FF-9C3C-DBDAD88B1078}" type="datetime1">
              <a:rPr lang="en-US" smtClean="0"/>
              <a:t>4/20/2017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D24-C19A-4378-B171-277BA3C40849}" type="datetime1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6F8E41-2D48-4A0C-8988-802B43C695E9}" type="datetime1">
              <a:rPr lang="en-US" smtClean="0"/>
              <a:t>4/20/2017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7057F-4A00-41C5-A9B8-74064BF062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870CCC-6CCF-45FC-BFB8-5E2CF7A71CB6}" type="datetime1">
              <a:rPr lang="en-US" smtClean="0">
                <a:solidFill>
                  <a:srgbClr val="663200">
                    <a:shade val="75000"/>
                  </a:srgbClr>
                </a:solidFill>
              </a:rPr>
              <a:t>4/20/2017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de.openlinksw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tuoso.openlinksw.com/sparql-tutoria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d-cloud.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irtuoso.openlinksw.com/sparql-tutorials/" TargetMode="External"/><Relationship Id="rId5" Type="http://schemas.openxmlformats.org/officeDocument/2006/relationships/hyperlink" Target="http://ode.openlinksw.com/" TargetMode="External"/><Relationship Id="rId4" Type="http://schemas.openxmlformats.org/officeDocument/2006/relationships/hyperlink" Target="chrome://ode/content/ode/index.html?uri%5b%5d=http://www.bauwerk-parkett.de/fileadmin/content/netvbwkproducts/room/1200x800/524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Authority_contro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cla.edu/semantic-we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translate.google.com/translate?hl=en&amp;sl=auto&amp;tl=en&amp;u=http://www.bauwerk-parkett.de/de/download/broschuer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365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lendower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lendower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Glendower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Glendower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Glendower" pitchFamily="18" charset="0"/>
              </a:rPr>
              <a:t>OpenLink Data explorer</a:t>
            </a:r>
            <a:br>
              <a:rPr lang="en-US" sz="3100" dirty="0" smtClean="0">
                <a:solidFill>
                  <a:schemeClr val="tx1"/>
                </a:solidFill>
                <a:latin typeface="Glendower" pitchFamily="18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Glendower" pitchFamily="18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Glendower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Glendower" pitchFamily="18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Glendower" pitchFamily="18" charset="0"/>
              </a:rPr>
            </a:br>
            <a:endParaRPr lang="en-US" dirty="0">
              <a:solidFill>
                <a:schemeClr val="tx1"/>
              </a:solidFill>
              <a:latin typeface="Glendower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84582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Rhonda Super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Continuing Resources Work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4, 2017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Prefix.cc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495071" cy="21902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671" y="4800600"/>
            <a:ext cx="8686800" cy="91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Use prefix.cc to find namespace information. You will find a link to prefix.cc on the Semantic Web </a:t>
            </a:r>
            <a:r>
              <a:rPr lang="en-US" dirty="0" err="1" smtClean="0"/>
              <a:t>LibGuide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Prefix.cc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29" y="1736638"/>
            <a:ext cx="5683542" cy="33847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67" y="1581468"/>
            <a:ext cx="8461665" cy="4152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“Where” tab will bring up an ocean view in Google maps.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0" y="1600200"/>
            <a:ext cx="8626778" cy="3747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4071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Images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98082"/>
            <a:ext cx="8763000" cy="41190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Grid view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0" y="1852311"/>
            <a:ext cx="8822210" cy="41674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SVG</a:t>
            </a:r>
            <a:r>
              <a:rPr lang="en-US" dirty="0" smtClean="0">
                <a:solidFill>
                  <a:schemeClr val="accent2"/>
                </a:solidFill>
              </a:rPr>
              <a:t> GRAPH Tab &amp; Categories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9" y="1524000"/>
            <a:ext cx="8839200" cy="41565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Navigator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1" y="1577862"/>
            <a:ext cx="8777439" cy="41594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Openlink</a:t>
            </a:r>
            <a:r>
              <a:rPr lang="en-US" dirty="0" smtClean="0">
                <a:solidFill>
                  <a:schemeClr val="accent2"/>
                </a:solidFill>
              </a:rPr>
              <a:t> data explorer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31098"/>
            <a:ext cx="7635978" cy="4413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684" y="592720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linkClick r:id="rId3"/>
              </a:rPr>
              <a:t>http://ode.openlinksw.com/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Openlink</a:t>
            </a:r>
            <a:r>
              <a:rPr lang="en-US" dirty="0" smtClean="0">
                <a:solidFill>
                  <a:schemeClr val="accent2"/>
                </a:solidFill>
              </a:rPr>
              <a:t> Software - </a:t>
            </a:r>
            <a:r>
              <a:rPr lang="en-US" dirty="0" err="1">
                <a:solidFill>
                  <a:schemeClr val="accent2"/>
                </a:solidFill>
              </a:rPr>
              <a:t>SPARQL</a:t>
            </a:r>
            <a:r>
              <a:rPr lang="en-US" dirty="0">
                <a:solidFill>
                  <a:schemeClr val="accent2"/>
                </a:solidFill>
              </a:rPr>
              <a:t> Tutorials</a:t>
            </a:r>
            <a:r>
              <a:rPr lang="en-US" b="1" dirty="0"/>
              <a:t/>
            </a:r>
            <a:br>
              <a:rPr lang="en-US" b="1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7343980" cy="466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27085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http://virtuoso.openlinksw.com/sparql-tutorials/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LINKing</a:t>
            </a:r>
            <a:r>
              <a:rPr lang="en-US" dirty="0" smtClean="0">
                <a:solidFill>
                  <a:schemeClr val="accent2"/>
                </a:solidFill>
              </a:rPr>
              <a:t> open DATA CLOUD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71599"/>
            <a:ext cx="5943600" cy="4450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95290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"Linking Open Data cloud diagram 2017, by Andrejs Abele, John P. McCrae, Paul Buitelaar, Anja </a:t>
            </a:r>
            <a:r>
              <a:rPr lang="en-US" dirty="0" err="1">
                <a:solidFill>
                  <a:schemeClr val="tx2"/>
                </a:solidFill>
              </a:rPr>
              <a:t>Jentzsch</a:t>
            </a:r>
            <a:r>
              <a:rPr lang="en-US" dirty="0">
                <a:solidFill>
                  <a:schemeClr val="tx2"/>
                </a:solidFill>
              </a:rPr>
              <a:t> and Richard </a:t>
            </a:r>
            <a:r>
              <a:rPr lang="en-US" dirty="0" err="1">
                <a:solidFill>
                  <a:schemeClr val="tx2"/>
                </a:solidFill>
              </a:rPr>
              <a:t>Cyganiak</a:t>
            </a:r>
            <a:r>
              <a:rPr lang="en-US" dirty="0">
                <a:solidFill>
                  <a:schemeClr val="tx2"/>
                </a:solidFill>
              </a:rPr>
              <a:t>. http://lod-cloud.net/" </a:t>
            </a:r>
          </a:p>
        </p:txBody>
      </p:sp>
    </p:spTree>
    <p:extLst>
      <p:ext uri="{BB962C8B-B14F-4D97-AF65-F5344CB8AC3E}">
        <p14:creationId xmlns:p14="http://schemas.microsoft.com/office/powerpoint/2010/main" val="12892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references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1800" dirty="0" smtClean="0"/>
              <a:t>Abele</a:t>
            </a:r>
            <a:r>
              <a:rPr lang="en-US" sz="1800" dirty="0"/>
              <a:t>, </a:t>
            </a:r>
            <a:r>
              <a:rPr lang="en-US" sz="1800" dirty="0" smtClean="0"/>
              <a:t>Andrejs, McCrae, </a:t>
            </a:r>
            <a:r>
              <a:rPr lang="en-US" sz="1800" dirty="0"/>
              <a:t>John P</a:t>
            </a:r>
            <a:r>
              <a:rPr lang="en-US" sz="1800" dirty="0" smtClean="0"/>
              <a:t>., Buitelaar, Paul, </a:t>
            </a:r>
            <a:r>
              <a:rPr lang="en-US" sz="1800" dirty="0" err="1" smtClean="0"/>
              <a:t>Jentzsch</a:t>
            </a:r>
            <a:r>
              <a:rPr lang="en-US" sz="1800" dirty="0" smtClean="0"/>
              <a:t>, Anja, </a:t>
            </a:r>
            <a:r>
              <a:rPr lang="en-US" sz="1800" dirty="0"/>
              <a:t>and </a:t>
            </a:r>
            <a:r>
              <a:rPr lang="en-US" sz="1800" dirty="0" err="1" smtClean="0"/>
              <a:t>Cyganiak</a:t>
            </a:r>
            <a:r>
              <a:rPr lang="en-US" sz="1800" dirty="0" smtClean="0"/>
              <a:t>, Richard. </a:t>
            </a:r>
            <a:r>
              <a:rPr lang="en-US" sz="1800" dirty="0"/>
              <a:t>Downloaded April 4, 2017 from: </a:t>
            </a:r>
            <a:r>
              <a:rPr lang="en-US" sz="1800" dirty="0">
                <a:hlinkClick r:id="rId3"/>
              </a:rPr>
              <a:t>http://lod-cloud.net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.</a:t>
            </a:r>
          </a:p>
          <a:p>
            <a:pPr marL="228600" indent="-228600">
              <a:buNone/>
            </a:pPr>
            <a:endParaRPr lang="en-US" sz="1800" dirty="0"/>
          </a:p>
          <a:p>
            <a:pPr marL="228600" indent="-228600">
              <a:buNone/>
            </a:pPr>
            <a:r>
              <a:rPr lang="en-US" sz="1800" dirty="0" err="1" smtClean="0"/>
              <a:t>Bauwerk</a:t>
            </a:r>
            <a:r>
              <a:rPr lang="en-US" sz="1800" dirty="0" smtClean="0"/>
              <a:t> </a:t>
            </a:r>
            <a:r>
              <a:rPr lang="en-US" sz="1800" dirty="0" err="1"/>
              <a:t>Parkett</a:t>
            </a:r>
            <a:r>
              <a:rPr lang="en-US" sz="1800" dirty="0"/>
              <a:t> (2016). </a:t>
            </a:r>
            <a:r>
              <a:rPr lang="en-US" sz="1800" dirty="0" err="1" smtClean="0"/>
              <a:t>Bauwerk-Parkett</a:t>
            </a:r>
            <a:r>
              <a:rPr lang="en-US" sz="1800" dirty="0" smtClean="0"/>
              <a:t>. Downloaded </a:t>
            </a:r>
            <a:r>
              <a:rPr lang="en-US" sz="1800" dirty="0"/>
              <a:t>June 1, 2016 from: </a:t>
            </a:r>
            <a:r>
              <a:rPr lang="en-US" sz="1800" dirty="0">
                <a:hlinkClick r:id="rId4"/>
              </a:rPr>
              <a:t>chrome://ode/content/ode/index.html?uri[]=</a:t>
            </a:r>
            <a:r>
              <a:rPr lang="en-US" sz="1800" dirty="0" smtClean="0">
                <a:hlinkClick r:id="rId4"/>
              </a:rPr>
              <a:t>http%3A%2F%2Fwww.bauwerk-parkett.de%2Ffileadmin%2Fcontent%2Fnetvbwkproducts%2Froom%2F1200x800%2F5249.jpg</a:t>
            </a:r>
            <a:r>
              <a:rPr lang="en-US" sz="1800" dirty="0" smtClean="0"/>
              <a:t>.</a:t>
            </a:r>
          </a:p>
          <a:p>
            <a:pPr marL="228600" indent="-228600">
              <a:buNone/>
            </a:pPr>
            <a:endParaRPr lang="en-US" sz="1800" dirty="0" smtClean="0"/>
          </a:p>
          <a:p>
            <a:pPr marL="228600" indent="-228600">
              <a:buNone/>
            </a:pPr>
            <a:r>
              <a:rPr lang="en-US" sz="1800" dirty="0" smtClean="0"/>
              <a:t>OpenLink </a:t>
            </a:r>
            <a:r>
              <a:rPr lang="en-US" sz="1800" dirty="0"/>
              <a:t>Software. The OpenLink Data Explorer Extension. Downloaded June 2, 2016 from: </a:t>
            </a:r>
            <a:r>
              <a:rPr lang="en-US" sz="1800" dirty="0">
                <a:hlinkClick r:id="rId5"/>
              </a:rPr>
              <a:t>http://ode.openlinksw.com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.</a:t>
            </a:r>
          </a:p>
          <a:p>
            <a:pPr marL="228600" indent="-228600">
              <a:buNone/>
            </a:pPr>
            <a:endParaRPr lang="en-US" sz="1800" dirty="0" smtClean="0"/>
          </a:p>
          <a:p>
            <a:pPr marL="228600" indent="-228600">
              <a:buNone/>
            </a:pPr>
            <a:r>
              <a:rPr lang="en-US" sz="1800" dirty="0" smtClean="0"/>
              <a:t>OpenLink </a:t>
            </a:r>
            <a:r>
              <a:rPr lang="en-US" sz="1800" dirty="0"/>
              <a:t>Software. </a:t>
            </a:r>
            <a:r>
              <a:rPr lang="en-US" sz="1800" dirty="0" err="1"/>
              <a:t>SPARQL</a:t>
            </a:r>
            <a:r>
              <a:rPr lang="en-US" sz="1800" dirty="0"/>
              <a:t> Tutorials. Downloaded June 1, 2016 from: </a:t>
            </a:r>
            <a:r>
              <a:rPr lang="en-US" sz="1800" dirty="0">
                <a:hlinkClick r:id="rId6"/>
              </a:rPr>
              <a:t>http://virtuoso.openlinksw.com/sparql-tutorials/</a:t>
            </a:r>
            <a:r>
              <a:rPr lang="en-US" sz="1800" dirty="0"/>
              <a:t>.</a:t>
            </a:r>
          </a:p>
          <a:p>
            <a:pPr marL="228600" indent="-228600">
              <a:spcBef>
                <a:spcPts val="0"/>
              </a:spcBef>
              <a:buNone/>
            </a:pP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>
                <a:solidFill>
                  <a:srgbClr val="663200">
                    <a:shade val="75000"/>
                  </a:srgbClr>
                </a:solidFill>
              </a:rPr>
              <a:pPr/>
              <a:t>20</a:t>
            </a:fld>
            <a:endParaRPr lang="en-US">
              <a:solidFill>
                <a:srgbClr val="6632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Wikipedia: authority control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88983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Semantic web and Linked data lib guide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68392"/>
            <a:ext cx="5889791" cy="51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box - rasuper1@library.ucla.edu - Outloo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r="11963"/>
          <a:stretch>
            <a:fillRect/>
          </a:stretch>
        </p:blipFill>
        <p:spPr>
          <a:xfrm>
            <a:off x="1956619" y="1251155"/>
            <a:ext cx="5867400" cy="42665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245" y="6019800"/>
            <a:ext cx="5867400" cy="539750"/>
          </a:xfrm>
        </p:spPr>
        <p:txBody>
          <a:bodyPr/>
          <a:lstStyle/>
          <a:p>
            <a:r>
              <a:rPr lang="en-US" dirty="0">
                <a:hlinkClick r:id="rId4"/>
              </a:rPr>
              <a:t>http://translate.google.com/translate?hl=en&amp;sl=auto&amp;tl=en&amp;u=http%3A%2F%2Fwww.bauwerk-parkett.de%2Fde%2Fdownload%2Fbroschueren.html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Openlink</a:t>
            </a:r>
            <a:r>
              <a:rPr lang="en-US" dirty="0" smtClean="0">
                <a:solidFill>
                  <a:schemeClr val="accent2"/>
                </a:solidFill>
              </a:rPr>
              <a:t> data explorer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Openlink</a:t>
            </a:r>
            <a:r>
              <a:rPr lang="en-US" dirty="0" smtClean="0">
                <a:solidFill>
                  <a:schemeClr val="accent2"/>
                </a:solidFill>
              </a:rPr>
              <a:t> data explorer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7411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Right Click on mouse. Then, click on “View Data Sources (L).”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5" y="1343841"/>
            <a:ext cx="8811133" cy="44745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Openlink</a:t>
            </a:r>
            <a:r>
              <a:rPr lang="en-US" dirty="0" smtClean="0">
                <a:solidFill>
                  <a:schemeClr val="accent2"/>
                </a:solidFill>
              </a:rPr>
              <a:t> data explorer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6" y="1532064"/>
            <a:ext cx="8903126" cy="41829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tab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8839200" cy="41787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categories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52600"/>
            <a:ext cx="5257800" cy="3810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27355"/>
            <a:ext cx="2743200" cy="5395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If you expand the </a:t>
            </a:r>
            <a:r>
              <a:rPr lang="en-US" dirty="0" err="1" smtClean="0">
                <a:solidFill>
                  <a:schemeClr val="accent3"/>
                </a:solidFill>
              </a:rPr>
              <a:t>rdf:type</a:t>
            </a:r>
            <a:r>
              <a:rPr lang="en-US" dirty="0" smtClean="0">
                <a:solidFill>
                  <a:schemeClr val="accent3"/>
                </a:solidFill>
              </a:rPr>
              <a:t> (25) Category, you will get a good idea of the number of vocabularies used to provide the linked data on this page.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57F-4A00-41C5-A9B8-74064BF062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Rhonda">
      <a:dk1>
        <a:srgbClr val="FFFFCD"/>
      </a:dk1>
      <a:lt1>
        <a:srgbClr val="320000"/>
      </a:lt1>
      <a:dk2>
        <a:srgbClr val="8A3C12"/>
      </a:dk2>
      <a:lt2>
        <a:srgbClr val="FFCD66"/>
      </a:lt2>
      <a:accent1>
        <a:srgbClr val="663200"/>
      </a:accent1>
      <a:accent2>
        <a:srgbClr val="CC3200"/>
      </a:accent2>
      <a:accent3>
        <a:srgbClr val="663300"/>
      </a:accent3>
      <a:accent4>
        <a:srgbClr val="FF9900"/>
      </a:accent4>
      <a:accent5>
        <a:srgbClr val="000000"/>
      </a:accent5>
      <a:accent6>
        <a:srgbClr val="735005"/>
      </a:accent6>
      <a:hlink>
        <a:srgbClr val="CC3200"/>
      </a:hlink>
      <a:folHlink>
        <a:srgbClr val="FF965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DF_Presentation">
  <a:themeElements>
    <a:clrScheme name="Web Colors">
      <a:dk1>
        <a:srgbClr val="FFFFCD"/>
      </a:dk1>
      <a:lt1>
        <a:srgbClr val="320000"/>
      </a:lt1>
      <a:dk2>
        <a:srgbClr val="8A3C12"/>
      </a:dk2>
      <a:lt2>
        <a:srgbClr val="FFCD66"/>
      </a:lt2>
      <a:accent1>
        <a:srgbClr val="663200"/>
      </a:accent1>
      <a:accent2>
        <a:srgbClr val="CC3200"/>
      </a:accent2>
      <a:accent3>
        <a:srgbClr val="663300"/>
      </a:accent3>
      <a:accent4>
        <a:srgbClr val="FF9900"/>
      </a:accent4>
      <a:accent5>
        <a:srgbClr val="000000"/>
      </a:accent5>
      <a:accent6>
        <a:srgbClr val="735005"/>
      </a:accent6>
      <a:hlink>
        <a:srgbClr val="CC3200"/>
      </a:hlink>
      <a:folHlink>
        <a:srgbClr val="FF965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7606</TotalTime>
  <Words>605</Words>
  <Application>Microsoft Office PowerPoint</Application>
  <PresentationFormat>On-screen Show (4:3)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Franklin Gothic Book</vt:lpstr>
      <vt:lpstr>Franklin Gothic Medium</vt:lpstr>
      <vt:lpstr>Glendower</vt:lpstr>
      <vt:lpstr>Wingdings 2</vt:lpstr>
      <vt:lpstr>Trek</vt:lpstr>
      <vt:lpstr>RDF_Presentation</vt:lpstr>
      <vt:lpstr>  OpenLink Data explorer    </vt:lpstr>
      <vt:lpstr>LINKing open DATA CLOUD</vt:lpstr>
      <vt:lpstr>Wikipedia: authority control</vt:lpstr>
      <vt:lpstr>Semantic web and Linked data lib guide</vt:lpstr>
      <vt:lpstr>Openlink data explorer</vt:lpstr>
      <vt:lpstr>Openlink data explorer</vt:lpstr>
      <vt:lpstr>Openlink data explorer</vt:lpstr>
      <vt:lpstr>What tab</vt:lpstr>
      <vt:lpstr>categories</vt:lpstr>
      <vt:lpstr>Prefix.cc</vt:lpstr>
      <vt:lpstr>Prefix.cc</vt:lpstr>
      <vt:lpstr>Where tab</vt:lpstr>
      <vt:lpstr>Where tab</vt:lpstr>
      <vt:lpstr>Images tab</vt:lpstr>
      <vt:lpstr>Grid view tab</vt:lpstr>
      <vt:lpstr>SVG GRAPH Tab &amp; Categories</vt:lpstr>
      <vt:lpstr>Navigator tab</vt:lpstr>
      <vt:lpstr>Openlink data explorer</vt:lpstr>
      <vt:lpstr>Openlink Software - SPARQL Tutorials </vt:lpstr>
      <vt:lpstr>references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Semantic Web:   An introduction</dc:title>
  <dc:creator>Rhonda Super</dc:creator>
  <cp:lastModifiedBy>Rhonda Super</cp:lastModifiedBy>
  <cp:revision>690</cp:revision>
  <cp:lastPrinted>2014-04-24T15:41:47Z</cp:lastPrinted>
  <dcterms:created xsi:type="dcterms:W3CDTF">2011-04-17T19:05:06Z</dcterms:created>
  <dcterms:modified xsi:type="dcterms:W3CDTF">2017-04-20T17:39:48Z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-1239868470</vt:i4>
  </property>
  <property fmtid="{D5CDD505-2E9C-101B-9397-08002B2CF9AE}" pid="3" name="_NewReviewCycle">
    <vt:lpwstr/>
  </property>
  <property fmtid="{D5CDD505-2E9C-101B-9397-08002B2CF9AE}" pid="4" name="_EmailSubject">
    <vt:lpwstr>ALCTS e-Forum - slides</vt:lpwstr>
  </property>
  <property fmtid="{D5CDD505-2E9C-101B-9397-08002B2CF9AE}" pid="5" name="_AuthorEmail">
    <vt:lpwstr>rasuper1@library.ucla.edu</vt:lpwstr>
  </property>
  <property fmtid="{D5CDD505-2E9C-101B-9397-08002B2CF9AE}" pid="6" name="_AuthorEmailDisplayName">
    <vt:lpwstr>Super, Rhonda</vt:lpwstr>
  </property>
</Properties>
</file>