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8"/>
  </p:notesMasterIdLst>
  <p:sldIdLst>
    <p:sldId id="257" r:id="rId4"/>
    <p:sldId id="25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2635"/>
  </p:normalViewPr>
  <p:slideViewPr>
    <p:cSldViewPr snapToGrid="0" snapToObjects="1">
      <p:cViewPr varScale="1">
        <p:scale>
          <a:sx n="90" d="100"/>
          <a:sy n="90" d="100"/>
        </p:scale>
        <p:origin x="232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783BE-D499-6E4D-875D-33EDE96F5F9B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44EBA-3709-8647-9021-3EB5F0885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62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9132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61230c8cbb_1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61230c8cbb_1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111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87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75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066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3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4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2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5.xml"/><Relationship Id="rId6" Type="http://schemas.openxmlformats.org/officeDocument/2006/relationships/slideLayout" Target="../slideLayouts/slideLayout26.xml"/><Relationship Id="rId7" Type="http://schemas.openxmlformats.org/officeDocument/2006/relationships/slideLayout" Target="../slideLayouts/slideLayout27.xml"/><Relationship Id="rId8" Type="http://schemas.openxmlformats.org/officeDocument/2006/relationships/slideLayout" Target="../slideLayouts/slideLayout28.xml"/><Relationship Id="rId9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0.xml"/><Relationship Id="rId11" Type="http://schemas.openxmlformats.org/officeDocument/2006/relationships/theme" Target="../theme/theme3.xml"/><Relationship Id="rId1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9B98B-4EEF-5D48-9541-A38D9219C0A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BBAE-0B84-724C-860E-BDF79851E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53678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28518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47B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4600" y="6089833"/>
            <a:ext cx="12201200" cy="76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3" y="3252433"/>
            <a:ext cx="12192000" cy="6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sz="1867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Jonathan Ward</a:t>
            </a:r>
          </a:p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sz="1333" kern="0" dirty="0" err="1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Sr</a:t>
            </a:r>
            <a:r>
              <a:rPr lang="en-US" sz="1333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 Editor </a:t>
            </a:r>
            <a:r>
              <a:rPr lang="mr-IN" sz="1333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–</a:t>
            </a:r>
            <a:r>
              <a:rPr lang="en-US" sz="1333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 Getty Vocabulary Program</a:t>
            </a:r>
          </a:p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sz="1333" kern="0" dirty="0" smtClean="0">
                <a:solidFill>
                  <a:schemeClr val="bg1"/>
                </a:solidFill>
                <a:ea typeface="Arial"/>
                <a:cs typeface="Arial"/>
                <a:sym typeface="Arial"/>
              </a:rPr>
              <a:t>Getty Research Institute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-98767" y="1411426"/>
            <a:ext cx="12192000" cy="1235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Getty Vocabularies</a:t>
            </a:r>
            <a:r>
              <a:rPr lang="en-US" sz="4000">
                <a:solidFill>
                  <a:schemeClr val="bg1"/>
                </a:solidFill>
              </a:rPr>
              <a:t>: </a:t>
            </a:r>
            <a:endParaRPr lang="en-US" sz="400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Linked </a:t>
            </a:r>
            <a:r>
              <a:rPr lang="en-US" sz="4000" dirty="0">
                <a:solidFill>
                  <a:schemeClr val="bg1"/>
                </a:solidFill>
              </a:rPr>
              <a:t>Open Data, Troubleshooting and Maintenance</a:t>
            </a:r>
          </a:p>
        </p:txBody>
      </p:sp>
    </p:spTree>
    <p:extLst>
      <p:ext uri="{BB962C8B-B14F-4D97-AF65-F5344CB8AC3E}">
        <p14:creationId xmlns:p14="http://schemas.microsoft.com/office/powerpoint/2010/main" val="71163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456574"/>
            <a:ext cx="7957191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Troubleshooting and </a:t>
            </a:r>
            <a:r>
              <a:rPr lang="en-US" sz="2800" b="1" smtClean="0">
                <a:solidFill>
                  <a:srgbClr val="1A47B8"/>
                </a:solidFill>
              </a:rPr>
              <a:t>Error Reporting : Duplicates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800" y="4799551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Contact:</a:t>
            </a:r>
            <a:br>
              <a:rPr lang="en-US" sz="3200" dirty="0" smtClean="0"/>
            </a:br>
            <a:r>
              <a:rPr lang="en-US" sz="3200" dirty="0" err="1" smtClean="0"/>
              <a:t>vocab@getty.edu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237" y="1709738"/>
            <a:ext cx="8597900" cy="21971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9620305">
            <a:off x="380597" y="2362422"/>
            <a:ext cx="978408" cy="20916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301725">
            <a:off x="389512" y="2949409"/>
            <a:ext cx="978408" cy="24090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8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456574"/>
            <a:ext cx="7871466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Troubleshooting and Error Reporting</a:t>
            </a:r>
            <a:r>
              <a:rPr lang="en-US" sz="2800" b="1" smtClean="0">
                <a:solidFill>
                  <a:srgbClr val="1A47B8"/>
                </a:solidFill>
              </a:rPr>
              <a:t>: AAT-specific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7166" y="1530226"/>
            <a:ext cx="10430122" cy="304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AAT errors and fixes: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Non-synonymous “used-for” terms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De-coordination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Hierarchical repositioning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Correcting or removing ”guide terms”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Scope note revision, expansion, correction</a:t>
            </a:r>
            <a:r>
              <a:rPr lang="en" sz="2400" b="1" dirty="0" smtClean="0">
                <a:solidFill>
                  <a:srgbClr val="000000"/>
                </a:solidFill>
              </a:rPr>
              <a:t/>
            </a:r>
            <a:br>
              <a:rPr lang="en" sz="2400" b="1" dirty="0" smtClean="0">
                <a:solidFill>
                  <a:srgbClr val="000000"/>
                </a:solidFill>
              </a:rPr>
            </a:b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69800" y="4799551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Contact:</a:t>
            </a:r>
            <a:br>
              <a:rPr lang="en-US" sz="3200" dirty="0" smtClean="0"/>
            </a:br>
            <a:r>
              <a:rPr lang="en-US" sz="3200" dirty="0" err="1" smtClean="0"/>
              <a:t>vocab@getty.edu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90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456574"/>
            <a:ext cx="7871466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Troubleshooting and Error Reporting: Ambiguity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800" y="4799551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Contact:</a:t>
            </a:r>
            <a:br>
              <a:rPr lang="en-US" sz="3200" dirty="0" smtClean="0"/>
            </a:br>
            <a:r>
              <a:rPr lang="en-US" sz="3200" dirty="0" err="1" smtClean="0"/>
              <a:t>vocab@getty.edu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0" y="1374038"/>
            <a:ext cx="4737100" cy="1790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3449637"/>
            <a:ext cx="9918700" cy="147320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5229225" y="2178898"/>
            <a:ext cx="914400" cy="914400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062440" y="4395819"/>
            <a:ext cx="1380722" cy="15588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1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7166" y="2071658"/>
            <a:ext cx="8657112" cy="246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err="1" smtClean="0">
                <a:solidFill>
                  <a:srgbClr val="000000"/>
                </a:solidFill>
              </a:rPr>
              <a:t>OpenRefine</a:t>
            </a:r>
            <a:r>
              <a:rPr lang="en-US" sz="2400" b="1" dirty="0" smtClean="0">
                <a:solidFill>
                  <a:srgbClr val="000000"/>
                </a:solidFill>
              </a:rPr>
              <a:t> Reconciliation Service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000" b="1" dirty="0" smtClean="0">
                <a:solidFill>
                  <a:srgbClr val="000000"/>
                </a:solidFill>
              </a:rPr>
              <a:t>Align data; prepare data for contribution</a:t>
            </a: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Online contribution </a:t>
            </a:r>
            <a:r>
              <a:rPr lang="en-US" sz="2400" b="1" dirty="0" err="1" smtClean="0">
                <a:solidFill>
                  <a:srgbClr val="000000"/>
                </a:solidFill>
              </a:rPr>
              <a:t>webform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New click-through license agreement</a:t>
            </a: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Spreadsheet for contributors in development</a:t>
            </a:r>
            <a:r>
              <a:rPr lang="en" sz="2000" b="1" dirty="0" smtClean="0">
                <a:solidFill>
                  <a:srgbClr val="000000"/>
                </a:solidFill>
              </a:rPr>
              <a:t/>
            </a:r>
            <a:br>
              <a:rPr lang="en" sz="2000" b="1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5" name="Google Shape;126;p20"/>
          <p:cNvSpPr txBox="1">
            <a:spLocks/>
          </p:cNvSpPr>
          <p:nvPr/>
        </p:nvSpPr>
        <p:spPr>
          <a:xfrm>
            <a:off x="-1929184" y="867758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Contributing to the Getty Vocabularies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47B8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/>
          <p:nvPr/>
        </p:nvSpPr>
        <p:spPr>
          <a:xfrm>
            <a:off x="0" y="2469033"/>
            <a:ext cx="12192000" cy="7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b="1" kern="0">
                <a:solidFill>
                  <a:srgbClr val="FFFFFF"/>
                </a:solidFill>
                <a:ea typeface="Arial"/>
                <a:cs typeface="Arial"/>
                <a:sym typeface="Arial"/>
              </a:rPr>
              <a:t>Thank you.</a:t>
            </a:r>
            <a:endParaRPr sz="3200" kern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169" name="Google Shape;16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0" y="6278880"/>
            <a:ext cx="1024128" cy="41452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4"/>
          <p:cNvSpPr txBox="1"/>
          <p:nvPr/>
        </p:nvSpPr>
        <p:spPr>
          <a:xfrm>
            <a:off x="133" y="3252433"/>
            <a:ext cx="12191867" cy="1476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kern="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Jonathan Ward</a:t>
            </a:r>
            <a:endParaRPr kern="0" dirty="0">
              <a:solidFill>
                <a:srgbClr val="FFFFFF"/>
              </a:solidFill>
              <a:ea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kern="0" dirty="0" err="1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Sr</a:t>
            </a:r>
            <a:r>
              <a:rPr lang="en-US" kern="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 Editor </a:t>
            </a:r>
            <a:r>
              <a:rPr lang="mr-IN" kern="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–</a:t>
            </a:r>
            <a:r>
              <a:rPr lang="en-US" kern="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 Getty Vocabulary Program</a:t>
            </a:r>
          </a:p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kern="0" dirty="0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Getty Research Institute</a:t>
            </a:r>
          </a:p>
          <a:p>
            <a:pPr algn="ctr">
              <a:buClr>
                <a:srgbClr val="000000"/>
              </a:buClr>
              <a:buSzPts val="1100"/>
              <a:buFont typeface="Arial"/>
              <a:buNone/>
            </a:pPr>
            <a:r>
              <a:rPr lang="en-US" kern="0" dirty="0" err="1" smtClean="0">
                <a:solidFill>
                  <a:srgbClr val="FFFFFF"/>
                </a:solidFill>
                <a:ea typeface="Arial"/>
                <a:cs typeface="Arial"/>
                <a:sym typeface="Arial"/>
              </a:rPr>
              <a:t>jward@getty.edu</a:t>
            </a:r>
            <a:endParaRPr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49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14203" y="1743045"/>
            <a:ext cx="865711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Open Content Initiative and the GRI Portal</a:t>
            </a:r>
            <a:endParaRPr lang="en-US" sz="2400" dirty="0">
              <a:solidFill>
                <a:srgbClr val="000000"/>
              </a:solidFill>
            </a:endParaRP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Concepts are from scholarly and trusted sources</a:t>
            </a: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All concepts and terms have unique identifiers</a:t>
            </a: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Vocabularies share a core data structure</a:t>
            </a: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Vocabularies are linked to each other through core fields</a:t>
            </a:r>
            <a:r>
              <a:rPr lang="en" sz="2000" b="1" dirty="0" smtClean="0">
                <a:solidFill>
                  <a:srgbClr val="000000"/>
                </a:solidFill>
              </a:rPr>
              <a:t/>
            </a:r>
            <a:br>
              <a:rPr lang="en" sz="2000" b="1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5" name="Google Shape;126;p20"/>
          <p:cNvSpPr txBox="1">
            <a:spLocks/>
          </p:cNvSpPr>
          <p:nvPr/>
        </p:nvSpPr>
        <p:spPr>
          <a:xfrm>
            <a:off x="-1686296" y="939195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The Getty Vocabularies and Linked Open Data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620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50015" y="1470270"/>
            <a:ext cx="4526973" cy="5082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Key analysis by Dr. Marcia Zeng (Kent State University)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endParaRPr lang="en-US" sz="2400" b="1" dirty="0" smtClean="0">
              <a:solidFill>
                <a:srgbClr val="000000"/>
              </a:solidFill>
            </a:endParaRP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Outside vendor hired (</a:t>
            </a:r>
            <a:r>
              <a:rPr lang="en-US" sz="2400" b="1" dirty="0" err="1" smtClean="0">
                <a:solidFill>
                  <a:srgbClr val="000000"/>
                </a:solidFill>
              </a:rPr>
              <a:t>Ontotext</a:t>
            </a:r>
            <a:r>
              <a:rPr lang="en-US" sz="2400" b="1" dirty="0" smtClean="0">
                <a:solidFill>
                  <a:srgbClr val="000000"/>
                </a:solidFill>
              </a:rPr>
              <a:t>); funding provided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endParaRPr lang="en-US" sz="2400" b="1" dirty="0" smtClean="0">
              <a:solidFill>
                <a:srgbClr val="000000"/>
              </a:solidFill>
            </a:endParaRP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AAT released in 2014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endParaRPr lang="en-US" sz="2400" b="1" dirty="0" smtClean="0">
              <a:solidFill>
                <a:srgbClr val="000000"/>
              </a:solidFill>
            </a:endParaRPr>
          </a:p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First implementation was SKOS-based and used numerous ontologies:</a:t>
            </a:r>
            <a:r>
              <a:rPr lang="en" sz="2000" b="1" dirty="0" smtClean="0">
                <a:solidFill>
                  <a:srgbClr val="000000"/>
                </a:solidFill>
              </a:rPr>
              <a:t/>
            </a:r>
            <a:br>
              <a:rPr lang="en" sz="2000" b="1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5" name="Google Shape;126;p20"/>
          <p:cNvSpPr txBox="1">
            <a:spLocks/>
          </p:cNvSpPr>
          <p:nvPr/>
        </p:nvSpPr>
        <p:spPr>
          <a:xfrm>
            <a:off x="6250015" y="453420"/>
            <a:ext cx="424375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A47B8"/>
                </a:solidFill>
              </a:rPr>
              <a:t>The Getty Vocabularies and Linked Open Data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114;p19"/>
          <p:cNvPicPr preferRelativeResize="0"/>
          <p:nvPr/>
        </p:nvPicPr>
        <p:blipFill rotWithShape="1">
          <a:blip r:embed="rId2">
            <a:alphaModFix/>
          </a:blip>
          <a:srcRect l="19800" r="4014" b="39113"/>
          <a:stretch/>
        </p:blipFill>
        <p:spPr>
          <a:xfrm>
            <a:off x="0" y="0"/>
            <a:ext cx="57212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1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0" y="6278880"/>
            <a:ext cx="1024128" cy="4145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79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353" y="1639191"/>
            <a:ext cx="815043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b="1" u="sng" dirty="0" smtClean="0"/>
              <a:t>Ontologies used: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Thesaurus information:</a:t>
            </a:r>
            <a:r>
              <a:rPr lang="en-US" dirty="0" smtClean="0"/>
              <a:t> SKOS, SKOSXL, ISO 25964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Common properties:</a:t>
            </a:r>
            <a:r>
              <a:rPr lang="en-US" dirty="0" smtClean="0"/>
              <a:t> Dublin Core (DC), Dublin Core Terms (DCT)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Sources and contributors:</a:t>
            </a:r>
            <a:r>
              <a:rPr lang="en-US" dirty="0" smtClean="0"/>
              <a:t> Bibliographic Ontology (BIBO), Friends of a Friend (FOAF)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Geographic information:</a:t>
            </a:r>
            <a:r>
              <a:rPr lang="en-US" dirty="0" smtClean="0"/>
              <a:t> W3C Geo Ontology (WGS)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Revision History:</a:t>
            </a:r>
            <a:r>
              <a:rPr lang="en-US" dirty="0" smtClean="0"/>
              <a:t> Provenance (PROV)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System properties:</a:t>
            </a:r>
            <a:r>
              <a:rPr lang="en-US" dirty="0" smtClean="0"/>
              <a:t> Resource Description Framework (RDF), RDF Schema (RDFS), Web Ontology Language (OWL), and XML Schema Definition (XSD)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Implementation of the conversion:</a:t>
            </a:r>
            <a:r>
              <a:rPr lang="en-US" dirty="0" smtClean="0"/>
              <a:t> RDB to RDF Mapping Language (R2RML) 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Future changes: CIDOC-CRM </a:t>
            </a:r>
            <a:r>
              <a:rPr lang="en" sz="1600" b="1" dirty="0" smtClean="0"/>
              <a:t/>
            </a:r>
            <a:br>
              <a:rPr lang="en" sz="1600" b="1" dirty="0" smtClean="0"/>
            </a:br>
            <a:endParaRPr lang="en-US" sz="1600" dirty="0"/>
          </a:p>
        </p:txBody>
      </p:sp>
      <p:sp>
        <p:nvSpPr>
          <p:cNvPr id="5" name="Google Shape;126;p20"/>
          <p:cNvSpPr txBox="1">
            <a:spLocks/>
          </p:cNvSpPr>
          <p:nvPr/>
        </p:nvSpPr>
        <p:spPr>
          <a:xfrm>
            <a:off x="-1745672" y="637852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The Getty Vocabularies and Linked Open Data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3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9880" y="2171700"/>
            <a:ext cx="1602358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062" y="1607343"/>
            <a:ext cx="948824" cy="112871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563" y="1607342"/>
            <a:ext cx="948824" cy="11287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062" y="2736055"/>
            <a:ext cx="948824" cy="11287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737" y="2736055"/>
            <a:ext cx="948824" cy="1128713"/>
          </a:xfrm>
          <a:prstGeom prst="rect">
            <a:avLst/>
          </a:prstGeom>
        </p:spPr>
      </p:pic>
      <p:sp>
        <p:nvSpPr>
          <p:cNvPr id="18" name="Extract 17"/>
          <p:cNvSpPr/>
          <p:nvPr/>
        </p:nvSpPr>
        <p:spPr>
          <a:xfrm>
            <a:off x="9042433" y="285008"/>
            <a:ext cx="2179749" cy="220881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LOD &amp; </a:t>
            </a:r>
          </a:p>
          <a:p>
            <a:pPr algn="ctr"/>
            <a:r>
              <a:rPr lang="en-US" dirty="0" smtClean="0"/>
              <a:t>SPARQL</a:t>
            </a:r>
            <a:endParaRPr lang="en-US" dirty="0"/>
          </a:p>
        </p:txBody>
      </p:sp>
      <p:sp>
        <p:nvSpPr>
          <p:cNvPr id="21" name="Extract 20"/>
          <p:cNvSpPr/>
          <p:nvPr/>
        </p:nvSpPr>
        <p:spPr>
          <a:xfrm>
            <a:off x="9042433" y="3501242"/>
            <a:ext cx="2179749" cy="220881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XML WEB</a:t>
            </a:r>
          </a:p>
          <a:p>
            <a:pPr algn="ctr"/>
            <a:r>
              <a:rPr lang="en-US" dirty="0" smtClean="0"/>
              <a:t>SERVICES </a:t>
            </a:r>
            <a:endParaRPr lang="en-US" dirty="0"/>
          </a:p>
        </p:txBody>
      </p:sp>
      <p:sp>
        <p:nvSpPr>
          <p:cNvPr id="23" name="Google Shape;126;p20"/>
          <p:cNvSpPr txBox="1">
            <a:spLocks/>
          </p:cNvSpPr>
          <p:nvPr/>
        </p:nvSpPr>
        <p:spPr>
          <a:xfrm>
            <a:off x="-3277589" y="285008"/>
            <a:ext cx="121920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Vocabulary Program Process</a:t>
            </a:r>
            <a:endParaRPr lang="en" sz="2800" b="1" dirty="0">
              <a:solidFill>
                <a:srgbClr val="1A47B8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2525" y="4726379"/>
            <a:ext cx="2385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Contributing Institution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98062" y="4726379"/>
            <a:ext cx="1926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Vocabulary Editors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019828" y="3043237"/>
            <a:ext cx="1380722" cy="15588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7196049" y="2079688"/>
            <a:ext cx="1453244" cy="656367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196049" y="3358442"/>
            <a:ext cx="1416983" cy="697948"/>
          </a:xfrm>
          <a:prstGeom prst="straightConnector1">
            <a:avLst/>
          </a:pr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3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185112"/>
            <a:ext cx="5237018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Thesauri &amp; Subject Headings 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" y="948712"/>
            <a:ext cx="4878985" cy="45894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188" y="1682950"/>
            <a:ext cx="5588000" cy="101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313" y="3465513"/>
            <a:ext cx="4241800" cy="812800"/>
          </a:xfrm>
          <a:prstGeom prst="rect">
            <a:avLst/>
          </a:prstGeom>
        </p:spPr>
      </p:pic>
      <p:sp>
        <p:nvSpPr>
          <p:cNvPr id="10" name="Plus 9"/>
          <p:cNvSpPr/>
          <p:nvPr/>
        </p:nvSpPr>
        <p:spPr>
          <a:xfrm>
            <a:off x="8204073" y="2815341"/>
            <a:ext cx="468440" cy="533781"/>
          </a:xfrm>
          <a:prstGeom prst="mathPl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72313" y="948712"/>
            <a:ext cx="614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AAT: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4314825" y="1611510"/>
            <a:ext cx="257175" cy="27146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0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285125"/>
            <a:ext cx="879859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Thesauri &amp; Subject Headings: Many-to-one example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633" y="3998627"/>
            <a:ext cx="9118600" cy="1625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" y="1145569"/>
            <a:ext cx="5453731" cy="24549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2365" y="3767794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ULAN: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75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456574"/>
            <a:ext cx="637127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Troubleshooting and Error Reporting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3" y="839473"/>
            <a:ext cx="5380038" cy="15989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134" y="3945923"/>
            <a:ext cx="6718300" cy="172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5" y="1830699"/>
            <a:ext cx="6194568" cy="17411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5500" y="4270914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Contact:</a:t>
            </a:r>
            <a:br>
              <a:rPr lang="en-US" sz="3200" dirty="0" smtClean="0"/>
            </a:br>
            <a:r>
              <a:rPr lang="en-US" sz="3200" dirty="0" err="1" smtClean="0"/>
              <a:t>vocab@getty.edu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87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26;p20"/>
          <p:cNvSpPr txBox="1">
            <a:spLocks/>
          </p:cNvSpPr>
          <p:nvPr/>
        </p:nvSpPr>
        <p:spPr>
          <a:xfrm>
            <a:off x="243834" y="456574"/>
            <a:ext cx="6371279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1A47B8"/>
                </a:solidFill>
              </a:rPr>
              <a:t>Troubleshooting and Error Reporting</a:t>
            </a:r>
            <a:endParaRPr lang="en" sz="2800" b="1" dirty="0">
              <a:solidFill>
                <a:srgbClr val="1A47B8"/>
              </a:solidFill>
            </a:endParaRPr>
          </a:p>
        </p:txBody>
      </p:sp>
      <p:pic>
        <p:nvPicPr>
          <p:cNvPr id="6" name="Google Shape;55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43834" y="6280501"/>
            <a:ext cx="1023332" cy="41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6;p13"/>
          <p:cNvSpPr txBox="1"/>
          <p:nvPr/>
        </p:nvSpPr>
        <p:spPr>
          <a:xfrm>
            <a:off x="9042433" y="6375200"/>
            <a:ext cx="3050800" cy="3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>
              <a:buClr>
                <a:srgbClr val="000000"/>
              </a:buClr>
              <a:buFont typeface="Arial"/>
              <a:buNone/>
            </a:pPr>
            <a:r>
              <a:rPr lang="en-US" sz="933" kern="0" dirty="0" smtClean="0">
                <a:solidFill>
                  <a:srgbClr val="1A47B8"/>
                </a:solidFill>
                <a:ea typeface="Arial"/>
                <a:cs typeface="Arial"/>
                <a:sym typeface="Arial"/>
              </a:rPr>
              <a:t>February 1, 2021</a:t>
            </a:r>
            <a:endParaRPr sz="933" kern="0" dirty="0">
              <a:solidFill>
                <a:srgbClr val="1A47B8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67166" y="1530226"/>
            <a:ext cx="10430122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6709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b="1" dirty="0" smtClean="0">
                <a:solidFill>
                  <a:srgbClr val="000000"/>
                </a:solidFill>
              </a:rPr>
              <a:t>ULAN and TGN errors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Typos and grammar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Name changes (“Macedonia” = “North Macedonia”)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Name changes (</a:t>
            </a:r>
            <a:r>
              <a:rPr lang="en-US" sz="2400" dirty="0" err="1" smtClean="0">
                <a:solidFill>
                  <a:srgbClr val="000000"/>
                </a:solidFill>
              </a:rPr>
              <a:t>Perferred</a:t>
            </a:r>
            <a:r>
              <a:rPr lang="en-US" sz="2400" dirty="0" smtClean="0">
                <a:solidFill>
                  <a:srgbClr val="000000"/>
                </a:solidFill>
              </a:rPr>
              <a:t> “</a:t>
            </a:r>
            <a:r>
              <a:rPr lang="en-US" sz="2400" dirty="0" err="1" smtClean="0">
                <a:solidFill>
                  <a:srgbClr val="000000"/>
                </a:solidFill>
              </a:rPr>
              <a:t>Akagi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Yasunobu</a:t>
            </a:r>
            <a:r>
              <a:rPr lang="en-US" sz="2400" dirty="0" smtClean="0">
                <a:solidFill>
                  <a:srgbClr val="000000"/>
                </a:solidFill>
              </a:rPr>
              <a:t>” not “</a:t>
            </a:r>
            <a:r>
              <a:rPr lang="en-US" sz="2400" dirty="0" err="1" smtClean="0">
                <a:solidFill>
                  <a:srgbClr val="000000"/>
                </a:solidFill>
              </a:rPr>
              <a:t>Akagi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Yasunobu</a:t>
            </a:r>
            <a:r>
              <a:rPr lang="en-US" sz="2400" dirty="0" smtClean="0">
                <a:solidFill>
                  <a:srgbClr val="000000"/>
                </a:solidFill>
              </a:rPr>
              <a:t>”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Data errors: wrong coordinates (TGN), wrong culture/nationality (ULAN</a:t>
            </a:r>
          </a:p>
          <a:p>
            <a:pPr marL="883909" lvl="1" indent="-223514">
              <a:lnSpc>
                <a:spcPct val="115000"/>
              </a:lnSpc>
              <a:buClr>
                <a:srgbClr val="000000"/>
              </a:buClr>
              <a:buSzPts val="1200"/>
              <a:buChar char="➔"/>
            </a:pPr>
            <a:r>
              <a:rPr lang="en-US" sz="2400" dirty="0" smtClean="0">
                <a:solidFill>
                  <a:srgbClr val="000000"/>
                </a:solidFill>
              </a:rPr>
              <a:t>Data errors: incorrect life dates (ULAN), wrong </a:t>
            </a:r>
            <a:r>
              <a:rPr lang="en-US" sz="2400" dirty="0" err="1" smtClean="0">
                <a:solidFill>
                  <a:srgbClr val="000000"/>
                </a:solidFill>
              </a:rPr>
              <a:t>hier</a:t>
            </a:r>
            <a:r>
              <a:rPr lang="en-US" sz="2400" dirty="0" smtClean="0">
                <a:solidFill>
                  <a:srgbClr val="000000"/>
                </a:solidFill>
              </a:rPr>
              <a:t> placement (TGN)</a:t>
            </a:r>
            <a:r>
              <a:rPr lang="en" sz="2000" b="1" dirty="0" smtClean="0">
                <a:solidFill>
                  <a:srgbClr val="000000"/>
                </a:solidFill>
              </a:rPr>
              <a:t/>
            </a:r>
            <a:br>
              <a:rPr lang="en" sz="2000" b="1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9800" y="4799551"/>
            <a:ext cx="3771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Contact:</a:t>
            </a:r>
            <a:br>
              <a:rPr lang="en-US" sz="3200" dirty="0" smtClean="0"/>
            </a:br>
            <a:r>
              <a:rPr lang="en-US" sz="3200" dirty="0" err="1" smtClean="0"/>
              <a:t>vocab@getty.edu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736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3526</TotalTime>
  <Words>435</Words>
  <Application>Microsoft Macintosh PowerPoint</Application>
  <PresentationFormat>Widescreen</PresentationFormat>
  <Paragraphs>83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Arial</vt:lpstr>
      <vt:lpstr>Office Theme</vt:lpstr>
      <vt:lpstr>Simple Light</vt:lpstr>
      <vt:lpstr>1_Simple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Ward</dc:creator>
  <cp:lastModifiedBy>Jonathan Ward</cp:lastModifiedBy>
  <cp:revision>18</cp:revision>
  <dcterms:created xsi:type="dcterms:W3CDTF">2021-01-27T18:34:28Z</dcterms:created>
  <dcterms:modified xsi:type="dcterms:W3CDTF">2021-01-30T05:20:41Z</dcterms:modified>
</cp:coreProperties>
</file>