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7" r:id="rId3"/>
    <p:sldId id="263" r:id="rId4"/>
    <p:sldId id="258" r:id="rId5"/>
    <p:sldId id="261" r:id="rId6"/>
    <p:sldId id="262" r:id="rId7"/>
    <p:sldId id="259" r:id="rId8"/>
    <p:sldId id="260" r:id="rId9"/>
    <p:sldId id="264" r:id="rId10"/>
    <p:sldId id="265" r:id="rId11"/>
    <p:sldId id="266" r:id="rId12"/>
    <p:sldId id="268" r:id="rId13"/>
    <p:sldId id="267" r:id="rId14"/>
    <p:sldId id="269" r:id="rId15"/>
    <p:sldId id="271" r:id="rId16"/>
    <p:sldId id="272"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olet" initials="V" lastIdx="1" clrIdx="0">
    <p:extLst>
      <p:ext uri="{19B8F6BF-5375-455C-9EA6-DF929625EA0E}">
        <p15:presenceInfo xmlns:p15="http://schemas.microsoft.com/office/powerpoint/2012/main" userId="Viol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0" autoAdjust="0"/>
    <p:restoredTop sz="64607" autoAdjust="0"/>
  </p:normalViewPr>
  <p:slideViewPr>
    <p:cSldViewPr snapToGrid="0">
      <p:cViewPr varScale="1">
        <p:scale>
          <a:sx n="46" d="100"/>
          <a:sy n="46" d="100"/>
        </p:scale>
        <p:origin x="11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0T08:31:24.655"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05230-36FA-43E8-A87C-932FABD24E44}" type="datetimeFigureOut">
              <a:rPr lang="en-US" smtClean="0"/>
              <a:t>7/10/2018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1E5E7-EA2A-4671-947F-C455C917A9CB}" type="slidenum">
              <a:rPr lang="en-US" smtClean="0"/>
              <a:t>‹#›</a:t>
            </a:fld>
            <a:endParaRPr lang="en-US"/>
          </a:p>
        </p:txBody>
      </p:sp>
    </p:spTree>
    <p:extLst>
      <p:ext uri="{BB962C8B-B14F-4D97-AF65-F5344CB8AC3E}">
        <p14:creationId xmlns:p14="http://schemas.microsoft.com/office/powerpoint/2010/main" val="3503974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start off with thanks to the Metadata Interest Group for having me, and to Chair Liz and Vice Chair Anna for inviting me to be a part of today’s program.</a:t>
            </a:r>
          </a:p>
          <a:p>
            <a:r>
              <a:rPr lang="en-US" sz="1200" kern="1200" dirty="0">
                <a:solidFill>
                  <a:schemeClr val="tx1"/>
                </a:solidFill>
                <a:effectLst/>
                <a:latin typeface="+mn-lt"/>
                <a:ea typeface="+mn-ea"/>
                <a:cs typeface="+mn-cs"/>
              </a:rPr>
              <a:t>This is a photo of the world’s largest strawberry, I write a zine that talks about my travels to visit roadside attractions across the U.S.</a:t>
            </a:r>
          </a:p>
          <a:p>
            <a:r>
              <a:rPr lang="en-US" sz="1200" kern="1200" dirty="0">
                <a:solidFill>
                  <a:schemeClr val="tx1"/>
                </a:solidFill>
                <a:effectLst/>
                <a:latin typeface="+mn-lt"/>
                <a:ea typeface="+mn-ea"/>
                <a:cs typeface="+mn-cs"/>
              </a:rPr>
              <a:t>I previously worked in cataloging and metadata at the University of Illinois at Chicago and St. John’s University in Collegeville, Minnesota. I received my MLIS from the University of Washington in 2013.</a:t>
            </a:r>
          </a:p>
          <a:p>
            <a:r>
              <a:rPr lang="en-US" sz="1200" kern="1200" dirty="0">
                <a:solidFill>
                  <a:schemeClr val="tx1"/>
                </a:solidFill>
                <a:effectLst/>
                <a:latin typeface="+mn-lt"/>
                <a:ea typeface="+mn-ea"/>
                <a:cs typeface="+mn-cs"/>
              </a:rPr>
              <a:t>I recently began working for OCLC in my new position as one of the Editors of the Dewey Decimal Classification. I would like to be clear that this is my personal project started before I interviewed with them. The Cataloging Lab is not an OCLC product and I’m not representing OCLC this morning. </a:t>
            </a:r>
          </a:p>
          <a:p>
            <a:r>
              <a:rPr lang="en-US" sz="1200" kern="1200" dirty="0">
                <a:solidFill>
                  <a:schemeClr val="tx1"/>
                </a:solidFill>
                <a:effectLst/>
                <a:latin typeface="+mn-lt"/>
                <a:ea typeface="+mn-ea"/>
                <a:cs typeface="+mn-cs"/>
              </a:rPr>
              <a:t>I will also say that I don’t work for LC (the Library of Congress), and I’m not a part of PCC (the Program for Cooperative Cataloging), so I’m not anyone who’s affiliated with anyone in charge of anything! I am entirely self-taught, and I’m still learning how the process works, ensuring that all my Is are dotted and my </a:t>
            </a:r>
            <a:r>
              <a:rPr lang="en-US" sz="1200" kern="1200" dirty="0" err="1">
                <a:solidFill>
                  <a:schemeClr val="tx1"/>
                </a:solidFill>
                <a:effectLst/>
                <a:latin typeface="+mn-lt"/>
                <a:ea typeface="+mn-ea"/>
                <a:cs typeface="+mn-cs"/>
              </a:rPr>
              <a:t>Ts</a:t>
            </a:r>
            <a:r>
              <a:rPr lang="en-US" sz="1200" kern="1200" dirty="0">
                <a:solidFill>
                  <a:schemeClr val="tx1"/>
                </a:solidFill>
                <a:effectLst/>
                <a:latin typeface="+mn-lt"/>
                <a:ea typeface="+mn-ea"/>
                <a:cs typeface="+mn-cs"/>
              </a:rPr>
              <a:t> are crossed. I say all this with somewhat of a fear that you the attendees will be like, well, who the heck are you to be talking to us today? And that’s a legitimate point! But I also add those disclaimers to say, look, anybody can do this. Training is great if you can get it, if you have that sort of support in your department, but as more and more catalogers work alone, or don’t have professional development support, we all need to be able to step up and to not let that stop us from educating ourselves, and being an active part of the metadata community.</a:t>
            </a:r>
          </a:p>
        </p:txBody>
      </p:sp>
      <p:sp>
        <p:nvSpPr>
          <p:cNvPr id="4" name="Slide Number Placeholder 3"/>
          <p:cNvSpPr>
            <a:spLocks noGrp="1"/>
          </p:cNvSpPr>
          <p:nvPr>
            <p:ph type="sldNum" sz="quarter" idx="10"/>
          </p:nvPr>
        </p:nvSpPr>
        <p:spPr/>
        <p:txBody>
          <a:bodyPr/>
          <a:lstStyle/>
          <a:p>
            <a:fld id="{7A41E5E7-EA2A-4671-947F-C455C917A9CB}" type="slidenum">
              <a:rPr lang="en-US" smtClean="0"/>
              <a:t>2</a:t>
            </a:fld>
            <a:endParaRPr lang="en-US"/>
          </a:p>
        </p:txBody>
      </p:sp>
    </p:spTree>
    <p:extLst>
      <p:ext uri="{BB962C8B-B14F-4D97-AF65-F5344CB8AC3E}">
        <p14:creationId xmlns:p14="http://schemas.microsoft.com/office/powerpoint/2010/main" val="3050409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not just create local headings if LCSH isn’t working for your library? Which is a great question, and I’m a huge fan of local vocabularies, and if you have the resources to maintain a local vocabulary and it works better for your users, that is great, you have my resolute endorsement on that. But there’s a few reasons why that doesn’t work for everyone:  cataloging departments are getting smaller, and local vocabs require maintenance. And as we move towards more </a:t>
            </a:r>
            <a:r>
              <a:rPr lang="en-US" sz="1200" kern="1200" dirty="0" err="1">
                <a:solidFill>
                  <a:schemeClr val="tx1"/>
                </a:solidFill>
                <a:effectLst/>
                <a:latin typeface="+mn-lt"/>
                <a:ea typeface="+mn-ea"/>
                <a:cs typeface="+mn-cs"/>
              </a:rPr>
              <a:t>consortial</a:t>
            </a:r>
            <a:r>
              <a:rPr lang="en-US" sz="1200" kern="1200" dirty="0">
                <a:solidFill>
                  <a:schemeClr val="tx1"/>
                </a:solidFill>
                <a:effectLst/>
                <a:latin typeface="+mn-lt"/>
                <a:ea typeface="+mn-ea"/>
                <a:cs typeface="+mn-cs"/>
              </a:rPr>
              <a:t> environments, individual libraries often don’t have the power to change headings. If you’re in a next gen ILS environment like OCLC’s WMS, you’re forced to use master records, and you can certainly add local headings, but you can’t change subject headings that don’t work for your users. For example, my previous position was at a WMS library, and if I didn’t want to use the offensive “Illegal aliens” heading, I could add alternatives, but I couldn’t remove that heading from the records we had holdings on. </a:t>
            </a:r>
          </a:p>
          <a:p>
            <a:r>
              <a:rPr lang="en-US" sz="1200" kern="1200" dirty="0">
                <a:solidFill>
                  <a:schemeClr val="tx1"/>
                </a:solidFill>
                <a:effectLst/>
                <a:latin typeface="+mn-lt"/>
                <a:ea typeface="+mn-ea"/>
                <a:cs typeface="+mn-cs"/>
              </a:rPr>
              <a:t>There’s a lot of good reasons why it’s beneficial for your library’s users, and for ALL the users of libraries who use LCSH around the world, to work together to make LCSH better. It’s never going to be perfect, but it can be better than it is.</a:t>
            </a:r>
          </a:p>
          <a:p>
            <a:r>
              <a:rPr lang="en-US" sz="1200" kern="1200" dirty="0">
                <a:solidFill>
                  <a:schemeClr val="tx1"/>
                </a:solidFill>
                <a:effectLst/>
                <a:latin typeface="+mn-lt"/>
                <a:ea typeface="+mn-ea"/>
                <a:cs typeface="+mn-cs"/>
              </a:rPr>
              <a:t>We know that no one controlled vocabulary, no matter how large, can equitably represent the diversity of human thought.</a:t>
            </a:r>
          </a:p>
          <a:p>
            <a:r>
              <a:rPr lang="en-US" sz="1200" kern="1200" dirty="0">
                <a:solidFill>
                  <a:schemeClr val="tx1"/>
                </a:solidFill>
                <a:effectLst/>
                <a:latin typeface="+mn-lt"/>
                <a:ea typeface="+mn-ea"/>
                <a:cs typeface="+mn-cs"/>
              </a:rPr>
              <a:t>Because my core motive with all this is to get library folks comfortable with controlled vocabularies. To be thinking about the scale and scope of the terms that we use, and the often limited viewpoints that are represented by a particular vocabulary. Let’s tussle with these questions now, let’s reclaim this process. Honestly I hope that some day we’ll move past the point of being so reliant on LCSH, and that we’ll be able to collaborate on more specialized, localized vocabulary that center our own users’ needs. The Cataloging Lab is one tiny baby step in making that future happen.</a:t>
            </a:r>
          </a:p>
          <a:p>
            <a:endParaRPr lang="en-US" dirty="0"/>
          </a:p>
        </p:txBody>
      </p:sp>
      <p:sp>
        <p:nvSpPr>
          <p:cNvPr id="4" name="Slide Number Placeholder 3"/>
          <p:cNvSpPr>
            <a:spLocks noGrp="1"/>
          </p:cNvSpPr>
          <p:nvPr>
            <p:ph type="sldNum" sz="quarter" idx="10"/>
          </p:nvPr>
        </p:nvSpPr>
        <p:spPr/>
        <p:txBody>
          <a:bodyPr/>
          <a:lstStyle/>
          <a:p>
            <a:fld id="{7A41E5E7-EA2A-4671-947F-C455C917A9CB}" type="slidenum">
              <a:rPr lang="en-US" smtClean="0"/>
              <a:t>16</a:t>
            </a:fld>
            <a:endParaRPr lang="en-US"/>
          </a:p>
        </p:txBody>
      </p:sp>
    </p:spTree>
    <p:extLst>
      <p:ext uri="{BB962C8B-B14F-4D97-AF65-F5344CB8AC3E}">
        <p14:creationId xmlns:p14="http://schemas.microsoft.com/office/powerpoint/2010/main" val="2143525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get in touch with any questions or comments! I’m glad for your feedback.</a:t>
            </a:r>
          </a:p>
        </p:txBody>
      </p:sp>
      <p:sp>
        <p:nvSpPr>
          <p:cNvPr id="4" name="Slide Number Placeholder 3"/>
          <p:cNvSpPr>
            <a:spLocks noGrp="1"/>
          </p:cNvSpPr>
          <p:nvPr>
            <p:ph type="sldNum" sz="quarter" idx="10"/>
          </p:nvPr>
        </p:nvSpPr>
        <p:spPr/>
        <p:txBody>
          <a:bodyPr/>
          <a:lstStyle/>
          <a:p>
            <a:fld id="{7A41E5E7-EA2A-4671-947F-C455C917A9CB}" type="slidenum">
              <a:rPr lang="en-US" smtClean="0"/>
              <a:t>17</a:t>
            </a:fld>
            <a:endParaRPr lang="en-US"/>
          </a:p>
        </p:txBody>
      </p:sp>
    </p:spTree>
    <p:extLst>
      <p:ext uri="{BB962C8B-B14F-4D97-AF65-F5344CB8AC3E}">
        <p14:creationId xmlns:p14="http://schemas.microsoft.com/office/powerpoint/2010/main" val="130518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 I mentioned how I’m not a part of a SACO library or a part of LC, let me briefly talk about how I came to start working on subject heading proposals. My story starts with library twitter and more specifically cataloging twitter, which is always entertaining and sometimes even informative. Some of my Twitter colleagues, Catherine Oliver and </a:t>
            </a:r>
            <a:r>
              <a:rPr lang="en-US" sz="1200" kern="1200" dirty="0" err="1">
                <a:solidFill>
                  <a:schemeClr val="tx1"/>
                </a:solidFill>
                <a:effectLst/>
                <a:latin typeface="+mn-lt"/>
                <a:ea typeface="+mn-ea"/>
                <a:cs typeface="+mn-cs"/>
              </a:rPr>
              <a:t>Netanel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Ganin</a:t>
            </a:r>
            <a:r>
              <a:rPr lang="en-US" sz="1200" kern="1200" dirty="0">
                <a:solidFill>
                  <a:schemeClr val="tx1"/>
                </a:solidFill>
                <a:effectLst/>
                <a:latin typeface="+mn-lt"/>
                <a:ea typeface="+mn-ea"/>
                <a:cs typeface="+mn-cs"/>
              </a:rPr>
              <a:t> were frustrated that there was no LCSH for Asexuality. </a:t>
            </a:r>
            <a:r>
              <a:rPr lang="en-US" sz="1200" kern="1200" dirty="0" err="1">
                <a:solidFill>
                  <a:schemeClr val="tx1"/>
                </a:solidFill>
                <a:effectLst/>
                <a:latin typeface="+mn-lt"/>
                <a:ea typeface="+mn-ea"/>
                <a:cs typeface="+mn-cs"/>
              </a:rPr>
              <a:t>Netanel</a:t>
            </a:r>
            <a:r>
              <a:rPr lang="en-US" sz="1200" kern="1200" dirty="0">
                <a:solidFill>
                  <a:schemeClr val="tx1"/>
                </a:solidFill>
                <a:effectLst/>
                <a:latin typeface="+mn-lt"/>
                <a:ea typeface="+mn-ea"/>
                <a:cs typeface="+mn-cs"/>
              </a:rPr>
              <a:t> submitted a proposal, which was not accepted, because PSD had questions about the proposal.  So a few of us worked together on a shared Google doc to address their concerns and shore up the proposal, adding new resources that clarified that Asexuality is a sexual orientation. And then we resubmitted that proposal and it was accepted, and that’s the accepted authority record that you see there. That was really exciting! </a:t>
            </a:r>
          </a:p>
          <a:p>
            <a:r>
              <a:rPr lang="en-US" sz="1200" kern="1200" dirty="0">
                <a:solidFill>
                  <a:schemeClr val="tx1"/>
                </a:solidFill>
                <a:effectLst/>
                <a:latin typeface="+mn-lt"/>
                <a:ea typeface="+mn-ea"/>
                <a:cs typeface="+mn-cs"/>
              </a:rPr>
              <a:t>It really worked out well to be able to share information. We built a better proposal because we collaborated. But instead of a Google doc, we can do better than that. So I built a wiki platform where people could work together on proposals and learn from previous submissions about what worked and what didn’t.</a:t>
            </a:r>
          </a:p>
          <a:p>
            <a:r>
              <a:rPr lang="en-US" sz="1200" kern="1200" dirty="0">
                <a:solidFill>
                  <a:schemeClr val="tx1"/>
                </a:solidFill>
                <a:effectLst/>
                <a:latin typeface="+mn-lt"/>
                <a:ea typeface="+mn-ea"/>
                <a:cs typeface="+mn-cs"/>
              </a:rPr>
              <a:t>So just a quick thank you to my collaborators who have helped make the Cataloging Lab possible. </a:t>
            </a:r>
          </a:p>
          <a:p>
            <a:endParaRPr lang="en-US" dirty="0"/>
          </a:p>
        </p:txBody>
      </p:sp>
      <p:sp>
        <p:nvSpPr>
          <p:cNvPr id="4" name="Slide Number Placeholder 3"/>
          <p:cNvSpPr>
            <a:spLocks noGrp="1"/>
          </p:cNvSpPr>
          <p:nvPr>
            <p:ph type="sldNum" sz="quarter" idx="10"/>
          </p:nvPr>
        </p:nvSpPr>
        <p:spPr/>
        <p:txBody>
          <a:bodyPr/>
          <a:lstStyle/>
          <a:p>
            <a:fld id="{7A41E5E7-EA2A-4671-947F-C455C917A9CB}" type="slidenum">
              <a:rPr lang="en-US" smtClean="0"/>
              <a:t>3</a:t>
            </a:fld>
            <a:endParaRPr lang="en-US"/>
          </a:p>
        </p:txBody>
      </p:sp>
    </p:spTree>
    <p:extLst>
      <p:ext uri="{BB962C8B-B14F-4D97-AF65-F5344CB8AC3E}">
        <p14:creationId xmlns:p14="http://schemas.microsoft.com/office/powerpoint/2010/main" val="274245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know who is here in the audience today. To do that, I’m going to ask just one question and have people answer on a two point scale. </a:t>
            </a:r>
            <a:r>
              <a:rPr lang="en-US" sz="1200" b="0" i="0" kern="1200" dirty="0">
                <a:solidFill>
                  <a:schemeClr val="tx1"/>
                </a:solidFill>
                <a:effectLst/>
                <a:latin typeface="+mn-lt"/>
                <a:ea typeface="+mn-ea"/>
                <a:cs typeface="+mn-cs"/>
              </a:rPr>
              <a:t>What would you do if someone in your library came to you and said, “Hey, why isn’t [such-and-such] an LC subject heading yet? Can you make that happen?”  Would you be more likely to say, “Sure, I do that all the time,” or to throw down a smoke bomb and quit your job?</a:t>
            </a:r>
            <a:endParaRPr lang="en-US" dirty="0"/>
          </a:p>
        </p:txBody>
      </p:sp>
      <p:sp>
        <p:nvSpPr>
          <p:cNvPr id="4" name="Slide Number Placeholder 3"/>
          <p:cNvSpPr>
            <a:spLocks noGrp="1"/>
          </p:cNvSpPr>
          <p:nvPr>
            <p:ph type="sldNum" sz="quarter" idx="10"/>
          </p:nvPr>
        </p:nvSpPr>
        <p:spPr/>
        <p:txBody>
          <a:bodyPr/>
          <a:lstStyle/>
          <a:p>
            <a:fld id="{7A41E5E7-EA2A-4671-947F-C455C917A9CB}" type="slidenum">
              <a:rPr lang="en-US" smtClean="0"/>
              <a:t>4</a:t>
            </a:fld>
            <a:endParaRPr lang="en-US"/>
          </a:p>
        </p:txBody>
      </p:sp>
    </p:spTree>
    <p:extLst>
      <p:ext uri="{BB962C8B-B14F-4D97-AF65-F5344CB8AC3E}">
        <p14:creationId xmlns:p14="http://schemas.microsoft.com/office/powerpoint/2010/main" val="1781868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who makes the decisions in the LCSH process.</a:t>
            </a:r>
          </a:p>
        </p:txBody>
      </p:sp>
      <p:sp>
        <p:nvSpPr>
          <p:cNvPr id="4" name="Slide Number Placeholder 3"/>
          <p:cNvSpPr>
            <a:spLocks noGrp="1"/>
          </p:cNvSpPr>
          <p:nvPr>
            <p:ph type="sldNum" sz="quarter" idx="10"/>
          </p:nvPr>
        </p:nvSpPr>
        <p:spPr/>
        <p:txBody>
          <a:bodyPr/>
          <a:lstStyle/>
          <a:p>
            <a:fld id="{7A41E5E7-EA2A-4671-947F-C455C917A9CB}" type="slidenum">
              <a:rPr lang="en-US" smtClean="0"/>
              <a:t>5</a:t>
            </a:fld>
            <a:endParaRPr lang="en-US"/>
          </a:p>
        </p:txBody>
      </p:sp>
    </p:spTree>
    <p:extLst>
      <p:ext uri="{BB962C8B-B14F-4D97-AF65-F5344CB8AC3E}">
        <p14:creationId xmlns:p14="http://schemas.microsoft.com/office/powerpoint/2010/main" val="98532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acronyms slide</a:t>
            </a:r>
          </a:p>
          <a:p>
            <a:r>
              <a:rPr lang="en-US" sz="1200" kern="1200" dirty="0">
                <a:solidFill>
                  <a:schemeClr val="tx1"/>
                </a:solidFill>
                <a:effectLst/>
                <a:latin typeface="+mn-lt"/>
                <a:ea typeface="+mn-ea"/>
                <a:cs typeface="+mn-cs"/>
              </a:rPr>
              <a:t>LC = Library of Congress</a:t>
            </a:r>
          </a:p>
          <a:p>
            <a:r>
              <a:rPr lang="en-US" sz="1200" kern="1200" dirty="0">
                <a:solidFill>
                  <a:schemeClr val="tx1"/>
                </a:solidFill>
                <a:effectLst/>
                <a:latin typeface="+mn-lt"/>
                <a:ea typeface="+mn-ea"/>
                <a:cs typeface="+mn-cs"/>
              </a:rPr>
              <a:t>LCSH = Library of Congress Subject Headings</a:t>
            </a:r>
          </a:p>
          <a:p>
            <a:r>
              <a:rPr lang="en-US" sz="1200" kern="1200" dirty="0">
                <a:solidFill>
                  <a:schemeClr val="tx1"/>
                </a:solidFill>
                <a:effectLst/>
                <a:latin typeface="+mn-lt"/>
                <a:ea typeface="+mn-ea"/>
                <a:cs typeface="+mn-cs"/>
              </a:rPr>
              <a:t>SACO has been around since the 1990s. SACO program was designed so that institutions outside of LC could submit proposals for additions and revisions to LCSH and LCC. There are two ways to be a part of SACO. The first is that your institution can be an individual contributor. In practice that’s usually limited to larger academic institutions, because librarians have to have the institutional support to take the time to learn the rules and do the kind of research that’s required for proposals. You can also join as part of SACO funnel. That’s when catalogers form cooperative groups called funnels to participate in creating proposals. Funnels are organized by either subject area or geographic location, but many libraries exist outside the areas covered by funnels. </a:t>
            </a:r>
          </a:p>
          <a:p>
            <a:r>
              <a:rPr lang="en-US" sz="1200" kern="1200" dirty="0">
                <a:solidFill>
                  <a:schemeClr val="tx1"/>
                </a:solidFill>
                <a:effectLst/>
                <a:latin typeface="+mn-lt"/>
                <a:ea typeface="+mn-ea"/>
                <a:cs typeface="+mn-cs"/>
              </a:rPr>
              <a:t>PSD are the gatekeepers of LCSH and LCC. And that’s both a good and bad thing. It maintains a relatively high quality, relatively consistent vocabulary that is capable of describing a huge variety of resources. That’s </a:t>
            </a:r>
            <a:r>
              <a:rPr lang="en-US" sz="1200" kern="1200" dirty="0" err="1">
                <a:solidFill>
                  <a:schemeClr val="tx1"/>
                </a:solidFill>
                <a:effectLst/>
                <a:latin typeface="+mn-lt"/>
                <a:ea typeface="+mn-ea"/>
                <a:cs typeface="+mn-cs"/>
              </a:rPr>
              <a:t>undoubtably</a:t>
            </a:r>
            <a:r>
              <a:rPr lang="en-US" sz="1200" kern="1200" dirty="0">
                <a:solidFill>
                  <a:schemeClr val="tx1"/>
                </a:solidFill>
                <a:effectLst/>
                <a:latin typeface="+mn-lt"/>
                <a:ea typeface="+mn-ea"/>
                <a:cs typeface="+mn-cs"/>
              </a:rPr>
              <a:t> valuable. On the other hand, while people tend to think of LC as our national library, and in some ways it is, it many others it’s not, and that includes staffing.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it’s not an acronym, but I will briefly mention the concept of “literary warrant”, which is an important concept to understand. It’s the idea that in order to be justified for inclusion in LCSH, there has to be something published about that topic. We should remember that literary warrant isn’t the </a:t>
            </a:r>
            <a:r>
              <a:rPr lang="en-US" sz="1200" i="1"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way that you could organize a vocabulary, but it is the way that headings in LCSH are justified, which means that much of the proposal process relies on proving that the heading is necessary and useful by showing that there are published works that would be assigned that heading by catalogers.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A41E5E7-EA2A-4671-947F-C455C917A9CB}" type="slidenum">
              <a:rPr lang="en-US" smtClean="0"/>
              <a:t>6</a:t>
            </a:fld>
            <a:endParaRPr lang="en-US"/>
          </a:p>
        </p:txBody>
      </p:sp>
    </p:spTree>
    <p:extLst>
      <p:ext uri="{BB962C8B-B14F-4D97-AF65-F5344CB8AC3E}">
        <p14:creationId xmlns:p14="http://schemas.microsoft.com/office/powerpoint/2010/main" val="154124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the Cataloging Lab can be helpful. It’s a simple wiki that allows people to work together to identify inadequate or inappropriate headings, to gather resources that would justify the new heading or a modification, and then to shape that proposal into MARC format, according to the rules set forth by the SACO proposal process. No one person has to be an expert in any of the topics; people can work together providing the expertise they are familiar with to help craft a proposal which is stronger than any one person could submit.</a:t>
            </a:r>
          </a:p>
        </p:txBody>
      </p:sp>
      <p:sp>
        <p:nvSpPr>
          <p:cNvPr id="4" name="Slide Number Placeholder 3"/>
          <p:cNvSpPr>
            <a:spLocks noGrp="1"/>
          </p:cNvSpPr>
          <p:nvPr>
            <p:ph type="sldNum" sz="quarter" idx="10"/>
          </p:nvPr>
        </p:nvSpPr>
        <p:spPr/>
        <p:txBody>
          <a:bodyPr/>
          <a:lstStyle/>
          <a:p>
            <a:fld id="{7A41E5E7-EA2A-4671-947F-C455C917A9CB}" type="slidenum">
              <a:rPr lang="en-US" smtClean="0"/>
              <a:t>11</a:t>
            </a:fld>
            <a:endParaRPr lang="en-US"/>
          </a:p>
        </p:txBody>
      </p:sp>
    </p:spTree>
    <p:extLst>
      <p:ext uri="{BB962C8B-B14F-4D97-AF65-F5344CB8AC3E}">
        <p14:creationId xmlns:p14="http://schemas.microsoft.com/office/powerpoint/2010/main" val="3042221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 me give you an example of how the process works. This spring I worked with two great groups of students from my alma mater, the University of Washington </a:t>
            </a:r>
            <a:r>
              <a:rPr lang="en-US" sz="1200" kern="1200" dirty="0" err="1">
                <a:solidFill>
                  <a:schemeClr val="tx1"/>
                </a:solidFill>
                <a:effectLst/>
                <a:latin typeface="+mn-lt"/>
                <a:ea typeface="+mn-ea"/>
                <a:cs typeface="+mn-cs"/>
              </a:rPr>
              <a:t>iSchool</a:t>
            </a:r>
            <a:r>
              <a:rPr lang="en-US" sz="1200" kern="1200" dirty="0">
                <a:solidFill>
                  <a:schemeClr val="tx1"/>
                </a:solidFill>
                <a:effectLst/>
                <a:latin typeface="+mn-lt"/>
                <a:ea typeface="+mn-ea"/>
                <a:cs typeface="+mn-cs"/>
              </a:rPr>
              <a:t>. These were students who were not catalogers, didn’t know MARC, weren’t subject matter experts, but they were willing to work with me to learn more about how this whole process works. One of the groups I worked with, students Chris Lu and Katharine Roche-</a:t>
            </a:r>
            <a:r>
              <a:rPr lang="en-US" sz="1200" kern="1200" dirty="0" err="1">
                <a:solidFill>
                  <a:schemeClr val="tx1"/>
                </a:solidFill>
                <a:effectLst/>
                <a:latin typeface="+mn-lt"/>
                <a:ea typeface="+mn-ea"/>
                <a:cs typeface="+mn-cs"/>
              </a:rPr>
              <a:t>Sudar</a:t>
            </a:r>
            <a:r>
              <a:rPr lang="en-US" sz="1200" kern="1200" dirty="0">
                <a:solidFill>
                  <a:schemeClr val="tx1"/>
                </a:solidFill>
                <a:effectLst/>
                <a:latin typeface="+mn-lt"/>
                <a:ea typeface="+mn-ea"/>
                <a:cs typeface="+mn-cs"/>
              </a:rPr>
              <a:t>, they identified “Cultural appropriation” as a subject heading which is not yet in LCSH. Instead, works on cultural appropriation, and there are a good amount of them out there, are currently given the heading “Cultural property”, which seems inadequate because it doesn’t address the idea of a majority culture taking from a minority culture.</a:t>
            </a:r>
          </a:p>
          <a:p>
            <a:r>
              <a:rPr lang="en-US" sz="1200" kern="1200" dirty="0">
                <a:solidFill>
                  <a:schemeClr val="tx1"/>
                </a:solidFill>
                <a:effectLst/>
                <a:latin typeface="+mn-lt"/>
                <a:ea typeface="+mn-ea"/>
                <a:cs typeface="+mn-cs"/>
              </a:rPr>
              <a:t>They identified the need, they researched literary warrant for the term as well as definitions in sociological resources, then I helped them format the proposal into MARC format and posted it to the Cataloging Lab. After asking Twitter for feedback, the students emailed LC with the proposal, where it is currently being evaluated.</a:t>
            </a:r>
          </a:p>
          <a:p>
            <a:endParaRPr lang="en-US" dirty="0"/>
          </a:p>
        </p:txBody>
      </p:sp>
      <p:sp>
        <p:nvSpPr>
          <p:cNvPr id="4" name="Slide Number Placeholder 3"/>
          <p:cNvSpPr>
            <a:spLocks noGrp="1"/>
          </p:cNvSpPr>
          <p:nvPr>
            <p:ph type="sldNum" sz="quarter" idx="10"/>
          </p:nvPr>
        </p:nvSpPr>
        <p:spPr/>
        <p:txBody>
          <a:bodyPr/>
          <a:lstStyle/>
          <a:p>
            <a:fld id="{7A41E5E7-EA2A-4671-947F-C455C917A9CB}" type="slidenum">
              <a:rPr lang="en-US" smtClean="0"/>
              <a:t>12</a:t>
            </a:fld>
            <a:endParaRPr lang="en-US"/>
          </a:p>
        </p:txBody>
      </p:sp>
    </p:spTree>
    <p:extLst>
      <p:ext uri="{BB962C8B-B14F-4D97-AF65-F5344CB8AC3E}">
        <p14:creationId xmlns:p14="http://schemas.microsoft.com/office/powerpoint/2010/main" val="199598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what the proposal looks like after being formatted into MARC according to SACO rules.</a:t>
            </a:r>
          </a:p>
        </p:txBody>
      </p:sp>
      <p:sp>
        <p:nvSpPr>
          <p:cNvPr id="4" name="Slide Number Placeholder 3"/>
          <p:cNvSpPr>
            <a:spLocks noGrp="1"/>
          </p:cNvSpPr>
          <p:nvPr>
            <p:ph type="sldNum" sz="quarter" idx="10"/>
          </p:nvPr>
        </p:nvSpPr>
        <p:spPr/>
        <p:txBody>
          <a:bodyPr/>
          <a:lstStyle/>
          <a:p>
            <a:fld id="{7A41E5E7-EA2A-4671-947F-C455C917A9CB}" type="slidenum">
              <a:rPr lang="en-US" smtClean="0"/>
              <a:t>13</a:t>
            </a:fld>
            <a:endParaRPr lang="en-US"/>
          </a:p>
        </p:txBody>
      </p:sp>
    </p:spTree>
    <p:extLst>
      <p:ext uri="{BB962C8B-B14F-4D97-AF65-F5344CB8AC3E}">
        <p14:creationId xmlns:p14="http://schemas.microsoft.com/office/powerpoint/2010/main" val="1638044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let’s talk about why we should do this. We have to be able to justify why this work is important and why we can’t just leave it to LC to figure out. LC doesn’t have the staffing to adequately maintain headings; they’ve set up the SACO program entirely to request community input. They want our help!</a:t>
            </a:r>
          </a:p>
          <a:p>
            <a:endParaRPr lang="en-US" dirty="0"/>
          </a:p>
        </p:txBody>
      </p:sp>
      <p:sp>
        <p:nvSpPr>
          <p:cNvPr id="4" name="Slide Number Placeholder 3"/>
          <p:cNvSpPr>
            <a:spLocks noGrp="1"/>
          </p:cNvSpPr>
          <p:nvPr>
            <p:ph type="sldNum" sz="quarter" idx="10"/>
          </p:nvPr>
        </p:nvSpPr>
        <p:spPr/>
        <p:txBody>
          <a:bodyPr/>
          <a:lstStyle/>
          <a:p>
            <a:fld id="{7A41E5E7-EA2A-4671-947F-C455C917A9CB}" type="slidenum">
              <a:rPr lang="en-US" smtClean="0"/>
              <a:t>15</a:t>
            </a:fld>
            <a:endParaRPr lang="en-US"/>
          </a:p>
        </p:txBody>
      </p:sp>
    </p:spTree>
    <p:extLst>
      <p:ext uri="{BB962C8B-B14F-4D97-AF65-F5344CB8AC3E}">
        <p14:creationId xmlns:p14="http://schemas.microsoft.com/office/powerpoint/2010/main" val="342343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9289-3816-47AB-A1AC-14465DEE6E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CEBF43-D7AA-4437-9301-646886D457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8DDC80-5E5D-4164-B759-678066F0B4DF}"/>
              </a:ext>
            </a:extLst>
          </p:cNvPr>
          <p:cNvSpPr>
            <a:spLocks noGrp="1"/>
          </p:cNvSpPr>
          <p:nvPr>
            <p:ph type="dt" sz="half" idx="10"/>
          </p:nvPr>
        </p:nvSpPr>
        <p:spPr/>
        <p:txBody>
          <a:bodyPr/>
          <a:lstStyle/>
          <a:p>
            <a:fld id="{E0D39732-72B2-491C-B899-9822FBC3A01A}" type="datetime1">
              <a:rPr lang="en-US" smtClean="0"/>
              <a:t>7/10/2018</a:t>
            </a:fld>
            <a:endParaRPr lang="en-US"/>
          </a:p>
        </p:txBody>
      </p:sp>
      <p:sp>
        <p:nvSpPr>
          <p:cNvPr id="5" name="Footer Placeholder 4">
            <a:extLst>
              <a:ext uri="{FF2B5EF4-FFF2-40B4-BE49-F238E27FC236}">
                <a16:creationId xmlns:a16="http://schemas.microsoft.com/office/drawing/2014/main" id="{2EE00799-35F9-4B4B-BF55-0D4A2EBC7A3B}"/>
              </a:ext>
            </a:extLst>
          </p:cNvPr>
          <p:cNvSpPr>
            <a:spLocks noGrp="1"/>
          </p:cNvSpPr>
          <p:nvPr>
            <p:ph type="ftr" sz="quarter" idx="11"/>
          </p:nvPr>
        </p:nvSpPr>
        <p:spPr/>
        <p:txBody>
          <a:bodyPr/>
          <a:lstStyle>
            <a:lvl1pPr>
              <a:defRPr sz="1800">
                <a:solidFill>
                  <a:schemeClr val="tx1"/>
                </a:solidFill>
              </a:defRPr>
            </a:lvl1pPr>
          </a:lstStyle>
          <a:p>
            <a:r>
              <a:rPr lang="en-US" dirty="0"/>
              <a:t>#</a:t>
            </a:r>
            <a:r>
              <a:rPr lang="en-US" dirty="0" err="1"/>
              <a:t>metadataIG</a:t>
            </a:r>
            <a:r>
              <a:rPr lang="en-US" dirty="0"/>
              <a:t> #</a:t>
            </a:r>
            <a:r>
              <a:rPr lang="en-US" dirty="0" err="1"/>
              <a:t>CatalogingLab</a:t>
            </a:r>
            <a:endParaRPr lang="en-US" dirty="0"/>
          </a:p>
        </p:txBody>
      </p:sp>
      <p:sp>
        <p:nvSpPr>
          <p:cNvPr id="6" name="Slide Number Placeholder 5">
            <a:extLst>
              <a:ext uri="{FF2B5EF4-FFF2-40B4-BE49-F238E27FC236}">
                <a16:creationId xmlns:a16="http://schemas.microsoft.com/office/drawing/2014/main" id="{9DFE5B6F-B7DF-4CDE-918E-E438166BC838}"/>
              </a:ext>
            </a:extLst>
          </p:cNvPr>
          <p:cNvSpPr>
            <a:spLocks noGrp="1"/>
          </p:cNvSpPr>
          <p:nvPr>
            <p:ph type="sldNum" sz="quarter" idx="12"/>
          </p:nvPr>
        </p:nvSpPr>
        <p:spPr/>
        <p:txBody>
          <a:bodyPr/>
          <a:lstStyle/>
          <a:p>
            <a:fld id="{1D1170B9-0DBB-4A49-A388-D99F67EEB86D}" type="slidenum">
              <a:rPr lang="en-US" smtClean="0"/>
              <a:t>‹#›</a:t>
            </a:fld>
            <a:endParaRPr lang="en-US"/>
          </a:p>
        </p:txBody>
      </p:sp>
    </p:spTree>
    <p:extLst>
      <p:ext uri="{BB962C8B-B14F-4D97-AF65-F5344CB8AC3E}">
        <p14:creationId xmlns:p14="http://schemas.microsoft.com/office/powerpoint/2010/main" val="199983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6EC9-1DDB-473B-806E-6128A806AD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16B86C-06FD-4D16-853F-852F8FE71F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2CD0A-FF5F-4A7C-A4C2-BDC03AFC9916}"/>
              </a:ext>
            </a:extLst>
          </p:cNvPr>
          <p:cNvSpPr>
            <a:spLocks noGrp="1"/>
          </p:cNvSpPr>
          <p:nvPr>
            <p:ph type="dt" sz="half" idx="10"/>
          </p:nvPr>
        </p:nvSpPr>
        <p:spPr/>
        <p:txBody>
          <a:bodyPr/>
          <a:lstStyle/>
          <a:p>
            <a:fld id="{FD400FF1-4729-4A79-9BB4-2749E68C3E5F}" type="datetime1">
              <a:rPr lang="en-US" smtClean="0"/>
              <a:t>7/10/2018</a:t>
            </a:fld>
            <a:endParaRPr lang="en-US"/>
          </a:p>
        </p:txBody>
      </p:sp>
      <p:sp>
        <p:nvSpPr>
          <p:cNvPr id="5" name="Footer Placeholder 4">
            <a:extLst>
              <a:ext uri="{FF2B5EF4-FFF2-40B4-BE49-F238E27FC236}">
                <a16:creationId xmlns:a16="http://schemas.microsoft.com/office/drawing/2014/main" id="{D50BE8A2-56AB-41FB-BBD0-623672D1DFE0}"/>
              </a:ext>
            </a:extLst>
          </p:cNvPr>
          <p:cNvSpPr>
            <a:spLocks noGrp="1"/>
          </p:cNvSpPr>
          <p:nvPr>
            <p:ph type="ftr" sz="quarter" idx="11"/>
          </p:nvPr>
        </p:nvSpPr>
        <p:spPr/>
        <p:txBody>
          <a:bodyPr/>
          <a:lstStyle/>
          <a:p>
            <a:r>
              <a:rPr lang="en-US"/>
              <a:t>#metadataIG #CatalogingLab</a:t>
            </a:r>
          </a:p>
        </p:txBody>
      </p:sp>
      <p:sp>
        <p:nvSpPr>
          <p:cNvPr id="6" name="Slide Number Placeholder 5">
            <a:extLst>
              <a:ext uri="{FF2B5EF4-FFF2-40B4-BE49-F238E27FC236}">
                <a16:creationId xmlns:a16="http://schemas.microsoft.com/office/drawing/2014/main" id="{91B4932F-2094-47AB-9DE2-D47E8D962076}"/>
              </a:ext>
            </a:extLst>
          </p:cNvPr>
          <p:cNvSpPr>
            <a:spLocks noGrp="1"/>
          </p:cNvSpPr>
          <p:nvPr>
            <p:ph type="sldNum" sz="quarter" idx="12"/>
          </p:nvPr>
        </p:nvSpPr>
        <p:spPr/>
        <p:txBody>
          <a:bodyPr/>
          <a:lstStyle/>
          <a:p>
            <a:fld id="{1D1170B9-0DBB-4A49-A388-D99F67EEB86D}" type="slidenum">
              <a:rPr lang="en-US" smtClean="0"/>
              <a:t>‹#›</a:t>
            </a:fld>
            <a:endParaRPr lang="en-US"/>
          </a:p>
        </p:txBody>
      </p:sp>
    </p:spTree>
    <p:extLst>
      <p:ext uri="{BB962C8B-B14F-4D97-AF65-F5344CB8AC3E}">
        <p14:creationId xmlns:p14="http://schemas.microsoft.com/office/powerpoint/2010/main" val="12379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207288-FC73-44A9-9ACB-272D80DF52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BB3D32-D26C-42FF-8BD9-9BEDC5757E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882BF-D9A0-48CD-A015-91D2B9596716}"/>
              </a:ext>
            </a:extLst>
          </p:cNvPr>
          <p:cNvSpPr>
            <a:spLocks noGrp="1"/>
          </p:cNvSpPr>
          <p:nvPr>
            <p:ph type="dt" sz="half" idx="10"/>
          </p:nvPr>
        </p:nvSpPr>
        <p:spPr/>
        <p:txBody>
          <a:bodyPr/>
          <a:lstStyle/>
          <a:p>
            <a:fld id="{FB217B32-F1A7-4ECC-ADE9-258973449A7E}" type="datetime1">
              <a:rPr lang="en-US" smtClean="0"/>
              <a:t>7/10/2018</a:t>
            </a:fld>
            <a:endParaRPr lang="en-US"/>
          </a:p>
        </p:txBody>
      </p:sp>
      <p:sp>
        <p:nvSpPr>
          <p:cNvPr id="5" name="Footer Placeholder 4">
            <a:extLst>
              <a:ext uri="{FF2B5EF4-FFF2-40B4-BE49-F238E27FC236}">
                <a16:creationId xmlns:a16="http://schemas.microsoft.com/office/drawing/2014/main" id="{A363B9FF-CF96-4333-A1CE-9AD5ADAA2945}"/>
              </a:ext>
            </a:extLst>
          </p:cNvPr>
          <p:cNvSpPr>
            <a:spLocks noGrp="1"/>
          </p:cNvSpPr>
          <p:nvPr>
            <p:ph type="ftr" sz="quarter" idx="11"/>
          </p:nvPr>
        </p:nvSpPr>
        <p:spPr/>
        <p:txBody>
          <a:bodyPr/>
          <a:lstStyle/>
          <a:p>
            <a:r>
              <a:rPr lang="en-US"/>
              <a:t>#metadataIG #CatalogingLab</a:t>
            </a:r>
          </a:p>
        </p:txBody>
      </p:sp>
      <p:sp>
        <p:nvSpPr>
          <p:cNvPr id="6" name="Slide Number Placeholder 5">
            <a:extLst>
              <a:ext uri="{FF2B5EF4-FFF2-40B4-BE49-F238E27FC236}">
                <a16:creationId xmlns:a16="http://schemas.microsoft.com/office/drawing/2014/main" id="{A87BBA7D-4802-4A3E-8202-F8B3A252AD8D}"/>
              </a:ext>
            </a:extLst>
          </p:cNvPr>
          <p:cNvSpPr>
            <a:spLocks noGrp="1"/>
          </p:cNvSpPr>
          <p:nvPr>
            <p:ph type="sldNum" sz="quarter" idx="12"/>
          </p:nvPr>
        </p:nvSpPr>
        <p:spPr/>
        <p:txBody>
          <a:bodyPr/>
          <a:lstStyle/>
          <a:p>
            <a:fld id="{1D1170B9-0DBB-4A49-A388-D99F67EEB86D}" type="slidenum">
              <a:rPr lang="en-US" smtClean="0"/>
              <a:t>‹#›</a:t>
            </a:fld>
            <a:endParaRPr lang="en-US"/>
          </a:p>
        </p:txBody>
      </p:sp>
    </p:spTree>
    <p:extLst>
      <p:ext uri="{BB962C8B-B14F-4D97-AF65-F5344CB8AC3E}">
        <p14:creationId xmlns:p14="http://schemas.microsoft.com/office/powerpoint/2010/main" val="3324201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2C8C1-02D0-4029-98D2-C8A5A24C2A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0CEE83-AE5B-4154-A506-ABD4E9A131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7E4955-4728-4987-A96E-FF09D1504937}"/>
              </a:ext>
            </a:extLst>
          </p:cNvPr>
          <p:cNvSpPr>
            <a:spLocks noGrp="1"/>
          </p:cNvSpPr>
          <p:nvPr>
            <p:ph type="dt" sz="half" idx="10"/>
          </p:nvPr>
        </p:nvSpPr>
        <p:spPr/>
        <p:txBody>
          <a:bodyPr/>
          <a:lstStyle/>
          <a:p>
            <a:fld id="{CAD50FB5-62B8-4901-B838-B4253E449795}" type="datetime1">
              <a:rPr lang="en-US" smtClean="0"/>
              <a:t>7/10/2018</a:t>
            </a:fld>
            <a:endParaRPr lang="en-US"/>
          </a:p>
        </p:txBody>
      </p:sp>
      <p:sp>
        <p:nvSpPr>
          <p:cNvPr id="5" name="Footer Placeholder 4">
            <a:extLst>
              <a:ext uri="{FF2B5EF4-FFF2-40B4-BE49-F238E27FC236}">
                <a16:creationId xmlns:a16="http://schemas.microsoft.com/office/drawing/2014/main" id="{60AF68C5-83C0-4509-BE23-A83DB63E71CC}"/>
              </a:ext>
            </a:extLst>
          </p:cNvPr>
          <p:cNvSpPr>
            <a:spLocks noGrp="1"/>
          </p:cNvSpPr>
          <p:nvPr>
            <p:ph type="ftr" sz="quarter" idx="11"/>
          </p:nvPr>
        </p:nvSpPr>
        <p:spPr/>
        <p:txBody>
          <a:bodyPr/>
          <a:lstStyle>
            <a:lvl1pPr>
              <a:defRPr/>
            </a:lvl1pPr>
          </a:lstStyle>
          <a:p>
            <a:r>
              <a:rPr lang="en-US" dirty="0"/>
              <a:t>#</a:t>
            </a:r>
            <a:r>
              <a:rPr lang="en-US" dirty="0" err="1"/>
              <a:t>metadataIG</a:t>
            </a:r>
            <a:r>
              <a:rPr lang="en-US" dirty="0"/>
              <a:t> #</a:t>
            </a:r>
            <a:r>
              <a:rPr lang="en-US" dirty="0" err="1"/>
              <a:t>CatalogingLab</a:t>
            </a:r>
            <a:endParaRPr lang="en-US" dirty="0"/>
          </a:p>
        </p:txBody>
      </p:sp>
      <p:sp>
        <p:nvSpPr>
          <p:cNvPr id="6" name="Slide Number Placeholder 5">
            <a:extLst>
              <a:ext uri="{FF2B5EF4-FFF2-40B4-BE49-F238E27FC236}">
                <a16:creationId xmlns:a16="http://schemas.microsoft.com/office/drawing/2014/main" id="{B17C7D30-8DC1-45B3-A2D2-0ABA3F3D1789}"/>
              </a:ext>
            </a:extLst>
          </p:cNvPr>
          <p:cNvSpPr>
            <a:spLocks noGrp="1"/>
          </p:cNvSpPr>
          <p:nvPr>
            <p:ph type="sldNum" sz="quarter" idx="12"/>
          </p:nvPr>
        </p:nvSpPr>
        <p:spPr/>
        <p:txBody>
          <a:bodyPr/>
          <a:lstStyle/>
          <a:p>
            <a:fld id="{1D1170B9-0DBB-4A49-A388-D99F67EEB86D}" type="slidenum">
              <a:rPr lang="en-US" smtClean="0"/>
              <a:t>‹#›</a:t>
            </a:fld>
            <a:endParaRPr lang="en-US"/>
          </a:p>
        </p:txBody>
      </p:sp>
    </p:spTree>
    <p:extLst>
      <p:ext uri="{BB962C8B-B14F-4D97-AF65-F5344CB8AC3E}">
        <p14:creationId xmlns:p14="http://schemas.microsoft.com/office/powerpoint/2010/main" val="151678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74230-23C9-42F8-BD1B-DD1BA810B7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7A5A20-82B2-44CE-B37A-13BE2974E5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2DC8D2-D9C0-48D8-AB71-55C36364CC3C}"/>
              </a:ext>
            </a:extLst>
          </p:cNvPr>
          <p:cNvSpPr>
            <a:spLocks noGrp="1"/>
          </p:cNvSpPr>
          <p:nvPr>
            <p:ph type="dt" sz="half" idx="10"/>
          </p:nvPr>
        </p:nvSpPr>
        <p:spPr/>
        <p:txBody>
          <a:bodyPr/>
          <a:lstStyle/>
          <a:p>
            <a:fld id="{781D5266-7429-46B0-9871-A4BEDE1F63EF}" type="datetime1">
              <a:rPr lang="en-US" smtClean="0"/>
              <a:t>7/10/2018</a:t>
            </a:fld>
            <a:endParaRPr lang="en-US"/>
          </a:p>
        </p:txBody>
      </p:sp>
      <p:sp>
        <p:nvSpPr>
          <p:cNvPr id="5" name="Footer Placeholder 4">
            <a:extLst>
              <a:ext uri="{FF2B5EF4-FFF2-40B4-BE49-F238E27FC236}">
                <a16:creationId xmlns:a16="http://schemas.microsoft.com/office/drawing/2014/main" id="{521179B5-0FFF-4532-927E-E68F094C6832}"/>
              </a:ext>
            </a:extLst>
          </p:cNvPr>
          <p:cNvSpPr>
            <a:spLocks noGrp="1"/>
          </p:cNvSpPr>
          <p:nvPr>
            <p:ph type="ftr" sz="quarter" idx="11"/>
          </p:nvPr>
        </p:nvSpPr>
        <p:spPr/>
        <p:txBody>
          <a:bodyPr/>
          <a:lstStyle/>
          <a:p>
            <a:r>
              <a:rPr lang="en-US"/>
              <a:t>#metadataIG #CatalogingLab</a:t>
            </a:r>
          </a:p>
        </p:txBody>
      </p:sp>
      <p:sp>
        <p:nvSpPr>
          <p:cNvPr id="6" name="Slide Number Placeholder 5">
            <a:extLst>
              <a:ext uri="{FF2B5EF4-FFF2-40B4-BE49-F238E27FC236}">
                <a16:creationId xmlns:a16="http://schemas.microsoft.com/office/drawing/2014/main" id="{03616BE2-58CF-4CA2-8D8D-8BBB6F80C39A}"/>
              </a:ext>
            </a:extLst>
          </p:cNvPr>
          <p:cNvSpPr>
            <a:spLocks noGrp="1"/>
          </p:cNvSpPr>
          <p:nvPr>
            <p:ph type="sldNum" sz="quarter" idx="12"/>
          </p:nvPr>
        </p:nvSpPr>
        <p:spPr/>
        <p:txBody>
          <a:bodyPr/>
          <a:lstStyle/>
          <a:p>
            <a:fld id="{1D1170B9-0DBB-4A49-A388-D99F67EEB86D}" type="slidenum">
              <a:rPr lang="en-US" smtClean="0"/>
              <a:t>‹#›</a:t>
            </a:fld>
            <a:endParaRPr lang="en-US"/>
          </a:p>
        </p:txBody>
      </p:sp>
    </p:spTree>
    <p:extLst>
      <p:ext uri="{BB962C8B-B14F-4D97-AF65-F5344CB8AC3E}">
        <p14:creationId xmlns:p14="http://schemas.microsoft.com/office/powerpoint/2010/main" val="87747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C05B-7F8A-451F-BFF9-F2C50ECD9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09AD8-F635-430C-8CF5-474DBAB7D8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C14D10-2DA1-4DC9-8D7D-5886EAE282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3322C2-C7E8-4599-8805-D88BAAC45366}"/>
              </a:ext>
            </a:extLst>
          </p:cNvPr>
          <p:cNvSpPr>
            <a:spLocks noGrp="1"/>
          </p:cNvSpPr>
          <p:nvPr>
            <p:ph type="dt" sz="half" idx="10"/>
          </p:nvPr>
        </p:nvSpPr>
        <p:spPr/>
        <p:txBody>
          <a:bodyPr/>
          <a:lstStyle/>
          <a:p>
            <a:fld id="{B5035A38-FA4A-40A1-A446-B3A5488E3234}" type="datetime1">
              <a:rPr lang="en-US" smtClean="0"/>
              <a:t>7/10/2018</a:t>
            </a:fld>
            <a:endParaRPr lang="en-US"/>
          </a:p>
        </p:txBody>
      </p:sp>
      <p:sp>
        <p:nvSpPr>
          <p:cNvPr id="6" name="Footer Placeholder 5">
            <a:extLst>
              <a:ext uri="{FF2B5EF4-FFF2-40B4-BE49-F238E27FC236}">
                <a16:creationId xmlns:a16="http://schemas.microsoft.com/office/drawing/2014/main" id="{EB6F7272-439B-43E3-8A1D-BFCBB2FF4CAD}"/>
              </a:ext>
            </a:extLst>
          </p:cNvPr>
          <p:cNvSpPr>
            <a:spLocks noGrp="1"/>
          </p:cNvSpPr>
          <p:nvPr>
            <p:ph type="ftr" sz="quarter" idx="11"/>
          </p:nvPr>
        </p:nvSpPr>
        <p:spPr/>
        <p:txBody>
          <a:bodyPr/>
          <a:lstStyle/>
          <a:p>
            <a:r>
              <a:rPr lang="en-US"/>
              <a:t>#metadataIG #CatalogingLab</a:t>
            </a:r>
          </a:p>
        </p:txBody>
      </p:sp>
      <p:sp>
        <p:nvSpPr>
          <p:cNvPr id="7" name="Slide Number Placeholder 6">
            <a:extLst>
              <a:ext uri="{FF2B5EF4-FFF2-40B4-BE49-F238E27FC236}">
                <a16:creationId xmlns:a16="http://schemas.microsoft.com/office/drawing/2014/main" id="{B35EF38A-E5D6-41E0-BC34-8B61C5DE66F4}"/>
              </a:ext>
            </a:extLst>
          </p:cNvPr>
          <p:cNvSpPr>
            <a:spLocks noGrp="1"/>
          </p:cNvSpPr>
          <p:nvPr>
            <p:ph type="sldNum" sz="quarter" idx="12"/>
          </p:nvPr>
        </p:nvSpPr>
        <p:spPr/>
        <p:txBody>
          <a:bodyPr/>
          <a:lstStyle/>
          <a:p>
            <a:fld id="{1D1170B9-0DBB-4A49-A388-D99F67EEB86D}" type="slidenum">
              <a:rPr lang="en-US" smtClean="0"/>
              <a:t>‹#›</a:t>
            </a:fld>
            <a:endParaRPr lang="en-US"/>
          </a:p>
        </p:txBody>
      </p:sp>
    </p:spTree>
    <p:extLst>
      <p:ext uri="{BB962C8B-B14F-4D97-AF65-F5344CB8AC3E}">
        <p14:creationId xmlns:p14="http://schemas.microsoft.com/office/powerpoint/2010/main" val="97331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A9FC-81D2-4E70-ABC8-35EC2CE102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69021E-DA53-48C0-87C5-944F8E0C78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7D6AEE-2C4A-459B-BC4C-05553763D9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407FDE-822B-4881-BB92-CCF3B932C9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881BB1-A6F1-473C-A0F4-4EF4D323C8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C4085-75B9-4380-927A-5030C0ED3173}"/>
              </a:ext>
            </a:extLst>
          </p:cNvPr>
          <p:cNvSpPr>
            <a:spLocks noGrp="1"/>
          </p:cNvSpPr>
          <p:nvPr>
            <p:ph type="dt" sz="half" idx="10"/>
          </p:nvPr>
        </p:nvSpPr>
        <p:spPr/>
        <p:txBody>
          <a:bodyPr/>
          <a:lstStyle/>
          <a:p>
            <a:fld id="{B36E9246-9BC2-438E-9DCA-DBC412D13875}" type="datetime1">
              <a:rPr lang="en-US" smtClean="0"/>
              <a:t>7/10/2018</a:t>
            </a:fld>
            <a:endParaRPr lang="en-US"/>
          </a:p>
        </p:txBody>
      </p:sp>
      <p:sp>
        <p:nvSpPr>
          <p:cNvPr id="8" name="Footer Placeholder 7">
            <a:extLst>
              <a:ext uri="{FF2B5EF4-FFF2-40B4-BE49-F238E27FC236}">
                <a16:creationId xmlns:a16="http://schemas.microsoft.com/office/drawing/2014/main" id="{F6B90105-0DA9-401A-84F4-50E7AAFA969B}"/>
              </a:ext>
            </a:extLst>
          </p:cNvPr>
          <p:cNvSpPr>
            <a:spLocks noGrp="1"/>
          </p:cNvSpPr>
          <p:nvPr>
            <p:ph type="ftr" sz="quarter" idx="11"/>
          </p:nvPr>
        </p:nvSpPr>
        <p:spPr/>
        <p:txBody>
          <a:bodyPr/>
          <a:lstStyle/>
          <a:p>
            <a:r>
              <a:rPr lang="en-US"/>
              <a:t>#metadataIG #CatalogingLab</a:t>
            </a:r>
          </a:p>
        </p:txBody>
      </p:sp>
      <p:sp>
        <p:nvSpPr>
          <p:cNvPr id="9" name="Slide Number Placeholder 8">
            <a:extLst>
              <a:ext uri="{FF2B5EF4-FFF2-40B4-BE49-F238E27FC236}">
                <a16:creationId xmlns:a16="http://schemas.microsoft.com/office/drawing/2014/main" id="{99E38703-5D6B-451A-8018-E54226FD7117}"/>
              </a:ext>
            </a:extLst>
          </p:cNvPr>
          <p:cNvSpPr>
            <a:spLocks noGrp="1"/>
          </p:cNvSpPr>
          <p:nvPr>
            <p:ph type="sldNum" sz="quarter" idx="12"/>
          </p:nvPr>
        </p:nvSpPr>
        <p:spPr/>
        <p:txBody>
          <a:bodyPr/>
          <a:lstStyle/>
          <a:p>
            <a:fld id="{1D1170B9-0DBB-4A49-A388-D99F67EEB86D}" type="slidenum">
              <a:rPr lang="en-US" smtClean="0"/>
              <a:t>‹#›</a:t>
            </a:fld>
            <a:endParaRPr lang="en-US"/>
          </a:p>
        </p:txBody>
      </p:sp>
    </p:spTree>
    <p:extLst>
      <p:ext uri="{BB962C8B-B14F-4D97-AF65-F5344CB8AC3E}">
        <p14:creationId xmlns:p14="http://schemas.microsoft.com/office/powerpoint/2010/main" val="371194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10C-A89C-4686-8AAA-4EC544AA7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DA9669-6413-48EC-A226-2216F01A43AF}"/>
              </a:ext>
            </a:extLst>
          </p:cNvPr>
          <p:cNvSpPr>
            <a:spLocks noGrp="1"/>
          </p:cNvSpPr>
          <p:nvPr>
            <p:ph type="dt" sz="half" idx="10"/>
          </p:nvPr>
        </p:nvSpPr>
        <p:spPr/>
        <p:txBody>
          <a:bodyPr/>
          <a:lstStyle/>
          <a:p>
            <a:fld id="{2ABE72CE-E9EC-44F7-A3A3-2373745C7A43}" type="datetime1">
              <a:rPr lang="en-US" smtClean="0"/>
              <a:t>7/10/2018</a:t>
            </a:fld>
            <a:endParaRPr lang="en-US"/>
          </a:p>
        </p:txBody>
      </p:sp>
      <p:sp>
        <p:nvSpPr>
          <p:cNvPr id="4" name="Footer Placeholder 3">
            <a:extLst>
              <a:ext uri="{FF2B5EF4-FFF2-40B4-BE49-F238E27FC236}">
                <a16:creationId xmlns:a16="http://schemas.microsoft.com/office/drawing/2014/main" id="{A0ED45D4-A9E8-4377-ADD6-64C182B531B2}"/>
              </a:ext>
            </a:extLst>
          </p:cNvPr>
          <p:cNvSpPr>
            <a:spLocks noGrp="1"/>
          </p:cNvSpPr>
          <p:nvPr>
            <p:ph type="ftr" sz="quarter" idx="11"/>
          </p:nvPr>
        </p:nvSpPr>
        <p:spPr/>
        <p:txBody>
          <a:bodyPr/>
          <a:lstStyle/>
          <a:p>
            <a:r>
              <a:rPr lang="en-US"/>
              <a:t>#metadataIG #CatalogingLab</a:t>
            </a:r>
          </a:p>
        </p:txBody>
      </p:sp>
      <p:sp>
        <p:nvSpPr>
          <p:cNvPr id="5" name="Slide Number Placeholder 4">
            <a:extLst>
              <a:ext uri="{FF2B5EF4-FFF2-40B4-BE49-F238E27FC236}">
                <a16:creationId xmlns:a16="http://schemas.microsoft.com/office/drawing/2014/main" id="{D8A3A755-1A6D-4788-BD46-DC17398A5C0F}"/>
              </a:ext>
            </a:extLst>
          </p:cNvPr>
          <p:cNvSpPr>
            <a:spLocks noGrp="1"/>
          </p:cNvSpPr>
          <p:nvPr>
            <p:ph type="sldNum" sz="quarter" idx="12"/>
          </p:nvPr>
        </p:nvSpPr>
        <p:spPr/>
        <p:txBody>
          <a:bodyPr/>
          <a:lstStyle/>
          <a:p>
            <a:fld id="{1D1170B9-0DBB-4A49-A388-D99F67EEB86D}" type="slidenum">
              <a:rPr lang="en-US" smtClean="0"/>
              <a:t>‹#›</a:t>
            </a:fld>
            <a:endParaRPr lang="en-US"/>
          </a:p>
        </p:txBody>
      </p:sp>
    </p:spTree>
    <p:extLst>
      <p:ext uri="{BB962C8B-B14F-4D97-AF65-F5344CB8AC3E}">
        <p14:creationId xmlns:p14="http://schemas.microsoft.com/office/powerpoint/2010/main" val="318629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6B207-9AE6-4B2F-B252-1C956E1B943B}"/>
              </a:ext>
            </a:extLst>
          </p:cNvPr>
          <p:cNvSpPr>
            <a:spLocks noGrp="1"/>
          </p:cNvSpPr>
          <p:nvPr>
            <p:ph type="dt" sz="half" idx="10"/>
          </p:nvPr>
        </p:nvSpPr>
        <p:spPr/>
        <p:txBody>
          <a:bodyPr/>
          <a:lstStyle/>
          <a:p>
            <a:fld id="{5F73BACF-4390-496F-BC3A-41D9360C4667}" type="datetime1">
              <a:rPr lang="en-US" smtClean="0"/>
              <a:t>7/10/2018</a:t>
            </a:fld>
            <a:endParaRPr lang="en-US"/>
          </a:p>
        </p:txBody>
      </p:sp>
      <p:sp>
        <p:nvSpPr>
          <p:cNvPr id="3" name="Footer Placeholder 2">
            <a:extLst>
              <a:ext uri="{FF2B5EF4-FFF2-40B4-BE49-F238E27FC236}">
                <a16:creationId xmlns:a16="http://schemas.microsoft.com/office/drawing/2014/main" id="{C6EF479C-95EE-4428-9744-D584E1C07B0A}"/>
              </a:ext>
            </a:extLst>
          </p:cNvPr>
          <p:cNvSpPr>
            <a:spLocks noGrp="1"/>
          </p:cNvSpPr>
          <p:nvPr>
            <p:ph type="ftr" sz="quarter" idx="11"/>
          </p:nvPr>
        </p:nvSpPr>
        <p:spPr/>
        <p:txBody>
          <a:bodyPr/>
          <a:lstStyle/>
          <a:p>
            <a:r>
              <a:rPr lang="en-US"/>
              <a:t>#metadataIG #CatalogingLab</a:t>
            </a:r>
          </a:p>
        </p:txBody>
      </p:sp>
      <p:sp>
        <p:nvSpPr>
          <p:cNvPr id="4" name="Slide Number Placeholder 3">
            <a:extLst>
              <a:ext uri="{FF2B5EF4-FFF2-40B4-BE49-F238E27FC236}">
                <a16:creationId xmlns:a16="http://schemas.microsoft.com/office/drawing/2014/main" id="{2F8A788E-5680-4652-A90F-72D5B5187116}"/>
              </a:ext>
            </a:extLst>
          </p:cNvPr>
          <p:cNvSpPr>
            <a:spLocks noGrp="1"/>
          </p:cNvSpPr>
          <p:nvPr>
            <p:ph type="sldNum" sz="quarter" idx="12"/>
          </p:nvPr>
        </p:nvSpPr>
        <p:spPr/>
        <p:txBody>
          <a:bodyPr/>
          <a:lstStyle/>
          <a:p>
            <a:fld id="{1D1170B9-0DBB-4A49-A388-D99F67EEB86D}" type="slidenum">
              <a:rPr lang="en-US" smtClean="0"/>
              <a:t>‹#›</a:t>
            </a:fld>
            <a:endParaRPr lang="en-US"/>
          </a:p>
        </p:txBody>
      </p:sp>
    </p:spTree>
    <p:extLst>
      <p:ext uri="{BB962C8B-B14F-4D97-AF65-F5344CB8AC3E}">
        <p14:creationId xmlns:p14="http://schemas.microsoft.com/office/powerpoint/2010/main" val="300220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03D7-A151-4B50-A2D6-9804EFA3A1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F684EB-362D-4A79-A94B-BCE943FAA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3C6B86-FC59-4498-988D-137F8A8DA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56D81B-8964-417E-9909-15FC80BFF655}"/>
              </a:ext>
            </a:extLst>
          </p:cNvPr>
          <p:cNvSpPr>
            <a:spLocks noGrp="1"/>
          </p:cNvSpPr>
          <p:nvPr>
            <p:ph type="dt" sz="half" idx="10"/>
          </p:nvPr>
        </p:nvSpPr>
        <p:spPr/>
        <p:txBody>
          <a:bodyPr/>
          <a:lstStyle/>
          <a:p>
            <a:fld id="{95EB61F6-3E7D-4F05-9D7A-C847025F63C2}" type="datetime1">
              <a:rPr lang="en-US" smtClean="0"/>
              <a:t>7/10/2018</a:t>
            </a:fld>
            <a:endParaRPr lang="en-US"/>
          </a:p>
        </p:txBody>
      </p:sp>
      <p:sp>
        <p:nvSpPr>
          <p:cNvPr id="6" name="Footer Placeholder 5">
            <a:extLst>
              <a:ext uri="{FF2B5EF4-FFF2-40B4-BE49-F238E27FC236}">
                <a16:creationId xmlns:a16="http://schemas.microsoft.com/office/drawing/2014/main" id="{4D20429C-5339-4D1E-8FEF-15706B601B8A}"/>
              </a:ext>
            </a:extLst>
          </p:cNvPr>
          <p:cNvSpPr>
            <a:spLocks noGrp="1"/>
          </p:cNvSpPr>
          <p:nvPr>
            <p:ph type="ftr" sz="quarter" idx="11"/>
          </p:nvPr>
        </p:nvSpPr>
        <p:spPr/>
        <p:txBody>
          <a:bodyPr/>
          <a:lstStyle/>
          <a:p>
            <a:r>
              <a:rPr lang="en-US"/>
              <a:t>#metadataIG #CatalogingLab</a:t>
            </a:r>
          </a:p>
        </p:txBody>
      </p:sp>
      <p:sp>
        <p:nvSpPr>
          <p:cNvPr id="7" name="Slide Number Placeholder 6">
            <a:extLst>
              <a:ext uri="{FF2B5EF4-FFF2-40B4-BE49-F238E27FC236}">
                <a16:creationId xmlns:a16="http://schemas.microsoft.com/office/drawing/2014/main" id="{9B76F4EE-1FA8-4B88-9AE6-874B1FAC6F9E}"/>
              </a:ext>
            </a:extLst>
          </p:cNvPr>
          <p:cNvSpPr>
            <a:spLocks noGrp="1"/>
          </p:cNvSpPr>
          <p:nvPr>
            <p:ph type="sldNum" sz="quarter" idx="12"/>
          </p:nvPr>
        </p:nvSpPr>
        <p:spPr/>
        <p:txBody>
          <a:bodyPr/>
          <a:lstStyle/>
          <a:p>
            <a:fld id="{1D1170B9-0DBB-4A49-A388-D99F67EEB86D}" type="slidenum">
              <a:rPr lang="en-US" smtClean="0"/>
              <a:t>‹#›</a:t>
            </a:fld>
            <a:endParaRPr lang="en-US"/>
          </a:p>
        </p:txBody>
      </p:sp>
    </p:spTree>
    <p:extLst>
      <p:ext uri="{BB962C8B-B14F-4D97-AF65-F5344CB8AC3E}">
        <p14:creationId xmlns:p14="http://schemas.microsoft.com/office/powerpoint/2010/main" val="3661057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2A8F-733B-4E92-A453-EBA8ADB84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F01712-D087-4A49-9524-86BEA6D524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AB4444-DC39-4BAC-99EC-167684B88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566E69-464F-4D7D-9B4F-23E334EAAED1}"/>
              </a:ext>
            </a:extLst>
          </p:cNvPr>
          <p:cNvSpPr>
            <a:spLocks noGrp="1"/>
          </p:cNvSpPr>
          <p:nvPr>
            <p:ph type="dt" sz="half" idx="10"/>
          </p:nvPr>
        </p:nvSpPr>
        <p:spPr/>
        <p:txBody>
          <a:bodyPr/>
          <a:lstStyle/>
          <a:p>
            <a:fld id="{04474906-CA77-409C-AC57-96A8B138854F}" type="datetime1">
              <a:rPr lang="en-US" smtClean="0"/>
              <a:t>7/10/2018</a:t>
            </a:fld>
            <a:endParaRPr lang="en-US"/>
          </a:p>
        </p:txBody>
      </p:sp>
      <p:sp>
        <p:nvSpPr>
          <p:cNvPr id="6" name="Footer Placeholder 5">
            <a:extLst>
              <a:ext uri="{FF2B5EF4-FFF2-40B4-BE49-F238E27FC236}">
                <a16:creationId xmlns:a16="http://schemas.microsoft.com/office/drawing/2014/main" id="{B1F34CFD-6779-4709-BC42-E97166E94038}"/>
              </a:ext>
            </a:extLst>
          </p:cNvPr>
          <p:cNvSpPr>
            <a:spLocks noGrp="1"/>
          </p:cNvSpPr>
          <p:nvPr>
            <p:ph type="ftr" sz="quarter" idx="11"/>
          </p:nvPr>
        </p:nvSpPr>
        <p:spPr/>
        <p:txBody>
          <a:bodyPr/>
          <a:lstStyle/>
          <a:p>
            <a:r>
              <a:rPr lang="en-US"/>
              <a:t>#metadataIG #CatalogingLab</a:t>
            </a:r>
          </a:p>
        </p:txBody>
      </p:sp>
      <p:sp>
        <p:nvSpPr>
          <p:cNvPr id="7" name="Slide Number Placeholder 6">
            <a:extLst>
              <a:ext uri="{FF2B5EF4-FFF2-40B4-BE49-F238E27FC236}">
                <a16:creationId xmlns:a16="http://schemas.microsoft.com/office/drawing/2014/main" id="{52E2367F-2F5A-4B1E-8E9A-8E2F1BBE1BEC}"/>
              </a:ext>
            </a:extLst>
          </p:cNvPr>
          <p:cNvSpPr>
            <a:spLocks noGrp="1"/>
          </p:cNvSpPr>
          <p:nvPr>
            <p:ph type="sldNum" sz="quarter" idx="12"/>
          </p:nvPr>
        </p:nvSpPr>
        <p:spPr/>
        <p:txBody>
          <a:bodyPr/>
          <a:lstStyle/>
          <a:p>
            <a:fld id="{1D1170B9-0DBB-4A49-A388-D99F67EEB86D}" type="slidenum">
              <a:rPr lang="en-US" smtClean="0"/>
              <a:t>‹#›</a:t>
            </a:fld>
            <a:endParaRPr lang="en-US"/>
          </a:p>
        </p:txBody>
      </p:sp>
    </p:spTree>
    <p:extLst>
      <p:ext uri="{BB962C8B-B14F-4D97-AF65-F5344CB8AC3E}">
        <p14:creationId xmlns:p14="http://schemas.microsoft.com/office/powerpoint/2010/main" val="367529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3F864F-F1F2-43A0-9465-BDA62355D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65DABD-AC0E-4E80-90B1-F4137B9EE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695495-34F0-4E5B-853A-2116834E65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960C1-FA01-4043-869C-B1D04AB51462}" type="datetime1">
              <a:rPr lang="en-US" smtClean="0"/>
              <a:t>7/10/2018</a:t>
            </a:fld>
            <a:endParaRPr lang="en-US"/>
          </a:p>
        </p:txBody>
      </p:sp>
      <p:sp>
        <p:nvSpPr>
          <p:cNvPr id="5" name="Footer Placeholder 4">
            <a:extLst>
              <a:ext uri="{FF2B5EF4-FFF2-40B4-BE49-F238E27FC236}">
                <a16:creationId xmlns:a16="http://schemas.microsoft.com/office/drawing/2014/main" id="{0CC761FE-B975-463E-A73D-F4AB4C98C9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solidFill>
              </a:defRPr>
            </a:lvl1pPr>
          </a:lstStyle>
          <a:p>
            <a:r>
              <a:rPr lang="en-US" dirty="0"/>
              <a:t>#</a:t>
            </a:r>
            <a:r>
              <a:rPr lang="en-US" dirty="0" err="1"/>
              <a:t>metadataIG</a:t>
            </a:r>
            <a:r>
              <a:rPr lang="en-US" dirty="0"/>
              <a:t> #</a:t>
            </a:r>
            <a:r>
              <a:rPr lang="en-US" dirty="0" err="1"/>
              <a:t>CatalogingLab</a:t>
            </a:r>
            <a:endParaRPr lang="en-US" dirty="0"/>
          </a:p>
        </p:txBody>
      </p:sp>
      <p:sp>
        <p:nvSpPr>
          <p:cNvPr id="6" name="Slide Number Placeholder 5">
            <a:extLst>
              <a:ext uri="{FF2B5EF4-FFF2-40B4-BE49-F238E27FC236}">
                <a16:creationId xmlns:a16="http://schemas.microsoft.com/office/drawing/2014/main" id="{520EF1EE-74E0-4BED-A27A-CFCB0262A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170B9-0DBB-4A49-A388-D99F67EEB86D}" type="slidenum">
              <a:rPr lang="en-US" smtClean="0"/>
              <a:t>‹#›</a:t>
            </a:fld>
            <a:endParaRPr lang="en-US"/>
          </a:p>
        </p:txBody>
      </p:sp>
    </p:spTree>
    <p:extLst>
      <p:ext uri="{BB962C8B-B14F-4D97-AF65-F5344CB8AC3E}">
        <p14:creationId xmlns:p14="http://schemas.microsoft.com/office/powerpoint/2010/main" val="3141822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cataloginglab.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loc.gov/aba/cataloging/subject/" TargetMode="External"/><Relationship Id="rId2" Type="http://schemas.openxmlformats.org/officeDocument/2006/relationships/hyperlink" Target="https://www.loc.gov/aba/cataloging/subject/lcsh-process.html" TargetMode="External"/><Relationship Id="rId1" Type="http://schemas.openxmlformats.org/officeDocument/2006/relationships/slideLayout" Target="../slideLayouts/slideLayout7.xml"/><Relationship Id="rId4" Type="http://schemas.openxmlformats.org/officeDocument/2006/relationships/hyperlink" Target="https://www.loc.gov/aba/pcc/saco/index.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55FA-F17D-4F8D-9DAC-9A6D62537ACC}"/>
              </a:ext>
            </a:extLst>
          </p:cNvPr>
          <p:cNvSpPr>
            <a:spLocks noGrp="1"/>
          </p:cNvSpPr>
          <p:nvPr>
            <p:ph type="ctrTitle"/>
          </p:nvPr>
        </p:nvSpPr>
        <p:spPr>
          <a:xfrm>
            <a:off x="1524000" y="786809"/>
            <a:ext cx="9144000" cy="3233516"/>
          </a:xfrm>
        </p:spPr>
        <p:txBody>
          <a:bodyPr>
            <a:normAutofit fontScale="90000"/>
          </a:bodyPr>
          <a:lstStyle/>
          <a:p>
            <a:r>
              <a:rPr lang="en-US" b="1" dirty="0"/>
              <a:t>The Cataloging Lab: </a:t>
            </a:r>
            <a:br>
              <a:rPr lang="en-US" b="1" dirty="0"/>
            </a:br>
            <a:r>
              <a:rPr lang="en-US" b="1" dirty="0"/>
              <a:t>Encouraging Collaboration for a More Effective &amp; Inclusive </a:t>
            </a:r>
            <a:br>
              <a:rPr lang="en-US" b="1" dirty="0"/>
            </a:br>
            <a:r>
              <a:rPr lang="en-US" b="1" dirty="0"/>
              <a:t>LCSH Proposal Process</a:t>
            </a:r>
          </a:p>
        </p:txBody>
      </p:sp>
      <p:sp>
        <p:nvSpPr>
          <p:cNvPr id="3" name="Subtitle 2">
            <a:extLst>
              <a:ext uri="{FF2B5EF4-FFF2-40B4-BE49-F238E27FC236}">
                <a16:creationId xmlns:a16="http://schemas.microsoft.com/office/drawing/2014/main" id="{24946DD4-60C0-4108-9802-480F85AD0C94}"/>
              </a:ext>
            </a:extLst>
          </p:cNvPr>
          <p:cNvSpPr>
            <a:spLocks noGrp="1"/>
          </p:cNvSpPr>
          <p:nvPr>
            <p:ph type="subTitle" idx="1"/>
          </p:nvPr>
        </p:nvSpPr>
        <p:spPr>
          <a:xfrm>
            <a:off x="1524000" y="4622763"/>
            <a:ext cx="9144000" cy="2033217"/>
          </a:xfrm>
        </p:spPr>
        <p:txBody>
          <a:bodyPr>
            <a:normAutofit fontScale="25000" lnSpcReduction="20000"/>
          </a:bodyPr>
          <a:lstStyle/>
          <a:p>
            <a:endParaRPr lang="en-US" dirty="0"/>
          </a:p>
          <a:p>
            <a:r>
              <a:rPr lang="en-US" sz="12800" dirty="0"/>
              <a:t>Violet Fox </a:t>
            </a:r>
          </a:p>
          <a:p>
            <a:r>
              <a:rPr lang="en-US" sz="12800" dirty="0"/>
              <a:t>@</a:t>
            </a:r>
            <a:r>
              <a:rPr lang="en-US" sz="12800" dirty="0" err="1"/>
              <a:t>violetbfox</a:t>
            </a:r>
            <a:endParaRPr lang="en-US" sz="12800" dirty="0"/>
          </a:p>
          <a:p>
            <a:r>
              <a:rPr lang="en-US" sz="12800" dirty="0"/>
              <a:t>#</a:t>
            </a:r>
            <a:r>
              <a:rPr lang="en-US" sz="12800" dirty="0" err="1"/>
              <a:t>metadataIG</a:t>
            </a:r>
            <a:r>
              <a:rPr lang="en-US" sz="12800" dirty="0"/>
              <a:t>  #alctsac18  #</a:t>
            </a:r>
            <a:r>
              <a:rPr lang="en-US" sz="12800" dirty="0" err="1"/>
              <a:t>CatalogingLab</a:t>
            </a:r>
            <a:endParaRPr lang="en-US" sz="12800" dirty="0"/>
          </a:p>
          <a:p>
            <a:r>
              <a:rPr lang="en-US" sz="12800" dirty="0"/>
              <a:t>Metadata Interest Group, ALA Annual, June 24 2018</a:t>
            </a:r>
          </a:p>
          <a:p>
            <a:endParaRPr lang="en-US" dirty="0"/>
          </a:p>
        </p:txBody>
      </p:sp>
    </p:spTree>
    <p:extLst>
      <p:ext uri="{BB962C8B-B14F-4D97-AF65-F5344CB8AC3E}">
        <p14:creationId xmlns:p14="http://schemas.microsoft.com/office/powerpoint/2010/main" val="686133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92FBF9-B248-4186-A929-9035F5500D32}"/>
              </a:ext>
            </a:extLst>
          </p:cNvPr>
          <p:cNvSpPr>
            <a:spLocks noGrp="1"/>
          </p:cNvSpPr>
          <p:nvPr>
            <p:ph type="ftr" sz="quarter" idx="11"/>
          </p:nvPr>
        </p:nvSpPr>
        <p:spPr/>
        <p:txBody>
          <a:bodyPr/>
          <a:lstStyle/>
          <a:p>
            <a:r>
              <a:rPr lang="en-US"/>
              <a:t>#metadataIG #CatalogingLab</a:t>
            </a:r>
          </a:p>
        </p:txBody>
      </p:sp>
      <p:pic>
        <p:nvPicPr>
          <p:cNvPr id="3" name="Picture 2" descr="cartoon drawing of a whale and a flowerpot from Douglas Adams' Hitchhikers Guide" title="&quot;Don't Panic&quot;">
            <a:extLst>
              <a:ext uri="{FF2B5EF4-FFF2-40B4-BE49-F238E27FC236}">
                <a16:creationId xmlns:a16="http://schemas.microsoft.com/office/drawing/2014/main" id="{04DF333A-42B0-43A5-B322-FF6837887F17}"/>
              </a:ext>
            </a:extLst>
          </p:cNvPr>
          <p:cNvPicPr>
            <a:picLocks noChangeAspect="1"/>
          </p:cNvPicPr>
          <p:nvPr/>
        </p:nvPicPr>
        <p:blipFill>
          <a:blip r:embed="rId2"/>
          <a:stretch>
            <a:fillRect/>
          </a:stretch>
        </p:blipFill>
        <p:spPr>
          <a:xfrm>
            <a:off x="4769896" y="241005"/>
            <a:ext cx="5856151" cy="5856151"/>
          </a:xfrm>
          <a:prstGeom prst="rect">
            <a:avLst/>
          </a:prstGeom>
        </p:spPr>
      </p:pic>
      <p:sp>
        <p:nvSpPr>
          <p:cNvPr id="4" name="TextBox 3">
            <a:extLst>
              <a:ext uri="{FF2B5EF4-FFF2-40B4-BE49-F238E27FC236}">
                <a16:creationId xmlns:a16="http://schemas.microsoft.com/office/drawing/2014/main" id="{64C72741-E066-4482-8485-E11566709034}"/>
              </a:ext>
            </a:extLst>
          </p:cNvPr>
          <p:cNvSpPr txBox="1"/>
          <p:nvPr/>
        </p:nvSpPr>
        <p:spPr>
          <a:xfrm>
            <a:off x="758455" y="6097156"/>
            <a:ext cx="6939516" cy="369332"/>
          </a:xfrm>
          <a:prstGeom prst="rect">
            <a:avLst/>
          </a:prstGeom>
          <a:noFill/>
        </p:spPr>
        <p:txBody>
          <a:bodyPr wrap="square" rtlCol="0">
            <a:spAutoFit/>
          </a:bodyPr>
          <a:lstStyle/>
          <a:p>
            <a:r>
              <a:rPr lang="en-US" dirty="0"/>
              <a:t>“Don’t Panic” via TeeTurtle.com</a:t>
            </a:r>
          </a:p>
        </p:txBody>
      </p:sp>
    </p:spTree>
    <p:extLst>
      <p:ext uri="{BB962C8B-B14F-4D97-AF65-F5344CB8AC3E}">
        <p14:creationId xmlns:p14="http://schemas.microsoft.com/office/powerpoint/2010/main" val="117876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2B3DC2-2DE5-4215-9D1A-1F461BE1D2A8}"/>
              </a:ext>
            </a:extLst>
          </p:cNvPr>
          <p:cNvSpPr>
            <a:spLocks noGrp="1"/>
          </p:cNvSpPr>
          <p:nvPr>
            <p:ph type="ftr" sz="quarter" idx="11"/>
          </p:nvPr>
        </p:nvSpPr>
        <p:spPr/>
        <p:txBody>
          <a:bodyPr/>
          <a:lstStyle/>
          <a:p>
            <a:r>
              <a:rPr lang="en-US"/>
              <a:t>#metadataIG #CatalogingLab</a:t>
            </a:r>
          </a:p>
        </p:txBody>
      </p:sp>
      <p:pic>
        <p:nvPicPr>
          <p:cNvPr id="3" name="Picture 2" descr="drawing of a beaker half filled with a bubbling liquid next to the text &quot;The Cataloging Lab&quot;" title="logo of Cataloging Lab">
            <a:extLst>
              <a:ext uri="{FF2B5EF4-FFF2-40B4-BE49-F238E27FC236}">
                <a16:creationId xmlns:a16="http://schemas.microsoft.com/office/drawing/2014/main" id="{5E266FCB-408D-489B-9B37-E3405E450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052" y="613914"/>
            <a:ext cx="6018695" cy="3611217"/>
          </a:xfrm>
          <a:prstGeom prst="rect">
            <a:avLst/>
          </a:prstGeom>
        </p:spPr>
      </p:pic>
      <p:sp>
        <p:nvSpPr>
          <p:cNvPr id="4" name="TextBox 3">
            <a:extLst>
              <a:ext uri="{FF2B5EF4-FFF2-40B4-BE49-F238E27FC236}">
                <a16:creationId xmlns:a16="http://schemas.microsoft.com/office/drawing/2014/main" id="{B1A00B52-5911-4867-BA84-5954DB73803F}"/>
              </a:ext>
            </a:extLst>
          </p:cNvPr>
          <p:cNvSpPr txBox="1"/>
          <p:nvPr/>
        </p:nvSpPr>
        <p:spPr>
          <a:xfrm>
            <a:off x="1490972" y="4782909"/>
            <a:ext cx="6241774" cy="1015663"/>
          </a:xfrm>
          <a:prstGeom prst="rect">
            <a:avLst/>
          </a:prstGeom>
          <a:noFill/>
        </p:spPr>
        <p:txBody>
          <a:bodyPr wrap="square" rtlCol="0">
            <a:spAutoFit/>
          </a:bodyPr>
          <a:lstStyle/>
          <a:p>
            <a:r>
              <a:rPr lang="en-US" sz="6000" dirty="0">
                <a:solidFill>
                  <a:schemeClr val="accent6">
                    <a:lumMod val="50000"/>
                  </a:schemeClr>
                </a:solidFill>
                <a:hlinkClick r:id="rId4"/>
              </a:rPr>
              <a:t>cataloginglab.org</a:t>
            </a:r>
            <a:endParaRPr lang="en-US" sz="6000" dirty="0">
              <a:solidFill>
                <a:schemeClr val="accent6">
                  <a:lumMod val="50000"/>
                </a:schemeClr>
              </a:solidFill>
            </a:endParaRPr>
          </a:p>
        </p:txBody>
      </p:sp>
    </p:spTree>
    <p:extLst>
      <p:ext uri="{BB962C8B-B14F-4D97-AF65-F5344CB8AC3E}">
        <p14:creationId xmlns:p14="http://schemas.microsoft.com/office/powerpoint/2010/main" val="301680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A0AEF3-64CD-4FFF-92CA-064C9093A13A}"/>
              </a:ext>
            </a:extLst>
          </p:cNvPr>
          <p:cNvSpPr>
            <a:spLocks noGrp="1"/>
          </p:cNvSpPr>
          <p:nvPr>
            <p:ph type="ftr" sz="quarter" idx="11"/>
          </p:nvPr>
        </p:nvSpPr>
        <p:spPr/>
        <p:txBody>
          <a:bodyPr/>
          <a:lstStyle/>
          <a:p>
            <a:r>
              <a:rPr lang="en-US">
                <a:solidFill>
                  <a:schemeClr val="tx1"/>
                </a:solidFill>
              </a:rPr>
              <a:t>#metadataIG #CatalogingLab</a:t>
            </a:r>
          </a:p>
        </p:txBody>
      </p:sp>
      <p:sp>
        <p:nvSpPr>
          <p:cNvPr id="6" name="Rectangle: Rounded Corners 5">
            <a:extLst>
              <a:ext uri="{FF2B5EF4-FFF2-40B4-BE49-F238E27FC236}">
                <a16:creationId xmlns:a16="http://schemas.microsoft.com/office/drawing/2014/main" id="{F0D21C91-5D3F-4971-91AD-61F0C7F5EF5A}"/>
              </a:ext>
            </a:extLst>
          </p:cNvPr>
          <p:cNvSpPr/>
          <p:nvPr/>
        </p:nvSpPr>
        <p:spPr>
          <a:xfrm>
            <a:off x="2372139" y="503583"/>
            <a:ext cx="8203096" cy="104692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9890A9FF-48E8-43CC-966F-CA8C5F37FE3C}"/>
              </a:ext>
            </a:extLst>
          </p:cNvPr>
          <p:cNvSpPr txBox="1"/>
          <p:nvPr/>
        </p:nvSpPr>
        <p:spPr>
          <a:xfrm>
            <a:off x="3274966" y="632884"/>
            <a:ext cx="7620000" cy="830997"/>
          </a:xfrm>
          <a:prstGeom prst="rect">
            <a:avLst/>
          </a:prstGeom>
          <a:noFill/>
        </p:spPr>
        <p:txBody>
          <a:bodyPr wrap="square" rtlCol="0">
            <a:spAutoFit/>
          </a:bodyPr>
          <a:lstStyle/>
          <a:p>
            <a:r>
              <a:rPr lang="en-US" sz="4800" dirty="0"/>
              <a:t>The submission process</a:t>
            </a:r>
          </a:p>
        </p:txBody>
      </p:sp>
      <p:sp>
        <p:nvSpPr>
          <p:cNvPr id="9" name="TextBox 8">
            <a:extLst>
              <a:ext uri="{FF2B5EF4-FFF2-40B4-BE49-F238E27FC236}">
                <a16:creationId xmlns:a16="http://schemas.microsoft.com/office/drawing/2014/main" id="{44BD49A6-3E3D-4924-8C19-5499F1178ECD}"/>
              </a:ext>
            </a:extLst>
          </p:cNvPr>
          <p:cNvSpPr txBox="1"/>
          <p:nvPr/>
        </p:nvSpPr>
        <p:spPr>
          <a:xfrm>
            <a:off x="9172183" y="5833130"/>
            <a:ext cx="3445565" cy="523220"/>
          </a:xfrm>
          <a:prstGeom prst="rect">
            <a:avLst/>
          </a:prstGeom>
          <a:noFill/>
        </p:spPr>
        <p:txBody>
          <a:bodyPr wrap="square" rtlCol="0">
            <a:spAutoFit/>
          </a:bodyPr>
          <a:lstStyle/>
          <a:p>
            <a:r>
              <a:rPr lang="en-US" sz="2800" dirty="0"/>
              <a:t>Submit proposal</a:t>
            </a:r>
          </a:p>
        </p:txBody>
      </p:sp>
      <p:sp>
        <p:nvSpPr>
          <p:cNvPr id="10" name="TextBox 9">
            <a:extLst>
              <a:ext uri="{FF2B5EF4-FFF2-40B4-BE49-F238E27FC236}">
                <a16:creationId xmlns:a16="http://schemas.microsoft.com/office/drawing/2014/main" id="{F579A363-5BDD-42A6-8A34-12446D3CF416}"/>
              </a:ext>
            </a:extLst>
          </p:cNvPr>
          <p:cNvSpPr txBox="1"/>
          <p:nvPr/>
        </p:nvSpPr>
        <p:spPr>
          <a:xfrm>
            <a:off x="3343334" y="4114742"/>
            <a:ext cx="3130353" cy="523220"/>
          </a:xfrm>
          <a:prstGeom prst="rect">
            <a:avLst/>
          </a:prstGeom>
          <a:noFill/>
        </p:spPr>
        <p:txBody>
          <a:bodyPr wrap="square" rtlCol="0">
            <a:spAutoFit/>
          </a:bodyPr>
          <a:lstStyle/>
          <a:p>
            <a:r>
              <a:rPr lang="en-US" sz="2800" dirty="0"/>
              <a:t>Research topic</a:t>
            </a:r>
          </a:p>
        </p:txBody>
      </p:sp>
      <p:sp>
        <p:nvSpPr>
          <p:cNvPr id="11" name="TextBox 10">
            <a:extLst>
              <a:ext uri="{FF2B5EF4-FFF2-40B4-BE49-F238E27FC236}">
                <a16:creationId xmlns:a16="http://schemas.microsoft.com/office/drawing/2014/main" id="{BA3BFFC0-3C16-4543-ABBA-1D5C593069DB}"/>
              </a:ext>
            </a:extLst>
          </p:cNvPr>
          <p:cNvSpPr txBox="1"/>
          <p:nvPr/>
        </p:nvSpPr>
        <p:spPr>
          <a:xfrm>
            <a:off x="6341165" y="5028496"/>
            <a:ext cx="2862470" cy="523220"/>
          </a:xfrm>
          <a:prstGeom prst="rect">
            <a:avLst/>
          </a:prstGeom>
          <a:noFill/>
        </p:spPr>
        <p:txBody>
          <a:bodyPr wrap="square" rtlCol="0">
            <a:spAutoFit/>
          </a:bodyPr>
          <a:lstStyle/>
          <a:p>
            <a:r>
              <a:rPr lang="en-US" sz="2800" dirty="0"/>
              <a:t>Formulate record</a:t>
            </a:r>
          </a:p>
        </p:txBody>
      </p:sp>
      <p:pic>
        <p:nvPicPr>
          <p:cNvPr id="12" name="Graphic 11" descr="Duck">
            <a:extLst>
              <a:ext uri="{FF2B5EF4-FFF2-40B4-BE49-F238E27FC236}">
                <a16:creationId xmlns:a16="http://schemas.microsoft.com/office/drawing/2014/main" id="{58068DFA-1255-4ACC-BBEB-01A4BBB60E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6852" y="2007848"/>
            <a:ext cx="914400" cy="914400"/>
          </a:xfrm>
          <a:prstGeom prst="rect">
            <a:avLst/>
          </a:prstGeom>
        </p:spPr>
      </p:pic>
      <p:sp>
        <p:nvSpPr>
          <p:cNvPr id="13" name="TextBox 12">
            <a:extLst>
              <a:ext uri="{FF2B5EF4-FFF2-40B4-BE49-F238E27FC236}">
                <a16:creationId xmlns:a16="http://schemas.microsoft.com/office/drawing/2014/main" id="{EA6CD1FC-F613-41F9-9F02-EA87CC1F1525}"/>
              </a:ext>
            </a:extLst>
          </p:cNvPr>
          <p:cNvSpPr txBox="1"/>
          <p:nvPr/>
        </p:nvSpPr>
        <p:spPr>
          <a:xfrm>
            <a:off x="770017" y="3186010"/>
            <a:ext cx="2862470" cy="523220"/>
          </a:xfrm>
          <a:prstGeom prst="rect">
            <a:avLst/>
          </a:prstGeom>
          <a:noFill/>
        </p:spPr>
        <p:txBody>
          <a:bodyPr wrap="square" rtlCol="0">
            <a:spAutoFit/>
          </a:bodyPr>
          <a:lstStyle/>
          <a:p>
            <a:r>
              <a:rPr lang="en-US" sz="2800" dirty="0"/>
              <a:t>Identify need</a:t>
            </a:r>
          </a:p>
        </p:txBody>
      </p:sp>
      <p:sp>
        <p:nvSpPr>
          <p:cNvPr id="15" name="Arrow: Right 14">
            <a:extLst>
              <a:ext uri="{FF2B5EF4-FFF2-40B4-BE49-F238E27FC236}">
                <a16:creationId xmlns:a16="http://schemas.microsoft.com/office/drawing/2014/main" id="{930128B5-90D6-46DC-ADCD-0F55E82B9462}"/>
              </a:ext>
            </a:extLst>
          </p:cNvPr>
          <p:cNvSpPr/>
          <p:nvPr/>
        </p:nvSpPr>
        <p:spPr>
          <a:xfrm rot="1590025">
            <a:off x="5787628" y="3791079"/>
            <a:ext cx="802448" cy="4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Graphic 17" descr="Duck">
            <a:extLst>
              <a:ext uri="{FF2B5EF4-FFF2-40B4-BE49-F238E27FC236}">
                <a16:creationId xmlns:a16="http://schemas.microsoft.com/office/drawing/2014/main" id="{B6217F28-DF7E-4536-A0EF-CCD75D63D5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9322" y="3177867"/>
            <a:ext cx="914400" cy="914400"/>
          </a:xfrm>
          <a:prstGeom prst="rect">
            <a:avLst/>
          </a:prstGeom>
        </p:spPr>
      </p:pic>
      <p:pic>
        <p:nvPicPr>
          <p:cNvPr id="19" name="Graphic 18" descr="Duck">
            <a:extLst>
              <a:ext uri="{FF2B5EF4-FFF2-40B4-BE49-F238E27FC236}">
                <a16:creationId xmlns:a16="http://schemas.microsoft.com/office/drawing/2014/main" id="{D1A019F1-389B-48AC-8997-47BA984379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9490" y="4109668"/>
            <a:ext cx="914400" cy="914400"/>
          </a:xfrm>
          <a:prstGeom prst="rect">
            <a:avLst/>
          </a:prstGeom>
        </p:spPr>
      </p:pic>
      <p:pic>
        <p:nvPicPr>
          <p:cNvPr id="20" name="Graphic 19" descr="Duck">
            <a:extLst>
              <a:ext uri="{FF2B5EF4-FFF2-40B4-BE49-F238E27FC236}">
                <a16:creationId xmlns:a16="http://schemas.microsoft.com/office/drawing/2014/main" id="{44404772-4B54-4E50-AD3E-4B5CAFDA12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7765" y="4918730"/>
            <a:ext cx="914400" cy="914400"/>
          </a:xfrm>
          <a:prstGeom prst="rect">
            <a:avLst/>
          </a:prstGeom>
        </p:spPr>
      </p:pic>
      <p:sp>
        <p:nvSpPr>
          <p:cNvPr id="21" name="Arrow: Right 20">
            <a:extLst>
              <a:ext uri="{FF2B5EF4-FFF2-40B4-BE49-F238E27FC236}">
                <a16:creationId xmlns:a16="http://schemas.microsoft.com/office/drawing/2014/main" id="{985AA4D1-12E9-4984-9435-6AC00F715E32}"/>
              </a:ext>
            </a:extLst>
          </p:cNvPr>
          <p:cNvSpPr/>
          <p:nvPr/>
        </p:nvSpPr>
        <p:spPr>
          <a:xfrm rot="1590025">
            <a:off x="2840232" y="2822740"/>
            <a:ext cx="802448" cy="4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Right 21">
            <a:extLst>
              <a:ext uri="{FF2B5EF4-FFF2-40B4-BE49-F238E27FC236}">
                <a16:creationId xmlns:a16="http://schemas.microsoft.com/office/drawing/2014/main" id="{52BDEC32-AE31-4D53-9896-CD9F61A53768}"/>
              </a:ext>
            </a:extLst>
          </p:cNvPr>
          <p:cNvSpPr/>
          <p:nvPr/>
        </p:nvSpPr>
        <p:spPr>
          <a:xfrm rot="1590025">
            <a:off x="9254497" y="4792679"/>
            <a:ext cx="802448" cy="4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8137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5CC6CE-9964-4D36-A093-2AC11F6BA90C}"/>
              </a:ext>
            </a:extLst>
          </p:cNvPr>
          <p:cNvSpPr>
            <a:spLocks noGrp="1"/>
          </p:cNvSpPr>
          <p:nvPr>
            <p:ph type="ftr" sz="quarter" idx="11"/>
          </p:nvPr>
        </p:nvSpPr>
        <p:spPr/>
        <p:txBody>
          <a:bodyPr/>
          <a:lstStyle/>
          <a:p>
            <a:r>
              <a:rPr lang="en-US"/>
              <a:t>#metadataIG #CatalogingLab</a:t>
            </a:r>
          </a:p>
        </p:txBody>
      </p:sp>
      <p:pic>
        <p:nvPicPr>
          <p:cNvPr id="3" name="Picture 2">
            <a:extLst>
              <a:ext uri="{FF2B5EF4-FFF2-40B4-BE49-F238E27FC236}">
                <a16:creationId xmlns:a16="http://schemas.microsoft.com/office/drawing/2014/main" id="{C79E37CC-E37F-46B5-A2EE-34BFA03D3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25" y="790575"/>
            <a:ext cx="10801350" cy="5276850"/>
          </a:xfrm>
          <a:prstGeom prst="rect">
            <a:avLst/>
          </a:prstGeom>
        </p:spPr>
      </p:pic>
    </p:spTree>
    <p:extLst>
      <p:ext uri="{BB962C8B-B14F-4D97-AF65-F5344CB8AC3E}">
        <p14:creationId xmlns:p14="http://schemas.microsoft.com/office/powerpoint/2010/main" val="85800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CF0A95-D2B9-4CB9-9CFE-AB8A5D22F701}"/>
              </a:ext>
            </a:extLst>
          </p:cNvPr>
          <p:cNvSpPr>
            <a:spLocks noGrp="1"/>
          </p:cNvSpPr>
          <p:nvPr>
            <p:ph type="ftr" sz="quarter" idx="11"/>
          </p:nvPr>
        </p:nvSpPr>
        <p:spPr/>
        <p:txBody>
          <a:bodyPr/>
          <a:lstStyle/>
          <a:p>
            <a:r>
              <a:rPr lang="en-US" dirty="0">
                <a:solidFill>
                  <a:schemeClr val="tx1"/>
                </a:solidFill>
              </a:rPr>
              <a:t>#</a:t>
            </a:r>
            <a:r>
              <a:rPr lang="en-US" dirty="0" err="1">
                <a:solidFill>
                  <a:schemeClr val="tx1"/>
                </a:solidFill>
              </a:rPr>
              <a:t>metadataIG</a:t>
            </a:r>
            <a:r>
              <a:rPr lang="en-US" dirty="0">
                <a:solidFill>
                  <a:schemeClr val="tx1"/>
                </a:solidFill>
              </a:rPr>
              <a:t> #</a:t>
            </a:r>
            <a:r>
              <a:rPr lang="en-US" dirty="0" err="1">
                <a:solidFill>
                  <a:schemeClr val="tx1"/>
                </a:solidFill>
              </a:rPr>
              <a:t>CatalogingLab</a:t>
            </a:r>
            <a:endParaRPr lang="en-US" dirty="0">
              <a:solidFill>
                <a:schemeClr val="tx1"/>
              </a:solidFill>
            </a:endParaRPr>
          </a:p>
        </p:txBody>
      </p:sp>
      <p:sp>
        <p:nvSpPr>
          <p:cNvPr id="3" name="TextBox 2">
            <a:extLst>
              <a:ext uri="{FF2B5EF4-FFF2-40B4-BE49-F238E27FC236}">
                <a16:creationId xmlns:a16="http://schemas.microsoft.com/office/drawing/2014/main" id="{1AD06ACC-88E9-4D8B-8D87-662A6623A8C7}"/>
              </a:ext>
            </a:extLst>
          </p:cNvPr>
          <p:cNvSpPr txBox="1"/>
          <p:nvPr/>
        </p:nvSpPr>
        <p:spPr>
          <a:xfrm>
            <a:off x="1073426" y="268278"/>
            <a:ext cx="9621078" cy="1323439"/>
          </a:xfrm>
          <a:prstGeom prst="rect">
            <a:avLst/>
          </a:prstGeom>
          <a:noFill/>
        </p:spPr>
        <p:txBody>
          <a:bodyPr wrap="square" rtlCol="0">
            <a:spAutoFit/>
          </a:bodyPr>
          <a:lstStyle/>
          <a:p>
            <a:r>
              <a:rPr lang="en-US" sz="4000" dirty="0"/>
              <a:t>Almost all of the information you need to propose a heading is available on the LC site!</a:t>
            </a:r>
          </a:p>
        </p:txBody>
      </p:sp>
      <p:sp>
        <p:nvSpPr>
          <p:cNvPr id="4" name="TextBox 3">
            <a:extLst>
              <a:ext uri="{FF2B5EF4-FFF2-40B4-BE49-F238E27FC236}">
                <a16:creationId xmlns:a16="http://schemas.microsoft.com/office/drawing/2014/main" id="{77294651-CBB6-4E99-ABD7-DD25AF588F38}"/>
              </a:ext>
            </a:extLst>
          </p:cNvPr>
          <p:cNvSpPr txBox="1"/>
          <p:nvPr/>
        </p:nvSpPr>
        <p:spPr>
          <a:xfrm>
            <a:off x="1417982" y="1711876"/>
            <a:ext cx="9356035" cy="4524315"/>
          </a:xfrm>
          <a:prstGeom prst="rect">
            <a:avLst/>
          </a:prstGeom>
          <a:noFill/>
        </p:spPr>
        <p:txBody>
          <a:bodyPr wrap="square" rtlCol="0">
            <a:spAutoFit/>
          </a:bodyPr>
          <a:lstStyle/>
          <a:p>
            <a:r>
              <a:rPr lang="en-US" sz="2400" dirty="0"/>
              <a:t>Process for Adding and Revising LCSH: </a:t>
            </a:r>
            <a:r>
              <a:rPr lang="en-US" sz="2400" dirty="0">
                <a:hlinkClick r:id="rId2"/>
              </a:rPr>
              <a:t>https://www.loc.gov/aba/cataloging/subject/lcsh-process.html</a:t>
            </a:r>
            <a:endParaRPr lang="en-US" sz="2400" dirty="0"/>
          </a:p>
          <a:p>
            <a:endParaRPr lang="en-US" sz="2400" dirty="0"/>
          </a:p>
          <a:p>
            <a:r>
              <a:rPr lang="en-US" sz="2400" dirty="0"/>
              <a:t>LCSH home: </a:t>
            </a:r>
            <a:r>
              <a:rPr lang="en-US" sz="2400" dirty="0">
                <a:hlinkClick r:id="rId3"/>
              </a:rPr>
              <a:t>https://www.loc.gov/aba/cataloging/subject/</a:t>
            </a:r>
            <a:r>
              <a:rPr lang="en-US" sz="2400" dirty="0"/>
              <a:t> </a:t>
            </a:r>
          </a:p>
          <a:p>
            <a:r>
              <a:rPr lang="en-US" sz="2400" dirty="0"/>
              <a:t>	Find the pdf form to propose or revise a heading!	</a:t>
            </a:r>
          </a:p>
          <a:p>
            <a:r>
              <a:rPr lang="en-US" sz="2400" dirty="0"/>
              <a:t>	Check out the summary of decisions! </a:t>
            </a:r>
          </a:p>
          <a:p>
            <a:r>
              <a:rPr lang="en-US" sz="2400" dirty="0"/>
              <a:t>	See the lists of the most recently approved headings!</a:t>
            </a:r>
          </a:p>
          <a:p>
            <a:r>
              <a:rPr lang="en-US" sz="2400" dirty="0"/>
              <a:t>	Find the most relevant Subject Heading Manuals!</a:t>
            </a:r>
          </a:p>
          <a:p>
            <a:endParaRPr lang="en-US" sz="2400" dirty="0"/>
          </a:p>
          <a:p>
            <a:r>
              <a:rPr lang="en-US" sz="2400" dirty="0"/>
              <a:t>SACO home: </a:t>
            </a:r>
            <a:r>
              <a:rPr lang="en-US" sz="2400" dirty="0">
                <a:hlinkClick r:id="rId4"/>
              </a:rPr>
              <a:t>https://www.loc.gov/aba/pcc/saco/index.html</a:t>
            </a:r>
            <a:r>
              <a:rPr lang="en-US" sz="2400" dirty="0"/>
              <a:t> </a:t>
            </a:r>
          </a:p>
          <a:p>
            <a:r>
              <a:rPr lang="en-US" sz="2400" dirty="0"/>
              <a:t>	Thrill to all 300 pages of the SACO Participants’ Manual!</a:t>
            </a:r>
          </a:p>
          <a:p>
            <a:r>
              <a:rPr lang="en-US" sz="2400" dirty="0"/>
              <a:t>	Be inspired by all the SACO funnel groups &amp; consider joining one!</a:t>
            </a:r>
          </a:p>
        </p:txBody>
      </p:sp>
    </p:spTree>
    <p:extLst>
      <p:ext uri="{BB962C8B-B14F-4D97-AF65-F5344CB8AC3E}">
        <p14:creationId xmlns:p14="http://schemas.microsoft.com/office/powerpoint/2010/main" val="73531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987390-1BEE-4D09-8C85-30FD630A86F7}"/>
              </a:ext>
            </a:extLst>
          </p:cNvPr>
          <p:cNvSpPr>
            <a:spLocks noGrp="1"/>
          </p:cNvSpPr>
          <p:nvPr>
            <p:ph type="ftr" sz="quarter" idx="11"/>
          </p:nvPr>
        </p:nvSpPr>
        <p:spPr/>
        <p:txBody>
          <a:bodyPr/>
          <a:lstStyle/>
          <a:p>
            <a:r>
              <a:rPr lang="en-US"/>
              <a:t>#metadataIG #CatalogingLab</a:t>
            </a:r>
          </a:p>
        </p:txBody>
      </p:sp>
      <p:sp>
        <p:nvSpPr>
          <p:cNvPr id="3" name="TextBox 2">
            <a:extLst>
              <a:ext uri="{FF2B5EF4-FFF2-40B4-BE49-F238E27FC236}">
                <a16:creationId xmlns:a16="http://schemas.microsoft.com/office/drawing/2014/main" id="{83DD8E8F-B3F3-4889-A01C-01C1A5BC89CC}"/>
              </a:ext>
            </a:extLst>
          </p:cNvPr>
          <p:cNvSpPr txBox="1"/>
          <p:nvPr/>
        </p:nvSpPr>
        <p:spPr>
          <a:xfrm>
            <a:off x="4036828" y="611454"/>
            <a:ext cx="7328452" cy="5632311"/>
          </a:xfrm>
          <a:prstGeom prst="rect">
            <a:avLst/>
          </a:prstGeom>
          <a:noFill/>
        </p:spPr>
        <p:txBody>
          <a:bodyPr wrap="square" rtlCol="0">
            <a:spAutoFit/>
          </a:bodyPr>
          <a:lstStyle/>
          <a:p>
            <a:pPr marL="742950" indent="-742950">
              <a:buAutoNum type="arabicPeriod"/>
            </a:pPr>
            <a:r>
              <a:rPr lang="en-US" sz="4000" dirty="0"/>
              <a:t>LC can’t do it alone</a:t>
            </a:r>
          </a:p>
          <a:p>
            <a:pPr marL="742950" indent="-742950">
              <a:buAutoNum type="arabicPeriod"/>
            </a:pPr>
            <a:r>
              <a:rPr lang="en-US" sz="4000" dirty="0"/>
              <a:t>All of us are responsible for the vocabulary we use</a:t>
            </a:r>
          </a:p>
          <a:p>
            <a:pPr marL="742950" indent="-742950">
              <a:buAutoNum type="arabicPeriod"/>
            </a:pPr>
            <a:r>
              <a:rPr lang="en-US" sz="4000" dirty="0"/>
              <a:t>The more people involved, the more diversity of thought is introduced to headings</a:t>
            </a:r>
          </a:p>
          <a:p>
            <a:pPr marL="742950" indent="-742950">
              <a:buAutoNum type="arabicPeriod"/>
            </a:pPr>
            <a:r>
              <a:rPr lang="en-US" sz="4000" dirty="0"/>
              <a:t>Because it’s fun!</a:t>
            </a:r>
          </a:p>
          <a:p>
            <a:pPr marL="742950" indent="-742950">
              <a:buAutoNum type="arabicPeriod"/>
            </a:pPr>
            <a:r>
              <a:rPr lang="en-US" sz="4000" dirty="0"/>
              <a:t>To better understand controlled vocabs</a:t>
            </a:r>
          </a:p>
        </p:txBody>
      </p:sp>
      <p:sp>
        <p:nvSpPr>
          <p:cNvPr id="4" name="TextBox 3">
            <a:extLst>
              <a:ext uri="{FF2B5EF4-FFF2-40B4-BE49-F238E27FC236}">
                <a16:creationId xmlns:a16="http://schemas.microsoft.com/office/drawing/2014/main" id="{8B0C459F-0AE9-459F-BE45-B45C276E30B4}"/>
              </a:ext>
            </a:extLst>
          </p:cNvPr>
          <p:cNvSpPr txBox="1"/>
          <p:nvPr/>
        </p:nvSpPr>
        <p:spPr>
          <a:xfrm>
            <a:off x="871869" y="1227007"/>
            <a:ext cx="3657600" cy="1323439"/>
          </a:xfrm>
          <a:prstGeom prst="rect">
            <a:avLst/>
          </a:prstGeom>
          <a:noFill/>
        </p:spPr>
        <p:txBody>
          <a:bodyPr wrap="square" rtlCol="0">
            <a:spAutoFit/>
          </a:bodyPr>
          <a:lstStyle/>
          <a:p>
            <a:r>
              <a:rPr lang="en-US" sz="8000" dirty="0"/>
              <a:t>Why?</a:t>
            </a:r>
          </a:p>
        </p:txBody>
      </p:sp>
    </p:spTree>
    <p:extLst>
      <p:ext uri="{BB962C8B-B14F-4D97-AF65-F5344CB8AC3E}">
        <p14:creationId xmlns:p14="http://schemas.microsoft.com/office/powerpoint/2010/main" val="838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9EBE9D-BC79-47FC-903A-1156C8C77C81}"/>
              </a:ext>
            </a:extLst>
          </p:cNvPr>
          <p:cNvSpPr>
            <a:spLocks noGrp="1"/>
          </p:cNvSpPr>
          <p:nvPr>
            <p:ph type="ftr" sz="quarter" idx="11"/>
          </p:nvPr>
        </p:nvSpPr>
        <p:spPr/>
        <p:txBody>
          <a:bodyPr/>
          <a:lstStyle/>
          <a:p>
            <a:r>
              <a:rPr lang="en-US"/>
              <a:t>#metadataIG #CatalogingLab</a:t>
            </a:r>
          </a:p>
        </p:txBody>
      </p:sp>
      <p:sp>
        <p:nvSpPr>
          <p:cNvPr id="3" name="TextBox 2">
            <a:extLst>
              <a:ext uri="{FF2B5EF4-FFF2-40B4-BE49-F238E27FC236}">
                <a16:creationId xmlns:a16="http://schemas.microsoft.com/office/drawing/2014/main" id="{FC850B0D-024A-40B4-AADB-622D689C54D7}"/>
              </a:ext>
            </a:extLst>
          </p:cNvPr>
          <p:cNvSpPr txBox="1"/>
          <p:nvPr/>
        </p:nvSpPr>
        <p:spPr>
          <a:xfrm>
            <a:off x="1508051" y="961736"/>
            <a:ext cx="3657600" cy="2554545"/>
          </a:xfrm>
          <a:prstGeom prst="rect">
            <a:avLst/>
          </a:prstGeom>
          <a:noFill/>
        </p:spPr>
        <p:txBody>
          <a:bodyPr wrap="square" rtlCol="0">
            <a:spAutoFit/>
          </a:bodyPr>
          <a:lstStyle/>
          <a:p>
            <a:r>
              <a:rPr lang="en-US" sz="8000" dirty="0"/>
              <a:t>Why not?</a:t>
            </a:r>
          </a:p>
        </p:txBody>
      </p:sp>
      <p:pic>
        <p:nvPicPr>
          <p:cNvPr id="9" name="Picture 8" descr="outline drawing of a fork">
            <a:extLst>
              <a:ext uri="{FF2B5EF4-FFF2-40B4-BE49-F238E27FC236}">
                <a16:creationId xmlns:a16="http://schemas.microsoft.com/office/drawing/2014/main" id="{5B9B45CE-02EA-4347-9D74-8FA9A2891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5651" y="1570266"/>
            <a:ext cx="5196060" cy="3892030"/>
          </a:xfrm>
          <a:prstGeom prst="rect">
            <a:avLst/>
          </a:prstGeom>
        </p:spPr>
      </p:pic>
    </p:spTree>
    <p:extLst>
      <p:ext uri="{BB962C8B-B14F-4D97-AF65-F5344CB8AC3E}">
        <p14:creationId xmlns:p14="http://schemas.microsoft.com/office/powerpoint/2010/main" val="126199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C18A78-2EEE-44B8-B62D-92985C7C6E89}"/>
              </a:ext>
            </a:extLst>
          </p:cNvPr>
          <p:cNvSpPr>
            <a:spLocks noGrp="1"/>
          </p:cNvSpPr>
          <p:nvPr>
            <p:ph type="ftr" sz="quarter" idx="11"/>
          </p:nvPr>
        </p:nvSpPr>
        <p:spPr/>
        <p:txBody>
          <a:bodyPr/>
          <a:lstStyle/>
          <a:p>
            <a:r>
              <a:rPr lang="en-US" dirty="0">
                <a:solidFill>
                  <a:schemeClr val="tx1"/>
                </a:solidFill>
              </a:rPr>
              <a:t>#</a:t>
            </a:r>
            <a:r>
              <a:rPr lang="en-US" dirty="0" err="1">
                <a:solidFill>
                  <a:schemeClr val="tx1"/>
                </a:solidFill>
              </a:rPr>
              <a:t>metadataIG</a:t>
            </a:r>
            <a:r>
              <a:rPr lang="en-US" dirty="0">
                <a:solidFill>
                  <a:schemeClr val="tx1"/>
                </a:solidFill>
              </a:rPr>
              <a:t> #</a:t>
            </a:r>
            <a:r>
              <a:rPr lang="en-US" dirty="0" err="1">
                <a:solidFill>
                  <a:schemeClr val="tx1"/>
                </a:solidFill>
              </a:rPr>
              <a:t>CatalogingLab</a:t>
            </a:r>
            <a:endParaRPr lang="en-US" dirty="0">
              <a:solidFill>
                <a:schemeClr val="tx1"/>
              </a:solidFill>
            </a:endParaRPr>
          </a:p>
        </p:txBody>
      </p:sp>
      <p:sp>
        <p:nvSpPr>
          <p:cNvPr id="5" name="TextBox 4">
            <a:extLst>
              <a:ext uri="{FF2B5EF4-FFF2-40B4-BE49-F238E27FC236}">
                <a16:creationId xmlns:a16="http://schemas.microsoft.com/office/drawing/2014/main" id="{C04C68AD-0A37-43C1-873C-D928276A3332}"/>
              </a:ext>
            </a:extLst>
          </p:cNvPr>
          <p:cNvSpPr txBox="1"/>
          <p:nvPr/>
        </p:nvSpPr>
        <p:spPr>
          <a:xfrm>
            <a:off x="1378226" y="1060174"/>
            <a:ext cx="9422296" cy="1107996"/>
          </a:xfrm>
          <a:prstGeom prst="rect">
            <a:avLst/>
          </a:prstGeom>
          <a:noFill/>
        </p:spPr>
        <p:txBody>
          <a:bodyPr wrap="square" rtlCol="0">
            <a:spAutoFit/>
          </a:bodyPr>
          <a:lstStyle/>
          <a:p>
            <a:r>
              <a:rPr lang="en-US" sz="6600" dirty="0"/>
              <a:t>Questions? Comments? </a:t>
            </a:r>
          </a:p>
        </p:txBody>
      </p:sp>
      <p:sp>
        <p:nvSpPr>
          <p:cNvPr id="6" name="TextBox 5">
            <a:extLst>
              <a:ext uri="{FF2B5EF4-FFF2-40B4-BE49-F238E27FC236}">
                <a16:creationId xmlns:a16="http://schemas.microsoft.com/office/drawing/2014/main" id="{A1C152E6-0FD2-4C7C-BCD1-8D75CD96A52E}"/>
              </a:ext>
            </a:extLst>
          </p:cNvPr>
          <p:cNvSpPr txBox="1"/>
          <p:nvPr/>
        </p:nvSpPr>
        <p:spPr>
          <a:xfrm>
            <a:off x="2531165" y="3326296"/>
            <a:ext cx="8521148" cy="1938992"/>
          </a:xfrm>
          <a:prstGeom prst="rect">
            <a:avLst/>
          </a:prstGeom>
          <a:noFill/>
        </p:spPr>
        <p:txBody>
          <a:bodyPr wrap="square" rtlCol="0">
            <a:spAutoFit/>
          </a:bodyPr>
          <a:lstStyle/>
          <a:p>
            <a:pPr algn="ctr"/>
            <a:r>
              <a:rPr lang="en-US" sz="6000" dirty="0"/>
              <a:t>violetfox@gmail.com </a:t>
            </a:r>
          </a:p>
          <a:p>
            <a:pPr algn="ctr"/>
            <a:r>
              <a:rPr lang="en-US" sz="6000" dirty="0"/>
              <a:t>@</a:t>
            </a:r>
            <a:r>
              <a:rPr lang="en-US" sz="6000" dirty="0" err="1"/>
              <a:t>violetbfox</a:t>
            </a:r>
            <a:endParaRPr lang="en-US" sz="6000" dirty="0"/>
          </a:p>
        </p:txBody>
      </p:sp>
    </p:spTree>
    <p:extLst>
      <p:ext uri="{BB962C8B-B14F-4D97-AF65-F5344CB8AC3E}">
        <p14:creationId xmlns:p14="http://schemas.microsoft.com/office/powerpoint/2010/main" val="117013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DA7482-D453-4217-B673-80550D0A30EB}"/>
              </a:ext>
            </a:extLst>
          </p:cNvPr>
          <p:cNvSpPr txBox="1"/>
          <p:nvPr/>
        </p:nvSpPr>
        <p:spPr>
          <a:xfrm>
            <a:off x="765544" y="595423"/>
            <a:ext cx="3572540" cy="1015663"/>
          </a:xfrm>
          <a:prstGeom prst="rect">
            <a:avLst/>
          </a:prstGeom>
          <a:noFill/>
        </p:spPr>
        <p:txBody>
          <a:bodyPr wrap="square" rtlCol="0">
            <a:spAutoFit/>
          </a:bodyPr>
          <a:lstStyle/>
          <a:p>
            <a:r>
              <a:rPr lang="en-US" sz="6000" dirty="0"/>
              <a:t>About me</a:t>
            </a:r>
          </a:p>
        </p:txBody>
      </p:sp>
      <p:pic>
        <p:nvPicPr>
          <p:cNvPr id="4" name="Picture 3" descr="photo of Violet standing underneath the world's largest strawberry in Strawberry Point, Iowa">
            <a:extLst>
              <a:ext uri="{FF2B5EF4-FFF2-40B4-BE49-F238E27FC236}">
                <a16:creationId xmlns:a16="http://schemas.microsoft.com/office/drawing/2014/main" id="{BAF52192-2E37-46A4-8A61-2ADA91D77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296" y="0"/>
            <a:ext cx="3469184" cy="6858000"/>
          </a:xfrm>
          <a:prstGeom prst="rect">
            <a:avLst/>
          </a:prstGeom>
        </p:spPr>
      </p:pic>
      <p:pic>
        <p:nvPicPr>
          <p:cNvPr id="8" name="Picture 7" descr="map of Iowa featuring location of Strawberry Point, home of the world's largest strawberry">
            <a:extLst>
              <a:ext uri="{FF2B5EF4-FFF2-40B4-BE49-F238E27FC236}">
                <a16:creationId xmlns:a16="http://schemas.microsoft.com/office/drawing/2014/main" id="{DB5A524C-8E83-4619-BB3B-1FF360BCD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474" y="1969570"/>
            <a:ext cx="5314252" cy="4028296"/>
          </a:xfrm>
          <a:prstGeom prst="rect">
            <a:avLst/>
          </a:prstGeom>
        </p:spPr>
      </p:pic>
      <p:sp>
        <p:nvSpPr>
          <p:cNvPr id="3" name="Footer Placeholder 2">
            <a:extLst>
              <a:ext uri="{FF2B5EF4-FFF2-40B4-BE49-F238E27FC236}">
                <a16:creationId xmlns:a16="http://schemas.microsoft.com/office/drawing/2014/main" id="{05C8D91D-CF14-4309-B9E0-52B77B36B9AB}"/>
              </a:ext>
            </a:extLst>
          </p:cNvPr>
          <p:cNvSpPr>
            <a:spLocks noGrp="1"/>
          </p:cNvSpPr>
          <p:nvPr>
            <p:ph type="ftr" sz="quarter" idx="11"/>
          </p:nvPr>
        </p:nvSpPr>
        <p:spPr/>
        <p:txBody>
          <a:bodyPr/>
          <a:lstStyle/>
          <a:p>
            <a:r>
              <a:rPr lang="en-US"/>
              <a:t>#metadataIG #CatalogingLab</a:t>
            </a:r>
          </a:p>
        </p:txBody>
      </p:sp>
    </p:spTree>
    <p:extLst>
      <p:ext uri="{BB962C8B-B14F-4D97-AF65-F5344CB8AC3E}">
        <p14:creationId xmlns:p14="http://schemas.microsoft.com/office/powerpoint/2010/main" val="310898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5C5C03-1BE7-4188-84E1-564E4DE573F6}"/>
              </a:ext>
            </a:extLst>
          </p:cNvPr>
          <p:cNvSpPr>
            <a:spLocks noGrp="1"/>
          </p:cNvSpPr>
          <p:nvPr>
            <p:ph type="ftr" sz="quarter" idx="11"/>
          </p:nvPr>
        </p:nvSpPr>
        <p:spPr/>
        <p:txBody>
          <a:bodyPr/>
          <a:lstStyle/>
          <a:p>
            <a:r>
              <a:rPr lang="en-US"/>
              <a:t>#metadataIG #CatalogingLab</a:t>
            </a:r>
          </a:p>
        </p:txBody>
      </p:sp>
      <p:pic>
        <p:nvPicPr>
          <p:cNvPr id="3" name="Picture 2" descr="authority record for Asexuality (Sexual orientation)">
            <a:extLst>
              <a:ext uri="{FF2B5EF4-FFF2-40B4-BE49-F238E27FC236}">
                <a16:creationId xmlns:a16="http://schemas.microsoft.com/office/drawing/2014/main" id="{C37460E8-CDF8-4586-A0FA-F8050DD9C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207" y="642317"/>
            <a:ext cx="7581900" cy="5467350"/>
          </a:xfrm>
          <a:prstGeom prst="rect">
            <a:avLst/>
          </a:prstGeom>
        </p:spPr>
      </p:pic>
      <p:pic>
        <p:nvPicPr>
          <p:cNvPr id="1026" name="Picture 2" descr="asexuality flag">
            <a:extLst>
              <a:ext uri="{FF2B5EF4-FFF2-40B4-BE49-F238E27FC236}">
                <a16:creationId xmlns:a16="http://schemas.microsoft.com/office/drawing/2014/main" id="{6413596A-12A8-43B3-971E-FB61B0F68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352" y="3713093"/>
            <a:ext cx="4190527" cy="25199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descr="text reading thanks to Catherine Oliver, Jessica Schomberg, Netanel Ganin">
            <a:extLst>
              <a:ext uri="{FF2B5EF4-FFF2-40B4-BE49-F238E27FC236}">
                <a16:creationId xmlns:a16="http://schemas.microsoft.com/office/drawing/2014/main" id="{B501167E-66EB-4E78-A1D9-20F5A01F0673}"/>
              </a:ext>
            </a:extLst>
          </p:cNvPr>
          <p:cNvSpPr txBox="1"/>
          <p:nvPr/>
        </p:nvSpPr>
        <p:spPr>
          <a:xfrm>
            <a:off x="945701" y="518975"/>
            <a:ext cx="3647564" cy="2554545"/>
          </a:xfrm>
          <a:prstGeom prst="rect">
            <a:avLst/>
          </a:prstGeom>
          <a:solidFill>
            <a:schemeClr val="accent1">
              <a:lumMod val="40000"/>
              <a:lumOff val="60000"/>
            </a:schemeClr>
          </a:solidFill>
        </p:spPr>
        <p:txBody>
          <a:bodyPr wrap="square" rtlCol="0">
            <a:spAutoFit/>
          </a:bodyPr>
          <a:lstStyle/>
          <a:p>
            <a:r>
              <a:rPr lang="en-US" sz="2000" dirty="0"/>
              <a:t>Thanks to:</a:t>
            </a:r>
          </a:p>
          <a:p>
            <a:pPr marL="285750" indent="-285750">
              <a:buFont typeface="Arial" panose="020B0604020202020204" pitchFamily="34" charset="0"/>
              <a:buChar char="•"/>
            </a:pPr>
            <a:r>
              <a:rPr lang="en-US" sz="2000" dirty="0"/>
              <a:t>Catherine Oliver, Northern Michigan University</a:t>
            </a:r>
          </a:p>
          <a:p>
            <a:pPr marL="285750" indent="-285750">
              <a:buFont typeface="Arial" panose="020B0604020202020204" pitchFamily="34" charset="0"/>
              <a:buChar char="•"/>
            </a:pPr>
            <a:r>
              <a:rPr lang="en-US" sz="2000" dirty="0"/>
              <a:t>Jessica </a:t>
            </a:r>
            <a:r>
              <a:rPr lang="en-US" sz="2000" dirty="0" err="1"/>
              <a:t>Schomberg</a:t>
            </a:r>
            <a:r>
              <a:rPr lang="en-US" sz="2000" dirty="0"/>
              <a:t>, Minnesota State University Mankato</a:t>
            </a:r>
          </a:p>
          <a:p>
            <a:pPr marL="285750" indent="-285750">
              <a:buFont typeface="Arial" panose="020B0604020202020204" pitchFamily="34" charset="0"/>
              <a:buChar char="•"/>
            </a:pPr>
            <a:r>
              <a:rPr lang="en-US" sz="2000" dirty="0" err="1"/>
              <a:t>Netanel</a:t>
            </a:r>
            <a:r>
              <a:rPr lang="en-US" sz="2000" dirty="0"/>
              <a:t> </a:t>
            </a:r>
            <a:r>
              <a:rPr lang="en-US" sz="2000" dirty="0" err="1"/>
              <a:t>Ganin</a:t>
            </a:r>
            <a:r>
              <a:rPr lang="en-US" sz="2000" dirty="0"/>
              <a:t>, Library of Congress National Audio-Visual Conservation Center</a:t>
            </a:r>
          </a:p>
        </p:txBody>
      </p:sp>
    </p:spTree>
    <p:extLst>
      <p:ext uri="{BB962C8B-B14F-4D97-AF65-F5344CB8AC3E}">
        <p14:creationId xmlns:p14="http://schemas.microsoft.com/office/powerpoint/2010/main" val="29285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of an owl's face">
            <a:extLst>
              <a:ext uri="{FF2B5EF4-FFF2-40B4-BE49-F238E27FC236}">
                <a16:creationId xmlns:a16="http://schemas.microsoft.com/office/drawing/2014/main" id="{A68A9CE7-0E74-42E0-B8BB-CFE101EA9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270" y="1238183"/>
            <a:ext cx="5159892" cy="3436488"/>
          </a:xfrm>
          <a:prstGeom prst="rect">
            <a:avLst/>
          </a:prstGeom>
        </p:spPr>
      </p:pic>
      <p:sp>
        <p:nvSpPr>
          <p:cNvPr id="4" name="TextBox 3">
            <a:extLst>
              <a:ext uri="{FF2B5EF4-FFF2-40B4-BE49-F238E27FC236}">
                <a16:creationId xmlns:a16="http://schemas.microsoft.com/office/drawing/2014/main" id="{F656885A-604B-4EA0-98C4-301C79D44B55}"/>
              </a:ext>
            </a:extLst>
          </p:cNvPr>
          <p:cNvSpPr txBox="1"/>
          <p:nvPr/>
        </p:nvSpPr>
        <p:spPr>
          <a:xfrm>
            <a:off x="779721" y="5652363"/>
            <a:ext cx="5316279" cy="369332"/>
          </a:xfrm>
          <a:prstGeom prst="rect">
            <a:avLst/>
          </a:prstGeom>
          <a:noFill/>
        </p:spPr>
        <p:txBody>
          <a:bodyPr wrap="square" rtlCol="0">
            <a:spAutoFit/>
          </a:bodyPr>
          <a:lstStyle/>
          <a:p>
            <a:r>
              <a:rPr lang="en-US" dirty="0"/>
              <a:t>“Owl” by allspice1 is licensed under CC BY-ND 2.0</a:t>
            </a:r>
          </a:p>
        </p:txBody>
      </p:sp>
      <p:sp>
        <p:nvSpPr>
          <p:cNvPr id="5" name="TextBox 4">
            <a:extLst>
              <a:ext uri="{FF2B5EF4-FFF2-40B4-BE49-F238E27FC236}">
                <a16:creationId xmlns:a16="http://schemas.microsoft.com/office/drawing/2014/main" id="{1C40CB75-55FD-4C80-80B0-901B2B44CE09}"/>
              </a:ext>
            </a:extLst>
          </p:cNvPr>
          <p:cNvSpPr txBox="1"/>
          <p:nvPr/>
        </p:nvSpPr>
        <p:spPr>
          <a:xfrm>
            <a:off x="8102009" y="1238183"/>
            <a:ext cx="3657600" cy="3785652"/>
          </a:xfrm>
          <a:prstGeom prst="rect">
            <a:avLst/>
          </a:prstGeom>
          <a:noFill/>
        </p:spPr>
        <p:txBody>
          <a:bodyPr wrap="square" rtlCol="0">
            <a:spAutoFit/>
          </a:bodyPr>
          <a:lstStyle/>
          <a:p>
            <a:r>
              <a:rPr lang="en-US" sz="8000" dirty="0"/>
              <a:t>Who</a:t>
            </a:r>
          </a:p>
          <a:p>
            <a:r>
              <a:rPr lang="en-US" sz="8000" dirty="0"/>
              <a:t>are</a:t>
            </a:r>
          </a:p>
          <a:p>
            <a:r>
              <a:rPr lang="en-US" sz="8000" dirty="0"/>
              <a:t>you?</a:t>
            </a:r>
          </a:p>
        </p:txBody>
      </p:sp>
      <p:sp>
        <p:nvSpPr>
          <p:cNvPr id="6" name="Footer Placeholder 5">
            <a:extLst>
              <a:ext uri="{FF2B5EF4-FFF2-40B4-BE49-F238E27FC236}">
                <a16:creationId xmlns:a16="http://schemas.microsoft.com/office/drawing/2014/main" id="{D715015B-5F53-49D9-9BFD-B24419CC997D}"/>
              </a:ext>
            </a:extLst>
          </p:cNvPr>
          <p:cNvSpPr>
            <a:spLocks noGrp="1"/>
          </p:cNvSpPr>
          <p:nvPr>
            <p:ph type="ftr" sz="quarter" idx="11"/>
          </p:nvPr>
        </p:nvSpPr>
        <p:spPr/>
        <p:txBody>
          <a:bodyPr/>
          <a:lstStyle/>
          <a:p>
            <a:r>
              <a:rPr lang="en-US"/>
              <a:t>#metadataIG #CatalogingLab</a:t>
            </a:r>
          </a:p>
        </p:txBody>
      </p:sp>
    </p:spTree>
    <p:extLst>
      <p:ext uri="{BB962C8B-B14F-4D97-AF65-F5344CB8AC3E}">
        <p14:creationId xmlns:p14="http://schemas.microsoft.com/office/powerpoint/2010/main" val="309100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0F42D27-F3D9-4A1F-BC00-59D866A9C328}"/>
              </a:ext>
            </a:extLst>
          </p:cNvPr>
          <p:cNvSpPr>
            <a:spLocks noGrp="1"/>
          </p:cNvSpPr>
          <p:nvPr>
            <p:ph type="ftr" sz="quarter" idx="11"/>
          </p:nvPr>
        </p:nvSpPr>
        <p:spPr/>
        <p:txBody>
          <a:bodyPr/>
          <a:lstStyle/>
          <a:p>
            <a:r>
              <a:rPr lang="en-US"/>
              <a:t>#metadataIG #CatalogingLab</a:t>
            </a:r>
          </a:p>
        </p:txBody>
      </p:sp>
      <p:sp>
        <p:nvSpPr>
          <p:cNvPr id="3" name="TextBox 2">
            <a:extLst>
              <a:ext uri="{FF2B5EF4-FFF2-40B4-BE49-F238E27FC236}">
                <a16:creationId xmlns:a16="http://schemas.microsoft.com/office/drawing/2014/main" id="{22DDCEA0-84D5-43ED-A5D3-2E443DA93938}"/>
              </a:ext>
            </a:extLst>
          </p:cNvPr>
          <p:cNvSpPr txBox="1"/>
          <p:nvPr/>
        </p:nvSpPr>
        <p:spPr>
          <a:xfrm>
            <a:off x="7081284" y="1238183"/>
            <a:ext cx="4678325" cy="3785652"/>
          </a:xfrm>
          <a:prstGeom prst="rect">
            <a:avLst/>
          </a:prstGeom>
          <a:noFill/>
        </p:spPr>
        <p:txBody>
          <a:bodyPr wrap="square" rtlCol="0">
            <a:spAutoFit/>
          </a:bodyPr>
          <a:lstStyle/>
          <a:p>
            <a:r>
              <a:rPr lang="en-US" sz="8000" dirty="0"/>
              <a:t>Who</a:t>
            </a:r>
          </a:p>
          <a:p>
            <a:r>
              <a:rPr lang="en-US" sz="8000" dirty="0"/>
              <a:t>makes the decisions?</a:t>
            </a:r>
          </a:p>
        </p:txBody>
      </p:sp>
      <p:sp>
        <p:nvSpPr>
          <p:cNvPr id="4" name="TextBox 3">
            <a:extLst>
              <a:ext uri="{FF2B5EF4-FFF2-40B4-BE49-F238E27FC236}">
                <a16:creationId xmlns:a16="http://schemas.microsoft.com/office/drawing/2014/main" id="{F26BF529-439C-4587-B829-6256D206F762}"/>
              </a:ext>
            </a:extLst>
          </p:cNvPr>
          <p:cNvSpPr txBox="1"/>
          <p:nvPr/>
        </p:nvSpPr>
        <p:spPr>
          <a:xfrm>
            <a:off x="779721" y="5652363"/>
            <a:ext cx="6939516" cy="369332"/>
          </a:xfrm>
          <a:prstGeom prst="rect">
            <a:avLst/>
          </a:prstGeom>
          <a:noFill/>
        </p:spPr>
        <p:txBody>
          <a:bodyPr wrap="square" rtlCol="0">
            <a:spAutoFit/>
          </a:bodyPr>
          <a:lstStyle/>
          <a:p>
            <a:r>
              <a:rPr lang="en-US" dirty="0"/>
              <a:t>“</a:t>
            </a:r>
            <a:r>
              <a:rPr lang="en-US" dirty="0" err="1"/>
              <a:t>Browl</a:t>
            </a:r>
            <a:r>
              <a:rPr lang="en-US" dirty="0"/>
              <a:t> Fish Owl” by </a:t>
            </a:r>
            <a:r>
              <a:rPr lang="en-US" dirty="0" err="1"/>
              <a:t>challiyan</a:t>
            </a:r>
            <a:r>
              <a:rPr lang="en-US" dirty="0"/>
              <a:t> is licensed under CC BY-SA 2.0</a:t>
            </a:r>
          </a:p>
        </p:txBody>
      </p:sp>
      <p:pic>
        <p:nvPicPr>
          <p:cNvPr id="5" name="Picture 4" descr="photo of an owl's face">
            <a:extLst>
              <a:ext uri="{FF2B5EF4-FFF2-40B4-BE49-F238E27FC236}">
                <a16:creationId xmlns:a16="http://schemas.microsoft.com/office/drawing/2014/main" id="{47004D75-78A4-4F0B-95AF-49CBF527AE37}"/>
              </a:ext>
            </a:extLst>
          </p:cNvPr>
          <p:cNvPicPr>
            <a:picLocks noChangeAspect="1"/>
          </p:cNvPicPr>
          <p:nvPr/>
        </p:nvPicPr>
        <p:blipFill>
          <a:blip r:embed="rId3"/>
          <a:stretch>
            <a:fillRect/>
          </a:stretch>
        </p:blipFill>
        <p:spPr>
          <a:xfrm>
            <a:off x="432391" y="677161"/>
            <a:ext cx="6096000" cy="4057650"/>
          </a:xfrm>
          <a:prstGeom prst="rect">
            <a:avLst/>
          </a:prstGeom>
        </p:spPr>
      </p:pic>
    </p:spTree>
    <p:extLst>
      <p:ext uri="{BB962C8B-B14F-4D97-AF65-F5344CB8AC3E}">
        <p14:creationId xmlns:p14="http://schemas.microsoft.com/office/powerpoint/2010/main" val="80633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8C5A8ED-76AF-4FA3-80EF-D7A5A82F47E9}"/>
              </a:ext>
            </a:extLst>
          </p:cNvPr>
          <p:cNvSpPr>
            <a:spLocks noGrp="1"/>
          </p:cNvSpPr>
          <p:nvPr>
            <p:ph type="ftr" sz="quarter" idx="11"/>
          </p:nvPr>
        </p:nvSpPr>
        <p:spPr/>
        <p:txBody>
          <a:bodyPr/>
          <a:lstStyle/>
          <a:p>
            <a:r>
              <a:rPr lang="en-US"/>
              <a:t>#metadataIG #CatalogingLab</a:t>
            </a:r>
          </a:p>
        </p:txBody>
      </p:sp>
      <p:sp>
        <p:nvSpPr>
          <p:cNvPr id="3" name="TextBox 2">
            <a:extLst>
              <a:ext uri="{FF2B5EF4-FFF2-40B4-BE49-F238E27FC236}">
                <a16:creationId xmlns:a16="http://schemas.microsoft.com/office/drawing/2014/main" id="{ED0A29D6-ED99-4308-804D-81B6AF9C26CA}"/>
              </a:ext>
            </a:extLst>
          </p:cNvPr>
          <p:cNvSpPr txBox="1"/>
          <p:nvPr/>
        </p:nvSpPr>
        <p:spPr>
          <a:xfrm>
            <a:off x="2382129" y="1049080"/>
            <a:ext cx="7427742" cy="4801314"/>
          </a:xfrm>
          <a:prstGeom prst="rect">
            <a:avLst/>
          </a:prstGeom>
          <a:noFill/>
        </p:spPr>
        <p:txBody>
          <a:bodyPr wrap="square" rtlCol="0">
            <a:spAutoFit/>
          </a:bodyPr>
          <a:lstStyle/>
          <a:p>
            <a:r>
              <a:rPr lang="en-US" sz="3600" b="1" dirty="0"/>
              <a:t>SACO</a:t>
            </a:r>
            <a:r>
              <a:rPr lang="en-US" sz="3600" dirty="0"/>
              <a:t>: Subject Authority Cooperative program (is a part of PCC) </a:t>
            </a:r>
          </a:p>
          <a:p>
            <a:endParaRPr lang="en-US" sz="3600" dirty="0"/>
          </a:p>
          <a:p>
            <a:r>
              <a:rPr lang="en-US" sz="3600" b="1" dirty="0"/>
              <a:t>PCC</a:t>
            </a:r>
            <a:r>
              <a:rPr lang="en-US" sz="3600" dirty="0"/>
              <a:t>: Program for Cooperative Cataloging</a:t>
            </a:r>
          </a:p>
          <a:p>
            <a:endParaRPr lang="en-US" sz="3600" dirty="0"/>
          </a:p>
          <a:p>
            <a:r>
              <a:rPr lang="en-US" sz="3600" b="1" dirty="0"/>
              <a:t>PSD</a:t>
            </a:r>
            <a:r>
              <a:rPr lang="en-US" sz="3600" dirty="0"/>
              <a:t>: Policy and Standards Division of the Library of Congress</a:t>
            </a:r>
          </a:p>
          <a:p>
            <a:endParaRPr lang="en-US" dirty="0">
              <a:solidFill>
                <a:schemeClr val="bg1"/>
              </a:solidFill>
            </a:endParaRPr>
          </a:p>
        </p:txBody>
      </p:sp>
    </p:spTree>
    <p:extLst>
      <p:ext uri="{BB962C8B-B14F-4D97-AF65-F5344CB8AC3E}">
        <p14:creationId xmlns:p14="http://schemas.microsoft.com/office/powerpoint/2010/main" val="232363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A0AEF3-64CD-4FFF-92CA-064C9093A13A}"/>
              </a:ext>
            </a:extLst>
          </p:cNvPr>
          <p:cNvSpPr>
            <a:spLocks noGrp="1"/>
          </p:cNvSpPr>
          <p:nvPr>
            <p:ph type="ftr" sz="quarter" idx="11"/>
          </p:nvPr>
        </p:nvSpPr>
        <p:spPr/>
        <p:txBody>
          <a:bodyPr/>
          <a:lstStyle/>
          <a:p>
            <a:r>
              <a:rPr lang="en-US">
                <a:solidFill>
                  <a:schemeClr val="tx1"/>
                </a:solidFill>
              </a:rPr>
              <a:t>#metadataIG #CatalogingLab</a:t>
            </a:r>
          </a:p>
        </p:txBody>
      </p:sp>
      <p:sp>
        <p:nvSpPr>
          <p:cNvPr id="6" name="Rectangle: Rounded Corners 5">
            <a:extLst>
              <a:ext uri="{FF2B5EF4-FFF2-40B4-BE49-F238E27FC236}">
                <a16:creationId xmlns:a16="http://schemas.microsoft.com/office/drawing/2014/main" id="{F0D21C91-5D3F-4971-91AD-61F0C7F5EF5A}"/>
              </a:ext>
            </a:extLst>
          </p:cNvPr>
          <p:cNvSpPr/>
          <p:nvPr/>
        </p:nvSpPr>
        <p:spPr>
          <a:xfrm>
            <a:off x="2372139" y="503583"/>
            <a:ext cx="8203096" cy="104692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9890A9FF-48E8-43CC-966F-CA8C5F37FE3C}"/>
              </a:ext>
            </a:extLst>
          </p:cNvPr>
          <p:cNvSpPr txBox="1"/>
          <p:nvPr/>
        </p:nvSpPr>
        <p:spPr>
          <a:xfrm>
            <a:off x="3274966" y="632884"/>
            <a:ext cx="7620000" cy="830997"/>
          </a:xfrm>
          <a:prstGeom prst="rect">
            <a:avLst/>
          </a:prstGeom>
          <a:noFill/>
        </p:spPr>
        <p:txBody>
          <a:bodyPr wrap="square" rtlCol="0">
            <a:spAutoFit/>
          </a:bodyPr>
          <a:lstStyle/>
          <a:p>
            <a:r>
              <a:rPr lang="en-US" sz="4800" dirty="0"/>
              <a:t>The submission process</a:t>
            </a:r>
          </a:p>
        </p:txBody>
      </p:sp>
      <p:sp>
        <p:nvSpPr>
          <p:cNvPr id="9" name="TextBox 8">
            <a:extLst>
              <a:ext uri="{FF2B5EF4-FFF2-40B4-BE49-F238E27FC236}">
                <a16:creationId xmlns:a16="http://schemas.microsoft.com/office/drawing/2014/main" id="{44BD49A6-3E3D-4924-8C19-5499F1178ECD}"/>
              </a:ext>
            </a:extLst>
          </p:cNvPr>
          <p:cNvSpPr txBox="1"/>
          <p:nvPr/>
        </p:nvSpPr>
        <p:spPr>
          <a:xfrm>
            <a:off x="9172183" y="5833130"/>
            <a:ext cx="3445565" cy="523220"/>
          </a:xfrm>
          <a:prstGeom prst="rect">
            <a:avLst/>
          </a:prstGeom>
          <a:noFill/>
        </p:spPr>
        <p:txBody>
          <a:bodyPr wrap="square" rtlCol="0">
            <a:spAutoFit/>
          </a:bodyPr>
          <a:lstStyle/>
          <a:p>
            <a:r>
              <a:rPr lang="en-US" sz="2800" dirty="0"/>
              <a:t>Submit proposal</a:t>
            </a:r>
          </a:p>
        </p:txBody>
      </p:sp>
      <p:sp>
        <p:nvSpPr>
          <p:cNvPr id="10" name="TextBox 9">
            <a:extLst>
              <a:ext uri="{FF2B5EF4-FFF2-40B4-BE49-F238E27FC236}">
                <a16:creationId xmlns:a16="http://schemas.microsoft.com/office/drawing/2014/main" id="{F579A363-5BDD-42A6-8A34-12446D3CF416}"/>
              </a:ext>
            </a:extLst>
          </p:cNvPr>
          <p:cNvSpPr txBox="1"/>
          <p:nvPr/>
        </p:nvSpPr>
        <p:spPr>
          <a:xfrm>
            <a:off x="3343334" y="4114742"/>
            <a:ext cx="3130353" cy="523220"/>
          </a:xfrm>
          <a:prstGeom prst="rect">
            <a:avLst/>
          </a:prstGeom>
          <a:noFill/>
        </p:spPr>
        <p:txBody>
          <a:bodyPr wrap="square" rtlCol="0">
            <a:spAutoFit/>
          </a:bodyPr>
          <a:lstStyle/>
          <a:p>
            <a:r>
              <a:rPr lang="en-US" sz="2800" dirty="0"/>
              <a:t>Research topic</a:t>
            </a:r>
          </a:p>
        </p:txBody>
      </p:sp>
      <p:sp>
        <p:nvSpPr>
          <p:cNvPr id="11" name="TextBox 10">
            <a:extLst>
              <a:ext uri="{FF2B5EF4-FFF2-40B4-BE49-F238E27FC236}">
                <a16:creationId xmlns:a16="http://schemas.microsoft.com/office/drawing/2014/main" id="{BA3BFFC0-3C16-4543-ABBA-1D5C593069DB}"/>
              </a:ext>
            </a:extLst>
          </p:cNvPr>
          <p:cNvSpPr txBox="1"/>
          <p:nvPr/>
        </p:nvSpPr>
        <p:spPr>
          <a:xfrm>
            <a:off x="6341165" y="5028496"/>
            <a:ext cx="2862470" cy="523220"/>
          </a:xfrm>
          <a:prstGeom prst="rect">
            <a:avLst/>
          </a:prstGeom>
          <a:noFill/>
        </p:spPr>
        <p:txBody>
          <a:bodyPr wrap="square" rtlCol="0">
            <a:spAutoFit/>
          </a:bodyPr>
          <a:lstStyle/>
          <a:p>
            <a:r>
              <a:rPr lang="en-US" sz="2800" dirty="0"/>
              <a:t>Formulate record</a:t>
            </a:r>
          </a:p>
        </p:txBody>
      </p:sp>
      <p:pic>
        <p:nvPicPr>
          <p:cNvPr id="12" name="Graphic 11" descr="Duck">
            <a:extLst>
              <a:ext uri="{FF2B5EF4-FFF2-40B4-BE49-F238E27FC236}">
                <a16:creationId xmlns:a16="http://schemas.microsoft.com/office/drawing/2014/main" id="{58068DFA-1255-4ACC-BBEB-01A4BBB60E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6852" y="2007848"/>
            <a:ext cx="914400" cy="914400"/>
          </a:xfrm>
          <a:prstGeom prst="rect">
            <a:avLst/>
          </a:prstGeom>
        </p:spPr>
      </p:pic>
      <p:sp>
        <p:nvSpPr>
          <p:cNvPr id="13" name="TextBox 12">
            <a:extLst>
              <a:ext uri="{FF2B5EF4-FFF2-40B4-BE49-F238E27FC236}">
                <a16:creationId xmlns:a16="http://schemas.microsoft.com/office/drawing/2014/main" id="{EA6CD1FC-F613-41F9-9F02-EA87CC1F1525}"/>
              </a:ext>
            </a:extLst>
          </p:cNvPr>
          <p:cNvSpPr txBox="1"/>
          <p:nvPr/>
        </p:nvSpPr>
        <p:spPr>
          <a:xfrm>
            <a:off x="770017" y="3186010"/>
            <a:ext cx="2862470" cy="523220"/>
          </a:xfrm>
          <a:prstGeom prst="rect">
            <a:avLst/>
          </a:prstGeom>
          <a:noFill/>
        </p:spPr>
        <p:txBody>
          <a:bodyPr wrap="square" rtlCol="0">
            <a:spAutoFit/>
          </a:bodyPr>
          <a:lstStyle/>
          <a:p>
            <a:r>
              <a:rPr lang="en-US" sz="2800" dirty="0"/>
              <a:t>Identify need</a:t>
            </a:r>
          </a:p>
        </p:txBody>
      </p:sp>
      <p:sp>
        <p:nvSpPr>
          <p:cNvPr id="15" name="Arrow: Right 14">
            <a:extLst>
              <a:ext uri="{FF2B5EF4-FFF2-40B4-BE49-F238E27FC236}">
                <a16:creationId xmlns:a16="http://schemas.microsoft.com/office/drawing/2014/main" id="{930128B5-90D6-46DC-ADCD-0F55E82B9462}"/>
              </a:ext>
            </a:extLst>
          </p:cNvPr>
          <p:cNvSpPr/>
          <p:nvPr/>
        </p:nvSpPr>
        <p:spPr>
          <a:xfrm rot="1590025">
            <a:off x="5787628" y="3791079"/>
            <a:ext cx="802448" cy="4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Graphic 17" descr="Duck">
            <a:extLst>
              <a:ext uri="{FF2B5EF4-FFF2-40B4-BE49-F238E27FC236}">
                <a16:creationId xmlns:a16="http://schemas.microsoft.com/office/drawing/2014/main" id="{B6217F28-DF7E-4536-A0EF-CCD75D63D5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9322" y="3177867"/>
            <a:ext cx="914400" cy="914400"/>
          </a:xfrm>
          <a:prstGeom prst="rect">
            <a:avLst/>
          </a:prstGeom>
        </p:spPr>
      </p:pic>
      <p:pic>
        <p:nvPicPr>
          <p:cNvPr id="19" name="Graphic 18" descr="Duck">
            <a:extLst>
              <a:ext uri="{FF2B5EF4-FFF2-40B4-BE49-F238E27FC236}">
                <a16:creationId xmlns:a16="http://schemas.microsoft.com/office/drawing/2014/main" id="{D1A019F1-389B-48AC-8997-47BA984379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9490" y="4109668"/>
            <a:ext cx="914400" cy="914400"/>
          </a:xfrm>
          <a:prstGeom prst="rect">
            <a:avLst/>
          </a:prstGeom>
        </p:spPr>
      </p:pic>
      <p:pic>
        <p:nvPicPr>
          <p:cNvPr id="20" name="Graphic 19" descr="Duck">
            <a:extLst>
              <a:ext uri="{FF2B5EF4-FFF2-40B4-BE49-F238E27FC236}">
                <a16:creationId xmlns:a16="http://schemas.microsoft.com/office/drawing/2014/main" id="{44404772-4B54-4E50-AD3E-4B5CAFDA12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7765" y="4918730"/>
            <a:ext cx="914400" cy="914400"/>
          </a:xfrm>
          <a:prstGeom prst="rect">
            <a:avLst/>
          </a:prstGeom>
        </p:spPr>
      </p:pic>
      <p:sp>
        <p:nvSpPr>
          <p:cNvPr id="21" name="Arrow: Right 20">
            <a:extLst>
              <a:ext uri="{FF2B5EF4-FFF2-40B4-BE49-F238E27FC236}">
                <a16:creationId xmlns:a16="http://schemas.microsoft.com/office/drawing/2014/main" id="{985AA4D1-12E9-4984-9435-6AC00F715E32}"/>
              </a:ext>
            </a:extLst>
          </p:cNvPr>
          <p:cNvSpPr/>
          <p:nvPr/>
        </p:nvSpPr>
        <p:spPr>
          <a:xfrm rot="1590025">
            <a:off x="2840232" y="2822740"/>
            <a:ext cx="802448" cy="4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Right 21">
            <a:extLst>
              <a:ext uri="{FF2B5EF4-FFF2-40B4-BE49-F238E27FC236}">
                <a16:creationId xmlns:a16="http://schemas.microsoft.com/office/drawing/2014/main" id="{52BDEC32-AE31-4D53-9896-CD9F61A53768}"/>
              </a:ext>
            </a:extLst>
          </p:cNvPr>
          <p:cNvSpPr/>
          <p:nvPr/>
        </p:nvSpPr>
        <p:spPr>
          <a:xfrm rot="1590025">
            <a:off x="9254497" y="4792679"/>
            <a:ext cx="802448" cy="4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7536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E56F24C-E1E0-45F1-8075-E388DD582985}"/>
              </a:ext>
            </a:extLst>
          </p:cNvPr>
          <p:cNvSpPr>
            <a:spLocks noGrp="1"/>
          </p:cNvSpPr>
          <p:nvPr>
            <p:ph type="ftr" sz="quarter" idx="11"/>
          </p:nvPr>
        </p:nvSpPr>
        <p:spPr/>
        <p:txBody>
          <a:bodyPr/>
          <a:lstStyle/>
          <a:p>
            <a:r>
              <a:rPr lang="en-US" dirty="0"/>
              <a:t>#</a:t>
            </a:r>
            <a:r>
              <a:rPr lang="en-US" dirty="0" err="1"/>
              <a:t>metadataIG</a:t>
            </a:r>
            <a:r>
              <a:rPr lang="en-US" dirty="0"/>
              <a:t> #</a:t>
            </a:r>
            <a:r>
              <a:rPr lang="en-US" dirty="0" err="1"/>
              <a:t>CatalogingLab</a:t>
            </a:r>
            <a:endParaRPr lang="en-US" dirty="0"/>
          </a:p>
        </p:txBody>
      </p:sp>
      <p:sp>
        <p:nvSpPr>
          <p:cNvPr id="4" name="Rectangle: Rounded Corners 3">
            <a:extLst>
              <a:ext uri="{FF2B5EF4-FFF2-40B4-BE49-F238E27FC236}">
                <a16:creationId xmlns:a16="http://schemas.microsoft.com/office/drawing/2014/main" id="{82C249EE-7CF3-40EC-B133-348AAAB8FDEB}"/>
              </a:ext>
            </a:extLst>
          </p:cNvPr>
          <p:cNvSpPr/>
          <p:nvPr/>
        </p:nvSpPr>
        <p:spPr>
          <a:xfrm>
            <a:off x="2372139" y="503583"/>
            <a:ext cx="8203096" cy="104692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0176DA32-642F-447F-8165-D24111974308}"/>
              </a:ext>
            </a:extLst>
          </p:cNvPr>
          <p:cNvSpPr txBox="1"/>
          <p:nvPr/>
        </p:nvSpPr>
        <p:spPr>
          <a:xfrm>
            <a:off x="3732165" y="613970"/>
            <a:ext cx="7620000" cy="830997"/>
          </a:xfrm>
          <a:prstGeom prst="rect">
            <a:avLst/>
          </a:prstGeom>
          <a:noFill/>
        </p:spPr>
        <p:txBody>
          <a:bodyPr wrap="square" rtlCol="0">
            <a:spAutoFit/>
          </a:bodyPr>
          <a:lstStyle/>
          <a:p>
            <a:r>
              <a:rPr lang="en-US" sz="4800" dirty="0"/>
              <a:t>The review process</a:t>
            </a:r>
          </a:p>
        </p:txBody>
      </p:sp>
      <p:sp>
        <p:nvSpPr>
          <p:cNvPr id="7" name="TextBox 6">
            <a:extLst>
              <a:ext uri="{FF2B5EF4-FFF2-40B4-BE49-F238E27FC236}">
                <a16:creationId xmlns:a16="http://schemas.microsoft.com/office/drawing/2014/main" id="{64AFCC17-4C2E-490B-B2EB-7CDB0449F34D}"/>
              </a:ext>
            </a:extLst>
          </p:cNvPr>
          <p:cNvSpPr txBox="1"/>
          <p:nvPr/>
        </p:nvSpPr>
        <p:spPr>
          <a:xfrm>
            <a:off x="4931891" y="4055256"/>
            <a:ext cx="3065479" cy="523220"/>
          </a:xfrm>
          <a:prstGeom prst="rect">
            <a:avLst/>
          </a:prstGeom>
          <a:noFill/>
        </p:spPr>
        <p:txBody>
          <a:bodyPr wrap="square" rtlCol="0">
            <a:spAutoFit/>
          </a:bodyPr>
          <a:lstStyle/>
          <a:p>
            <a:r>
              <a:rPr lang="en-US" sz="2800" dirty="0"/>
              <a:t>Evaluate proposal</a:t>
            </a:r>
          </a:p>
        </p:txBody>
      </p:sp>
      <p:sp>
        <p:nvSpPr>
          <p:cNvPr id="8" name="TextBox 7">
            <a:extLst>
              <a:ext uri="{FF2B5EF4-FFF2-40B4-BE49-F238E27FC236}">
                <a16:creationId xmlns:a16="http://schemas.microsoft.com/office/drawing/2014/main" id="{4069DD58-4A72-45C6-BC3A-9ADC54E0F9C2}"/>
              </a:ext>
            </a:extLst>
          </p:cNvPr>
          <p:cNvSpPr txBox="1"/>
          <p:nvPr/>
        </p:nvSpPr>
        <p:spPr>
          <a:xfrm>
            <a:off x="9322579" y="4055256"/>
            <a:ext cx="2862470" cy="523220"/>
          </a:xfrm>
          <a:prstGeom prst="rect">
            <a:avLst/>
          </a:prstGeom>
          <a:noFill/>
        </p:spPr>
        <p:txBody>
          <a:bodyPr wrap="square" rtlCol="0">
            <a:spAutoFit/>
          </a:bodyPr>
          <a:lstStyle/>
          <a:p>
            <a:r>
              <a:rPr lang="en-US" sz="2800" dirty="0"/>
              <a:t>Publish decisions</a:t>
            </a:r>
          </a:p>
        </p:txBody>
      </p:sp>
      <p:pic>
        <p:nvPicPr>
          <p:cNvPr id="9" name="Graphic 8" descr="Duck">
            <a:extLst>
              <a:ext uri="{FF2B5EF4-FFF2-40B4-BE49-F238E27FC236}">
                <a16:creationId xmlns:a16="http://schemas.microsoft.com/office/drawing/2014/main" id="{0FA9542F-CC5C-455C-9E50-52B20BEB2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57739" y="2811692"/>
            <a:ext cx="914400" cy="914400"/>
          </a:xfrm>
          <a:prstGeom prst="rect">
            <a:avLst/>
          </a:prstGeom>
        </p:spPr>
      </p:pic>
      <p:sp>
        <p:nvSpPr>
          <p:cNvPr id="10" name="TextBox 9">
            <a:extLst>
              <a:ext uri="{FF2B5EF4-FFF2-40B4-BE49-F238E27FC236}">
                <a16:creationId xmlns:a16="http://schemas.microsoft.com/office/drawing/2014/main" id="{95BADEC5-A89D-461C-87E2-579F26206938}"/>
              </a:ext>
            </a:extLst>
          </p:cNvPr>
          <p:cNvSpPr txBox="1"/>
          <p:nvPr/>
        </p:nvSpPr>
        <p:spPr>
          <a:xfrm>
            <a:off x="545738" y="4055256"/>
            <a:ext cx="2862470" cy="523220"/>
          </a:xfrm>
          <a:prstGeom prst="rect">
            <a:avLst/>
          </a:prstGeom>
          <a:noFill/>
        </p:spPr>
        <p:txBody>
          <a:bodyPr wrap="square" rtlCol="0">
            <a:spAutoFit/>
          </a:bodyPr>
          <a:lstStyle/>
          <a:p>
            <a:r>
              <a:rPr lang="en-US" sz="2800" dirty="0"/>
              <a:t>Receive proposal</a:t>
            </a:r>
          </a:p>
        </p:txBody>
      </p:sp>
      <p:sp>
        <p:nvSpPr>
          <p:cNvPr id="11" name="Arrow: Right 10">
            <a:extLst>
              <a:ext uri="{FF2B5EF4-FFF2-40B4-BE49-F238E27FC236}">
                <a16:creationId xmlns:a16="http://schemas.microsoft.com/office/drawing/2014/main" id="{DAE2D2D3-98E5-485E-B7BA-CB1E56EE03D1}"/>
              </a:ext>
            </a:extLst>
          </p:cNvPr>
          <p:cNvSpPr/>
          <p:nvPr/>
        </p:nvSpPr>
        <p:spPr>
          <a:xfrm>
            <a:off x="8153400" y="3268892"/>
            <a:ext cx="802448" cy="4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Graphic 11" descr="Duck">
            <a:extLst>
              <a:ext uri="{FF2B5EF4-FFF2-40B4-BE49-F238E27FC236}">
                <a16:creationId xmlns:a16="http://schemas.microsoft.com/office/drawing/2014/main" id="{4082FDF5-63DE-4909-80FC-B92C10564F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5705" y="2938732"/>
            <a:ext cx="914400" cy="914400"/>
          </a:xfrm>
          <a:prstGeom prst="rect">
            <a:avLst/>
          </a:prstGeom>
        </p:spPr>
      </p:pic>
      <p:pic>
        <p:nvPicPr>
          <p:cNvPr id="13" name="Graphic 12" descr="Duck">
            <a:extLst>
              <a:ext uri="{FF2B5EF4-FFF2-40B4-BE49-F238E27FC236}">
                <a16:creationId xmlns:a16="http://schemas.microsoft.com/office/drawing/2014/main" id="{A9EA27B5-CBED-4FB3-9AB1-B323848361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50800" y="2938732"/>
            <a:ext cx="914400" cy="914400"/>
          </a:xfrm>
          <a:prstGeom prst="rect">
            <a:avLst/>
          </a:prstGeom>
        </p:spPr>
      </p:pic>
      <p:sp>
        <p:nvSpPr>
          <p:cNvPr id="15" name="Arrow: Right 14">
            <a:extLst>
              <a:ext uri="{FF2B5EF4-FFF2-40B4-BE49-F238E27FC236}">
                <a16:creationId xmlns:a16="http://schemas.microsoft.com/office/drawing/2014/main" id="{6F53051B-770A-4091-8BE2-F58AE80A0436}"/>
              </a:ext>
            </a:extLst>
          </p:cNvPr>
          <p:cNvSpPr/>
          <p:nvPr/>
        </p:nvSpPr>
        <p:spPr>
          <a:xfrm rot="165112">
            <a:off x="3353981" y="3248794"/>
            <a:ext cx="802448" cy="4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Explosion: 8 Points 16">
            <a:extLst>
              <a:ext uri="{FF2B5EF4-FFF2-40B4-BE49-F238E27FC236}">
                <a16:creationId xmlns:a16="http://schemas.microsoft.com/office/drawing/2014/main" id="{C3937E54-90AC-49EB-8F7A-41DF5475EE08}"/>
              </a:ext>
            </a:extLst>
          </p:cNvPr>
          <p:cNvSpPr/>
          <p:nvPr/>
        </p:nvSpPr>
        <p:spPr>
          <a:xfrm rot="5921545">
            <a:off x="6662442" y="1281804"/>
            <a:ext cx="3898354" cy="416281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35D35B1-ED57-4DEF-BA44-BBE28AAA75F2}"/>
              </a:ext>
            </a:extLst>
          </p:cNvPr>
          <p:cNvSpPr txBox="1"/>
          <p:nvPr/>
        </p:nvSpPr>
        <p:spPr>
          <a:xfrm>
            <a:off x="7497812" y="2318437"/>
            <a:ext cx="2464524" cy="1754326"/>
          </a:xfrm>
          <a:prstGeom prst="rect">
            <a:avLst/>
          </a:prstGeom>
          <a:noFill/>
        </p:spPr>
        <p:txBody>
          <a:bodyPr wrap="square" rtlCol="0">
            <a:spAutoFit/>
          </a:bodyPr>
          <a:lstStyle/>
          <a:p>
            <a:pPr algn="ctr"/>
            <a:r>
              <a:rPr lang="en-US" sz="5400" dirty="0">
                <a:solidFill>
                  <a:schemeClr val="bg1"/>
                </a:solidFill>
              </a:rPr>
              <a:t>6-10 weeks</a:t>
            </a:r>
          </a:p>
        </p:txBody>
      </p:sp>
    </p:spTree>
    <p:extLst>
      <p:ext uri="{BB962C8B-B14F-4D97-AF65-F5344CB8AC3E}">
        <p14:creationId xmlns:p14="http://schemas.microsoft.com/office/powerpoint/2010/main" val="226472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9A1206-52F6-4AF8-80B7-F582F1D5AE47}"/>
              </a:ext>
            </a:extLst>
          </p:cNvPr>
          <p:cNvSpPr>
            <a:spLocks noGrp="1"/>
          </p:cNvSpPr>
          <p:nvPr>
            <p:ph type="ftr" sz="quarter" idx="11"/>
          </p:nvPr>
        </p:nvSpPr>
        <p:spPr/>
        <p:txBody>
          <a:bodyPr/>
          <a:lstStyle/>
          <a:p>
            <a:r>
              <a:rPr lang="en-US"/>
              <a:t>#metadataIG #CatalogingLab</a:t>
            </a:r>
          </a:p>
        </p:txBody>
      </p:sp>
      <p:sp>
        <p:nvSpPr>
          <p:cNvPr id="3" name="TextBox 2">
            <a:extLst>
              <a:ext uri="{FF2B5EF4-FFF2-40B4-BE49-F238E27FC236}">
                <a16:creationId xmlns:a16="http://schemas.microsoft.com/office/drawing/2014/main" id="{598D3C87-D691-4327-98E0-EFF92E39EDFC}"/>
              </a:ext>
            </a:extLst>
          </p:cNvPr>
          <p:cNvSpPr txBox="1"/>
          <p:nvPr/>
        </p:nvSpPr>
        <p:spPr>
          <a:xfrm>
            <a:off x="1403498" y="919235"/>
            <a:ext cx="8457352" cy="1815882"/>
          </a:xfrm>
          <a:prstGeom prst="rect">
            <a:avLst/>
          </a:prstGeom>
          <a:noFill/>
        </p:spPr>
        <p:txBody>
          <a:bodyPr wrap="square" rtlCol="0">
            <a:spAutoFit/>
          </a:bodyPr>
          <a:lstStyle/>
          <a:p>
            <a:r>
              <a:rPr lang="en-US" sz="4000" dirty="0"/>
              <a:t>What do you need to know to research and formulate an LCSH proposal? </a:t>
            </a:r>
          </a:p>
          <a:p>
            <a:endParaRPr lang="en-US" sz="3200" dirty="0">
              <a:solidFill>
                <a:schemeClr val="bg1"/>
              </a:solidFill>
            </a:endParaRPr>
          </a:p>
        </p:txBody>
      </p:sp>
      <p:sp>
        <p:nvSpPr>
          <p:cNvPr id="4" name="TextBox 3">
            <a:extLst>
              <a:ext uri="{FF2B5EF4-FFF2-40B4-BE49-F238E27FC236}">
                <a16:creationId xmlns:a16="http://schemas.microsoft.com/office/drawing/2014/main" id="{FA50C80C-F9BC-4A6C-9BAA-9A403F80377B}"/>
              </a:ext>
            </a:extLst>
          </p:cNvPr>
          <p:cNvSpPr txBox="1"/>
          <p:nvPr/>
        </p:nvSpPr>
        <p:spPr>
          <a:xfrm>
            <a:off x="1669774" y="3207026"/>
            <a:ext cx="9329531" cy="2554545"/>
          </a:xfrm>
          <a:prstGeom prst="rect">
            <a:avLst/>
          </a:prstGeom>
          <a:noFill/>
        </p:spPr>
        <p:txBody>
          <a:bodyPr wrap="square" rtlCol="0">
            <a:spAutoFit/>
          </a:bodyPr>
          <a:lstStyle/>
          <a:p>
            <a:pPr marL="457200" indent="-457200">
              <a:buFont typeface="Arial" panose="020B0604020202020204" pitchFamily="34" charset="0"/>
              <a:buChar char="•"/>
            </a:pPr>
            <a:r>
              <a:rPr lang="en-US" sz="4000" dirty="0"/>
              <a:t>SACO Participants’ Manual (300 pages)</a:t>
            </a:r>
          </a:p>
          <a:p>
            <a:pPr marL="457200" indent="-457200">
              <a:buFont typeface="Arial" panose="020B0604020202020204" pitchFamily="34" charset="0"/>
              <a:buChar char="•"/>
            </a:pPr>
            <a:r>
              <a:rPr lang="en-US" sz="4000" dirty="0"/>
              <a:t>SHM = Subject Heading Manual</a:t>
            </a:r>
          </a:p>
          <a:p>
            <a:pPr marL="457200" indent="-457200">
              <a:buFont typeface="Arial" panose="020B0604020202020204" pitchFamily="34" charset="0"/>
              <a:buChar char="•"/>
            </a:pPr>
            <a:r>
              <a:rPr lang="en-US" sz="4000" dirty="0"/>
              <a:t>MARC (for authority records)</a:t>
            </a:r>
          </a:p>
          <a:p>
            <a:pPr marL="457200" indent="-457200">
              <a:buFont typeface="Arial" panose="020B0604020202020204" pitchFamily="34" charset="0"/>
              <a:buChar char="•"/>
            </a:pPr>
            <a:r>
              <a:rPr lang="en-US" sz="4000" dirty="0"/>
              <a:t>subject expertise</a:t>
            </a:r>
          </a:p>
        </p:txBody>
      </p:sp>
    </p:spTree>
    <p:extLst>
      <p:ext uri="{BB962C8B-B14F-4D97-AF65-F5344CB8AC3E}">
        <p14:creationId xmlns:p14="http://schemas.microsoft.com/office/powerpoint/2010/main" val="1865547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2155</Words>
  <Application>Microsoft Office PowerPoint</Application>
  <PresentationFormat>Widescreen</PresentationFormat>
  <Paragraphs>120</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Cataloging Lab:  Encouraging Collaboration for a More Effective &amp; Inclusive  LCSH Proposal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Cataloging Lab:  Encouraging Collaboration for a More Effective &amp; Inclusive  LCSH Proposal Process</dc:title>
  <dc:creator>Violet</dc:creator>
  <cp:lastModifiedBy>Violet</cp:lastModifiedBy>
  <cp:revision>21</cp:revision>
  <dcterms:created xsi:type="dcterms:W3CDTF">2018-06-24T10:11:23Z</dcterms:created>
  <dcterms:modified xsi:type="dcterms:W3CDTF">2018-07-10T12:49:39Z</dcterms:modified>
</cp:coreProperties>
</file>