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ucm.es/idealab_researchgroup/" TargetMode="External"/><Relationship Id="rId3" Type="http://schemas.openxmlformats.org/officeDocument/2006/relationships/hyperlink" Target="https://www.ucm.es/idealab_researchgroup/" TargetMode="External"/><Relationship Id="rId4" Type="http://schemas.openxmlformats.org/officeDocument/2006/relationships/hyperlink" Target="https://www.ucm.es/idealab_researchgroup/" TargetMode="External"/><Relationship Id="rId5" Type="http://schemas.openxmlformats.org/officeDocument/2006/relationships/hyperlink" Target="https://www.ucm.es/idealab_researchgroup/" TargetMode="External"/><Relationship Id="rId6" Type="http://schemas.openxmlformats.org/officeDocument/2006/relationships/hyperlink" Target="https://www.ucm.es/idealab_researchgroup/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e470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e47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62f4641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e62f4641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71a6fab9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71a6fab9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825d9c9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825d9c9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3e63fed1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3e63fed1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62f46418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e62f46418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e470d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e470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3e63fed1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3e63fed1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6f9e470d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6f9e470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Spanish colleagues: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Silvia Cobo-Serrano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National Archaeological Museum (Madrid, Spain)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uFill>
                  <a:noFill/>
                </a:u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Member of </a:t>
            </a:r>
            <a:r>
              <a:rPr lang="en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IDEA Lab Research Group</a:t>
            </a:r>
            <a:r>
              <a:rPr lang="en">
                <a:solidFill>
                  <a:srgbClr val="222222"/>
                </a:solidFill>
              </a:rPr>
              <a:t> (UCM, Spain)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 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Rosario Arquero-Avilés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Complutense University of Madrid (UCM)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Director of </a:t>
            </a:r>
            <a:r>
              <a:rPr lang="en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IDEA Lab Research Group</a:t>
            </a:r>
            <a:endParaRPr u="sng">
              <a:solidFill>
                <a:srgbClr val="0000FF"/>
              </a:solidFill>
              <a:hlinkClick r:id="rId6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SPANISH colleagues’ article: </a:t>
            </a:r>
            <a:r>
              <a:rPr lang="en" sz="1200">
                <a:solidFill>
                  <a:srgbClr val="333333"/>
                </a:solidFill>
              </a:rPr>
              <a:t>Serrano, S. C., &amp; Avilés, R. A. (2016). Academic librarians and project management: An international study. </a:t>
            </a:r>
            <a:r>
              <a:rPr i="1" lang="en" sz="1200">
                <a:solidFill>
                  <a:srgbClr val="333333"/>
                </a:solidFill>
              </a:rPr>
              <a:t>Portal: Libraries and the Academy</a:t>
            </a:r>
            <a:r>
              <a:rPr lang="en" sz="1200">
                <a:solidFill>
                  <a:srgbClr val="333333"/>
                </a:solidFill>
              </a:rPr>
              <a:t>, </a:t>
            </a:r>
            <a:r>
              <a:rPr i="1" lang="en" sz="1200">
                <a:solidFill>
                  <a:srgbClr val="333333"/>
                </a:solidFill>
              </a:rPr>
              <a:t>16</a:t>
            </a:r>
            <a:r>
              <a:rPr lang="en" sz="1200">
                <a:solidFill>
                  <a:srgbClr val="333333"/>
                </a:solidFill>
              </a:rPr>
              <a:t>(3), 465–475. https://doi.org/10.1353/pla.2016.0038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6f9e470d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6f9e470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71a6fab9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71a6fab9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5194a7e0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5194a7e0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62f4641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62f4641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71a6fab9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71a6fab9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document/d/1bHfNUghF82vH97beHpEOYlmSLyvE7OWSzxL_k20FBHM/edit?usp=sharing" TargetMode="External"/><Relationship Id="rId4" Type="http://schemas.openxmlformats.org/officeDocument/2006/relationships/hyperlink" Target="https://drive.google.com/file/d/1I8GOv0XpS791tq5iy5_cB1GTMET8fUZq/view?usp=sharing" TargetMode="External"/><Relationship Id="rId5" Type="http://schemas.openxmlformats.org/officeDocument/2006/relationships/hyperlink" Target="https://connect.ala.org/core/communities/community-home?CommunityKey=a56dd9de-0715-420e-bf42-72639fb25096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aguimara@nd.edu" TargetMode="External"/><Relationship Id="rId4" Type="http://schemas.openxmlformats.org/officeDocument/2006/relationships/hyperlink" Target="mailto:clark881@umn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 Project Management IG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July 29, 2021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Presented at the Core Virtual Interest Group  Week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by Anastasia (Nastia) Guimaraes and Kirsten Clark, IG co-chairs</a:t>
            </a:r>
            <a:endParaRPr sz="140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100725"/>
            <a:ext cx="3846973" cy="89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Much PM is Used by Your Organization?</a:t>
            </a:r>
            <a:endParaRPr/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Great Deal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 Lot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Moderate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 Little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None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Much PM is Used by Your Organization?</a:t>
            </a:r>
            <a:endParaRPr/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</a:t>
            </a:r>
            <a:endParaRPr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Great Deal - 47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 Lot - 104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Moderate - 145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 Little - 116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None - 14</a:t>
            </a:r>
            <a:endParaRPr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What outcomes would help support your Project Management needs?</a:t>
            </a:r>
            <a:endParaRPr sz="20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What are the interests/topics that you would like to see discussed?</a:t>
            </a:r>
            <a:endParaRPr sz="20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How would you like the group to interact, i.e. informal meetings, discussion threads, etc.?</a:t>
            </a:r>
            <a:endParaRPr sz="20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What would be helpful to post in the IG Connect space?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idx="4294967295" type="body"/>
          </p:nvPr>
        </p:nvSpPr>
        <p:spPr>
          <a:xfrm>
            <a:off x="311700" y="1229975"/>
            <a:ext cx="78591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information on LLAMA/Core Project Management Team’s work 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Final report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Survey questions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More information on the Core Project Management Interest Group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Interest Group Connect Page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attending!</a:t>
            </a:r>
            <a:endParaRPr/>
          </a:p>
        </p:txBody>
      </p:sp>
      <p:sp>
        <p:nvSpPr>
          <p:cNvPr id="188" name="Google Shape;188;p26"/>
          <p:cNvSpPr txBox="1"/>
          <p:nvPr/>
        </p:nvSpPr>
        <p:spPr>
          <a:xfrm>
            <a:off x="695675" y="3944575"/>
            <a:ext cx="5313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Nastia Guimaraes </a:t>
            </a:r>
            <a:r>
              <a:rPr lang="en" u="sng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aguimara@nd.edu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Kirsten Clark </a:t>
            </a:r>
            <a:r>
              <a:rPr lang="en" u="sng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clark881@umn.edu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</a:t>
            </a:r>
            <a:endParaRPr/>
          </a:p>
        </p:txBody>
      </p:sp>
      <p:grpSp>
        <p:nvGrpSpPr>
          <p:cNvPr id="93" name="Google Shape;93;p14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94" name="Google Shape;94;p14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14"/>
          <p:cNvSpPr txBox="1"/>
          <p:nvPr>
            <p:ph idx="4294967295" type="body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Background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14"/>
          <p:cNvSpPr txBox="1"/>
          <p:nvPr>
            <p:ph idx="4294967295" type="body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ALA had no community that focused on project management in libraries.</a:t>
            </a:r>
            <a:endParaRPr sz="1600"/>
          </a:p>
        </p:txBody>
      </p:sp>
      <p:grpSp>
        <p:nvGrpSpPr>
          <p:cNvPr id="98" name="Google Shape;98;p14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99" name="Google Shape;99;p14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14"/>
          <p:cNvSpPr txBox="1"/>
          <p:nvPr>
            <p:ph idx="4294967295" type="body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Action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2" name="Google Shape;102;p14"/>
          <p:cNvSpPr txBox="1"/>
          <p:nvPr>
            <p:ph idx="4294967295" type="body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 2017 submitted a proposal to LLAMA for a project. Called for volunteers and put a team together in 2018. 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Initially, was a two-year project that lasted an extra year ending in 2020.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04" name="Google Shape;104;p14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Google Shape;106;p14"/>
          <p:cNvSpPr txBox="1"/>
          <p:nvPr>
            <p:ph idx="4294967295" type="body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Project goals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4"/>
          <p:cNvSpPr txBox="1"/>
          <p:nvPr>
            <p:ph idx="4294967295" type="body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Conduct an environmental scan of PM practices in libraries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Identify gaps between needs and available support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Create a list of recommendations </a:t>
            </a:r>
            <a:r>
              <a:rPr lang="en" sz="1600"/>
              <a:t>for</a:t>
            </a:r>
            <a:r>
              <a:rPr lang="en" sz="1600"/>
              <a:t> Core/ALA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Anastasia Guimaraes</a:t>
            </a:r>
            <a:endParaRPr sz="20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Zheng (John) Wang</a:t>
            </a:r>
            <a:endParaRPr sz="20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Kirsten Clark</a:t>
            </a:r>
            <a:endParaRPr sz="20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Lea Briggs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</a:t>
            </a:r>
            <a:endParaRPr/>
          </a:p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Wendy Tressler Jasper</a:t>
            </a:r>
            <a:endParaRPr sz="20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Pavel Vasioutovitch</a:t>
            </a:r>
            <a:endParaRPr sz="20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Jim Walther</a:t>
            </a:r>
            <a:endParaRPr sz="2000"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Phases</a:t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 txBox="1"/>
          <p:nvPr>
            <p:ph idx="4294967295" type="body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Survey development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2" name="Google Shape;122;p16"/>
          <p:cNvSpPr txBox="1"/>
          <p:nvPr>
            <p:ph idx="4294967295" type="body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 </a:t>
            </a:r>
            <a:endParaRPr b="1" sz="1600"/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Review of literature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Collaboration with Spanish colleagues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Open session at ALA Midwinter 2019 </a:t>
            </a:r>
            <a:endParaRPr sz="1600"/>
          </a:p>
        </p:txBody>
      </p:sp>
      <p:sp>
        <p:nvSpPr>
          <p:cNvPr id="123" name="Google Shape;123;p16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 txBox="1"/>
          <p:nvPr>
            <p:ph idx="4294967295" type="body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Survey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16"/>
          <p:cNvSpPr txBox="1"/>
          <p:nvPr>
            <p:ph idx="4294967295" type="body"/>
          </p:nvPr>
        </p:nvSpPr>
        <p:spPr>
          <a:xfrm>
            <a:off x="3336146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 </a:t>
            </a:r>
            <a:endParaRPr b="1" sz="1600"/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Open for 6 weeks in summer of 2019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Distribution: various US and international listservs </a:t>
            </a:r>
            <a:endParaRPr sz="1600"/>
          </a:p>
          <a:p>
            <a:pPr indent="0" lvl="0" marL="45720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6" name="Google Shape;126;p16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 txBox="1"/>
          <p:nvPr>
            <p:ph idx="4294967295" type="body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Results analysis and final report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8" name="Google Shape;128;p16"/>
          <p:cNvSpPr txBox="1"/>
          <p:nvPr>
            <p:ph idx="4294967295" type="body"/>
          </p:nvPr>
        </p:nvSpPr>
        <p:spPr>
          <a:xfrm>
            <a:off x="6254226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 </a:t>
            </a:r>
            <a:endParaRPr b="1" sz="1600"/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Report for Core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Formation of the PM IG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Article in the Journal of Library Administration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and Polling Results</a:t>
            </a:r>
            <a:endParaRPr/>
          </a:p>
        </p:txBody>
      </p:sp>
      <p:sp>
        <p:nvSpPr>
          <p:cNvPr id="134" name="Google Shape;134;p17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Best Describes your Workplace?</a:t>
            </a:r>
            <a:endParaRPr/>
          </a:p>
        </p:txBody>
      </p:sp>
      <p:sp>
        <p:nvSpPr>
          <p:cNvPr id="141" name="Google Shape;141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Academic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Law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Medical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Museum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National/Congressional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Public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School (K-12)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State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Specialized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Library School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Other</a:t>
            </a:r>
            <a:endParaRPr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Best Describes your Workplace?</a:t>
            </a:r>
            <a:endParaRPr/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Academic - 208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Law - 7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Medical - 5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Museum - 2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National/Congressional 0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Public - 124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School (K-12) - 7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State - 9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Specialized - 27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Library School - 2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Other - 28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Percentage of Time Doing Project Management</a:t>
            </a:r>
            <a:r>
              <a:rPr lang="en"/>
              <a:t>?</a:t>
            </a:r>
            <a:endParaRPr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0%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1-25%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25-50%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51-75%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76-99%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100%</a:t>
            </a:r>
            <a:endParaRPr sz="19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Percentage of Time Doing Project Management?</a:t>
            </a:r>
            <a:endParaRPr/>
          </a:p>
        </p:txBody>
      </p:sp>
      <p:sp>
        <p:nvSpPr>
          <p:cNvPr id="159" name="Google Shape;159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</a:t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0% - 10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1-25% - 154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25-50% - 150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51-75% - 79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76-99% - 27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100% - 6</a:t>
            </a:r>
            <a:endParaRPr sz="22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