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notesMasterIdLst>
    <p:notesMasterId r:id="rId19"/>
  </p:notesMasterIdLst>
  <p:sldIdLst>
    <p:sldId id="256" r:id="rId2"/>
    <p:sldId id="263" r:id="rId3"/>
    <p:sldId id="270" r:id="rId4"/>
    <p:sldId id="269" r:id="rId5"/>
    <p:sldId id="268" r:id="rId6"/>
    <p:sldId id="271" r:id="rId7"/>
    <p:sldId id="272" r:id="rId8"/>
    <p:sldId id="257" r:id="rId9"/>
    <p:sldId id="258" r:id="rId10"/>
    <p:sldId id="259" r:id="rId11"/>
    <p:sldId id="260" r:id="rId12"/>
    <p:sldId id="261" r:id="rId13"/>
    <p:sldId id="262" r:id="rId14"/>
    <p:sldId id="264" r:id="rId15"/>
    <p:sldId id="265" r:id="rId16"/>
    <p:sldId id="266" r:id="rId17"/>
    <p:sldId id="2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95" d="100"/>
          <a:sy n="95" d="100"/>
        </p:scale>
        <p:origin x="11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DF8015-B50D-45B2-A692-33DFAEBFC518}"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8B359-F0AC-4425-8C0C-69E0D8382D9A}" type="slidenum">
              <a:rPr lang="en-US" smtClean="0"/>
              <a:t>‹#›</a:t>
            </a:fld>
            <a:endParaRPr lang="en-US"/>
          </a:p>
        </p:txBody>
      </p:sp>
    </p:spTree>
    <p:extLst>
      <p:ext uri="{BB962C8B-B14F-4D97-AF65-F5344CB8AC3E}">
        <p14:creationId xmlns:p14="http://schemas.microsoft.com/office/powerpoint/2010/main" val="2103633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DDB8B359-F0AC-4425-8C0C-69E0D8382D9A}" type="slidenum">
              <a:rPr lang="en-US" smtClean="0"/>
              <a:t>1</a:t>
            </a:fld>
            <a:endParaRPr lang="en-US"/>
          </a:p>
        </p:txBody>
      </p:sp>
    </p:spTree>
    <p:extLst>
      <p:ext uri="{BB962C8B-B14F-4D97-AF65-F5344CB8AC3E}">
        <p14:creationId xmlns:p14="http://schemas.microsoft.com/office/powerpoint/2010/main" val="3091327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Primo – access</a:t>
            </a:r>
            <a:r>
              <a:rPr lang="en-US" baseline="0" dirty="0" smtClean="0"/>
              <a:t> points controlled and linkable; Archives West – not controlled, not linkable; at UW, taken directly from catalog record while at other institution  catalogers not always involved</a:t>
            </a:r>
          </a:p>
          <a:p>
            <a:endParaRPr lang="en-US" dirty="0"/>
          </a:p>
        </p:txBody>
      </p:sp>
      <p:sp>
        <p:nvSpPr>
          <p:cNvPr id="4" name="Slide Number Placeholder 3"/>
          <p:cNvSpPr>
            <a:spLocks noGrp="1"/>
          </p:cNvSpPr>
          <p:nvPr>
            <p:ph type="sldNum" sz="quarter" idx="10"/>
          </p:nvPr>
        </p:nvSpPr>
        <p:spPr/>
        <p:txBody>
          <a:bodyPr/>
          <a:lstStyle/>
          <a:p>
            <a:fld id="{DDB8B359-F0AC-4425-8C0C-69E0D8382D9A}" type="slidenum">
              <a:rPr lang="en-US" smtClean="0"/>
              <a:t>7</a:t>
            </a:fld>
            <a:endParaRPr lang="en-US"/>
          </a:p>
        </p:txBody>
      </p:sp>
    </p:spTree>
    <p:extLst>
      <p:ext uri="{BB962C8B-B14F-4D97-AF65-F5344CB8AC3E}">
        <p14:creationId xmlns:p14="http://schemas.microsoft.com/office/powerpoint/2010/main" val="2293250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SNAC provides the information of alternative names for this</a:t>
            </a:r>
            <a:r>
              <a:rPr lang="en-US" baseline="0" dirty="0" smtClean="0"/>
              <a:t> corporate body.</a:t>
            </a:r>
          </a:p>
          <a:p>
            <a:endParaRPr lang="en-US" dirty="0"/>
          </a:p>
        </p:txBody>
      </p:sp>
      <p:sp>
        <p:nvSpPr>
          <p:cNvPr id="4" name="Slide Number Placeholder 3"/>
          <p:cNvSpPr>
            <a:spLocks noGrp="1"/>
          </p:cNvSpPr>
          <p:nvPr>
            <p:ph type="sldNum" sz="quarter" idx="10"/>
          </p:nvPr>
        </p:nvSpPr>
        <p:spPr/>
        <p:txBody>
          <a:bodyPr/>
          <a:lstStyle/>
          <a:p>
            <a:fld id="{DDB8B359-F0AC-4425-8C0C-69E0D8382D9A}" type="slidenum">
              <a:rPr lang="en-US" smtClean="0"/>
              <a:t>9</a:t>
            </a:fld>
            <a:endParaRPr lang="en-US"/>
          </a:p>
        </p:txBody>
      </p:sp>
    </p:spTree>
    <p:extLst>
      <p:ext uri="{BB962C8B-B14F-4D97-AF65-F5344CB8AC3E}">
        <p14:creationId xmlns:p14="http://schemas.microsoft.com/office/powerpoint/2010/main" val="2583027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most important feature </a:t>
            </a:r>
            <a:r>
              <a:rPr lang="en-US" baseline="0" dirty="0" smtClean="0">
                <a:sym typeface="Wingdings" panose="05000000000000000000" pitchFamily="2" charset="2"/>
              </a:rPr>
              <a:t> showing relationships </a:t>
            </a:r>
          </a:p>
          <a:p>
            <a:endParaRPr lang="en-US" dirty="0"/>
          </a:p>
        </p:txBody>
      </p:sp>
      <p:sp>
        <p:nvSpPr>
          <p:cNvPr id="4" name="Slide Number Placeholder 3"/>
          <p:cNvSpPr>
            <a:spLocks noGrp="1"/>
          </p:cNvSpPr>
          <p:nvPr>
            <p:ph type="sldNum" sz="quarter" idx="10"/>
          </p:nvPr>
        </p:nvSpPr>
        <p:spPr/>
        <p:txBody>
          <a:bodyPr/>
          <a:lstStyle/>
          <a:p>
            <a:fld id="{DDB8B359-F0AC-4425-8C0C-69E0D8382D9A}" type="slidenum">
              <a:rPr lang="en-US" smtClean="0"/>
              <a:t>13</a:t>
            </a:fld>
            <a:endParaRPr lang="en-US"/>
          </a:p>
        </p:txBody>
      </p:sp>
    </p:spTree>
    <p:extLst>
      <p:ext uri="{BB962C8B-B14F-4D97-AF65-F5344CB8AC3E}">
        <p14:creationId xmlns:p14="http://schemas.microsoft.com/office/powerpoint/2010/main" val="2750260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4ECF088-DE93-43BD-9A06-C7BC01D0CE1E}"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E52F5-6667-4BA1-9243-EBC6FF2C7271}" type="slidenum">
              <a:rPr lang="en-US" smtClean="0"/>
              <a:t>‹#›</a:t>
            </a:fld>
            <a:endParaRPr lang="en-US"/>
          </a:p>
        </p:txBody>
      </p:sp>
    </p:spTree>
    <p:extLst>
      <p:ext uri="{BB962C8B-B14F-4D97-AF65-F5344CB8AC3E}">
        <p14:creationId xmlns:p14="http://schemas.microsoft.com/office/powerpoint/2010/main" val="1908547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ECF088-DE93-43BD-9A06-C7BC01D0CE1E}"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E52F5-6667-4BA1-9243-EBC6FF2C7271}" type="slidenum">
              <a:rPr lang="en-US" smtClean="0"/>
              <a:t>‹#›</a:t>
            </a:fld>
            <a:endParaRPr lang="en-US"/>
          </a:p>
        </p:txBody>
      </p:sp>
    </p:spTree>
    <p:extLst>
      <p:ext uri="{BB962C8B-B14F-4D97-AF65-F5344CB8AC3E}">
        <p14:creationId xmlns:p14="http://schemas.microsoft.com/office/powerpoint/2010/main" val="321464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ECF088-DE93-43BD-9A06-C7BC01D0CE1E}"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E52F5-6667-4BA1-9243-EBC6FF2C727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26678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ECF088-DE93-43BD-9A06-C7BC01D0CE1E}"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E52F5-6667-4BA1-9243-EBC6FF2C7271}" type="slidenum">
              <a:rPr lang="en-US" smtClean="0"/>
              <a:t>‹#›</a:t>
            </a:fld>
            <a:endParaRPr lang="en-US"/>
          </a:p>
        </p:txBody>
      </p:sp>
    </p:spTree>
    <p:extLst>
      <p:ext uri="{BB962C8B-B14F-4D97-AF65-F5344CB8AC3E}">
        <p14:creationId xmlns:p14="http://schemas.microsoft.com/office/powerpoint/2010/main" val="3627720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ECF088-DE93-43BD-9A06-C7BC01D0CE1E}"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E52F5-6667-4BA1-9243-EBC6FF2C727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79238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ECF088-DE93-43BD-9A06-C7BC01D0CE1E}"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E52F5-6667-4BA1-9243-EBC6FF2C7271}" type="slidenum">
              <a:rPr lang="en-US" smtClean="0"/>
              <a:t>‹#›</a:t>
            </a:fld>
            <a:endParaRPr lang="en-US"/>
          </a:p>
        </p:txBody>
      </p:sp>
    </p:spTree>
    <p:extLst>
      <p:ext uri="{BB962C8B-B14F-4D97-AF65-F5344CB8AC3E}">
        <p14:creationId xmlns:p14="http://schemas.microsoft.com/office/powerpoint/2010/main" val="1774139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ECF088-DE93-43BD-9A06-C7BC01D0CE1E}"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E52F5-6667-4BA1-9243-EBC6FF2C7271}" type="slidenum">
              <a:rPr lang="en-US" smtClean="0"/>
              <a:t>‹#›</a:t>
            </a:fld>
            <a:endParaRPr lang="en-US"/>
          </a:p>
        </p:txBody>
      </p:sp>
    </p:spTree>
    <p:extLst>
      <p:ext uri="{BB962C8B-B14F-4D97-AF65-F5344CB8AC3E}">
        <p14:creationId xmlns:p14="http://schemas.microsoft.com/office/powerpoint/2010/main" val="4205089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ECF088-DE93-43BD-9A06-C7BC01D0CE1E}"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E52F5-6667-4BA1-9243-EBC6FF2C7271}" type="slidenum">
              <a:rPr lang="en-US" smtClean="0"/>
              <a:t>‹#›</a:t>
            </a:fld>
            <a:endParaRPr lang="en-US"/>
          </a:p>
        </p:txBody>
      </p:sp>
    </p:spTree>
    <p:extLst>
      <p:ext uri="{BB962C8B-B14F-4D97-AF65-F5344CB8AC3E}">
        <p14:creationId xmlns:p14="http://schemas.microsoft.com/office/powerpoint/2010/main" val="3007189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ECF088-DE93-43BD-9A06-C7BC01D0CE1E}"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E52F5-6667-4BA1-9243-EBC6FF2C7271}" type="slidenum">
              <a:rPr lang="en-US" smtClean="0"/>
              <a:t>‹#›</a:t>
            </a:fld>
            <a:endParaRPr lang="en-US"/>
          </a:p>
        </p:txBody>
      </p:sp>
    </p:spTree>
    <p:extLst>
      <p:ext uri="{BB962C8B-B14F-4D97-AF65-F5344CB8AC3E}">
        <p14:creationId xmlns:p14="http://schemas.microsoft.com/office/powerpoint/2010/main" val="3080089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ECF088-DE93-43BD-9A06-C7BC01D0CE1E}"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E52F5-6667-4BA1-9243-EBC6FF2C7271}" type="slidenum">
              <a:rPr lang="en-US" smtClean="0"/>
              <a:t>‹#›</a:t>
            </a:fld>
            <a:endParaRPr lang="en-US"/>
          </a:p>
        </p:txBody>
      </p:sp>
    </p:spTree>
    <p:extLst>
      <p:ext uri="{BB962C8B-B14F-4D97-AF65-F5344CB8AC3E}">
        <p14:creationId xmlns:p14="http://schemas.microsoft.com/office/powerpoint/2010/main" val="3215634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ECF088-DE93-43BD-9A06-C7BC01D0CE1E}"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5E52F5-6667-4BA1-9243-EBC6FF2C7271}" type="slidenum">
              <a:rPr lang="en-US" smtClean="0"/>
              <a:t>‹#›</a:t>
            </a:fld>
            <a:endParaRPr lang="en-US"/>
          </a:p>
        </p:txBody>
      </p:sp>
    </p:spTree>
    <p:extLst>
      <p:ext uri="{BB962C8B-B14F-4D97-AF65-F5344CB8AC3E}">
        <p14:creationId xmlns:p14="http://schemas.microsoft.com/office/powerpoint/2010/main" val="24202190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4ECF088-DE93-43BD-9A06-C7BC01D0CE1E}"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5E52F5-6667-4BA1-9243-EBC6FF2C7271}" type="slidenum">
              <a:rPr lang="en-US" smtClean="0"/>
              <a:t>‹#›</a:t>
            </a:fld>
            <a:endParaRPr lang="en-US"/>
          </a:p>
        </p:txBody>
      </p:sp>
    </p:spTree>
    <p:extLst>
      <p:ext uri="{BB962C8B-B14F-4D97-AF65-F5344CB8AC3E}">
        <p14:creationId xmlns:p14="http://schemas.microsoft.com/office/powerpoint/2010/main" val="47953714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4ECF088-DE93-43BD-9A06-C7BC01D0CE1E}"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5E52F5-6667-4BA1-9243-EBC6FF2C7271}" type="slidenum">
              <a:rPr lang="en-US" smtClean="0"/>
              <a:t>‹#›</a:t>
            </a:fld>
            <a:endParaRPr lang="en-US"/>
          </a:p>
        </p:txBody>
      </p:sp>
    </p:spTree>
    <p:extLst>
      <p:ext uri="{BB962C8B-B14F-4D97-AF65-F5344CB8AC3E}">
        <p14:creationId xmlns:p14="http://schemas.microsoft.com/office/powerpoint/2010/main" val="3827541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ECF088-DE93-43BD-9A06-C7BC01D0CE1E}"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5E52F5-6667-4BA1-9243-EBC6FF2C7271}" type="slidenum">
              <a:rPr lang="en-US" smtClean="0"/>
              <a:t>‹#›</a:t>
            </a:fld>
            <a:endParaRPr lang="en-US"/>
          </a:p>
        </p:txBody>
      </p:sp>
    </p:spTree>
    <p:extLst>
      <p:ext uri="{BB962C8B-B14F-4D97-AF65-F5344CB8AC3E}">
        <p14:creationId xmlns:p14="http://schemas.microsoft.com/office/powerpoint/2010/main" val="561882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ECF088-DE93-43BD-9A06-C7BC01D0CE1E}"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5E52F5-6667-4BA1-9243-EBC6FF2C7271}" type="slidenum">
              <a:rPr lang="en-US" smtClean="0"/>
              <a:t>‹#›</a:t>
            </a:fld>
            <a:endParaRPr lang="en-US"/>
          </a:p>
        </p:txBody>
      </p:sp>
    </p:spTree>
    <p:extLst>
      <p:ext uri="{BB962C8B-B14F-4D97-AF65-F5344CB8AC3E}">
        <p14:creationId xmlns:p14="http://schemas.microsoft.com/office/powerpoint/2010/main" val="162635230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5E52F5-6667-4BA1-9243-EBC6FF2C7271}" type="slidenum">
              <a:rPr lang="en-US" smtClean="0"/>
              <a:t>‹#›</a:t>
            </a:fld>
            <a:endParaRPr lang="en-US"/>
          </a:p>
        </p:txBody>
      </p:sp>
      <p:sp>
        <p:nvSpPr>
          <p:cNvPr id="5" name="Date Placeholder 4"/>
          <p:cNvSpPr>
            <a:spLocks noGrp="1"/>
          </p:cNvSpPr>
          <p:nvPr>
            <p:ph type="dt" sz="half" idx="10"/>
          </p:nvPr>
        </p:nvSpPr>
        <p:spPr/>
        <p:txBody>
          <a:bodyPr/>
          <a:lstStyle/>
          <a:p>
            <a:fld id="{44ECF088-DE93-43BD-9A06-C7BC01D0CE1E}" type="datetimeFigureOut">
              <a:rPr lang="en-US" smtClean="0"/>
              <a:t>1/24/2019</a:t>
            </a:fld>
            <a:endParaRPr lang="en-US"/>
          </a:p>
        </p:txBody>
      </p:sp>
    </p:spTree>
    <p:extLst>
      <p:ext uri="{BB962C8B-B14F-4D97-AF65-F5344CB8AC3E}">
        <p14:creationId xmlns:p14="http://schemas.microsoft.com/office/powerpoint/2010/main" val="417916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4ECF088-DE93-43BD-9A06-C7BC01D0CE1E}" type="datetimeFigureOut">
              <a:rPr lang="en-US" smtClean="0"/>
              <a:t>1/24/2019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C5E52F5-6667-4BA1-9243-EBC6FF2C7271}" type="slidenum">
              <a:rPr lang="en-US" smtClean="0"/>
              <a:t>‹#›</a:t>
            </a:fld>
            <a:endParaRPr lang="en-US"/>
          </a:p>
        </p:txBody>
      </p:sp>
    </p:spTree>
    <p:extLst>
      <p:ext uri="{BB962C8B-B14F-4D97-AF65-F5344CB8AC3E}">
        <p14:creationId xmlns:p14="http://schemas.microsoft.com/office/powerpoint/2010/main" val="2568405887"/>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bucciw@uw.edu" TargetMode="External"/><Relationship Id="rId2" Type="http://schemas.openxmlformats.org/officeDocument/2006/relationships/hyperlink" Target="mailto:cc83@uw.edu"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loc.gov/aba/publications/FreeLCGFT/freelcgft.html" TargetMode="External"/><Relationship Id="rId2" Type="http://schemas.openxmlformats.org/officeDocument/2006/relationships/hyperlink" Target="http://www.getty.edu/research/tools/vocabularies/aat/" TargetMode="External"/><Relationship Id="rId1" Type="http://schemas.openxmlformats.org/officeDocument/2006/relationships/slideLayout" Target="../slideLayouts/slideLayout2.xml"/><Relationship Id="rId5" Type="http://schemas.openxmlformats.org/officeDocument/2006/relationships/hyperlink" Target="http://rbms.info/vocabularies/genre/alphabetical_list.htm" TargetMode="External"/><Relationship Id="rId4" Type="http://schemas.openxmlformats.org/officeDocument/2006/relationships/hyperlink" Target="http://www.loc.gov/pictures/collection/tg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4544" y="111318"/>
            <a:ext cx="8927800" cy="3740551"/>
          </a:xfrm>
        </p:spPr>
        <p:txBody>
          <a:bodyPr>
            <a:noAutofit/>
          </a:bodyPr>
          <a:lstStyle/>
          <a:p>
            <a:r>
              <a:rPr lang="en-US" sz="4800" b="1" dirty="0" smtClean="0"/>
              <a:t/>
            </a:r>
            <a:br>
              <a:rPr lang="en-US" sz="4800" b="1" dirty="0" smtClean="0"/>
            </a:br>
            <a:r>
              <a:rPr lang="en-US" sz="4800" b="1" dirty="0" smtClean="0"/>
              <a:t/>
            </a:r>
            <a:br>
              <a:rPr lang="en-US" sz="4800" b="1" dirty="0" smtClean="0"/>
            </a:br>
            <a:r>
              <a:rPr lang="en-US" sz="4800" b="1" dirty="0" smtClean="0"/>
              <a:t/>
            </a:r>
            <a:br>
              <a:rPr lang="en-US" sz="4800" b="1" dirty="0" smtClean="0"/>
            </a:br>
            <a:r>
              <a:rPr lang="en-US" sz="4800" b="1" dirty="0"/>
              <a:t/>
            </a:r>
            <a:br>
              <a:rPr lang="en-US" sz="4800" b="1" dirty="0"/>
            </a:br>
            <a:r>
              <a:rPr lang="en-US" sz="4800" b="1" dirty="0" smtClean="0"/>
              <a:t/>
            </a:r>
            <a:br>
              <a:rPr lang="en-US" sz="4800" b="1" dirty="0" smtClean="0"/>
            </a:br>
            <a:r>
              <a:rPr lang="en-US" b="1" dirty="0" smtClean="0"/>
              <a:t>More </a:t>
            </a:r>
            <a:r>
              <a:rPr lang="en-US" b="1" dirty="0"/>
              <a:t>than LCSH: </a:t>
            </a:r>
            <a:r>
              <a:rPr lang="en-US" sz="3600" b="1" dirty="0" smtClean="0"/>
              <a:t/>
            </a:r>
            <a:br>
              <a:rPr lang="en-US" sz="3600" b="1" dirty="0" smtClean="0"/>
            </a:br>
            <a:r>
              <a:rPr lang="en-US" sz="4000" b="1" i="1" dirty="0" smtClean="0"/>
              <a:t>Enhancing </a:t>
            </a:r>
            <a:r>
              <a:rPr lang="en-US" sz="4000" b="1" i="1" dirty="0"/>
              <a:t>the Discovery of Archival Resources</a:t>
            </a:r>
            <a:r>
              <a:rPr lang="en-US" sz="4000" dirty="0"/>
              <a:t/>
            </a:r>
            <a:br>
              <a:rPr lang="en-US" sz="4000" dirty="0"/>
            </a:br>
            <a:r>
              <a:rPr lang="en-US" sz="4000" dirty="0"/>
              <a:t/>
            </a:r>
            <a:br>
              <a:rPr lang="en-US" sz="4000" dirty="0"/>
            </a:br>
            <a:endParaRPr lang="en-US" sz="4000" dirty="0"/>
          </a:p>
        </p:txBody>
      </p:sp>
      <p:sp>
        <p:nvSpPr>
          <p:cNvPr id="3" name="Subtitle 2"/>
          <p:cNvSpPr>
            <a:spLocks noGrp="1"/>
          </p:cNvSpPr>
          <p:nvPr>
            <p:ph type="subTitle" idx="1"/>
          </p:nvPr>
        </p:nvSpPr>
        <p:spPr>
          <a:xfrm>
            <a:off x="1524000" y="4556195"/>
            <a:ext cx="8081554" cy="1655762"/>
          </a:xfrm>
        </p:spPr>
        <p:txBody>
          <a:bodyPr>
            <a:normAutofit/>
          </a:bodyPr>
          <a:lstStyle/>
          <a:p>
            <a:r>
              <a:rPr lang="en-US" dirty="0" smtClean="0"/>
              <a:t>Whitney Buccicone, Special Collections Cataloging Librarian</a:t>
            </a:r>
            <a:br>
              <a:rPr lang="en-US" dirty="0" smtClean="0"/>
            </a:br>
            <a:r>
              <a:rPr lang="en-US" dirty="0" smtClean="0"/>
              <a:t>Charlene Chou, Coordinator for Distinctive Collections Technical Services</a:t>
            </a:r>
          </a:p>
          <a:p>
            <a:r>
              <a:rPr lang="en-US" dirty="0" smtClean="0"/>
              <a:t> University of Washington Libraries</a:t>
            </a:r>
            <a:endParaRPr lang="en-US" dirty="0"/>
          </a:p>
        </p:txBody>
      </p:sp>
    </p:spTree>
    <p:extLst>
      <p:ext uri="{BB962C8B-B14F-4D97-AF65-F5344CB8AC3E}">
        <p14:creationId xmlns:p14="http://schemas.microsoft.com/office/powerpoint/2010/main" val="2808068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74" y="86831"/>
            <a:ext cx="9635183" cy="1979004"/>
          </a:xfrm>
        </p:spPr>
        <p:txBody>
          <a:bodyPr>
            <a:normAutofit/>
          </a:bodyPr>
          <a:lstStyle/>
          <a:p>
            <a:r>
              <a:rPr lang="en-US" sz="2400" dirty="0" smtClean="0"/>
              <a:t>Search </a:t>
            </a:r>
            <a:r>
              <a:rPr lang="en-US" sz="2400" b="1" i="1" dirty="0" smtClean="0"/>
              <a:t>Western Washington University. Center for Pacific Northwest Studies (</a:t>
            </a:r>
            <a:r>
              <a:rPr lang="en-US" sz="2400" b="1" i="1" dirty="0" err="1" smtClean="0"/>
              <a:t>ArchivesWest</a:t>
            </a:r>
            <a:r>
              <a:rPr lang="en-US" sz="2400" b="1" i="1" dirty="0" smtClean="0"/>
              <a:t>)</a:t>
            </a:r>
            <a:endParaRPr lang="en-US" sz="2400"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903" y="1292184"/>
            <a:ext cx="9558982" cy="5215247"/>
          </a:xfrm>
          <a:prstGeom prst="rect">
            <a:avLst/>
          </a:prstGeom>
        </p:spPr>
      </p:pic>
    </p:spTree>
    <p:extLst>
      <p:ext uri="{BB962C8B-B14F-4D97-AF65-F5344CB8AC3E}">
        <p14:creationId xmlns:p14="http://schemas.microsoft.com/office/powerpoint/2010/main" val="1836234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74" y="0"/>
            <a:ext cx="9060417" cy="2124891"/>
          </a:xfrm>
        </p:spPr>
        <p:txBody>
          <a:bodyPr>
            <a:normAutofit/>
          </a:bodyPr>
          <a:lstStyle/>
          <a:p>
            <a:r>
              <a:rPr lang="en-US" sz="2400" dirty="0" smtClean="0"/>
              <a:t>Search </a:t>
            </a:r>
            <a:r>
              <a:rPr lang="en-US" sz="2400" b="1" i="1" dirty="0" smtClean="0"/>
              <a:t>Western Washington University. Center for Pacific Northwest Studies (</a:t>
            </a:r>
            <a:r>
              <a:rPr lang="en-US" sz="2400" b="1" i="1" dirty="0" err="1" smtClean="0"/>
              <a:t>ArchivesWest</a:t>
            </a:r>
            <a:r>
              <a:rPr lang="en-US" sz="2400" b="1" i="1" dirty="0" smtClean="0"/>
              <a:t>—Subjects)</a:t>
            </a:r>
            <a:endParaRPr lang="en-US" sz="2400"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451" y="940525"/>
            <a:ext cx="7686655" cy="5530780"/>
          </a:xfrm>
          <a:prstGeom prst="rect">
            <a:avLst/>
          </a:prstGeom>
        </p:spPr>
      </p:pic>
    </p:spTree>
    <p:extLst>
      <p:ext uri="{BB962C8B-B14F-4D97-AF65-F5344CB8AC3E}">
        <p14:creationId xmlns:p14="http://schemas.microsoft.com/office/powerpoint/2010/main" val="1767738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75" y="86831"/>
            <a:ext cx="9469720" cy="2055478"/>
          </a:xfrm>
        </p:spPr>
        <p:txBody>
          <a:bodyPr>
            <a:noAutofit/>
          </a:bodyPr>
          <a:lstStyle/>
          <a:p>
            <a:r>
              <a:rPr lang="en-US" sz="2400" dirty="0" smtClean="0"/>
              <a:t>Search </a:t>
            </a:r>
            <a:r>
              <a:rPr lang="en-US" sz="2400" b="1" i="1" dirty="0" smtClean="0"/>
              <a:t>Western Washington University. Center for Pacific Northwest Studies (SNAC—Subjects)</a:t>
            </a:r>
            <a:endParaRPr lang="en-US" sz="2400"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650" y="1235260"/>
            <a:ext cx="8335565" cy="5361483"/>
          </a:xfrm>
          <a:prstGeom prst="rect">
            <a:avLst/>
          </a:prstGeom>
        </p:spPr>
      </p:pic>
    </p:spTree>
    <p:extLst>
      <p:ext uri="{BB962C8B-B14F-4D97-AF65-F5344CB8AC3E}">
        <p14:creationId xmlns:p14="http://schemas.microsoft.com/office/powerpoint/2010/main" val="3184965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77" y="86830"/>
            <a:ext cx="11947498" cy="263028"/>
          </a:xfrm>
        </p:spPr>
        <p:txBody>
          <a:bodyPr>
            <a:normAutofit fontScale="90000"/>
          </a:bodyPr>
          <a:lstStyle/>
          <a:p>
            <a:r>
              <a:rPr lang="en-US" sz="1600" dirty="0" smtClean="0"/>
              <a:t>Search </a:t>
            </a:r>
            <a:r>
              <a:rPr lang="en-US" sz="1600" b="1" i="1" dirty="0" smtClean="0"/>
              <a:t>Western Washington University. Center for Pacific Northwest Studies </a:t>
            </a:r>
            <a:br>
              <a:rPr lang="en-US" sz="1600" b="1" i="1" dirty="0" smtClean="0"/>
            </a:br>
            <a:r>
              <a:rPr lang="en-US" sz="2400" b="1" i="1" dirty="0" smtClean="0"/>
              <a:t>(SNAC—Visualizations—Connection Graph)</a:t>
            </a:r>
            <a:endParaRPr lang="en-US" sz="2400"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866" y="906713"/>
            <a:ext cx="9813803" cy="5951287"/>
          </a:xfrm>
          <a:prstGeom prst="rect">
            <a:avLst/>
          </a:prstGeom>
        </p:spPr>
      </p:pic>
    </p:spTree>
    <p:extLst>
      <p:ext uri="{BB962C8B-B14F-4D97-AF65-F5344CB8AC3E}">
        <p14:creationId xmlns:p14="http://schemas.microsoft.com/office/powerpoint/2010/main" val="3357075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79" y="94781"/>
            <a:ext cx="11740763" cy="1969150"/>
          </a:xfrm>
        </p:spPr>
        <p:txBody>
          <a:bodyPr>
            <a:normAutofit/>
          </a:bodyPr>
          <a:lstStyle/>
          <a:p>
            <a:r>
              <a:rPr lang="en-US" sz="2400" dirty="0" smtClean="0"/>
              <a:t>Search “Gordon Hall” in the UW Digital Collections (</a:t>
            </a:r>
            <a:r>
              <a:rPr lang="en-US" sz="2400" dirty="0" err="1" smtClean="0"/>
              <a:t>ContentDM</a:t>
            </a:r>
            <a:r>
              <a:rPr lang="en-US" sz="2400" dirty="0" smtClean="0"/>
              <a:t>)</a:t>
            </a:r>
            <a:endParaRPr lang="en-US" sz="2400"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410" y="818606"/>
            <a:ext cx="10516944" cy="5527510"/>
          </a:xfrm>
          <a:prstGeom prst="rect">
            <a:avLst/>
          </a:prstGeom>
        </p:spPr>
      </p:pic>
    </p:spTree>
    <p:extLst>
      <p:ext uri="{BB962C8B-B14F-4D97-AF65-F5344CB8AC3E}">
        <p14:creationId xmlns:p14="http://schemas.microsoft.com/office/powerpoint/2010/main" val="1959812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29" y="62975"/>
            <a:ext cx="5610308" cy="1670031"/>
          </a:xfrm>
        </p:spPr>
        <p:txBody>
          <a:bodyPr>
            <a:normAutofit/>
          </a:bodyPr>
          <a:lstStyle/>
          <a:p>
            <a:r>
              <a:rPr lang="en-US" sz="2400" dirty="0" smtClean="0"/>
              <a:t>The same photo in the </a:t>
            </a:r>
            <a:r>
              <a:rPr lang="en-US" sz="2400" b="1" i="1" dirty="0" smtClean="0"/>
              <a:t>Wikimedia Commons</a:t>
            </a:r>
            <a:endParaRPr lang="en-US" sz="2400" b="1" i="1"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4011" y="894032"/>
            <a:ext cx="4614938" cy="5453003"/>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89" y="1018903"/>
            <a:ext cx="5722695" cy="3960886"/>
          </a:xfrm>
          <a:prstGeom prst="rect">
            <a:avLst/>
          </a:prstGeom>
        </p:spPr>
      </p:pic>
    </p:spTree>
    <p:extLst>
      <p:ext uri="{BB962C8B-B14F-4D97-AF65-F5344CB8AC3E}">
        <p14:creationId xmlns:p14="http://schemas.microsoft.com/office/powerpoint/2010/main" val="4215093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a:xfrm>
            <a:off x="522515" y="1576252"/>
            <a:ext cx="9274002" cy="4360608"/>
          </a:xfrm>
        </p:spPr>
        <p:txBody>
          <a:bodyPr/>
          <a:lstStyle/>
          <a:p>
            <a:r>
              <a:rPr lang="en-US" dirty="0" smtClean="0"/>
              <a:t>PCC Model to consider to enhance the discovery of archival resources</a:t>
            </a:r>
          </a:p>
          <a:p>
            <a:r>
              <a:rPr lang="en-US" dirty="0" smtClean="0"/>
              <a:t>Controlled vocabularies are crucial for the implementation of linked data or a more powerful platform for finding resources with relationships</a:t>
            </a:r>
          </a:p>
          <a:p>
            <a:r>
              <a:rPr lang="en-US" dirty="0" smtClean="0"/>
              <a:t>Archivists need training in controlled vocabulary to increase access to materials</a:t>
            </a:r>
          </a:p>
          <a:p>
            <a:r>
              <a:rPr lang="en-US" dirty="0" smtClean="0"/>
              <a:t>Consistency in terminology across institutions (especially in consortium environments) benefits users and library workers</a:t>
            </a:r>
          </a:p>
          <a:p>
            <a:pPr lvl="1"/>
            <a:r>
              <a:rPr lang="en-US" dirty="0" smtClean="0"/>
              <a:t>Consortiums should have training manual and guidelines for best practices on inputting metadata</a:t>
            </a:r>
          </a:p>
          <a:p>
            <a:pPr lvl="2"/>
            <a:r>
              <a:rPr lang="en-US" dirty="0" smtClean="0"/>
              <a:t>Further benefits institutions without catalogers dedicated to special collections and archival materials</a:t>
            </a:r>
          </a:p>
          <a:p>
            <a:r>
              <a:rPr lang="en-US" dirty="0" smtClean="0"/>
              <a:t>Further increases communication and collaboration between different organizations such as libraries, museums, archives, and cultural heritage institutions</a:t>
            </a:r>
          </a:p>
          <a:p>
            <a:endParaRPr lang="en-US" dirty="0"/>
          </a:p>
        </p:txBody>
      </p:sp>
    </p:spTree>
    <p:extLst>
      <p:ext uri="{BB962C8B-B14F-4D97-AF65-F5344CB8AC3E}">
        <p14:creationId xmlns:p14="http://schemas.microsoft.com/office/powerpoint/2010/main" val="1406524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Thank you!</a:t>
            </a:r>
            <a:endParaRPr lang="en-US" sz="6000" dirty="0"/>
          </a:p>
        </p:txBody>
      </p:sp>
      <p:sp>
        <p:nvSpPr>
          <p:cNvPr id="3" name="Content Placeholder 2"/>
          <p:cNvSpPr>
            <a:spLocks noGrp="1"/>
          </p:cNvSpPr>
          <p:nvPr>
            <p:ph idx="1"/>
          </p:nvPr>
        </p:nvSpPr>
        <p:spPr>
          <a:xfrm>
            <a:off x="677334" y="2160589"/>
            <a:ext cx="9990666" cy="4697411"/>
          </a:xfrm>
        </p:spPr>
        <p:txBody>
          <a:bodyPr>
            <a:normAutofit/>
          </a:bodyPr>
          <a:lstStyle/>
          <a:p>
            <a:pPr marL="0" indent="0">
              <a:buNone/>
            </a:pPr>
            <a:endParaRPr lang="en-US" sz="2800" dirty="0" smtClean="0"/>
          </a:p>
          <a:p>
            <a:pPr marL="0" indent="0">
              <a:buNone/>
            </a:pPr>
            <a:r>
              <a:rPr lang="en-US" sz="2800" dirty="0" smtClean="0"/>
              <a:t>Questions</a:t>
            </a:r>
            <a:r>
              <a:rPr lang="en-US" sz="2800" dirty="0"/>
              <a:t>? Comments?</a:t>
            </a:r>
            <a:endParaRPr lang="en-US" sz="2800" dirty="0" smtClean="0"/>
          </a:p>
          <a:p>
            <a:r>
              <a:rPr lang="en-US" sz="2800" dirty="0" smtClean="0"/>
              <a:t>Charlene Chou</a:t>
            </a:r>
          </a:p>
          <a:p>
            <a:pPr lvl="1"/>
            <a:r>
              <a:rPr lang="en-US" sz="2400" dirty="0" smtClean="0">
                <a:hlinkClick r:id="rId2"/>
              </a:rPr>
              <a:t>cc83@uw.edu</a:t>
            </a:r>
            <a:r>
              <a:rPr lang="en-US" sz="2400" dirty="0" smtClean="0"/>
              <a:t> </a:t>
            </a:r>
          </a:p>
          <a:p>
            <a:r>
              <a:rPr lang="en-US" sz="2800" dirty="0" smtClean="0"/>
              <a:t>Whitney Buccicone</a:t>
            </a:r>
          </a:p>
          <a:p>
            <a:pPr lvl="1"/>
            <a:r>
              <a:rPr lang="en-US" sz="2400" dirty="0" smtClean="0">
                <a:hlinkClick r:id="rId3"/>
              </a:rPr>
              <a:t>bucciw@uw.edu</a:t>
            </a:r>
            <a:endParaRPr lang="en-US" sz="2400" dirty="0" smtClean="0"/>
          </a:p>
          <a:p>
            <a:pPr lvl="1"/>
            <a:endParaRPr lang="en-US" sz="2400" dirty="0"/>
          </a:p>
          <a:p>
            <a:pPr lvl="1"/>
            <a:endParaRPr lang="en-US" sz="2400" dirty="0" smtClean="0"/>
          </a:p>
          <a:p>
            <a:pPr marL="228600" lvl="1" indent="0">
              <a:buNone/>
            </a:pPr>
            <a:endParaRPr lang="en-US" sz="2400" dirty="0"/>
          </a:p>
        </p:txBody>
      </p:sp>
      <p:pic>
        <p:nvPicPr>
          <p:cNvPr id="4" name="Picture 3"/>
          <p:cNvPicPr>
            <a:picLocks noChangeAspect="1"/>
          </p:cNvPicPr>
          <p:nvPr/>
        </p:nvPicPr>
        <p:blipFill>
          <a:blip r:embed="rId4"/>
          <a:stretch>
            <a:fillRect/>
          </a:stretch>
        </p:blipFill>
        <p:spPr>
          <a:xfrm>
            <a:off x="6112382" y="2465389"/>
            <a:ext cx="3161620" cy="3161620"/>
          </a:xfrm>
          <a:prstGeom prst="rect">
            <a:avLst/>
          </a:prstGeom>
        </p:spPr>
      </p:pic>
    </p:spTree>
    <p:extLst>
      <p:ext uri="{BB962C8B-B14F-4D97-AF65-F5344CB8AC3E}">
        <p14:creationId xmlns:p14="http://schemas.microsoft.com/office/powerpoint/2010/main" val="1651992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Agenda</a:t>
            </a:r>
            <a:endParaRPr lang="en-US" sz="4800" dirty="0"/>
          </a:p>
        </p:txBody>
      </p:sp>
      <p:sp>
        <p:nvSpPr>
          <p:cNvPr id="3" name="Content Placeholder 2"/>
          <p:cNvSpPr>
            <a:spLocks noGrp="1"/>
          </p:cNvSpPr>
          <p:nvPr>
            <p:ph idx="1"/>
          </p:nvPr>
        </p:nvSpPr>
        <p:spPr>
          <a:xfrm>
            <a:off x="600891" y="1576251"/>
            <a:ext cx="8673111" cy="4465111"/>
          </a:xfrm>
        </p:spPr>
        <p:txBody>
          <a:bodyPr>
            <a:normAutofit/>
          </a:bodyPr>
          <a:lstStyle/>
          <a:p>
            <a:r>
              <a:rPr lang="en-US" sz="2800" dirty="0" smtClean="0"/>
              <a:t>Introduction</a:t>
            </a:r>
          </a:p>
          <a:p>
            <a:r>
              <a:rPr lang="en-US" sz="2800" dirty="0"/>
              <a:t>Controlled vocabularies</a:t>
            </a:r>
          </a:p>
          <a:p>
            <a:r>
              <a:rPr lang="en-US" sz="2800" dirty="0" smtClean="0"/>
              <a:t>Software being used</a:t>
            </a:r>
          </a:p>
          <a:p>
            <a:pPr lvl="1"/>
            <a:r>
              <a:rPr lang="en-US" sz="2400" dirty="0" smtClean="0"/>
              <a:t>Ex </a:t>
            </a:r>
            <a:r>
              <a:rPr lang="en-US" sz="2400" dirty="0" err="1" smtClean="0"/>
              <a:t>Libris</a:t>
            </a:r>
            <a:r>
              <a:rPr lang="en-US" sz="2400" dirty="0" smtClean="0"/>
              <a:t> Primo &amp; </a:t>
            </a:r>
            <a:r>
              <a:rPr lang="en-US" sz="2400" dirty="0" err="1" smtClean="0"/>
              <a:t>ArchivesWest</a:t>
            </a:r>
            <a:endParaRPr lang="en-US" sz="2400" dirty="0" smtClean="0"/>
          </a:p>
          <a:p>
            <a:r>
              <a:rPr lang="en-US" sz="2800" dirty="0" smtClean="0"/>
              <a:t>Comparisons</a:t>
            </a:r>
          </a:p>
          <a:p>
            <a:pPr lvl="1"/>
            <a:r>
              <a:rPr lang="en-US" sz="2600" dirty="0" err="1" smtClean="0"/>
              <a:t>ArchivesWest</a:t>
            </a:r>
            <a:r>
              <a:rPr lang="en-US" sz="2600" dirty="0" smtClean="0"/>
              <a:t>, SNAC, Primo, </a:t>
            </a:r>
            <a:r>
              <a:rPr lang="en-US" sz="2600" dirty="0" err="1" smtClean="0"/>
              <a:t>ContentDM</a:t>
            </a:r>
            <a:r>
              <a:rPr lang="en-US" sz="2600" dirty="0" smtClean="0"/>
              <a:t> &amp; </a:t>
            </a:r>
            <a:r>
              <a:rPr lang="en-US" sz="2600" dirty="0" err="1" smtClean="0"/>
              <a:t>WikiMedia</a:t>
            </a:r>
            <a:r>
              <a:rPr lang="en-US" sz="2600" dirty="0" smtClean="0"/>
              <a:t> Commons</a:t>
            </a:r>
          </a:p>
          <a:p>
            <a:r>
              <a:rPr lang="en-US" sz="2800" dirty="0" smtClean="0"/>
              <a:t>Recommendations</a:t>
            </a:r>
            <a:endParaRPr lang="en-US" sz="2800" dirty="0"/>
          </a:p>
        </p:txBody>
      </p:sp>
    </p:spTree>
    <p:extLst>
      <p:ext uri="{BB962C8B-B14F-4D97-AF65-F5344CB8AC3E}">
        <p14:creationId xmlns:p14="http://schemas.microsoft.com/office/powerpoint/2010/main" val="3868171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archival collection?</a:t>
            </a:r>
            <a:endParaRPr lang="en-US" dirty="0"/>
          </a:p>
        </p:txBody>
      </p:sp>
      <p:sp>
        <p:nvSpPr>
          <p:cNvPr id="3" name="Content Placeholder 2"/>
          <p:cNvSpPr>
            <a:spLocks noGrp="1"/>
          </p:cNvSpPr>
          <p:nvPr>
            <p:ph idx="1"/>
          </p:nvPr>
        </p:nvSpPr>
        <p:spPr>
          <a:xfrm>
            <a:off x="677334" y="2160589"/>
            <a:ext cx="5166117" cy="3880773"/>
          </a:xfrm>
        </p:spPr>
        <p:txBody>
          <a:bodyPr/>
          <a:lstStyle/>
          <a:p>
            <a:r>
              <a:rPr lang="en-US" dirty="0" smtClean="0"/>
              <a:t>From AAT: </a:t>
            </a:r>
            <a:r>
              <a:rPr lang="en-US" dirty="0"/>
              <a:t>Collections of historical records and primary source documents that have accumulated over the course of an individual's or organization's lifetime, and are kept to show the function or history of the person or an organization. Documents may be tangible or digital</a:t>
            </a:r>
            <a:r>
              <a:rPr lang="en-US" dirty="0" smtClean="0"/>
              <a:t>.</a:t>
            </a:r>
          </a:p>
          <a:p>
            <a:r>
              <a:rPr lang="en-US" dirty="0" smtClean="0"/>
              <a:t>From SAA: </a:t>
            </a:r>
            <a:r>
              <a:rPr lang="en-US" dirty="0"/>
              <a:t>n. ~ 1. A group of materials with some unifying characteristic. - 2. Materials assembled by a person, organization, or repository from a variety of sources; an artificial collection.</a:t>
            </a:r>
            <a:endParaRPr lang="en-US" dirty="0" smtClean="0"/>
          </a:p>
          <a:p>
            <a:pPr marL="457200" lvl="1" indent="0">
              <a:buNone/>
            </a:pP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0446"/>
          <a:stretch/>
        </p:blipFill>
        <p:spPr>
          <a:xfrm>
            <a:off x="5843450" y="2224898"/>
            <a:ext cx="5599613" cy="3285904"/>
          </a:xfrm>
          <a:prstGeom prst="rect">
            <a:avLst/>
          </a:prstGeom>
          <a:ln w="19050">
            <a:solidFill>
              <a:schemeClr val="tx1"/>
            </a:solidFill>
          </a:ln>
        </p:spPr>
      </p:pic>
    </p:spTree>
    <p:extLst>
      <p:ext uri="{BB962C8B-B14F-4D97-AF65-F5344CB8AC3E}">
        <p14:creationId xmlns:p14="http://schemas.microsoft.com/office/powerpoint/2010/main" val="3997028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Controlled Vocabularies</a:t>
            </a:r>
            <a:endParaRPr lang="en-US" dirty="0"/>
          </a:p>
        </p:txBody>
      </p:sp>
      <p:sp>
        <p:nvSpPr>
          <p:cNvPr id="3" name="Content Placeholder 2"/>
          <p:cNvSpPr>
            <a:spLocks noGrp="1"/>
          </p:cNvSpPr>
          <p:nvPr>
            <p:ph idx="1"/>
          </p:nvPr>
        </p:nvSpPr>
        <p:spPr>
          <a:xfrm>
            <a:off x="677334" y="1602377"/>
            <a:ext cx="8596668" cy="4438985"/>
          </a:xfrm>
        </p:spPr>
        <p:txBody>
          <a:bodyPr>
            <a:normAutofit lnSpcReduction="10000"/>
          </a:bodyPr>
          <a:lstStyle/>
          <a:p>
            <a:r>
              <a:rPr lang="en-US" dirty="0" smtClean="0">
                <a:solidFill>
                  <a:schemeClr val="accent6"/>
                </a:solidFill>
                <a:hlinkClick r:id="rId2"/>
              </a:rPr>
              <a:t>Art &amp; Architecture Thesaurus (AAT)</a:t>
            </a:r>
            <a:endParaRPr lang="en-US" dirty="0" smtClean="0">
              <a:solidFill>
                <a:schemeClr val="accent6"/>
              </a:solidFill>
            </a:endParaRPr>
          </a:p>
          <a:p>
            <a:pPr lvl="1"/>
            <a:r>
              <a:rPr lang="en-US" dirty="0" smtClean="0">
                <a:solidFill>
                  <a:schemeClr val="accent6"/>
                </a:solidFill>
              </a:rPr>
              <a:t>“…used </a:t>
            </a:r>
            <a:r>
              <a:rPr lang="en-US" dirty="0">
                <a:solidFill>
                  <a:schemeClr val="accent6"/>
                </a:solidFill>
              </a:rPr>
              <a:t>as a controlled vocabulary or authority by the cataloger or indexer; they provide preferred names/terms and synonyms for people, places, and things. They also provide structure and classification schemes that can aid in </a:t>
            </a:r>
            <a:r>
              <a:rPr lang="en-US" dirty="0" smtClean="0">
                <a:solidFill>
                  <a:schemeClr val="accent6"/>
                </a:solidFill>
              </a:rPr>
              <a:t>documentation”</a:t>
            </a:r>
          </a:p>
          <a:p>
            <a:r>
              <a:rPr lang="en-US" dirty="0" smtClean="0">
                <a:solidFill>
                  <a:schemeClr val="accent6"/>
                </a:solidFill>
                <a:hlinkClick r:id="rId3"/>
              </a:rPr>
              <a:t>Library of Congress Genre Terms</a:t>
            </a:r>
            <a:endParaRPr lang="en-US" dirty="0" smtClean="0">
              <a:solidFill>
                <a:schemeClr val="accent6"/>
              </a:solidFill>
            </a:endParaRPr>
          </a:p>
          <a:p>
            <a:pPr lvl="1"/>
            <a:r>
              <a:rPr lang="en-US" dirty="0" smtClean="0">
                <a:solidFill>
                  <a:schemeClr val="accent6"/>
                </a:solidFill>
              </a:rPr>
              <a:t>“</a:t>
            </a:r>
            <a:r>
              <a:rPr lang="en-US" dirty="0">
                <a:solidFill>
                  <a:schemeClr val="accent6"/>
                </a:solidFill>
              </a:rPr>
              <a:t>In 2007 the Library of Congress began a project to develop genre/form terms, which </a:t>
            </a:r>
            <a:r>
              <a:rPr lang="en-US" b="1" dirty="0">
                <a:solidFill>
                  <a:schemeClr val="accent6"/>
                </a:solidFill>
              </a:rPr>
              <a:t>describe what a resource is</a:t>
            </a:r>
            <a:r>
              <a:rPr lang="en-US" dirty="0">
                <a:solidFill>
                  <a:schemeClr val="accent6"/>
                </a:solidFill>
              </a:rPr>
              <a:t>, rather than what it is about, as most subject headings </a:t>
            </a:r>
            <a:r>
              <a:rPr lang="en-US" dirty="0" smtClean="0">
                <a:solidFill>
                  <a:schemeClr val="accent6"/>
                </a:solidFill>
              </a:rPr>
              <a:t>do”</a:t>
            </a:r>
          </a:p>
          <a:p>
            <a:r>
              <a:rPr lang="en-US" dirty="0" smtClean="0">
                <a:solidFill>
                  <a:schemeClr val="accent6"/>
                </a:solidFill>
                <a:hlinkClick r:id="rId4"/>
              </a:rPr>
              <a:t>Thesaurus of Graphic Materials</a:t>
            </a:r>
            <a:endParaRPr lang="en-US" dirty="0" smtClean="0">
              <a:solidFill>
                <a:schemeClr val="accent6"/>
              </a:solidFill>
            </a:endParaRPr>
          </a:p>
          <a:p>
            <a:pPr lvl="1"/>
            <a:r>
              <a:rPr lang="en-US" dirty="0" smtClean="0">
                <a:solidFill>
                  <a:schemeClr val="accent6"/>
                </a:solidFill>
              </a:rPr>
              <a:t>“…tool </a:t>
            </a:r>
            <a:r>
              <a:rPr lang="en-US" dirty="0">
                <a:solidFill>
                  <a:schemeClr val="accent6"/>
                </a:solidFill>
              </a:rPr>
              <a:t>for indexing visual materials by subject and by </a:t>
            </a:r>
            <a:r>
              <a:rPr lang="en-US" dirty="0" smtClean="0">
                <a:solidFill>
                  <a:schemeClr val="accent6"/>
                </a:solidFill>
              </a:rPr>
              <a:t>genre/format”</a:t>
            </a:r>
          </a:p>
          <a:p>
            <a:r>
              <a:rPr lang="en-US" dirty="0">
                <a:solidFill>
                  <a:schemeClr val="accent6"/>
                </a:solidFill>
                <a:hlinkClick r:id="rId5"/>
              </a:rPr>
              <a:t>RBMS Genre Terms</a:t>
            </a:r>
            <a:endParaRPr lang="en-US" dirty="0">
              <a:solidFill>
                <a:schemeClr val="accent6"/>
              </a:solidFill>
            </a:endParaRPr>
          </a:p>
          <a:p>
            <a:pPr lvl="1"/>
            <a:r>
              <a:rPr lang="en-US" dirty="0">
                <a:solidFill>
                  <a:schemeClr val="accent6"/>
                </a:solidFill>
              </a:rPr>
              <a:t>“[To] provide standardized vocabulary for retrieving special collections materials by form, genre, or by various physical characteristics that are typically of interest to researchers and special collections librarians”</a:t>
            </a:r>
          </a:p>
          <a:p>
            <a:pPr lvl="1"/>
            <a:endParaRPr lang="en-US" dirty="0" smtClean="0">
              <a:solidFill>
                <a:schemeClr val="accent6"/>
              </a:solidFill>
            </a:endParaRPr>
          </a:p>
        </p:txBody>
      </p:sp>
    </p:spTree>
    <p:extLst>
      <p:ext uri="{BB962C8B-B14F-4D97-AF65-F5344CB8AC3E}">
        <p14:creationId xmlns:p14="http://schemas.microsoft.com/office/powerpoint/2010/main" val="2241040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Orbis</a:t>
            </a:r>
            <a:r>
              <a:rPr lang="en-US" dirty="0" smtClean="0"/>
              <a:t> Cascade </a:t>
            </a:r>
            <a:r>
              <a:rPr lang="en-US" dirty="0"/>
              <a:t>A</a:t>
            </a:r>
            <a:r>
              <a:rPr lang="en-US" dirty="0" smtClean="0"/>
              <a:t>lliance &amp;</a:t>
            </a:r>
            <a:br>
              <a:rPr lang="en-US" dirty="0" smtClean="0"/>
            </a:br>
            <a:r>
              <a:rPr lang="en-US" dirty="0" err="1" smtClean="0"/>
              <a:t>ArchivesWest</a:t>
            </a:r>
            <a:endParaRPr lang="en-US" dirty="0"/>
          </a:p>
        </p:txBody>
      </p:sp>
      <p:sp>
        <p:nvSpPr>
          <p:cNvPr id="3" name="Content Placeholder 2"/>
          <p:cNvSpPr>
            <a:spLocks noGrp="1"/>
          </p:cNvSpPr>
          <p:nvPr>
            <p:ph idx="1"/>
          </p:nvPr>
        </p:nvSpPr>
        <p:spPr/>
        <p:txBody>
          <a:bodyPr/>
          <a:lstStyle/>
          <a:p>
            <a:r>
              <a:rPr lang="en-US" dirty="0" err="1" smtClean="0"/>
              <a:t>Orbis</a:t>
            </a:r>
            <a:r>
              <a:rPr lang="en-US" dirty="0" smtClean="0"/>
              <a:t> Cascade Alliance (OCA)</a:t>
            </a:r>
          </a:p>
          <a:p>
            <a:pPr lvl="1"/>
            <a:r>
              <a:rPr lang="en-US" dirty="0" smtClean="0"/>
              <a:t>Nonprofit </a:t>
            </a:r>
            <a:r>
              <a:rPr lang="en-US" dirty="0"/>
              <a:t>consortium of 39 colleges and universities in Oregon, Washington, and </a:t>
            </a:r>
            <a:r>
              <a:rPr lang="en-US" dirty="0" smtClean="0"/>
              <a:t>Idaho</a:t>
            </a:r>
          </a:p>
          <a:p>
            <a:pPr lvl="1"/>
            <a:r>
              <a:rPr lang="en-US" dirty="0" smtClean="0"/>
              <a:t>Founded in 1993</a:t>
            </a:r>
          </a:p>
          <a:p>
            <a:r>
              <a:rPr lang="en-US" dirty="0" smtClean="0"/>
              <a:t>Archives West</a:t>
            </a:r>
          </a:p>
          <a:p>
            <a:pPr lvl="1"/>
            <a:r>
              <a:rPr lang="en-US" dirty="0" smtClean="0"/>
              <a:t>Formally known is the Northwest Digital Archives</a:t>
            </a:r>
          </a:p>
          <a:p>
            <a:pPr lvl="1"/>
            <a:r>
              <a:rPr lang="en-US" dirty="0" smtClean="0"/>
              <a:t>Became a program offering by </a:t>
            </a:r>
            <a:r>
              <a:rPr lang="en-US" dirty="0" err="1" smtClean="0"/>
              <a:t>Orbis</a:t>
            </a:r>
            <a:r>
              <a:rPr lang="en-US" dirty="0" smtClean="0"/>
              <a:t> Cascade Alliance in 2007</a:t>
            </a:r>
          </a:p>
          <a:p>
            <a:pPr lvl="2"/>
            <a:r>
              <a:rPr lang="en-US" dirty="0" smtClean="0"/>
              <a:t>Funding is provided by all OCA’s participating institutions with additional funding from different national institutions (IMLS, NEH, </a:t>
            </a:r>
            <a:r>
              <a:rPr lang="en-US" dirty="0" err="1" smtClean="0"/>
              <a:t>etc</a:t>
            </a:r>
            <a:r>
              <a:rPr lang="en-US" dirty="0" smtClean="0"/>
              <a:t>)</a:t>
            </a:r>
          </a:p>
          <a:p>
            <a:r>
              <a:rPr lang="en-US" dirty="0"/>
              <a:t>Guides to archival collections: </a:t>
            </a:r>
            <a:r>
              <a:rPr lang="en-US" dirty="0" smtClean="0"/>
              <a:t>23,000 </a:t>
            </a:r>
          </a:p>
          <a:p>
            <a:pPr lvl="1"/>
            <a:r>
              <a:rPr lang="en-US" dirty="0"/>
              <a:t>From: https://www.orbiscascade.org/about</a:t>
            </a:r>
            <a:endParaRPr lang="en-US" dirty="0" smtClean="0"/>
          </a:p>
          <a:p>
            <a:pPr lvl="1"/>
            <a:endParaRPr lang="en-US" dirty="0"/>
          </a:p>
        </p:txBody>
      </p:sp>
    </p:spTree>
    <p:extLst>
      <p:ext uri="{BB962C8B-B14F-4D97-AF65-F5344CB8AC3E}">
        <p14:creationId xmlns:p14="http://schemas.microsoft.com/office/powerpoint/2010/main" val="4219329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controls the data?</a:t>
            </a:r>
            <a:endParaRPr lang="en-US" dirty="0"/>
          </a:p>
        </p:txBody>
      </p:sp>
      <p:sp>
        <p:nvSpPr>
          <p:cNvPr id="3" name="Content Placeholder 2"/>
          <p:cNvSpPr>
            <a:spLocks noGrp="1"/>
          </p:cNvSpPr>
          <p:nvPr>
            <p:ph idx="1"/>
          </p:nvPr>
        </p:nvSpPr>
        <p:spPr>
          <a:xfrm>
            <a:off x="677334" y="1584961"/>
            <a:ext cx="8596668" cy="4456402"/>
          </a:xfrm>
        </p:spPr>
        <p:txBody>
          <a:bodyPr>
            <a:normAutofit fontScale="92500" lnSpcReduction="10000"/>
          </a:bodyPr>
          <a:lstStyle/>
          <a:p>
            <a:r>
              <a:rPr lang="en-US" dirty="0" smtClean="0"/>
              <a:t>Unique &amp; Local Content Team at the Alliance</a:t>
            </a:r>
          </a:p>
          <a:p>
            <a:pPr lvl="1"/>
            <a:r>
              <a:rPr lang="en-US" dirty="0" smtClean="0"/>
              <a:t>Charge: “</a:t>
            </a:r>
            <a:r>
              <a:rPr lang="en-US" dirty="0"/>
              <a:t>investigates and implements solutions for unique content needs, recommends consortium-wide practices, and supports an integrated approach for publishing, storing, discovering and preserving resources in our special collections, archives, and digital </a:t>
            </a:r>
            <a:r>
              <a:rPr lang="en-US" dirty="0" smtClean="0"/>
              <a:t>repositories”</a:t>
            </a:r>
          </a:p>
          <a:p>
            <a:pPr lvl="1"/>
            <a:r>
              <a:rPr lang="en-US" dirty="0" smtClean="0"/>
              <a:t>Unique Materials in the SILS Standing Group</a:t>
            </a:r>
          </a:p>
          <a:p>
            <a:pPr lvl="2"/>
            <a:r>
              <a:rPr lang="en-US" b="1" dirty="0" smtClean="0"/>
              <a:t>Overview: “</a:t>
            </a:r>
            <a:r>
              <a:rPr lang="en-US" dirty="0" smtClean="0"/>
              <a:t>This </a:t>
            </a:r>
            <a:r>
              <a:rPr lang="en-US" dirty="0"/>
              <a:t>group plays a key role in supporting the </a:t>
            </a:r>
            <a:r>
              <a:rPr lang="en-US" dirty="0" smtClean="0"/>
              <a:t>ULC’s </a:t>
            </a:r>
            <a:r>
              <a:rPr lang="en-US" dirty="0"/>
              <a:t>charge to provide broad oversight and leadership for the development, stewardship, and dissemination of unique and local content, by its study of and response to issues affecting unique materials represented in the </a:t>
            </a:r>
            <a:r>
              <a:rPr lang="en-US" dirty="0" smtClean="0"/>
              <a:t>Alliance’s </a:t>
            </a:r>
            <a:r>
              <a:rPr lang="en-US" dirty="0"/>
              <a:t>Shared ILS (SILS). Its approach to problem resolution will include examination and potential revision of both </a:t>
            </a:r>
            <a:r>
              <a:rPr lang="en-US" dirty="0" err="1"/>
              <a:t>consortial</a:t>
            </a:r>
            <a:r>
              <a:rPr lang="en-US" dirty="0"/>
              <a:t> and institutional practices. Issues of system limitations, effects on other materials, and institutional resources will be </a:t>
            </a:r>
            <a:r>
              <a:rPr lang="en-US" dirty="0" smtClean="0"/>
              <a:t>considered”</a:t>
            </a:r>
            <a:endParaRPr lang="en-US" dirty="0"/>
          </a:p>
          <a:p>
            <a:r>
              <a:rPr lang="en-US" dirty="0" smtClean="0"/>
              <a:t>Metadata-focused library workers at individual institutions</a:t>
            </a:r>
          </a:p>
          <a:p>
            <a:pPr lvl="1"/>
            <a:r>
              <a:rPr lang="en-US" dirty="0" smtClean="0"/>
              <a:t>Challenges:</a:t>
            </a:r>
          </a:p>
          <a:p>
            <a:pPr lvl="2"/>
            <a:r>
              <a:rPr lang="en-US" dirty="0" smtClean="0"/>
              <a:t>Not every institution has dedicated metadata-focused library workers</a:t>
            </a:r>
          </a:p>
          <a:p>
            <a:pPr lvl="3"/>
            <a:r>
              <a:rPr lang="en-US" dirty="0" smtClean="0"/>
              <a:t>What does this mean? Not all who input metadata into </a:t>
            </a:r>
            <a:r>
              <a:rPr lang="en-US" dirty="0" err="1" smtClean="0"/>
              <a:t>ArchivesWest</a:t>
            </a:r>
            <a:r>
              <a:rPr lang="en-US" dirty="0" smtClean="0"/>
              <a:t> are trained or knowledgeable in controlled vocabularies</a:t>
            </a:r>
            <a:endParaRPr lang="en-US" dirty="0"/>
          </a:p>
        </p:txBody>
      </p:sp>
    </p:spTree>
    <p:extLst>
      <p:ext uri="{BB962C8B-B14F-4D97-AF65-F5344CB8AC3E}">
        <p14:creationId xmlns:p14="http://schemas.microsoft.com/office/powerpoint/2010/main" val="1228869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038535" y="286558"/>
            <a:ext cx="5633192" cy="332260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5146" y="3062560"/>
            <a:ext cx="4343400" cy="296227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016" y="2866072"/>
            <a:ext cx="3899448" cy="348247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7816" y="216889"/>
            <a:ext cx="4373235" cy="2587271"/>
          </a:xfrm>
          <a:prstGeom prst="rect">
            <a:avLst/>
          </a:prstGeom>
        </p:spPr>
      </p:pic>
      <p:sp>
        <p:nvSpPr>
          <p:cNvPr id="8" name="TextBox 7"/>
          <p:cNvSpPr txBox="1"/>
          <p:nvPr/>
        </p:nvSpPr>
        <p:spPr>
          <a:xfrm>
            <a:off x="447816" y="6427878"/>
            <a:ext cx="966652" cy="369332"/>
          </a:xfrm>
          <a:prstGeom prst="rect">
            <a:avLst/>
          </a:prstGeom>
          <a:noFill/>
        </p:spPr>
        <p:txBody>
          <a:bodyPr wrap="square" rtlCol="0">
            <a:spAutoFit/>
          </a:bodyPr>
          <a:lstStyle/>
          <a:p>
            <a:r>
              <a:rPr lang="en-US" dirty="0" smtClean="0"/>
              <a:t>Primo</a:t>
            </a:r>
            <a:endParaRPr lang="en-US" dirty="0"/>
          </a:p>
        </p:txBody>
      </p:sp>
      <p:sp>
        <p:nvSpPr>
          <p:cNvPr id="9" name="TextBox 8"/>
          <p:cNvSpPr txBox="1"/>
          <p:nvPr/>
        </p:nvSpPr>
        <p:spPr>
          <a:xfrm>
            <a:off x="5738948" y="6437369"/>
            <a:ext cx="2717075" cy="369332"/>
          </a:xfrm>
          <a:prstGeom prst="rect">
            <a:avLst/>
          </a:prstGeom>
          <a:noFill/>
        </p:spPr>
        <p:txBody>
          <a:bodyPr wrap="square" rtlCol="0">
            <a:spAutoFit/>
          </a:bodyPr>
          <a:lstStyle/>
          <a:p>
            <a:r>
              <a:rPr lang="en-US" dirty="0" err="1" smtClean="0"/>
              <a:t>ArchivesWest</a:t>
            </a:r>
            <a:endParaRPr lang="en-US" dirty="0"/>
          </a:p>
        </p:txBody>
      </p:sp>
    </p:spTree>
    <p:extLst>
      <p:ext uri="{BB962C8B-B14F-4D97-AF65-F5344CB8AC3E}">
        <p14:creationId xmlns:p14="http://schemas.microsoft.com/office/powerpoint/2010/main" val="2908990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5794" y="539930"/>
            <a:ext cx="10406924" cy="4022545"/>
          </a:xfrm>
        </p:spPr>
        <p:txBody>
          <a:bodyPr>
            <a:normAutofit/>
          </a:bodyPr>
          <a:lstStyle/>
          <a:p>
            <a:pPr algn="ctr"/>
            <a:r>
              <a:rPr lang="en-US" sz="6600" b="1" dirty="0" smtClean="0"/>
              <a:t>Comparisons:</a:t>
            </a:r>
            <a:r>
              <a:rPr lang="en-US" sz="4800" dirty="0" smtClean="0"/>
              <a:t> </a:t>
            </a:r>
            <a:br>
              <a:rPr lang="en-US" sz="4800" dirty="0" smtClean="0"/>
            </a:br>
            <a:r>
              <a:rPr lang="en-US" sz="4400" b="1" i="1" dirty="0" smtClean="0"/>
              <a:t>Primo</a:t>
            </a:r>
            <a:r>
              <a:rPr lang="en-US" sz="4400" i="1" dirty="0" smtClean="0"/>
              <a:t> vs. </a:t>
            </a:r>
            <a:r>
              <a:rPr lang="en-US" sz="4400" b="1" i="1" dirty="0" err="1" smtClean="0"/>
              <a:t>ArchivesWest</a:t>
            </a:r>
            <a:r>
              <a:rPr lang="en-US" sz="4400" i="1" dirty="0" smtClean="0"/>
              <a:t/>
            </a:r>
            <a:br>
              <a:rPr lang="en-US" sz="4400" i="1" dirty="0" smtClean="0"/>
            </a:br>
            <a:r>
              <a:rPr lang="en-US" sz="4400" b="1" i="1" dirty="0" err="1" smtClean="0"/>
              <a:t>ArchivesWest</a:t>
            </a:r>
            <a:r>
              <a:rPr lang="en-US" sz="4400" i="1" dirty="0" smtClean="0"/>
              <a:t> vs. </a:t>
            </a:r>
            <a:r>
              <a:rPr lang="en-US" sz="4400" b="1" i="1" dirty="0" smtClean="0"/>
              <a:t>SNAC</a:t>
            </a:r>
            <a:r>
              <a:rPr lang="en-US" sz="4400" i="1" dirty="0" smtClean="0"/>
              <a:t/>
            </a:r>
            <a:br>
              <a:rPr lang="en-US" sz="4400" i="1" dirty="0" smtClean="0"/>
            </a:br>
            <a:r>
              <a:rPr lang="en-US" sz="4400" b="1" i="1" dirty="0" err="1" smtClean="0"/>
              <a:t>ArchivesWest</a:t>
            </a:r>
            <a:r>
              <a:rPr lang="en-US" sz="4400" i="1" dirty="0" smtClean="0"/>
              <a:t> vs. </a:t>
            </a:r>
            <a:r>
              <a:rPr lang="en-US" sz="4400" b="1" i="1" dirty="0" smtClean="0"/>
              <a:t>Wikimedia Commons</a:t>
            </a:r>
            <a:r>
              <a:rPr lang="en-US" sz="4800" dirty="0" smtClean="0"/>
              <a:t/>
            </a:r>
            <a:br>
              <a:rPr lang="en-US" sz="4800" dirty="0" smtClean="0"/>
            </a:br>
            <a:endParaRPr lang="en-US" sz="4800" dirty="0"/>
          </a:p>
        </p:txBody>
      </p:sp>
      <p:sp>
        <p:nvSpPr>
          <p:cNvPr id="5" name="Text Placeholder 4"/>
          <p:cNvSpPr>
            <a:spLocks noGrp="1"/>
          </p:cNvSpPr>
          <p:nvPr>
            <p:ph type="body" idx="1"/>
          </p:nvPr>
        </p:nvSpPr>
        <p:spPr>
          <a:xfrm>
            <a:off x="1426272" y="4562475"/>
            <a:ext cx="8596668" cy="860400"/>
          </a:xfrm>
        </p:spPr>
        <p:txBody>
          <a:bodyPr>
            <a:normAutofit/>
          </a:bodyPr>
          <a:lstStyle/>
          <a:p>
            <a:pPr algn="ctr"/>
            <a:r>
              <a:rPr lang="en-US" sz="3600" dirty="0" smtClean="0"/>
              <a:t>Analysis &amp; Discussion</a:t>
            </a:r>
            <a:endParaRPr lang="en-US" sz="3600" dirty="0"/>
          </a:p>
        </p:txBody>
      </p:sp>
    </p:spTree>
    <p:extLst>
      <p:ext uri="{BB962C8B-B14F-4D97-AF65-F5344CB8AC3E}">
        <p14:creationId xmlns:p14="http://schemas.microsoft.com/office/powerpoint/2010/main" val="350844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8730" y="55659"/>
            <a:ext cx="8914641" cy="1032912"/>
          </a:xfrm>
        </p:spPr>
        <p:txBody>
          <a:bodyPr>
            <a:noAutofit/>
          </a:bodyPr>
          <a:lstStyle/>
          <a:p>
            <a:r>
              <a:rPr lang="en-US" sz="2400" dirty="0" smtClean="0"/>
              <a:t>Search </a:t>
            </a:r>
            <a:r>
              <a:rPr lang="en-US" sz="2400" b="1" i="1" dirty="0" smtClean="0"/>
              <a:t>Western Washington University. Center for Pacific Northwest Studies (SNAC)</a:t>
            </a:r>
            <a:endParaRPr lang="en-US" sz="2400" b="1" i="1" dirty="0"/>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572" y="1164893"/>
            <a:ext cx="8826447" cy="5494325"/>
          </a:xfrm>
          <a:prstGeom prst="rect">
            <a:avLst/>
          </a:prstGeom>
        </p:spPr>
      </p:pic>
    </p:spTree>
    <p:extLst>
      <p:ext uri="{BB962C8B-B14F-4D97-AF65-F5344CB8AC3E}">
        <p14:creationId xmlns:p14="http://schemas.microsoft.com/office/powerpoint/2010/main" val="3989236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2044</TotalTime>
  <Words>792</Words>
  <Application>Microsoft Office PowerPoint</Application>
  <PresentationFormat>Widescreen</PresentationFormat>
  <Paragraphs>76</Paragraphs>
  <Slides>17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Trebuchet MS</vt:lpstr>
      <vt:lpstr>Wingdings</vt:lpstr>
      <vt:lpstr>Wingdings 3</vt:lpstr>
      <vt:lpstr>Facet</vt:lpstr>
      <vt:lpstr>     More than LCSH:  Enhancing the Discovery of Archival Resources  </vt:lpstr>
      <vt:lpstr>Agenda</vt:lpstr>
      <vt:lpstr>What is an archival collection?</vt:lpstr>
      <vt:lpstr>Controlled Vocabularies</vt:lpstr>
      <vt:lpstr>Orbis Cascade Alliance &amp; ArchivesWest</vt:lpstr>
      <vt:lpstr>Who controls the data?</vt:lpstr>
      <vt:lpstr>PowerPoint Presentation</vt:lpstr>
      <vt:lpstr>Comparisons:  Primo vs. ArchivesWest ArchivesWest vs. SNAC ArchivesWest vs. Wikimedia Commons </vt:lpstr>
      <vt:lpstr>Search Western Washington University. Center for Pacific Northwest Studies (SNAC)</vt:lpstr>
      <vt:lpstr>Search Western Washington University. Center for Pacific Northwest Studies (ArchivesWest)</vt:lpstr>
      <vt:lpstr>Search Western Washington University. Center for Pacific Northwest Studies (ArchivesWest—Subjects)</vt:lpstr>
      <vt:lpstr>Search Western Washington University. Center for Pacific Northwest Studies (SNAC—Subjects)</vt:lpstr>
      <vt:lpstr>Search Western Washington University. Center for Pacific Northwest Studies  (SNAC—Visualizations—Connection Graph)</vt:lpstr>
      <vt:lpstr>Search “Gordon Hall” in the UW Digital Collections (ContentDM)</vt:lpstr>
      <vt:lpstr>The same photo in the Wikimedia Commons</vt:lpstr>
      <vt:lpstr>Recommendations</vt:lpstr>
      <vt:lpstr>Thank you!</vt:lpstr>
    </vt:vector>
  </TitlesOfParts>
  <Company>University of Washington Libraries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than LCSH:  Enhancing the Discovery of Archival Resources</dc:title>
  <dc:creator>Charlene Chou</dc:creator>
  <cp:lastModifiedBy>Charlene Chou</cp:lastModifiedBy>
  <cp:revision>28</cp:revision>
  <dcterms:created xsi:type="dcterms:W3CDTF">2019-01-03T19:54:42Z</dcterms:created>
  <dcterms:modified xsi:type="dcterms:W3CDTF">2019-01-25T02:34:03Z</dcterms:modified>
</cp:coreProperties>
</file>