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7" r:id="rId5"/>
    <p:sldId id="261" r:id="rId6"/>
    <p:sldId id="279" r:id="rId7"/>
    <p:sldId id="276" r:id="rId8"/>
    <p:sldId id="272" r:id="rId9"/>
    <p:sldId id="275" r:id="rId10"/>
    <p:sldId id="280" r:id="rId11"/>
    <p:sldId id="282" r:id="rId12"/>
    <p:sldId id="281" r:id="rId13"/>
    <p:sldId id="266" r:id="rId14"/>
    <p:sldId id="277" r:id="rId15"/>
    <p:sldId id="283" r:id="rId16"/>
    <p:sldId id="284" r:id="rId17"/>
    <p:sldId id="285" r:id="rId18"/>
    <p:sldId id="287" r:id="rId19"/>
    <p:sldId id="273" r:id="rId20"/>
    <p:sldId id="27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89396-08A5-41DC-B9F1-1CF19EC979B6}" v="2896" dt="2020-05-25T19:32:01.783"/>
    <p1510:client id="{090DEB24-0883-46EF-965A-7C8A03EE4E74}" v="419" dt="2020-06-08T15:41:34.805"/>
    <p1510:client id="{31A66C0A-BFE0-4D26-8506-D872621CB3D2}" v="676" dt="2020-05-31T23:15:55.909"/>
    <p1510:client id="{5F5DF333-5FE8-4136-8D85-F7E3C3C6F3CD}" v="6919" dt="2020-06-07T21:48:59.125"/>
    <p1510:client id="{F5EA8322-55E0-2C08-FF73-53A280E0DF6E}" v="6018" dt="2020-06-08T00:36:03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22"/>
    <p:restoredTop sz="94628"/>
  </p:normalViewPr>
  <p:slideViewPr>
    <p:cSldViewPr snapToGrid="0" snapToObjects="1">
      <p:cViewPr varScale="1">
        <p:scale>
          <a:sx n="86" d="100"/>
          <a:sy n="86" d="100"/>
        </p:scale>
        <p:origin x="2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47A23-68B6-44BA-853E-A56316821F1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9B50028-7D22-41BC-AA5B-96724E59257E}">
      <dgm:prSet phldr="0"/>
      <dgm:spPr/>
      <dgm:t>
        <a:bodyPr/>
        <a:lstStyle/>
        <a:p>
          <a:pPr rtl="0">
            <a:defRPr b="1"/>
          </a:pPr>
          <a:r>
            <a:rPr lang="en-US" b="0" dirty="0">
              <a:latin typeface="Franklin Gothic Book" panose="020B0503020102020204"/>
            </a:rPr>
            <a:t>Roles</a:t>
          </a:r>
          <a:endParaRPr lang="en-US" b="0" dirty="0"/>
        </a:p>
      </dgm:t>
    </dgm:pt>
    <dgm:pt modelId="{879740E8-3AED-40DD-AA3B-23871ED43C9A}" type="parTrans" cxnId="{807CA80D-D63D-4617-9450-2D6790461EBC}">
      <dgm:prSet/>
      <dgm:spPr/>
      <dgm:t>
        <a:bodyPr/>
        <a:lstStyle/>
        <a:p>
          <a:endParaRPr lang="en-US"/>
        </a:p>
      </dgm:t>
    </dgm:pt>
    <dgm:pt modelId="{BF784207-3F7B-488F-BC7D-765E2F20E732}" type="sibTrans" cxnId="{807CA80D-D63D-4617-9450-2D6790461EBC}">
      <dgm:prSet/>
      <dgm:spPr/>
      <dgm:t>
        <a:bodyPr/>
        <a:lstStyle/>
        <a:p>
          <a:endParaRPr lang="en-US"/>
        </a:p>
      </dgm:t>
    </dgm:pt>
    <dgm:pt modelId="{4BF09F9C-A6C0-44C6-9E23-1D30D5135819}">
      <dgm:prSet/>
      <dgm:spPr/>
      <dgm:t>
        <a:bodyPr/>
        <a:lstStyle/>
        <a:p>
          <a:pPr>
            <a:defRPr b="1"/>
          </a:pPr>
          <a:r>
            <a:rPr lang="en-US" dirty="0">
              <a:latin typeface="Franklin Gothic Book" panose="020B0503020102020204"/>
            </a:rPr>
            <a:t>Structure</a:t>
          </a:r>
          <a:endParaRPr lang="en-US" dirty="0"/>
        </a:p>
      </dgm:t>
    </dgm:pt>
    <dgm:pt modelId="{6803FE4F-6937-40A2-978E-EDAD62F90C58}" type="parTrans" cxnId="{3DE3FD06-6DD2-4C25-9213-7E9929AFC25A}">
      <dgm:prSet/>
      <dgm:spPr/>
      <dgm:t>
        <a:bodyPr/>
        <a:lstStyle/>
        <a:p>
          <a:endParaRPr lang="en-US"/>
        </a:p>
      </dgm:t>
    </dgm:pt>
    <dgm:pt modelId="{33AC0810-2182-437C-ACF2-88D5399B3DC3}" type="sibTrans" cxnId="{3DE3FD06-6DD2-4C25-9213-7E9929AFC25A}">
      <dgm:prSet/>
      <dgm:spPr/>
      <dgm:t>
        <a:bodyPr/>
        <a:lstStyle/>
        <a:p>
          <a:endParaRPr lang="en-US"/>
        </a:p>
      </dgm:t>
    </dgm:pt>
    <dgm:pt modelId="{E77DA7BA-91E9-407A-AAE0-92FD7058ADB6}">
      <dgm:prSet phldr="0"/>
      <dgm:spPr/>
      <dgm:t>
        <a:bodyPr/>
        <a:lstStyle/>
        <a:p>
          <a:pPr rtl="0"/>
          <a:r>
            <a:rPr lang="en-US" dirty="0">
              <a:latin typeface="Franklin Gothic Book" panose="020B0503020102020204"/>
            </a:rPr>
            <a:t>Activities are self-organized and adjusted at any time to meet the project needs. Communication and problem solving are required every time.</a:t>
          </a:r>
          <a:endParaRPr lang="en-US" dirty="0"/>
        </a:p>
      </dgm:t>
    </dgm:pt>
    <dgm:pt modelId="{178DA62A-745A-4B08-9F4F-9980D6CBA979}" type="parTrans" cxnId="{A44E0E74-F5A4-4DCE-9576-8FBA840009DD}">
      <dgm:prSet/>
      <dgm:spPr/>
      <dgm:t>
        <a:bodyPr/>
        <a:lstStyle/>
        <a:p>
          <a:endParaRPr lang="en-US"/>
        </a:p>
      </dgm:t>
    </dgm:pt>
    <dgm:pt modelId="{EB8ACF6B-5816-4271-874E-624F4224D9DF}" type="sibTrans" cxnId="{A44E0E74-F5A4-4DCE-9576-8FBA840009DD}">
      <dgm:prSet/>
      <dgm:spPr/>
      <dgm:t>
        <a:bodyPr/>
        <a:lstStyle/>
        <a:p>
          <a:endParaRPr lang="en-US"/>
        </a:p>
      </dgm:t>
    </dgm:pt>
    <dgm:pt modelId="{0FB15A1D-D04D-45EE-AFF7-0A06AAABD9E0}">
      <dgm:prSet phldr="0"/>
      <dgm:spPr/>
      <dgm:t>
        <a:bodyPr/>
        <a:lstStyle/>
        <a:p>
          <a:pPr>
            <a:defRPr b="1"/>
          </a:pPr>
          <a:r>
            <a:rPr lang="en-US" dirty="0">
              <a:latin typeface="Franklin Gothic Book" panose="020B0503020102020204"/>
            </a:rPr>
            <a:t>Sustainability</a:t>
          </a:r>
          <a:endParaRPr lang="en-US" dirty="0"/>
        </a:p>
      </dgm:t>
    </dgm:pt>
    <dgm:pt modelId="{286313F2-E515-45E5-ABDC-AE3E1E2872FE}" type="parTrans" cxnId="{06ADDA88-D0E5-4835-8FF4-9D1E57065DEF}">
      <dgm:prSet/>
      <dgm:spPr/>
      <dgm:t>
        <a:bodyPr/>
        <a:lstStyle/>
        <a:p>
          <a:endParaRPr lang="en-US"/>
        </a:p>
      </dgm:t>
    </dgm:pt>
    <dgm:pt modelId="{ECBE2214-12B6-4062-83E8-4FE893AC390D}" type="sibTrans" cxnId="{06ADDA88-D0E5-4835-8FF4-9D1E57065DEF}">
      <dgm:prSet/>
      <dgm:spPr/>
      <dgm:t>
        <a:bodyPr/>
        <a:lstStyle/>
        <a:p>
          <a:endParaRPr lang="en-US"/>
        </a:p>
      </dgm:t>
    </dgm:pt>
    <dgm:pt modelId="{9BA16193-82A4-44AD-9D29-70B2F5EF44CD}">
      <dgm:prSet phldr="0"/>
      <dgm:spPr/>
      <dgm:t>
        <a:bodyPr/>
        <a:lstStyle/>
        <a:p>
          <a:pPr rtl="0"/>
          <a:r>
            <a:rPr lang="en-US" dirty="0">
              <a:latin typeface="Franklin Gothic Book" panose="020B0503020102020204"/>
            </a:rPr>
            <a:t>Good projects grow, good projects get momentum and keep going. We value the projects we let go and we invest in the work that works.</a:t>
          </a:r>
          <a:endParaRPr lang="en-US" dirty="0"/>
        </a:p>
      </dgm:t>
    </dgm:pt>
    <dgm:pt modelId="{CA345E27-B5CB-4BAC-9AFF-6802E1CD3969}" type="parTrans" cxnId="{25F887EC-0004-47F4-8649-681200AEF075}">
      <dgm:prSet/>
      <dgm:spPr/>
      <dgm:t>
        <a:bodyPr/>
        <a:lstStyle/>
        <a:p>
          <a:endParaRPr lang="en-US"/>
        </a:p>
      </dgm:t>
    </dgm:pt>
    <dgm:pt modelId="{510D79CF-39E9-4F86-90D0-5A28B625565E}" type="sibTrans" cxnId="{25F887EC-0004-47F4-8649-681200AEF075}">
      <dgm:prSet/>
      <dgm:spPr/>
      <dgm:t>
        <a:bodyPr/>
        <a:lstStyle/>
        <a:p>
          <a:endParaRPr lang="en-US"/>
        </a:p>
      </dgm:t>
    </dgm:pt>
    <dgm:pt modelId="{9592A052-9917-4DDF-9501-020D361D735E}">
      <dgm:prSet phldr="0"/>
      <dgm:spPr/>
      <dgm:t>
        <a:bodyPr/>
        <a:lstStyle/>
        <a:p>
          <a:pPr rtl="0"/>
          <a:r>
            <a:rPr lang="en-US" dirty="0">
              <a:latin typeface="Franklin Gothic Book" panose="020B0503020102020204"/>
            </a:rPr>
            <a:t>Match expertise, interest, and availability to the needs of the project and change when needed with the consent of the student. </a:t>
          </a:r>
        </a:p>
      </dgm:t>
    </dgm:pt>
    <dgm:pt modelId="{3D7FBFC2-6ECA-48EB-8F03-639A5373796B}" type="parTrans" cxnId="{45E5623C-7977-4124-8FE8-E169B9C737EE}">
      <dgm:prSet/>
      <dgm:spPr/>
    </dgm:pt>
    <dgm:pt modelId="{EEB5105F-E968-4C3C-A82C-B4B3427B72F3}" type="sibTrans" cxnId="{45E5623C-7977-4124-8FE8-E169B9C737EE}">
      <dgm:prSet/>
      <dgm:spPr/>
      <dgm:t>
        <a:bodyPr/>
        <a:lstStyle/>
        <a:p>
          <a:endParaRPr lang="en-US"/>
        </a:p>
      </dgm:t>
    </dgm:pt>
    <dgm:pt modelId="{A177B742-BC70-4089-8A09-5383723ACD20}">
      <dgm:prSet phldr="0"/>
      <dgm:spPr/>
      <dgm:t>
        <a:bodyPr/>
        <a:lstStyle/>
        <a:p>
          <a:pPr>
            <a:defRPr b="1"/>
          </a:pPr>
          <a:r>
            <a:rPr lang="en-US" dirty="0">
              <a:latin typeface="Franklin Gothic Book" panose="020B0503020102020204"/>
            </a:rPr>
            <a:t>Success</a:t>
          </a:r>
        </a:p>
      </dgm:t>
    </dgm:pt>
    <dgm:pt modelId="{AB2CE2F6-FA36-465E-B071-4FF39E2A7964}" type="parTrans" cxnId="{EF4E559F-2B44-4690-A003-07EC0A574A19}">
      <dgm:prSet/>
      <dgm:spPr/>
    </dgm:pt>
    <dgm:pt modelId="{46F89278-BA92-4587-9F6B-90AC0541CD3D}" type="sibTrans" cxnId="{EF4E559F-2B44-4690-A003-07EC0A574A19}">
      <dgm:prSet/>
      <dgm:spPr/>
      <dgm:t>
        <a:bodyPr/>
        <a:lstStyle/>
        <a:p>
          <a:endParaRPr lang="en-US"/>
        </a:p>
      </dgm:t>
    </dgm:pt>
    <dgm:pt modelId="{B5ED668C-5828-4E80-9359-DE570AF386E4}">
      <dgm:prSet phldr="0"/>
      <dgm:spPr/>
      <dgm:t>
        <a:bodyPr/>
        <a:lstStyle/>
        <a:p>
          <a:pPr rtl="0"/>
          <a:r>
            <a:rPr lang="en-US" dirty="0">
              <a:latin typeface="Franklin Gothic Book" panose="020B0503020102020204"/>
            </a:rPr>
            <a:t>Providing measurable outcomes and time for reflection helps students to articulate successes and failures honestly.</a:t>
          </a:r>
        </a:p>
      </dgm:t>
    </dgm:pt>
    <dgm:pt modelId="{1D18D34C-FA59-4AA5-A8FD-91C6F8B68D59}" type="parTrans" cxnId="{4EC56C79-1DB0-42EC-80B7-70162C3F2F31}">
      <dgm:prSet/>
      <dgm:spPr/>
    </dgm:pt>
    <dgm:pt modelId="{B7F60391-2683-46EA-BF35-0A8C9C468197}" type="sibTrans" cxnId="{4EC56C79-1DB0-42EC-80B7-70162C3F2F31}">
      <dgm:prSet/>
      <dgm:spPr/>
      <dgm:t>
        <a:bodyPr/>
        <a:lstStyle/>
        <a:p>
          <a:endParaRPr lang="en-US"/>
        </a:p>
      </dgm:t>
    </dgm:pt>
    <dgm:pt modelId="{379B6FB5-8033-449A-8278-B7534514A707}">
      <dgm:prSet phldr="0"/>
      <dgm:spPr/>
      <dgm:t>
        <a:bodyPr/>
        <a:lstStyle/>
        <a:p>
          <a:pPr rtl="0"/>
          <a:r>
            <a:rPr lang="en-US" dirty="0">
              <a:latin typeface="Franklin Gothic Book" panose="020B0503020102020204"/>
            </a:rPr>
            <a:t>Fewer deadlines and more emphasis on communication with firm progress as the goal.  Time is a valuable resource that is negotiated differently for every project. </a:t>
          </a:r>
          <a:endParaRPr lang="en-US" dirty="0"/>
        </a:p>
      </dgm:t>
    </dgm:pt>
    <dgm:pt modelId="{D3C5F67F-BF6A-4485-AA1D-60344E8CD105}" type="parTrans" cxnId="{F8CABEBF-25D8-495C-9643-E9AA2D7D777E}">
      <dgm:prSet/>
      <dgm:spPr/>
    </dgm:pt>
    <dgm:pt modelId="{4E04B12C-907A-42B2-8381-04AB202B6437}" type="sibTrans" cxnId="{F8CABEBF-25D8-495C-9643-E9AA2D7D777E}">
      <dgm:prSet/>
      <dgm:spPr/>
      <dgm:t>
        <a:bodyPr/>
        <a:lstStyle/>
        <a:p>
          <a:endParaRPr lang="en-US"/>
        </a:p>
      </dgm:t>
    </dgm:pt>
    <dgm:pt modelId="{88B89354-BBC2-45A4-BFA4-F833D33A0845}">
      <dgm:prSet phldr="0"/>
      <dgm:spPr/>
      <dgm:t>
        <a:bodyPr/>
        <a:lstStyle/>
        <a:p>
          <a:pPr rtl="0">
            <a:defRPr b="1"/>
          </a:pPr>
          <a:r>
            <a:rPr lang="en-US" dirty="0"/>
            <a:t>Time</a:t>
          </a:r>
          <a:r>
            <a:rPr lang="en-US" dirty="0">
              <a:latin typeface="Franklin Gothic Book" panose="020B0503020102020204"/>
            </a:rPr>
            <a:t> Management</a:t>
          </a:r>
          <a:endParaRPr lang="en-US" dirty="0"/>
        </a:p>
      </dgm:t>
    </dgm:pt>
    <dgm:pt modelId="{1FAA8891-FE33-4F9F-917B-8CB87F909F12}" type="parTrans" cxnId="{6414A366-C111-42B0-808D-605CA258029B}">
      <dgm:prSet/>
      <dgm:spPr/>
    </dgm:pt>
    <dgm:pt modelId="{F51E770B-E159-49A7-A5CC-70AB1D728EEE}" type="sibTrans" cxnId="{6414A366-C111-42B0-808D-605CA258029B}">
      <dgm:prSet/>
      <dgm:spPr/>
      <dgm:t>
        <a:bodyPr/>
        <a:lstStyle/>
        <a:p>
          <a:endParaRPr lang="en-US"/>
        </a:p>
      </dgm:t>
    </dgm:pt>
    <dgm:pt modelId="{060617D2-F24A-492E-B531-FE112F91ECD7}" type="pres">
      <dgm:prSet presAssocID="{32347A23-68B6-44BA-853E-A56316821F10}" presName="root" presStyleCnt="0">
        <dgm:presLayoutVars>
          <dgm:dir/>
          <dgm:resizeHandles val="exact"/>
        </dgm:presLayoutVars>
      </dgm:prSet>
      <dgm:spPr/>
    </dgm:pt>
    <dgm:pt modelId="{2000222D-ABDC-4F8B-A3F0-5B7B90AA8E17}" type="pres">
      <dgm:prSet presAssocID="{B9B50028-7D22-41BC-AA5B-96724E59257E}" presName="compNode" presStyleCnt="0"/>
      <dgm:spPr/>
    </dgm:pt>
    <dgm:pt modelId="{58CB1F75-F429-4AF1-B797-B48E6D522627}" type="pres">
      <dgm:prSet presAssocID="{B9B50028-7D22-41BC-AA5B-96724E59257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ficial Intelligence"/>
        </a:ext>
      </dgm:extLst>
    </dgm:pt>
    <dgm:pt modelId="{780AACA9-1948-4656-8C59-C323A4BC04CB}" type="pres">
      <dgm:prSet presAssocID="{B9B50028-7D22-41BC-AA5B-96724E59257E}" presName="iconSpace" presStyleCnt="0"/>
      <dgm:spPr/>
    </dgm:pt>
    <dgm:pt modelId="{14C29EC0-4AC4-456A-94B5-96BEA5372853}" type="pres">
      <dgm:prSet presAssocID="{B9B50028-7D22-41BC-AA5B-96724E59257E}" presName="parTx" presStyleLbl="revTx" presStyleIdx="0" presStyleCnt="10">
        <dgm:presLayoutVars>
          <dgm:chMax val="0"/>
          <dgm:chPref val="0"/>
        </dgm:presLayoutVars>
      </dgm:prSet>
      <dgm:spPr/>
    </dgm:pt>
    <dgm:pt modelId="{5BA6ED57-F357-4741-9F2C-8969E8BD42C4}" type="pres">
      <dgm:prSet presAssocID="{B9B50028-7D22-41BC-AA5B-96724E59257E}" presName="txSpace" presStyleCnt="0"/>
      <dgm:spPr/>
    </dgm:pt>
    <dgm:pt modelId="{F6645B01-107C-4454-867E-087E853D0450}" type="pres">
      <dgm:prSet presAssocID="{B9B50028-7D22-41BC-AA5B-96724E59257E}" presName="desTx" presStyleLbl="revTx" presStyleIdx="1" presStyleCnt="10">
        <dgm:presLayoutVars/>
      </dgm:prSet>
      <dgm:spPr/>
    </dgm:pt>
    <dgm:pt modelId="{534F53EE-2DB1-4836-8197-BBC4D2F5F6FC}" type="pres">
      <dgm:prSet presAssocID="{BF784207-3F7B-488F-BC7D-765E2F20E732}" presName="sibTrans" presStyleCnt="0"/>
      <dgm:spPr/>
    </dgm:pt>
    <dgm:pt modelId="{3BB0162C-F05E-4CD7-BF7F-2768F544E74E}" type="pres">
      <dgm:prSet presAssocID="{4BF09F9C-A6C0-44C6-9E23-1D30D5135819}" presName="compNode" presStyleCnt="0"/>
      <dgm:spPr/>
    </dgm:pt>
    <dgm:pt modelId="{D920A158-7683-4E87-B9E7-4FE38D742F79}" type="pres">
      <dgm:prSet presAssocID="{4BF09F9C-A6C0-44C6-9E23-1D30D513581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229C61C1-4D1C-4336-B8F0-7D863F894090}" type="pres">
      <dgm:prSet presAssocID="{4BF09F9C-A6C0-44C6-9E23-1D30D5135819}" presName="iconSpace" presStyleCnt="0"/>
      <dgm:spPr/>
    </dgm:pt>
    <dgm:pt modelId="{A82EAC87-DD5B-4AFF-AA26-1A02FF395177}" type="pres">
      <dgm:prSet presAssocID="{4BF09F9C-A6C0-44C6-9E23-1D30D5135819}" presName="parTx" presStyleLbl="revTx" presStyleIdx="2" presStyleCnt="10">
        <dgm:presLayoutVars>
          <dgm:chMax val="0"/>
          <dgm:chPref val="0"/>
        </dgm:presLayoutVars>
      </dgm:prSet>
      <dgm:spPr/>
    </dgm:pt>
    <dgm:pt modelId="{F9FB34E0-4B26-4379-8057-5B845003A9B6}" type="pres">
      <dgm:prSet presAssocID="{4BF09F9C-A6C0-44C6-9E23-1D30D5135819}" presName="txSpace" presStyleCnt="0"/>
      <dgm:spPr/>
    </dgm:pt>
    <dgm:pt modelId="{9A9DA60C-C727-49AD-8596-B7DE29385907}" type="pres">
      <dgm:prSet presAssocID="{4BF09F9C-A6C0-44C6-9E23-1D30D5135819}" presName="desTx" presStyleLbl="revTx" presStyleIdx="3" presStyleCnt="10">
        <dgm:presLayoutVars/>
      </dgm:prSet>
      <dgm:spPr/>
    </dgm:pt>
    <dgm:pt modelId="{1FE56ADD-EAD0-4399-8C96-DAF0BC914976}" type="pres">
      <dgm:prSet presAssocID="{33AC0810-2182-437C-ACF2-88D5399B3DC3}" presName="sibTrans" presStyleCnt="0"/>
      <dgm:spPr/>
    </dgm:pt>
    <dgm:pt modelId="{FCD68B8A-C8F0-4022-8D70-AFB480D0BE2E}" type="pres">
      <dgm:prSet presAssocID="{88B89354-BBC2-45A4-BFA4-F833D33A0845}" presName="compNode" presStyleCnt="0"/>
      <dgm:spPr/>
    </dgm:pt>
    <dgm:pt modelId="{E2D99B10-C953-4875-9AAF-5DCEA050B87A}" type="pres">
      <dgm:prSet presAssocID="{88B89354-BBC2-45A4-BFA4-F833D33A084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 30%"/>
        </a:ext>
      </dgm:extLst>
    </dgm:pt>
    <dgm:pt modelId="{B047A594-CCD0-4201-9917-CE173EC58A27}" type="pres">
      <dgm:prSet presAssocID="{88B89354-BBC2-45A4-BFA4-F833D33A0845}" presName="iconSpace" presStyleCnt="0"/>
      <dgm:spPr/>
    </dgm:pt>
    <dgm:pt modelId="{AF4E2CE0-AFEE-433F-811E-84EFBE3EFAE1}" type="pres">
      <dgm:prSet presAssocID="{88B89354-BBC2-45A4-BFA4-F833D33A0845}" presName="parTx" presStyleLbl="revTx" presStyleIdx="4" presStyleCnt="10">
        <dgm:presLayoutVars>
          <dgm:chMax val="0"/>
          <dgm:chPref val="0"/>
        </dgm:presLayoutVars>
      </dgm:prSet>
      <dgm:spPr/>
    </dgm:pt>
    <dgm:pt modelId="{7B910D97-8E19-40D6-BEA2-48BC0D8759F2}" type="pres">
      <dgm:prSet presAssocID="{88B89354-BBC2-45A4-BFA4-F833D33A0845}" presName="txSpace" presStyleCnt="0"/>
      <dgm:spPr/>
    </dgm:pt>
    <dgm:pt modelId="{E448927B-FD09-452D-AF53-3FB488FCF904}" type="pres">
      <dgm:prSet presAssocID="{88B89354-BBC2-45A4-BFA4-F833D33A0845}" presName="desTx" presStyleLbl="revTx" presStyleIdx="5" presStyleCnt="10">
        <dgm:presLayoutVars/>
      </dgm:prSet>
      <dgm:spPr/>
    </dgm:pt>
    <dgm:pt modelId="{AEFC4A8C-3581-4CEF-881F-C3A9B05E2EA6}" type="pres">
      <dgm:prSet presAssocID="{F51E770B-E159-49A7-A5CC-70AB1D728EEE}" presName="sibTrans" presStyleCnt="0"/>
      <dgm:spPr/>
    </dgm:pt>
    <dgm:pt modelId="{52647250-F11D-41D1-9E0C-98871ED0A09F}" type="pres">
      <dgm:prSet presAssocID="{A177B742-BC70-4089-8A09-5383723ACD20}" presName="compNode" presStyleCnt="0"/>
      <dgm:spPr/>
    </dgm:pt>
    <dgm:pt modelId="{21E1ED91-3D13-4B1A-85F7-0CC9D69B81C2}" type="pres">
      <dgm:prSet presAssocID="{A177B742-BC70-4089-8A09-5383723ACD2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on"/>
        </a:ext>
      </dgm:extLst>
    </dgm:pt>
    <dgm:pt modelId="{47D50C8E-07E3-466B-A0FD-3095650D16A2}" type="pres">
      <dgm:prSet presAssocID="{A177B742-BC70-4089-8A09-5383723ACD20}" presName="iconSpace" presStyleCnt="0"/>
      <dgm:spPr/>
    </dgm:pt>
    <dgm:pt modelId="{1D65B943-E8B8-4D86-B665-95FE82182F04}" type="pres">
      <dgm:prSet presAssocID="{A177B742-BC70-4089-8A09-5383723ACD20}" presName="parTx" presStyleLbl="revTx" presStyleIdx="6" presStyleCnt="10">
        <dgm:presLayoutVars>
          <dgm:chMax val="0"/>
          <dgm:chPref val="0"/>
        </dgm:presLayoutVars>
      </dgm:prSet>
      <dgm:spPr/>
    </dgm:pt>
    <dgm:pt modelId="{250D30FE-7BBD-4A94-AB55-D3EDFC11DE5C}" type="pres">
      <dgm:prSet presAssocID="{A177B742-BC70-4089-8A09-5383723ACD20}" presName="txSpace" presStyleCnt="0"/>
      <dgm:spPr/>
    </dgm:pt>
    <dgm:pt modelId="{25D79F3B-8B98-4A89-9DD7-0FAFE84FF6FA}" type="pres">
      <dgm:prSet presAssocID="{A177B742-BC70-4089-8A09-5383723ACD20}" presName="desTx" presStyleLbl="revTx" presStyleIdx="7" presStyleCnt="10">
        <dgm:presLayoutVars/>
      </dgm:prSet>
      <dgm:spPr/>
    </dgm:pt>
    <dgm:pt modelId="{E9E4AE65-E6A8-4BD0-9488-04574066866E}" type="pres">
      <dgm:prSet presAssocID="{46F89278-BA92-4587-9F6B-90AC0541CD3D}" presName="sibTrans" presStyleCnt="0"/>
      <dgm:spPr/>
    </dgm:pt>
    <dgm:pt modelId="{3B2C212E-4750-4C20-8397-62D9523DF103}" type="pres">
      <dgm:prSet presAssocID="{0FB15A1D-D04D-45EE-AFF7-0A06AAABD9E0}" presName="compNode" presStyleCnt="0"/>
      <dgm:spPr/>
    </dgm:pt>
    <dgm:pt modelId="{3CD5B51B-4067-4338-BEC7-621CBDB434DB}" type="pres">
      <dgm:prSet presAssocID="{0FB15A1D-D04D-45EE-AFF7-0A06AAABD9E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ic Wand Auto"/>
        </a:ext>
      </dgm:extLst>
    </dgm:pt>
    <dgm:pt modelId="{7CBAC307-11E1-473E-AA6A-01B38FA7FA51}" type="pres">
      <dgm:prSet presAssocID="{0FB15A1D-D04D-45EE-AFF7-0A06AAABD9E0}" presName="iconSpace" presStyleCnt="0"/>
      <dgm:spPr/>
    </dgm:pt>
    <dgm:pt modelId="{98A09CEE-D419-455A-A9A0-8DCA012C88AC}" type="pres">
      <dgm:prSet presAssocID="{0FB15A1D-D04D-45EE-AFF7-0A06AAABD9E0}" presName="parTx" presStyleLbl="revTx" presStyleIdx="8" presStyleCnt="10">
        <dgm:presLayoutVars>
          <dgm:chMax val="0"/>
          <dgm:chPref val="0"/>
        </dgm:presLayoutVars>
      </dgm:prSet>
      <dgm:spPr/>
    </dgm:pt>
    <dgm:pt modelId="{02C80AEC-A4ED-43BA-88C3-F13454E0FAE9}" type="pres">
      <dgm:prSet presAssocID="{0FB15A1D-D04D-45EE-AFF7-0A06AAABD9E0}" presName="txSpace" presStyleCnt="0"/>
      <dgm:spPr/>
    </dgm:pt>
    <dgm:pt modelId="{F382675F-EBDA-4E8A-B560-288148532757}" type="pres">
      <dgm:prSet presAssocID="{0FB15A1D-D04D-45EE-AFF7-0A06AAABD9E0}" presName="desTx" presStyleLbl="revTx" presStyleIdx="9" presStyleCnt="10">
        <dgm:presLayoutVars/>
      </dgm:prSet>
      <dgm:spPr/>
    </dgm:pt>
  </dgm:ptLst>
  <dgm:cxnLst>
    <dgm:cxn modelId="{3DE3FD06-6DD2-4C25-9213-7E9929AFC25A}" srcId="{32347A23-68B6-44BA-853E-A56316821F10}" destId="{4BF09F9C-A6C0-44C6-9E23-1D30D5135819}" srcOrd="1" destOrd="0" parTransId="{6803FE4F-6937-40A2-978E-EDAD62F90C58}" sibTransId="{33AC0810-2182-437C-ACF2-88D5399B3DC3}"/>
    <dgm:cxn modelId="{6931AA09-44A8-4DAA-80A2-464694CF7DA9}" type="presOf" srcId="{E77DA7BA-91E9-407A-AAE0-92FD7058ADB6}" destId="{9A9DA60C-C727-49AD-8596-B7DE29385907}" srcOrd="0" destOrd="0" presId="urn:microsoft.com/office/officeart/2018/5/layout/CenteredIconLabelDescriptionList"/>
    <dgm:cxn modelId="{807CA80D-D63D-4617-9450-2D6790461EBC}" srcId="{32347A23-68B6-44BA-853E-A56316821F10}" destId="{B9B50028-7D22-41BC-AA5B-96724E59257E}" srcOrd="0" destOrd="0" parTransId="{879740E8-3AED-40DD-AA3B-23871ED43C9A}" sibTransId="{BF784207-3F7B-488F-BC7D-765E2F20E732}"/>
    <dgm:cxn modelId="{F0BE6E13-C0C0-4E2E-9D22-165139860E07}" type="presOf" srcId="{379B6FB5-8033-449A-8278-B7534514A707}" destId="{E448927B-FD09-452D-AF53-3FB488FCF904}" srcOrd="0" destOrd="0" presId="urn:microsoft.com/office/officeart/2018/5/layout/CenteredIconLabelDescriptionList"/>
    <dgm:cxn modelId="{465FA32D-13F9-4921-AE1D-37C0414E42FD}" type="presOf" srcId="{88B89354-BBC2-45A4-BFA4-F833D33A0845}" destId="{AF4E2CE0-AFEE-433F-811E-84EFBE3EFAE1}" srcOrd="0" destOrd="0" presId="urn:microsoft.com/office/officeart/2018/5/layout/CenteredIconLabelDescriptionList"/>
    <dgm:cxn modelId="{535F783B-A149-4116-88B3-8DB421A10DB2}" type="presOf" srcId="{B5ED668C-5828-4E80-9359-DE570AF386E4}" destId="{25D79F3B-8B98-4A89-9DD7-0FAFE84FF6FA}" srcOrd="0" destOrd="0" presId="urn:microsoft.com/office/officeart/2018/5/layout/CenteredIconLabelDescriptionList"/>
    <dgm:cxn modelId="{45E5623C-7977-4124-8FE8-E169B9C737EE}" srcId="{B9B50028-7D22-41BC-AA5B-96724E59257E}" destId="{9592A052-9917-4DDF-9501-020D361D735E}" srcOrd="0" destOrd="0" parTransId="{3D7FBFC2-6ECA-48EB-8F03-639A5373796B}" sibTransId="{EEB5105F-E968-4C3C-A82C-B4B3427B72F3}"/>
    <dgm:cxn modelId="{6414A366-C111-42B0-808D-605CA258029B}" srcId="{32347A23-68B6-44BA-853E-A56316821F10}" destId="{88B89354-BBC2-45A4-BFA4-F833D33A0845}" srcOrd="2" destOrd="0" parTransId="{1FAA8891-FE33-4F9F-917B-8CB87F909F12}" sibTransId="{F51E770B-E159-49A7-A5CC-70AB1D728EEE}"/>
    <dgm:cxn modelId="{A525BA68-9605-492A-BE56-A376BC9E90D1}" type="presOf" srcId="{0FB15A1D-D04D-45EE-AFF7-0A06AAABD9E0}" destId="{98A09CEE-D419-455A-A9A0-8DCA012C88AC}" srcOrd="0" destOrd="0" presId="urn:microsoft.com/office/officeart/2018/5/layout/CenteredIconLabelDescriptionList"/>
    <dgm:cxn modelId="{644B2D4D-E95E-4AD7-AF7E-74C28AD42603}" type="presOf" srcId="{9BA16193-82A4-44AD-9D29-70B2F5EF44CD}" destId="{F382675F-EBDA-4E8A-B560-288148532757}" srcOrd="0" destOrd="0" presId="urn:microsoft.com/office/officeart/2018/5/layout/CenteredIconLabelDescriptionList"/>
    <dgm:cxn modelId="{9483B44D-B11F-40C0-8F76-E651E1FA9B2B}" type="presOf" srcId="{32347A23-68B6-44BA-853E-A56316821F10}" destId="{060617D2-F24A-492E-B531-FE112F91ECD7}" srcOrd="0" destOrd="0" presId="urn:microsoft.com/office/officeart/2018/5/layout/CenteredIconLabelDescriptionList"/>
    <dgm:cxn modelId="{A44E0E74-F5A4-4DCE-9576-8FBA840009DD}" srcId="{4BF09F9C-A6C0-44C6-9E23-1D30D5135819}" destId="{E77DA7BA-91E9-407A-AAE0-92FD7058ADB6}" srcOrd="0" destOrd="0" parTransId="{178DA62A-745A-4B08-9F4F-9980D6CBA979}" sibTransId="{EB8ACF6B-5816-4271-874E-624F4224D9DF}"/>
    <dgm:cxn modelId="{4EC56C79-1DB0-42EC-80B7-70162C3F2F31}" srcId="{A177B742-BC70-4089-8A09-5383723ACD20}" destId="{B5ED668C-5828-4E80-9359-DE570AF386E4}" srcOrd="0" destOrd="0" parTransId="{1D18D34C-FA59-4AA5-A8FD-91C6F8B68D59}" sibTransId="{B7F60391-2683-46EA-BF35-0A8C9C468197}"/>
    <dgm:cxn modelId="{06ADDA88-D0E5-4835-8FF4-9D1E57065DEF}" srcId="{32347A23-68B6-44BA-853E-A56316821F10}" destId="{0FB15A1D-D04D-45EE-AFF7-0A06AAABD9E0}" srcOrd="4" destOrd="0" parTransId="{286313F2-E515-45E5-ABDC-AE3E1E2872FE}" sibTransId="{ECBE2214-12B6-4062-83E8-4FE893AC390D}"/>
    <dgm:cxn modelId="{2B64C89E-763A-4938-A523-DCD0A21D2319}" type="presOf" srcId="{B9B50028-7D22-41BC-AA5B-96724E59257E}" destId="{14C29EC0-4AC4-456A-94B5-96BEA5372853}" srcOrd="0" destOrd="0" presId="urn:microsoft.com/office/officeart/2018/5/layout/CenteredIconLabelDescriptionList"/>
    <dgm:cxn modelId="{EF4E559F-2B44-4690-A003-07EC0A574A19}" srcId="{32347A23-68B6-44BA-853E-A56316821F10}" destId="{A177B742-BC70-4089-8A09-5383723ACD20}" srcOrd="3" destOrd="0" parTransId="{AB2CE2F6-FA36-465E-B071-4FF39E2A7964}" sibTransId="{46F89278-BA92-4587-9F6B-90AC0541CD3D}"/>
    <dgm:cxn modelId="{F8CABEBF-25D8-495C-9643-E9AA2D7D777E}" srcId="{88B89354-BBC2-45A4-BFA4-F833D33A0845}" destId="{379B6FB5-8033-449A-8278-B7534514A707}" srcOrd="0" destOrd="0" parTransId="{D3C5F67F-BF6A-4485-AA1D-60344E8CD105}" sibTransId="{4E04B12C-907A-42B2-8381-04AB202B6437}"/>
    <dgm:cxn modelId="{0443F5D0-18A7-4990-A5B5-FA639265F22C}" type="presOf" srcId="{A177B742-BC70-4089-8A09-5383723ACD20}" destId="{1D65B943-E8B8-4D86-B665-95FE82182F04}" srcOrd="0" destOrd="0" presId="urn:microsoft.com/office/officeart/2018/5/layout/CenteredIconLabelDescriptionList"/>
    <dgm:cxn modelId="{FA3BA6D5-4120-45CE-B218-36BEAFAC4661}" type="presOf" srcId="{9592A052-9917-4DDF-9501-020D361D735E}" destId="{F6645B01-107C-4454-867E-087E853D0450}" srcOrd="0" destOrd="0" presId="urn:microsoft.com/office/officeart/2018/5/layout/CenteredIconLabelDescriptionList"/>
    <dgm:cxn modelId="{25F887EC-0004-47F4-8649-681200AEF075}" srcId="{0FB15A1D-D04D-45EE-AFF7-0A06AAABD9E0}" destId="{9BA16193-82A4-44AD-9D29-70B2F5EF44CD}" srcOrd="0" destOrd="0" parTransId="{CA345E27-B5CB-4BAC-9AFF-6802E1CD3969}" sibTransId="{510D79CF-39E9-4F86-90D0-5A28B625565E}"/>
    <dgm:cxn modelId="{326F6AF1-FD27-47AD-8233-03610BC6F443}" type="presOf" srcId="{4BF09F9C-A6C0-44C6-9E23-1D30D5135819}" destId="{A82EAC87-DD5B-4AFF-AA26-1A02FF395177}" srcOrd="0" destOrd="0" presId="urn:microsoft.com/office/officeart/2018/5/layout/CenteredIconLabelDescriptionList"/>
    <dgm:cxn modelId="{59F4FB9D-C368-4E66-9C53-25ABF72CA9B9}" type="presParOf" srcId="{060617D2-F24A-492E-B531-FE112F91ECD7}" destId="{2000222D-ABDC-4F8B-A3F0-5B7B90AA8E17}" srcOrd="0" destOrd="0" presId="urn:microsoft.com/office/officeart/2018/5/layout/CenteredIconLabelDescriptionList"/>
    <dgm:cxn modelId="{B18CB30A-5F99-45DF-B6A9-D1476A089061}" type="presParOf" srcId="{2000222D-ABDC-4F8B-A3F0-5B7B90AA8E17}" destId="{58CB1F75-F429-4AF1-B797-B48E6D522627}" srcOrd="0" destOrd="0" presId="urn:microsoft.com/office/officeart/2018/5/layout/CenteredIconLabelDescriptionList"/>
    <dgm:cxn modelId="{E765B62C-77DB-45B8-B52B-361C46FE9FE5}" type="presParOf" srcId="{2000222D-ABDC-4F8B-A3F0-5B7B90AA8E17}" destId="{780AACA9-1948-4656-8C59-C323A4BC04CB}" srcOrd="1" destOrd="0" presId="urn:microsoft.com/office/officeart/2018/5/layout/CenteredIconLabelDescriptionList"/>
    <dgm:cxn modelId="{179E8986-8CCF-49F4-A97F-BFCDB2945DEF}" type="presParOf" srcId="{2000222D-ABDC-4F8B-A3F0-5B7B90AA8E17}" destId="{14C29EC0-4AC4-456A-94B5-96BEA5372853}" srcOrd="2" destOrd="0" presId="urn:microsoft.com/office/officeart/2018/5/layout/CenteredIconLabelDescriptionList"/>
    <dgm:cxn modelId="{17C46961-B71F-4D8B-9451-FDD39F377723}" type="presParOf" srcId="{2000222D-ABDC-4F8B-A3F0-5B7B90AA8E17}" destId="{5BA6ED57-F357-4741-9F2C-8969E8BD42C4}" srcOrd="3" destOrd="0" presId="urn:microsoft.com/office/officeart/2018/5/layout/CenteredIconLabelDescriptionList"/>
    <dgm:cxn modelId="{B0152E44-58B7-40AB-952F-97CC7BEDBE0D}" type="presParOf" srcId="{2000222D-ABDC-4F8B-A3F0-5B7B90AA8E17}" destId="{F6645B01-107C-4454-867E-087E853D0450}" srcOrd="4" destOrd="0" presId="urn:microsoft.com/office/officeart/2018/5/layout/CenteredIconLabelDescriptionList"/>
    <dgm:cxn modelId="{57638C6C-C653-42E4-B249-624BAA49F29C}" type="presParOf" srcId="{060617D2-F24A-492E-B531-FE112F91ECD7}" destId="{534F53EE-2DB1-4836-8197-BBC4D2F5F6FC}" srcOrd="1" destOrd="0" presId="urn:microsoft.com/office/officeart/2018/5/layout/CenteredIconLabelDescriptionList"/>
    <dgm:cxn modelId="{D67770DE-3796-4DE6-8F58-A2DAD7FA9C25}" type="presParOf" srcId="{060617D2-F24A-492E-B531-FE112F91ECD7}" destId="{3BB0162C-F05E-4CD7-BF7F-2768F544E74E}" srcOrd="2" destOrd="0" presId="urn:microsoft.com/office/officeart/2018/5/layout/CenteredIconLabelDescriptionList"/>
    <dgm:cxn modelId="{1C051E92-0DBB-4857-B926-37FE9278F446}" type="presParOf" srcId="{3BB0162C-F05E-4CD7-BF7F-2768F544E74E}" destId="{D920A158-7683-4E87-B9E7-4FE38D742F79}" srcOrd="0" destOrd="0" presId="urn:microsoft.com/office/officeart/2018/5/layout/CenteredIconLabelDescriptionList"/>
    <dgm:cxn modelId="{C91DA20B-B087-4994-B2A1-8CC9A8299AA4}" type="presParOf" srcId="{3BB0162C-F05E-4CD7-BF7F-2768F544E74E}" destId="{229C61C1-4D1C-4336-B8F0-7D863F894090}" srcOrd="1" destOrd="0" presId="urn:microsoft.com/office/officeart/2018/5/layout/CenteredIconLabelDescriptionList"/>
    <dgm:cxn modelId="{5DD83D99-5735-491F-860D-CA1F2B0BA14F}" type="presParOf" srcId="{3BB0162C-F05E-4CD7-BF7F-2768F544E74E}" destId="{A82EAC87-DD5B-4AFF-AA26-1A02FF395177}" srcOrd="2" destOrd="0" presId="urn:microsoft.com/office/officeart/2018/5/layout/CenteredIconLabelDescriptionList"/>
    <dgm:cxn modelId="{B51812D3-204C-4CCB-813C-6C38ED51EF06}" type="presParOf" srcId="{3BB0162C-F05E-4CD7-BF7F-2768F544E74E}" destId="{F9FB34E0-4B26-4379-8057-5B845003A9B6}" srcOrd="3" destOrd="0" presId="urn:microsoft.com/office/officeart/2018/5/layout/CenteredIconLabelDescriptionList"/>
    <dgm:cxn modelId="{60DEA365-5EA7-415B-86F0-F7EA812BDC87}" type="presParOf" srcId="{3BB0162C-F05E-4CD7-BF7F-2768F544E74E}" destId="{9A9DA60C-C727-49AD-8596-B7DE29385907}" srcOrd="4" destOrd="0" presId="urn:microsoft.com/office/officeart/2018/5/layout/CenteredIconLabelDescriptionList"/>
    <dgm:cxn modelId="{856A1145-3204-4131-8901-96C238BBADE0}" type="presParOf" srcId="{060617D2-F24A-492E-B531-FE112F91ECD7}" destId="{1FE56ADD-EAD0-4399-8C96-DAF0BC914976}" srcOrd="3" destOrd="0" presId="urn:microsoft.com/office/officeart/2018/5/layout/CenteredIconLabelDescriptionList"/>
    <dgm:cxn modelId="{E19CA20B-42EA-42D3-B9A9-14312C374F46}" type="presParOf" srcId="{060617D2-F24A-492E-B531-FE112F91ECD7}" destId="{FCD68B8A-C8F0-4022-8D70-AFB480D0BE2E}" srcOrd="4" destOrd="0" presId="urn:microsoft.com/office/officeart/2018/5/layout/CenteredIconLabelDescriptionList"/>
    <dgm:cxn modelId="{9D9925AF-91D4-4715-8B4F-47EA805E0A59}" type="presParOf" srcId="{FCD68B8A-C8F0-4022-8D70-AFB480D0BE2E}" destId="{E2D99B10-C953-4875-9AAF-5DCEA050B87A}" srcOrd="0" destOrd="0" presId="urn:microsoft.com/office/officeart/2018/5/layout/CenteredIconLabelDescriptionList"/>
    <dgm:cxn modelId="{4C6DB947-F786-491C-B481-FA90A0648BE8}" type="presParOf" srcId="{FCD68B8A-C8F0-4022-8D70-AFB480D0BE2E}" destId="{B047A594-CCD0-4201-9917-CE173EC58A27}" srcOrd="1" destOrd="0" presId="urn:microsoft.com/office/officeart/2018/5/layout/CenteredIconLabelDescriptionList"/>
    <dgm:cxn modelId="{B94EED93-4BFE-453E-A98A-C5B4D73BB0AD}" type="presParOf" srcId="{FCD68B8A-C8F0-4022-8D70-AFB480D0BE2E}" destId="{AF4E2CE0-AFEE-433F-811E-84EFBE3EFAE1}" srcOrd="2" destOrd="0" presId="urn:microsoft.com/office/officeart/2018/5/layout/CenteredIconLabelDescriptionList"/>
    <dgm:cxn modelId="{0A9BDCA3-6531-4511-A317-69FEEB7CDEF2}" type="presParOf" srcId="{FCD68B8A-C8F0-4022-8D70-AFB480D0BE2E}" destId="{7B910D97-8E19-40D6-BEA2-48BC0D8759F2}" srcOrd="3" destOrd="0" presId="urn:microsoft.com/office/officeart/2018/5/layout/CenteredIconLabelDescriptionList"/>
    <dgm:cxn modelId="{29BA2F27-795C-4ED6-BB6C-E1BD29410B77}" type="presParOf" srcId="{FCD68B8A-C8F0-4022-8D70-AFB480D0BE2E}" destId="{E448927B-FD09-452D-AF53-3FB488FCF904}" srcOrd="4" destOrd="0" presId="urn:microsoft.com/office/officeart/2018/5/layout/CenteredIconLabelDescriptionList"/>
    <dgm:cxn modelId="{66D4CD5F-492D-45C9-B100-1C9574B1D42E}" type="presParOf" srcId="{060617D2-F24A-492E-B531-FE112F91ECD7}" destId="{AEFC4A8C-3581-4CEF-881F-C3A9B05E2EA6}" srcOrd="5" destOrd="0" presId="urn:microsoft.com/office/officeart/2018/5/layout/CenteredIconLabelDescriptionList"/>
    <dgm:cxn modelId="{B6901524-96CA-4CDD-A9EF-16D79729CDAE}" type="presParOf" srcId="{060617D2-F24A-492E-B531-FE112F91ECD7}" destId="{52647250-F11D-41D1-9E0C-98871ED0A09F}" srcOrd="6" destOrd="0" presId="urn:microsoft.com/office/officeart/2018/5/layout/CenteredIconLabelDescriptionList"/>
    <dgm:cxn modelId="{1A963FEB-72C2-491A-B90B-E0FDDF8E01D2}" type="presParOf" srcId="{52647250-F11D-41D1-9E0C-98871ED0A09F}" destId="{21E1ED91-3D13-4B1A-85F7-0CC9D69B81C2}" srcOrd="0" destOrd="0" presId="urn:microsoft.com/office/officeart/2018/5/layout/CenteredIconLabelDescriptionList"/>
    <dgm:cxn modelId="{F9DDF432-45B1-4B00-9B94-E332B9367E21}" type="presParOf" srcId="{52647250-F11D-41D1-9E0C-98871ED0A09F}" destId="{47D50C8E-07E3-466B-A0FD-3095650D16A2}" srcOrd="1" destOrd="0" presId="urn:microsoft.com/office/officeart/2018/5/layout/CenteredIconLabelDescriptionList"/>
    <dgm:cxn modelId="{6A57B727-03D8-42E2-A1B4-1E9FC7391DBA}" type="presParOf" srcId="{52647250-F11D-41D1-9E0C-98871ED0A09F}" destId="{1D65B943-E8B8-4D86-B665-95FE82182F04}" srcOrd="2" destOrd="0" presId="urn:microsoft.com/office/officeart/2018/5/layout/CenteredIconLabelDescriptionList"/>
    <dgm:cxn modelId="{09FA1210-DDED-41D6-99A9-F6445A3F783B}" type="presParOf" srcId="{52647250-F11D-41D1-9E0C-98871ED0A09F}" destId="{250D30FE-7BBD-4A94-AB55-D3EDFC11DE5C}" srcOrd="3" destOrd="0" presId="urn:microsoft.com/office/officeart/2018/5/layout/CenteredIconLabelDescriptionList"/>
    <dgm:cxn modelId="{991DC531-3DBB-458D-84C1-6F5492343439}" type="presParOf" srcId="{52647250-F11D-41D1-9E0C-98871ED0A09F}" destId="{25D79F3B-8B98-4A89-9DD7-0FAFE84FF6FA}" srcOrd="4" destOrd="0" presId="urn:microsoft.com/office/officeart/2018/5/layout/CenteredIconLabelDescriptionList"/>
    <dgm:cxn modelId="{69D90C93-3B40-4CEB-A9CC-85BA19918335}" type="presParOf" srcId="{060617D2-F24A-492E-B531-FE112F91ECD7}" destId="{E9E4AE65-E6A8-4BD0-9488-04574066866E}" srcOrd="7" destOrd="0" presId="urn:microsoft.com/office/officeart/2018/5/layout/CenteredIconLabelDescriptionList"/>
    <dgm:cxn modelId="{2ED17264-101D-45C4-A308-58C3C576A766}" type="presParOf" srcId="{060617D2-F24A-492E-B531-FE112F91ECD7}" destId="{3B2C212E-4750-4C20-8397-62D9523DF103}" srcOrd="8" destOrd="0" presId="urn:microsoft.com/office/officeart/2018/5/layout/CenteredIconLabelDescriptionList"/>
    <dgm:cxn modelId="{9497BE98-A3C1-4F7F-89B0-3D355610F0DF}" type="presParOf" srcId="{3B2C212E-4750-4C20-8397-62D9523DF103}" destId="{3CD5B51B-4067-4338-BEC7-621CBDB434DB}" srcOrd="0" destOrd="0" presId="urn:microsoft.com/office/officeart/2018/5/layout/CenteredIconLabelDescriptionList"/>
    <dgm:cxn modelId="{3AF5D8BC-4225-41F0-89B0-5637A4A48C33}" type="presParOf" srcId="{3B2C212E-4750-4C20-8397-62D9523DF103}" destId="{7CBAC307-11E1-473E-AA6A-01B38FA7FA51}" srcOrd="1" destOrd="0" presId="urn:microsoft.com/office/officeart/2018/5/layout/CenteredIconLabelDescriptionList"/>
    <dgm:cxn modelId="{9867A119-80E9-4842-AFF4-F94EB7236E50}" type="presParOf" srcId="{3B2C212E-4750-4C20-8397-62D9523DF103}" destId="{98A09CEE-D419-455A-A9A0-8DCA012C88AC}" srcOrd="2" destOrd="0" presId="urn:microsoft.com/office/officeart/2018/5/layout/CenteredIconLabelDescriptionList"/>
    <dgm:cxn modelId="{1A87F6E2-450E-430A-8B9A-5F1CD2CB74A3}" type="presParOf" srcId="{3B2C212E-4750-4C20-8397-62D9523DF103}" destId="{02C80AEC-A4ED-43BA-88C3-F13454E0FAE9}" srcOrd="3" destOrd="0" presId="urn:microsoft.com/office/officeart/2018/5/layout/CenteredIconLabelDescriptionList"/>
    <dgm:cxn modelId="{E59A6C0C-5E49-464B-B7B8-E6394838C3B8}" type="presParOf" srcId="{3B2C212E-4750-4C20-8397-62D9523DF103}" destId="{F382675F-EBDA-4E8A-B560-28814853275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B1F75-F429-4AF1-B797-B48E6D522627}">
      <dsp:nvSpPr>
        <dsp:cNvPr id="0" name=""/>
        <dsp:cNvSpPr/>
      </dsp:nvSpPr>
      <dsp:spPr>
        <a:xfrm>
          <a:off x="618784" y="755282"/>
          <a:ext cx="660023" cy="660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29EC0-4AC4-456A-94B5-96BEA5372853}">
      <dsp:nvSpPr>
        <dsp:cNvPr id="0" name=""/>
        <dsp:cNvSpPr/>
      </dsp:nvSpPr>
      <dsp:spPr>
        <a:xfrm>
          <a:off x="5905" y="1525246"/>
          <a:ext cx="1885781" cy="28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kern="1200" dirty="0">
              <a:latin typeface="Franklin Gothic Book" panose="020B0503020102020204"/>
            </a:rPr>
            <a:t>Roles</a:t>
          </a:r>
          <a:endParaRPr lang="en-US" sz="1800" b="0" kern="1200" dirty="0"/>
        </a:p>
      </dsp:txBody>
      <dsp:txXfrm>
        <a:off x="5905" y="1525246"/>
        <a:ext cx="1885781" cy="282867"/>
      </dsp:txXfrm>
    </dsp:sp>
    <dsp:sp modelId="{F6645B01-107C-4454-867E-087E853D0450}">
      <dsp:nvSpPr>
        <dsp:cNvPr id="0" name=""/>
        <dsp:cNvSpPr/>
      </dsp:nvSpPr>
      <dsp:spPr>
        <a:xfrm>
          <a:off x="5905" y="1859248"/>
          <a:ext cx="1885781" cy="145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ranklin Gothic Book" panose="020B0503020102020204"/>
            </a:rPr>
            <a:t>Match expertise, interest, and availability to the needs of the project and change when needed with the consent of the student. </a:t>
          </a:r>
        </a:p>
      </dsp:txBody>
      <dsp:txXfrm>
        <a:off x="5905" y="1859248"/>
        <a:ext cx="1885781" cy="1452780"/>
      </dsp:txXfrm>
    </dsp:sp>
    <dsp:sp modelId="{D920A158-7683-4E87-B9E7-4FE38D742F79}">
      <dsp:nvSpPr>
        <dsp:cNvPr id="0" name=""/>
        <dsp:cNvSpPr/>
      </dsp:nvSpPr>
      <dsp:spPr>
        <a:xfrm>
          <a:off x="2834577" y="755282"/>
          <a:ext cx="660023" cy="660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EAC87-DD5B-4AFF-AA26-1A02FF395177}">
      <dsp:nvSpPr>
        <dsp:cNvPr id="0" name=""/>
        <dsp:cNvSpPr/>
      </dsp:nvSpPr>
      <dsp:spPr>
        <a:xfrm>
          <a:off x="2221698" y="1525246"/>
          <a:ext cx="1885781" cy="28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Franklin Gothic Book" panose="020B0503020102020204"/>
            </a:rPr>
            <a:t>Structure</a:t>
          </a:r>
          <a:endParaRPr lang="en-US" sz="1800" kern="1200" dirty="0"/>
        </a:p>
      </dsp:txBody>
      <dsp:txXfrm>
        <a:off x="2221698" y="1525246"/>
        <a:ext cx="1885781" cy="282867"/>
      </dsp:txXfrm>
    </dsp:sp>
    <dsp:sp modelId="{9A9DA60C-C727-49AD-8596-B7DE29385907}">
      <dsp:nvSpPr>
        <dsp:cNvPr id="0" name=""/>
        <dsp:cNvSpPr/>
      </dsp:nvSpPr>
      <dsp:spPr>
        <a:xfrm>
          <a:off x="2221698" y="1859248"/>
          <a:ext cx="1885781" cy="145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ranklin Gothic Book" panose="020B0503020102020204"/>
            </a:rPr>
            <a:t>Activities are self-organized and adjusted at any time to meet the project needs. Communication and problem solving are required every time.</a:t>
          </a:r>
          <a:endParaRPr lang="en-US" sz="1400" kern="1200" dirty="0"/>
        </a:p>
      </dsp:txBody>
      <dsp:txXfrm>
        <a:off x="2221698" y="1859248"/>
        <a:ext cx="1885781" cy="1452780"/>
      </dsp:txXfrm>
    </dsp:sp>
    <dsp:sp modelId="{E2D99B10-C953-4875-9AAF-5DCEA050B87A}">
      <dsp:nvSpPr>
        <dsp:cNvPr id="0" name=""/>
        <dsp:cNvSpPr/>
      </dsp:nvSpPr>
      <dsp:spPr>
        <a:xfrm>
          <a:off x="5050370" y="755282"/>
          <a:ext cx="660023" cy="660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E2CE0-AFEE-433F-811E-84EFBE3EFAE1}">
      <dsp:nvSpPr>
        <dsp:cNvPr id="0" name=""/>
        <dsp:cNvSpPr/>
      </dsp:nvSpPr>
      <dsp:spPr>
        <a:xfrm>
          <a:off x="4437491" y="1525246"/>
          <a:ext cx="1885781" cy="28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Time</a:t>
          </a:r>
          <a:r>
            <a:rPr lang="en-US" sz="1800" kern="1200" dirty="0">
              <a:latin typeface="Franklin Gothic Book" panose="020B0503020102020204"/>
            </a:rPr>
            <a:t> Management</a:t>
          </a:r>
          <a:endParaRPr lang="en-US" sz="1800" kern="1200" dirty="0"/>
        </a:p>
      </dsp:txBody>
      <dsp:txXfrm>
        <a:off x="4437491" y="1525246"/>
        <a:ext cx="1885781" cy="282867"/>
      </dsp:txXfrm>
    </dsp:sp>
    <dsp:sp modelId="{E448927B-FD09-452D-AF53-3FB488FCF904}">
      <dsp:nvSpPr>
        <dsp:cNvPr id="0" name=""/>
        <dsp:cNvSpPr/>
      </dsp:nvSpPr>
      <dsp:spPr>
        <a:xfrm>
          <a:off x="4437491" y="1859248"/>
          <a:ext cx="1885781" cy="145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ranklin Gothic Book" panose="020B0503020102020204"/>
            </a:rPr>
            <a:t>Fewer deadlines and more emphasis on communication with firm progress as the goal.  Time is a valuable resource that is negotiated differently for every project. </a:t>
          </a:r>
          <a:endParaRPr lang="en-US" sz="1400" kern="1200" dirty="0"/>
        </a:p>
      </dsp:txBody>
      <dsp:txXfrm>
        <a:off x="4437491" y="1859248"/>
        <a:ext cx="1885781" cy="1452780"/>
      </dsp:txXfrm>
    </dsp:sp>
    <dsp:sp modelId="{21E1ED91-3D13-4B1A-85F7-0CC9D69B81C2}">
      <dsp:nvSpPr>
        <dsp:cNvPr id="0" name=""/>
        <dsp:cNvSpPr/>
      </dsp:nvSpPr>
      <dsp:spPr>
        <a:xfrm>
          <a:off x="7266163" y="755282"/>
          <a:ext cx="660023" cy="6600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5B943-E8B8-4D86-B665-95FE82182F04}">
      <dsp:nvSpPr>
        <dsp:cNvPr id="0" name=""/>
        <dsp:cNvSpPr/>
      </dsp:nvSpPr>
      <dsp:spPr>
        <a:xfrm>
          <a:off x="6653284" y="1525246"/>
          <a:ext cx="1885781" cy="28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Franklin Gothic Book" panose="020B0503020102020204"/>
            </a:rPr>
            <a:t>Success</a:t>
          </a:r>
        </a:p>
      </dsp:txBody>
      <dsp:txXfrm>
        <a:off x="6653284" y="1525246"/>
        <a:ext cx="1885781" cy="282867"/>
      </dsp:txXfrm>
    </dsp:sp>
    <dsp:sp modelId="{25D79F3B-8B98-4A89-9DD7-0FAFE84FF6FA}">
      <dsp:nvSpPr>
        <dsp:cNvPr id="0" name=""/>
        <dsp:cNvSpPr/>
      </dsp:nvSpPr>
      <dsp:spPr>
        <a:xfrm>
          <a:off x="6653284" y="1859248"/>
          <a:ext cx="1885781" cy="145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ranklin Gothic Book" panose="020B0503020102020204"/>
            </a:rPr>
            <a:t>Providing measurable outcomes and time for reflection helps students to articulate successes and failures honestly.</a:t>
          </a:r>
        </a:p>
      </dsp:txBody>
      <dsp:txXfrm>
        <a:off x="6653284" y="1859248"/>
        <a:ext cx="1885781" cy="1452780"/>
      </dsp:txXfrm>
    </dsp:sp>
    <dsp:sp modelId="{3CD5B51B-4067-4338-BEC7-621CBDB434DB}">
      <dsp:nvSpPr>
        <dsp:cNvPr id="0" name=""/>
        <dsp:cNvSpPr/>
      </dsp:nvSpPr>
      <dsp:spPr>
        <a:xfrm>
          <a:off x="9481956" y="755282"/>
          <a:ext cx="660023" cy="6600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09CEE-D419-455A-A9A0-8DCA012C88AC}">
      <dsp:nvSpPr>
        <dsp:cNvPr id="0" name=""/>
        <dsp:cNvSpPr/>
      </dsp:nvSpPr>
      <dsp:spPr>
        <a:xfrm>
          <a:off x="8869077" y="1525246"/>
          <a:ext cx="1885781" cy="28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Franklin Gothic Book" panose="020B0503020102020204"/>
            </a:rPr>
            <a:t>Sustainability</a:t>
          </a:r>
          <a:endParaRPr lang="en-US" sz="1800" kern="1200" dirty="0"/>
        </a:p>
      </dsp:txBody>
      <dsp:txXfrm>
        <a:off x="8869077" y="1525246"/>
        <a:ext cx="1885781" cy="282867"/>
      </dsp:txXfrm>
    </dsp:sp>
    <dsp:sp modelId="{F382675F-EBDA-4E8A-B560-288148532757}">
      <dsp:nvSpPr>
        <dsp:cNvPr id="0" name=""/>
        <dsp:cNvSpPr/>
      </dsp:nvSpPr>
      <dsp:spPr>
        <a:xfrm>
          <a:off x="8869077" y="1859248"/>
          <a:ext cx="1885781" cy="145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ranklin Gothic Book" panose="020B0503020102020204"/>
            </a:rPr>
            <a:t>Good projects grow, good projects get momentum and keep going. We value the projects we let go and we invest in the work that works.</a:t>
          </a:r>
          <a:endParaRPr lang="en-US" sz="1400" kern="1200" dirty="0"/>
        </a:p>
      </dsp:txBody>
      <dsp:txXfrm>
        <a:off x="8869077" y="1859248"/>
        <a:ext cx="1885781" cy="14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39FE9-0B2E-4997-BA24-44FF9669B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E1028-7A43-40A3-A2EC-124FFB07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D3C9-ED3E-4430-A8CA-03711A676035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ACB66-3B0A-415A-9449-9278044D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7EC22-6F70-469D-B720-84BF796C51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4CC5C-2831-4FAC-8076-6410B257E0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7E2B-6215-4DB6-B113-75ACD1123374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8106-034A-47C1-ADA6-0A1F9E0E74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8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2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3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6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55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86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0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55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4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h.ucla.edu/news-events/a-student-collaborators-bill-of-righ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titutionalresearch.unt.edu/sites/default/files/xh-1alternative_maryann_venner_2018-2019.pdf" TargetMode="External"/><Relationship Id="rId4" Type="http://schemas.openxmlformats.org/officeDocument/2006/relationships/hyperlink" Target="https://doi.org/10.1080/01930826.2019.161697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person, building, man, woman&#10;&#10;Description generated with very high confidence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44" b="2242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66" name="Rectangle 68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700" i="1">
                <a:solidFill>
                  <a:schemeClr val="bg2"/>
                </a:solidFill>
              </a:rPr>
              <a:t>Empowering </a:t>
            </a:r>
            <a:br>
              <a:rPr lang="en-US" sz="6700" i="1">
                <a:solidFill>
                  <a:schemeClr val="bg2"/>
                </a:solidFill>
              </a:rPr>
            </a:br>
            <a:r>
              <a:rPr lang="en-US" sz="6700" i="1">
                <a:solidFill>
                  <a:schemeClr val="bg2"/>
                </a:solidFill>
              </a:rPr>
              <a:t>Student Workers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>
              <a:spcAft>
                <a:spcPts val="200"/>
              </a:spcAft>
            </a:pPr>
            <a:r>
              <a:rPr lang="en-US" i="1">
                <a:solidFill>
                  <a:schemeClr val="bg2"/>
                </a:solidFill>
              </a:rPr>
              <a:t>Using Flipped and Agile Project Management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2CCA6-C1D1-47A6-83E3-F821A6864B9C}"/>
              </a:ext>
            </a:extLst>
          </p:cNvPr>
          <p:cNvSpPr txBox="1"/>
          <p:nvPr/>
        </p:nvSpPr>
        <p:spPr>
          <a:xfrm>
            <a:off x="748748" y="5221355"/>
            <a:ext cx="583537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spcAft>
                <a:spcPts val="600"/>
              </a:spcAft>
            </a:pPr>
            <a:r>
              <a:rPr lang="en-US" dirty="0">
                <a:solidFill>
                  <a:srgbClr val="EFEDE3"/>
                </a:solidFill>
                <a:latin typeface="Franklin Gothic Book"/>
                <a:ea typeface="Segoe UI"/>
                <a:cs typeface="Segoe UI"/>
              </a:rPr>
              <a:t>Jenn Stayton </a:t>
            </a:r>
            <a:r>
              <a:rPr lang="en-US" dirty="0">
                <a:latin typeface="Franklin Gothic Book"/>
                <a:ea typeface="Segoe UI"/>
                <a:cs typeface="Segoe UI"/>
              </a:rPr>
              <a:t>​</a:t>
            </a:r>
            <a:endParaRPr lang="en-US" dirty="0"/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rgbClr val="EFEDE3"/>
                </a:solidFill>
                <a:latin typeface="Franklin Gothic Book"/>
                <a:ea typeface="Segoe UI"/>
                <a:cs typeface="Segoe UI"/>
              </a:rPr>
              <a:t>Student Engagement Librarian, UNT Libraries</a:t>
            </a:r>
            <a:r>
              <a:rPr lang="en-US" dirty="0">
                <a:latin typeface="Franklin Gothic Book"/>
                <a:ea typeface="Segoe UI"/>
                <a:cs typeface="Segoe UI"/>
              </a:rPr>
              <a:t>​</a:t>
            </a:r>
          </a:p>
          <a:p>
            <a:pPr rtl="0">
              <a:spcAft>
                <a:spcPts val="600"/>
              </a:spcAft>
            </a:pPr>
            <a:r>
              <a:rPr lang="en-US" dirty="0">
                <a:solidFill>
                  <a:srgbClr val="EFEDE3"/>
                </a:solidFill>
                <a:latin typeface="Franklin Gothic Book"/>
                <a:ea typeface="Segoe UI"/>
                <a:cs typeface="Segoe UI"/>
              </a:rPr>
              <a:t>jennifer.stayton@unt.edu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Adding Agile to the Mix</a:t>
            </a:r>
            <a:endParaRPr lang="en-US"/>
          </a:p>
        </p:txBody>
      </p:sp>
      <p:graphicFrame>
        <p:nvGraphicFramePr>
          <p:cNvPr id="28" name="Content Placeholder 2" descr="Linear process SmartArt graphic">
            <a:extLst>
              <a:ext uri="{FF2B5EF4-FFF2-40B4-BE49-F238E27FC236}">
                <a16:creationId xmlns:a16="http://schemas.microsoft.com/office/drawing/2014/main" id="{E561FA60-D99C-4646-A623-7D581DB4C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676384"/>
              </p:ext>
            </p:extLst>
          </p:nvPr>
        </p:nvGraphicFramePr>
        <p:xfrm>
          <a:off x="1095513" y="2407479"/>
          <a:ext cx="10760764" cy="40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412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D6677-D3BA-4375-BE10-4B0195DD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US" sz="5400">
                <a:solidFill>
                  <a:schemeClr val="bg2"/>
                </a:solidFill>
              </a:rPr>
              <a:t>Controlling Chaos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F47EB-8B96-454A-BCA3-1CA75B75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Structured enough to succeed. </a:t>
            </a:r>
          </a:p>
          <a:p>
            <a:pPr marL="0" indent="0">
              <a:buNone/>
            </a:pPr>
            <a:r>
              <a:rPr lang="en-US" b="1"/>
              <a:t>Free enough to fully engage through discovery.</a:t>
            </a:r>
          </a:p>
          <a:p>
            <a:pPr marL="383540" indent="-383540"/>
            <a:r>
              <a:rPr lang="en-US"/>
              <a:t>Round 1 Systematic investigation, role discovery, and pursuing achievable goals</a:t>
            </a:r>
            <a:endParaRPr lang="en-US" i="0"/>
          </a:p>
          <a:p>
            <a:pPr marL="383540" indent="-383540"/>
            <a:r>
              <a:rPr lang="en-US"/>
              <a:t>Round 2 Reflection, role mastery, refinement, and/or expansion</a:t>
            </a:r>
            <a:endParaRPr lang="en-US" i="0"/>
          </a:p>
          <a:p>
            <a:pPr marL="383540" indent="-383540"/>
            <a:r>
              <a:rPr lang="en-US"/>
              <a:t>Round 3 Sustainability, goals, and ownership</a:t>
            </a:r>
            <a:endParaRPr lang="en-US" i="0"/>
          </a:p>
          <a:p>
            <a:pPr marL="0" indent="0">
              <a:buNone/>
            </a:pPr>
            <a:endParaRPr lang="en-US" sz="1800" i="0"/>
          </a:p>
          <a:p>
            <a:pPr marL="383540" indent="-38354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587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D6677-D3BA-4375-BE10-4B0195DD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US" sz="5400">
                <a:solidFill>
                  <a:schemeClr val="bg2"/>
                </a:solidFill>
              </a:rPr>
              <a:t>Controlling Chaos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F47EB-8B96-454A-BCA3-1CA75B75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83540" indent="-383540"/>
            <a:endParaRPr lang="en-US" i="0" dirty="0"/>
          </a:p>
          <a:p>
            <a:pPr marL="0" indent="0">
              <a:buNone/>
            </a:pPr>
            <a:r>
              <a:rPr lang="en-US" b="1"/>
              <a:t>Time Management &amp; Communication</a:t>
            </a:r>
            <a:endParaRPr lang="en-US" b="1" dirty="0"/>
          </a:p>
          <a:p>
            <a:pPr marL="383540" indent="-383540"/>
            <a:r>
              <a:rPr lang="en-US" i="0"/>
              <a:t>Set aside time for communication.</a:t>
            </a:r>
            <a:endParaRPr lang="en-US" i="0" dirty="0"/>
          </a:p>
          <a:p>
            <a:pPr marL="383540" indent="-383540"/>
            <a:r>
              <a:rPr lang="en-US" i="0"/>
              <a:t>Build reporting </a:t>
            </a:r>
            <a:r>
              <a:rPr lang="en-US"/>
              <a:t>and time management into</a:t>
            </a:r>
            <a:r>
              <a:rPr lang="en-US" i="0"/>
              <a:t> roles.</a:t>
            </a:r>
            <a:endParaRPr lang="en-US" dirty="0"/>
          </a:p>
          <a:p>
            <a:pPr marL="383540" indent="-383540"/>
            <a:r>
              <a:rPr lang="en-US" i="0"/>
              <a:t>Hold team members accountable for communication.</a:t>
            </a:r>
            <a:endParaRPr lang="en-US" i="0" dirty="0"/>
          </a:p>
          <a:p>
            <a:pPr marL="383540" indent="-383540"/>
            <a:r>
              <a:rPr lang="en-US"/>
              <a:t>Establish timelines, even if they change.</a:t>
            </a:r>
            <a:endParaRPr lang="en-US" i="0" dirty="0"/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5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D6677-D3BA-4375-BE10-4B0195DD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US" sz="5400">
                <a:solidFill>
                  <a:schemeClr val="bg2"/>
                </a:solidFill>
              </a:rPr>
              <a:t>Controlling Chaos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F47EB-8B96-454A-BCA3-1CA75B75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83540" indent="-383540"/>
            <a:endParaRPr lang="en-US" sz="1800" i="0"/>
          </a:p>
          <a:p>
            <a:pPr marL="0" indent="0">
              <a:buNone/>
            </a:pPr>
            <a:r>
              <a:rPr lang="en-US" b="1"/>
              <a:t>Advocating for Empowerment</a:t>
            </a:r>
          </a:p>
          <a:p>
            <a:pPr marL="383540" indent="-383540"/>
            <a:r>
              <a:rPr lang="en-US" i="0"/>
              <a:t>Create projects that utilize their skills and interests.</a:t>
            </a:r>
          </a:p>
          <a:p>
            <a:pPr marL="383540" indent="-383540"/>
            <a:r>
              <a:rPr lang="en-US" i="0"/>
              <a:t>Engage leaders with honesty and set clear expectations for each role.</a:t>
            </a:r>
          </a:p>
          <a:p>
            <a:pPr marL="383540" indent="-383540"/>
            <a:r>
              <a:rPr lang="en-US" i="0"/>
              <a:t>Get out of the way! Instructors in flipped and Scrum Masters in agile move forward by stepping aside. </a:t>
            </a:r>
          </a:p>
          <a:p>
            <a:pPr marL="383540" indent="-38354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100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A07CB-30F3-4146-80A3-38AC1FC1C4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9140" y="1163128"/>
            <a:ext cx="10521844" cy="5386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Let's talk projects.</a:t>
            </a:r>
            <a:br>
              <a:rPr lang="en-US" dirty="0"/>
            </a:br>
            <a:br>
              <a:rPr lang="en-US" dirty="0"/>
            </a:br>
            <a:r>
              <a:rPr lang="en-US"/>
              <a:t>What is your team like?</a:t>
            </a:r>
            <a:br>
              <a:rPr lang="en-US" dirty="0"/>
            </a:br>
            <a:br>
              <a:rPr lang="en-US" dirty="0"/>
            </a:br>
            <a:r>
              <a:rPr lang="en-US"/>
              <a:t>Have you used flipped or agile</a:t>
            </a:r>
            <a:r>
              <a:rPr lang="en-US" dirty="0"/>
              <a:t> </a:t>
            </a:r>
            <a:r>
              <a:rPr lang="en-US"/>
              <a:t>techniques before?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30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A07CB-30F3-4146-80A3-38AC1FC1C4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9140" y="1163128"/>
            <a:ext cx="10521844" cy="5386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Let's talk students.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does your library do to encourage student professional development? </a:t>
            </a:r>
            <a:br>
              <a:rPr lang="en-US" dirty="0"/>
            </a:br>
            <a:br>
              <a:rPr lang="en-US" dirty="0"/>
            </a:br>
            <a:r>
              <a:rPr lang="en-US"/>
              <a:t>What life or library skills can we impart through projects?</a:t>
            </a:r>
          </a:p>
        </p:txBody>
      </p:sp>
    </p:spTree>
    <p:extLst>
      <p:ext uri="{BB962C8B-B14F-4D97-AF65-F5344CB8AC3E}">
        <p14:creationId xmlns:p14="http://schemas.microsoft.com/office/powerpoint/2010/main" val="1371771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4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dog sitting in the grass&#10;&#10;Description generated with high confidence">
            <a:extLst>
              <a:ext uri="{FF2B5EF4-FFF2-40B4-BE49-F238E27FC236}">
                <a16:creationId xmlns:a16="http://schemas.microsoft.com/office/drawing/2014/main" id="{6DB436E6-62AA-40BF-9E7D-E90F1234A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15094"/>
          <a:stretch/>
        </p:blipFill>
        <p:spPr>
          <a:xfrm>
            <a:off x="90257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917" y="916165"/>
            <a:ext cx="9273623" cy="3471831"/>
          </a:xfrm>
        </p:spPr>
        <p:txBody>
          <a:bodyPr>
            <a:normAutofit/>
          </a:bodyPr>
          <a:lstStyle/>
          <a:p>
            <a:r>
              <a:rPr lang="en-US"/>
              <a:t>Questions?</a:t>
            </a:r>
            <a:br>
              <a:rPr lang="en-US" dirty="0"/>
            </a:br>
            <a:r>
              <a:rPr lang="en-US"/>
              <a:t>&amp;</a:t>
            </a:r>
            <a:br>
              <a:rPr lang="en-US" dirty="0"/>
            </a:br>
            <a:r>
              <a:rPr lang="en-US"/>
              <a:t>Thanks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774" y="4648095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Jenn Stayton</a:t>
            </a:r>
          </a:p>
          <a:p>
            <a:pPr>
              <a:spcAft>
                <a:spcPts val="600"/>
              </a:spcAft>
            </a:pPr>
            <a:r>
              <a:rPr lang="en-US"/>
              <a:t>jennifer.stayton@unt.edu</a:t>
            </a:r>
          </a:p>
        </p:txBody>
      </p:sp>
    </p:spTree>
    <p:extLst>
      <p:ext uri="{BB962C8B-B14F-4D97-AF65-F5344CB8AC3E}">
        <p14:creationId xmlns:p14="http://schemas.microsoft.com/office/powerpoint/2010/main" val="1799120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DB74EB-2A7D-443D-B969-8BF48F99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en-US"/>
              <a:t>Sources</a:t>
            </a:r>
            <a:br>
              <a:rPr lang="en-US" dirty="0"/>
            </a:b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036E77-5F7B-494E-A117-FEA947B35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9E60F-E208-47D8-A0E0-7B3F7DD1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37" y="379402"/>
            <a:ext cx="6673516" cy="607330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Agile Alliance. (2001). Manifesto for Agile Software Development. https://www.agilealliance.org/agile101/the-agile-manifesto/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Di </a:t>
            </a:r>
            <a:r>
              <a:rPr lang="en-US" dirty="0" err="1">
                <a:ea typeface="+mn-lt"/>
                <a:cs typeface="+mn-lt"/>
              </a:rPr>
              <a:t>Pressi</a:t>
            </a:r>
            <a:r>
              <a:rPr lang="en-US" dirty="0">
                <a:ea typeface="+mn-lt"/>
                <a:cs typeface="+mn-lt"/>
              </a:rPr>
              <a:t>, H. et al. “A Student Collaborators’ Bill of Rights.” UCLA Digital Humanities.  </a:t>
            </a:r>
            <a:r>
              <a:rPr lang="en-US" dirty="0">
                <a:ea typeface="+mn-lt"/>
                <a:cs typeface="+mn-lt"/>
                <a:hlinkClick r:id="rId3"/>
              </a:rPr>
              <a:t>http://www.cdh.ucla.edu/news-events/a-student-collaborators-bill-of-rights/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Schmidt, S. M.,P., &amp; Ralph, D. L. (2016). The flipped classroom: A twist on teaching.</a:t>
            </a:r>
            <a:r>
              <a:rPr lang="en-US" i="1" dirty="0">
                <a:ea typeface="+mn-lt"/>
                <a:cs typeface="+mn-lt"/>
              </a:rPr>
              <a:t> Contemporary Issues in Education Research (Online), 9</a:t>
            </a:r>
            <a:r>
              <a:rPr lang="en-US" dirty="0">
                <a:ea typeface="+mn-lt"/>
                <a:cs typeface="+mn-lt"/>
              </a:rPr>
              <a:t>(1), 1.</a:t>
            </a:r>
            <a:endParaRPr lang="en-US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Song, Y., &amp; Kapur, M. (2017). How to flip the classroom - "productive failure or traditional flipped classroom" pedagogical design?</a:t>
            </a:r>
            <a:r>
              <a:rPr lang="en-US" i="1" dirty="0">
                <a:ea typeface="+mn-lt"/>
                <a:cs typeface="+mn-lt"/>
              </a:rPr>
              <a:t> Journal of Educational Technology &amp; Society, 20</a:t>
            </a:r>
            <a:r>
              <a:rPr lang="en-US" dirty="0">
                <a:ea typeface="+mn-lt"/>
                <a:cs typeface="+mn-lt"/>
              </a:rPr>
              <a:t>(1), 292-305.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Stoddard, M., Gillis, B. and Cohn, P. (2019) Agile Project Management in Libraries: Creating Collaborative, Resilient, Responsive Organizations, Journal of Library Administration. </a:t>
            </a:r>
            <a:r>
              <a:rPr lang="en-US" dirty="0">
                <a:ea typeface="+mn-lt"/>
                <a:cs typeface="+mn-lt"/>
                <a:hlinkClick r:id="rId4"/>
              </a:rPr>
              <a:t>https://doi.org/10.1080/01930826.2019.1616971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UNT Libraries. (2019). </a:t>
            </a:r>
            <a:r>
              <a:rPr lang="en-US" dirty="0">
                <a:ea typeface="+mn-lt"/>
                <a:cs typeface="+mn-lt"/>
              </a:rPr>
              <a:t>Statistics for the UNT Libraries, Fiscal Year 2018. </a:t>
            </a:r>
            <a:r>
              <a:rPr lang="en-US" dirty="0">
                <a:ea typeface="+mn-lt"/>
                <a:cs typeface="+mn-lt"/>
                <a:hlinkClick r:id="rId5"/>
              </a:rPr>
              <a:t>https://institutionalresearch.unt.edu/sites/default/files/xh-1alternative_maryann_venner_2018-2019.pdf</a:t>
            </a:r>
            <a:endParaRPr lang="en-US"/>
          </a:p>
          <a:p>
            <a:pPr marL="457200" indent="-457200">
              <a:buAutoNum type="arabicPeriod"/>
            </a:pPr>
            <a:endParaRPr lang="en-US" dirty="0"/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4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DB74EB-2A7D-443D-B969-8BF48F99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en-US" dirty="0"/>
              <a:t>Images</a:t>
            </a:r>
            <a:br>
              <a:rPr lang="en-US" dirty="0"/>
            </a:b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036E77-5F7B-494E-A117-FEA947B35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9E60F-E208-47D8-A0E0-7B3F7DD1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37" y="832185"/>
            <a:ext cx="6673516" cy="50352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>
                <a:ea typeface="+mn-lt"/>
                <a:cs typeface="+mn-lt"/>
              </a:rPr>
              <a:t>GSA outreach. Photo by Megan Gellner. UNT Libraries, </a:t>
            </a:r>
            <a:r>
              <a:rPr lang="en-US" dirty="0">
                <a:ea typeface="+mn-lt"/>
                <a:cs typeface="+mn-lt"/>
              </a:rPr>
              <a:t>2018.</a:t>
            </a:r>
          </a:p>
          <a:p>
            <a:pPr marL="383540" indent="-383540"/>
            <a:r>
              <a:rPr lang="en-US">
                <a:ea typeface="+mn-lt"/>
                <a:cs typeface="+mn-lt"/>
              </a:rPr>
              <a:t>Walkways in front of Willis. UNT Digital Library, c. 1996.  https://digital.library.unt.edu/ark:/67531/met</a:t>
            </a:r>
            <a:r>
              <a:rPr lang="en-US" dirty="0">
                <a:ea typeface="+mn-lt"/>
                <a:cs typeface="+mn-lt"/>
              </a:rPr>
              <a:t>adc850248/</a:t>
            </a:r>
          </a:p>
          <a:p>
            <a:pPr marL="383540" indent="-383540"/>
            <a:r>
              <a:rPr lang="en-US">
                <a:ea typeface="+mn-lt"/>
                <a:cs typeface="+mn-lt"/>
              </a:rPr>
              <a:t>Library card catalog. UNT Digital Library, c. 1972.  https://digital.library.unt.edu/ark:/67531/metad</a:t>
            </a:r>
            <a:r>
              <a:rPr lang="en-US" dirty="0">
                <a:ea typeface="+mn-lt"/>
                <a:cs typeface="+mn-lt"/>
              </a:rPr>
              <a:t>c945085</a:t>
            </a:r>
            <a:endParaRPr lang="en-US" dirty="0"/>
          </a:p>
          <a:p>
            <a:pPr marL="383540" indent="-383540"/>
            <a:r>
              <a:rPr lang="en-US">
                <a:ea typeface="+mn-lt"/>
                <a:cs typeface="+mn-lt"/>
              </a:rPr>
              <a:t>Unt_Libraries. UNT Libraries on Instagram, 2019. </a:t>
            </a:r>
            <a:r>
              <a:rPr lang="en-US" dirty="0">
                <a:ea typeface="+mn-lt"/>
                <a:cs typeface="+mn-lt"/>
              </a:rPr>
              <a:t>https://www.instagram.com/p/B0YkruaHa7Z/?utm_source=ig_web_button_share_sheet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36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476" y="498061"/>
            <a:ext cx="7325297" cy="9779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Working with Students at UNT</a:t>
            </a:r>
          </a:p>
        </p:txBody>
      </p:sp>
      <p:pic>
        <p:nvPicPr>
          <p:cNvPr id="15" name="Content Placeholder 14" descr="A building with a clock on the side of a road&#10;&#10;Description generated with high confidence">
            <a:extLst>
              <a:ext uri="{FF2B5EF4-FFF2-40B4-BE49-F238E27FC236}">
                <a16:creationId xmlns:a16="http://schemas.microsoft.com/office/drawing/2014/main" id="{C7F36DA5-3286-4EAB-8CE6-344245727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36" r="-1" b="-1"/>
          <a:stretch/>
        </p:blipFill>
        <p:spPr>
          <a:xfrm>
            <a:off x="-364435" y="-178540"/>
            <a:ext cx="4914675" cy="7226133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1235C5E-F7BE-430C-936D-CB75B79709F1}"/>
              </a:ext>
            </a:extLst>
          </p:cNvPr>
          <p:cNvSpPr txBox="1"/>
          <p:nvPr/>
        </p:nvSpPr>
        <p:spPr>
          <a:xfrm>
            <a:off x="5051200" y="1428793"/>
            <a:ext cx="6343373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260 Student Assistants</a:t>
            </a:r>
          </a:p>
          <a:p>
            <a:r>
              <a:rPr lang="en-US" sz="2000" dirty="0"/>
              <a:t>13 Graduate Student Assistants</a:t>
            </a:r>
          </a:p>
          <a:p>
            <a:pPr lvl="1"/>
            <a:endParaRPr lang="en-US" sz="1400" dirty="0"/>
          </a:p>
          <a:p>
            <a:endParaRPr lang="en-US" sz="2000" dirty="0"/>
          </a:p>
          <a:p>
            <a:r>
              <a:rPr lang="en-US" sz="2000" b="1" dirty="0"/>
              <a:t>6 Graduate Student Assistants (GSA) </a:t>
            </a:r>
          </a:p>
          <a:p>
            <a:r>
              <a:rPr lang="en-US" sz="2000" b="1" dirty="0"/>
              <a:t>Access Services, Research &amp; Engagement Unit</a:t>
            </a:r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Ask Us Reference Services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Tiered Service Desk and Virtual Service Support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Outreach and Instruction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/>
              <a:t>Embedded Peer Tutoring and Research Support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Scholar Speak Blog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Student Assistant Training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Staff Development and "Internal Engagement"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Data Management and Visualization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Service and Department Planning</a:t>
            </a:r>
          </a:p>
        </p:txBody>
      </p:sp>
    </p:spTree>
    <p:extLst>
      <p:ext uri="{BB962C8B-B14F-4D97-AF65-F5344CB8AC3E}">
        <p14:creationId xmlns:p14="http://schemas.microsoft.com/office/powerpoint/2010/main" val="10767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A97F59D-628C-4053-B41F-489D0045F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B06C4-EDB4-4C03-970F-204C5E6D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/>
              <a:t>Ideas for Empowerment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9272-AF4B-49A5-BB6E-30B4D6E13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286000"/>
            <a:ext cx="7705164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/>
            <a:r>
              <a:rPr lang="en-US"/>
              <a:t>Students workers are valued library employees.</a:t>
            </a:r>
          </a:p>
          <a:p>
            <a:pPr marL="383540" indent="-383540"/>
            <a:r>
              <a:rPr lang="en-US"/>
              <a:t>Students are individuals.</a:t>
            </a:r>
          </a:p>
          <a:p>
            <a:pPr marL="383540" indent="-383540"/>
            <a:r>
              <a:rPr lang="en-US"/>
              <a:t>Engagement energizes projects. </a:t>
            </a:r>
          </a:p>
          <a:p>
            <a:pPr marL="383540" indent="-383540"/>
            <a:r>
              <a:rPr lang="en-US"/>
              <a:t>Leadership is learned.  </a:t>
            </a:r>
          </a:p>
          <a:p>
            <a:pPr marL="383540"/>
            <a:r>
              <a:rPr lang="en-US"/>
              <a:t>We must earn and keep their trust. </a:t>
            </a:r>
          </a:p>
        </p:txBody>
      </p:sp>
    </p:spTree>
    <p:extLst>
      <p:ext uri="{BB962C8B-B14F-4D97-AF65-F5344CB8AC3E}">
        <p14:creationId xmlns:p14="http://schemas.microsoft.com/office/powerpoint/2010/main" val="318215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7C159B63-C56D-4E4E-8B07-40A1346DC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02" y="1194180"/>
            <a:ext cx="3523938" cy="5020353"/>
          </a:xfrm>
        </p:spPr>
        <p:txBody>
          <a:bodyPr>
            <a:normAutofit/>
          </a:bodyPr>
          <a:lstStyle/>
          <a:p>
            <a:r>
              <a:rPr lang="en-US"/>
              <a:t>Students </a:t>
            </a:r>
            <a:br>
              <a:rPr lang="en-US"/>
            </a:br>
            <a:r>
              <a:rPr lang="en-US"/>
              <a:t>as</a:t>
            </a:r>
            <a:br>
              <a:rPr lang="en-US"/>
            </a:br>
            <a:r>
              <a:rPr lang="en-US"/>
              <a:t>Collaborators</a:t>
            </a:r>
            <a:br>
              <a:rPr lang="en-US"/>
            </a:br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7DEF201-077E-444A-A3F0-66E14253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9E60F-E208-47D8-A0E0-7B3F7DD1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41" y="1194179"/>
            <a:ext cx="6114847" cy="50203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/>
              <a:t>UCLA DH created some basic principles for student work in their blog post "A Student Collaborators’ Bill of </a:t>
            </a:r>
            <a:r>
              <a:rPr lang="en-US"/>
              <a:t>Rights".</a:t>
            </a:r>
          </a:p>
          <a:p>
            <a:pPr marL="383540" indent="-383540"/>
            <a:r>
              <a:rPr lang="en-US"/>
              <a:t>Student work is paid, and their roles have value.</a:t>
            </a:r>
          </a:p>
          <a:p>
            <a:pPr marL="383540" indent="-383540"/>
            <a:r>
              <a:rPr lang="en-US"/>
              <a:t>Students have the right to claim their work and use their work. </a:t>
            </a:r>
          </a:p>
          <a:p>
            <a:pPr marL="383540" indent="-383540"/>
            <a:r>
              <a:rPr lang="en-US"/>
              <a:t>A "high level of mentorship" is expected for internships. </a:t>
            </a:r>
          </a:p>
          <a:p>
            <a:pPr marL="383540" indent="-383540"/>
            <a:r>
              <a:rPr lang="en-US"/>
              <a:t>Student collaboration is a mutually </a:t>
            </a:r>
            <a:r>
              <a:rPr lang="en-US">
                <a:ea typeface="+mn-lt"/>
                <a:cs typeface="+mn-lt"/>
              </a:rPr>
              <a:t>beneficial</a:t>
            </a:r>
            <a:r>
              <a:rPr lang="en-US"/>
              <a:t> process that enables the student and the "seasoned scholar" to learn from each other.</a:t>
            </a:r>
          </a:p>
          <a:p>
            <a:pPr marL="383540" indent="-383540"/>
            <a:endParaRPr lang="en-US"/>
          </a:p>
          <a:p>
            <a:pPr marL="383540" indent="-38354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4BB1650-B616-4EFB-9FB7-5D93104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9E60F-E208-47D8-A0E0-7B3F7DD1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08" y="1122460"/>
            <a:ext cx="6108941" cy="54965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Much is the Same</a:t>
            </a:r>
          </a:p>
          <a:p>
            <a:pPr marL="383540" indent="-383540"/>
            <a:r>
              <a:rPr lang="en-US">
                <a:ea typeface="+mn-lt"/>
                <a:cs typeface="+mn-lt"/>
              </a:rPr>
              <a:t>You do, then we do, then I do. (Schmidt &amp; Ralph, 2016) </a:t>
            </a:r>
            <a:endParaRPr lang="en-US"/>
          </a:p>
          <a:p>
            <a:pPr marL="383540" indent="-383540"/>
            <a:r>
              <a:rPr lang="en-US">
                <a:ea typeface="+mn-lt"/>
                <a:cs typeface="+mn-lt"/>
              </a:rPr>
              <a:t>Flipped assignments contain elements of hands-on learning through "content inquiry and analysis" that flipped classes use. (Song &amp; Kapur, 2017)</a:t>
            </a:r>
            <a:endParaRPr lang="en-US"/>
          </a:p>
          <a:p>
            <a:pPr marL="383540" indent="-383540"/>
            <a:r>
              <a:rPr lang="en-US"/>
              <a:t>Productive Failure for targeted knowledge assembly through problem solving. </a:t>
            </a:r>
            <a:r>
              <a:rPr lang="en-US">
                <a:ea typeface="+mn-lt"/>
                <a:cs typeface="+mn-lt"/>
              </a:rPr>
              <a:t>(Song &amp; Kapur, 2017)</a:t>
            </a:r>
          </a:p>
          <a:p>
            <a:pPr marL="383540" indent="-383540"/>
            <a:r>
              <a:rPr lang="en-US"/>
              <a:t>Engaged learning is widely cited as a positive outcome of this method.</a:t>
            </a:r>
          </a:p>
          <a:p>
            <a:pPr marL="383540" indent="-383540"/>
            <a:endParaRPr lang="en-US" sz="1700"/>
          </a:p>
          <a:p>
            <a:pPr marL="383540" indent="-383540"/>
            <a:endParaRPr lang="en-US" sz="1700"/>
          </a:p>
          <a:p>
            <a:pPr marL="383540" indent="-383540"/>
            <a:endParaRPr lang="en-US" sz="17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47C962-A905-4168-832D-BF622B381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527850" y="0"/>
            <a:ext cx="46641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B0CAA55C-9F48-4F94-95AA-563539497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027" y="1252181"/>
            <a:ext cx="3132162" cy="430245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Flipping 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for 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Students 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in 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Class</a:t>
            </a:r>
            <a:br>
              <a:rPr lang="en-US" sz="4000">
                <a:solidFill>
                  <a:schemeClr val="bg2"/>
                </a:solidFill>
              </a:rPr>
            </a:br>
            <a:endParaRPr lang="en-US" sz="4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3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4BB1650-B616-4EFB-9FB7-5D93104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9E60F-E208-47D8-A0E0-7B3F7DD1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12" y="636547"/>
            <a:ext cx="6451288" cy="54634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/>
              <a:t>Much is Different</a:t>
            </a:r>
          </a:p>
          <a:p>
            <a:pPr marL="383540" indent="-383540"/>
            <a:r>
              <a:rPr lang="en-US"/>
              <a:t>No Homework! Doing "You Do" on-the-clock means pairing project goals with learning objectives. </a:t>
            </a:r>
            <a:endParaRPr lang="en-US" dirty="0"/>
          </a:p>
          <a:p>
            <a:pPr marL="383540" indent="-383540"/>
            <a:r>
              <a:rPr lang="en-US">
                <a:ea typeface="+mn-lt"/>
                <a:cs typeface="+mn-lt"/>
              </a:rPr>
              <a:t>"We Do"  must first create and maintain a safe space for failure in the workplace. </a:t>
            </a:r>
            <a:endParaRPr lang="en-US"/>
          </a:p>
          <a:p>
            <a:pPr marL="383540" indent="-383540"/>
            <a:r>
              <a:rPr lang="en-US"/>
              <a:t>"I Do" may happen spontaneously as needs arise and projects change. </a:t>
            </a:r>
          </a:p>
          <a:p>
            <a:pPr marL="383540" indent="-383540"/>
            <a:r>
              <a:rPr lang="en-US"/>
              <a:t>Instructor = Mentor &gt; Supervisor. </a:t>
            </a:r>
          </a:p>
          <a:p>
            <a:pPr marL="383540" indent="-383540"/>
            <a:r>
              <a:rPr lang="en-US"/>
              <a:t>Expertise and engagement through collaboration. 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47C962-A905-4168-832D-BF622B381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527850" y="0"/>
            <a:ext cx="46641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B0CAA55C-9F48-4F94-95AA-563539497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027" y="1252181"/>
            <a:ext cx="3132162" cy="430245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Flipping 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for 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Students 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at 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Work</a:t>
            </a:r>
            <a:br>
              <a:rPr lang="en-US" sz="4000">
                <a:solidFill>
                  <a:schemeClr val="bg2"/>
                </a:solidFill>
              </a:rPr>
            </a:br>
            <a:endParaRPr lang="en-US" sz="4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8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F0969-1133-4A2D-9A73-2190A0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n-US" dirty="0"/>
              <a:t>Agile in Developer Teams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ED74D-EFDB-4553-B4BA-5CE30469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286000"/>
            <a:ext cx="8116242" cy="4032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 Agile Manifesto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We are uncovering better ways of developing software by doing it and helping others do it. Through this work we have come to value:</a:t>
            </a:r>
            <a:endParaRPr lang="en-US" dirty="0"/>
          </a:p>
          <a:p>
            <a:pPr marL="383540" indent="-383540"/>
            <a:r>
              <a:rPr lang="en-US" b="1" dirty="0">
                <a:ea typeface="+mn-lt"/>
                <a:cs typeface="+mn-lt"/>
              </a:rPr>
              <a:t>Individuals and interactions</a:t>
            </a:r>
            <a:r>
              <a:rPr lang="en-US" dirty="0">
                <a:ea typeface="+mn-lt"/>
                <a:cs typeface="+mn-lt"/>
              </a:rPr>
              <a:t> over processes and tools</a:t>
            </a:r>
            <a:endParaRPr lang="en-US" dirty="0"/>
          </a:p>
          <a:p>
            <a:pPr marL="383540" indent="-383540"/>
            <a:r>
              <a:rPr lang="en-US" b="1" dirty="0">
                <a:ea typeface="+mn-lt"/>
                <a:cs typeface="+mn-lt"/>
              </a:rPr>
              <a:t>Working software</a:t>
            </a:r>
            <a:r>
              <a:rPr lang="en-US" dirty="0">
                <a:ea typeface="+mn-lt"/>
                <a:cs typeface="+mn-lt"/>
              </a:rPr>
              <a:t> over comprehensive documentation</a:t>
            </a:r>
            <a:endParaRPr lang="en-US" dirty="0"/>
          </a:p>
          <a:p>
            <a:pPr marL="383540" indent="-383540"/>
            <a:r>
              <a:rPr lang="en-US" b="1" dirty="0">
                <a:ea typeface="+mn-lt"/>
                <a:cs typeface="+mn-lt"/>
              </a:rPr>
              <a:t>Customer collaboration</a:t>
            </a:r>
            <a:r>
              <a:rPr lang="en-US" dirty="0">
                <a:ea typeface="+mn-lt"/>
                <a:cs typeface="+mn-lt"/>
              </a:rPr>
              <a:t> over contract negotiation</a:t>
            </a:r>
            <a:endParaRPr lang="en-US" dirty="0"/>
          </a:p>
          <a:p>
            <a:pPr marL="383540" indent="-383540"/>
            <a:r>
              <a:rPr lang="en-US" b="1" dirty="0">
                <a:ea typeface="+mn-lt"/>
                <a:cs typeface="+mn-lt"/>
              </a:rPr>
              <a:t>Responding to change</a:t>
            </a:r>
            <a:r>
              <a:rPr lang="en-US" dirty="0">
                <a:ea typeface="+mn-lt"/>
                <a:cs typeface="+mn-lt"/>
              </a:rPr>
              <a:t> over following a plan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That is, while there is value in the items on the right, we value the items on the left more.</a:t>
            </a:r>
            <a:endParaRPr lang="en-US"/>
          </a:p>
          <a:p>
            <a:pPr marL="383540" indent="-383540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39658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61228-3BCB-4A0A-8FE9-6CF96383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/>
              <a:t>Agile in Libraries?</a:t>
            </a:r>
          </a:p>
        </p:txBody>
      </p:sp>
      <p:pic>
        <p:nvPicPr>
          <p:cNvPr id="4" name="Picture 4" descr="A piano next to a book shelf&#10;&#10;Description generated with high confidence">
            <a:extLst>
              <a:ext uri="{FF2B5EF4-FFF2-40B4-BE49-F238E27FC236}">
                <a16:creationId xmlns:a16="http://schemas.microsoft.com/office/drawing/2014/main" id="{79318111-8DED-4628-B539-76A5AD4D2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0" r="44249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D224D-455A-4D66-B2DF-3D47B7698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40626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en-US"/>
              <a:t>Agile is not a structure or formal methodology.</a:t>
            </a:r>
            <a:endParaRPr lang="en-US" dirty="0"/>
          </a:p>
          <a:p>
            <a:pPr marL="383540" indent="-383540"/>
            <a:r>
              <a:rPr lang="en-US"/>
              <a:t>Agile is a set of practices that organizes people and prioritizes communication.</a:t>
            </a:r>
            <a:endParaRPr lang="en-US" dirty="0"/>
          </a:p>
          <a:p>
            <a:pPr marL="383540" indent="-383540"/>
            <a:r>
              <a:rPr lang="en-US"/>
              <a:t>Agile methodologies work in Lib and Dev communities because they thrive on the diversity in roles.</a:t>
            </a:r>
            <a:r>
              <a:rPr lang="en-US" dirty="0"/>
              <a:t> </a:t>
            </a:r>
          </a:p>
          <a:p>
            <a:pPr marL="383540" indent="-383540"/>
            <a:r>
              <a:rPr lang="en-US"/>
              <a:t>Agile translates easily in the library environment because our projects are often interdisciplinary. (Stoddard, Gillis &amp; Cohn, 2019) </a:t>
            </a:r>
            <a:endParaRPr lang="en-US" dirty="0"/>
          </a:p>
          <a:p>
            <a:pPr marL="383540" indent="-383540"/>
            <a:r>
              <a:rPr lang="en-US"/>
              <a:t>Library change is a constant. Agile helps us adapt and keep moving forward.</a:t>
            </a:r>
          </a:p>
          <a:p>
            <a:pPr marL="383540" indent="-383540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293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F0969-1133-4A2D-9A73-2190A0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n-US"/>
              <a:t>Agile in Library Teams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ED74D-EFDB-4553-B4BA-5CE30469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286000"/>
            <a:ext cx="7705164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Library Agile Values:</a:t>
            </a:r>
          </a:p>
          <a:p>
            <a:pPr marL="383540" indent="-383540"/>
            <a:r>
              <a:rPr lang="en-US" b="1" dirty="0">
                <a:ea typeface="+mn-lt"/>
                <a:cs typeface="+mn-lt"/>
              </a:rPr>
              <a:t>Individuals and interactions</a:t>
            </a:r>
            <a:r>
              <a:rPr lang="en-US" dirty="0">
                <a:ea typeface="+mn-lt"/>
                <a:cs typeface="+mn-lt"/>
              </a:rPr>
              <a:t> over processes and tools. </a:t>
            </a:r>
            <a:endParaRPr lang="en-US" dirty="0"/>
          </a:p>
          <a:p>
            <a:pPr marL="383540" indent="-383540"/>
            <a:r>
              <a:rPr lang="en-US" b="1"/>
              <a:t>Knowledge acquisition and collaboration </a:t>
            </a:r>
            <a:r>
              <a:rPr lang="en-US" dirty="0"/>
              <a:t>over success.</a:t>
            </a:r>
            <a:endParaRPr lang="en-US" b="1"/>
          </a:p>
          <a:p>
            <a:pPr marL="383540" indent="-383540"/>
            <a:r>
              <a:rPr lang="en-US" b="1">
                <a:ea typeface="+mn-lt"/>
                <a:cs typeface="+mn-lt"/>
              </a:rPr>
              <a:t>Student centered design </a:t>
            </a:r>
            <a:r>
              <a:rPr lang="en-US">
                <a:ea typeface="+mn-lt"/>
                <a:cs typeface="+mn-lt"/>
              </a:rPr>
              <a:t>over organizational structures.</a:t>
            </a:r>
            <a:endParaRPr lang="en-US" dirty="0"/>
          </a:p>
          <a:p>
            <a:pPr marL="383540" indent="-383540"/>
            <a:r>
              <a:rPr lang="en-US" b="1" dirty="0">
                <a:ea typeface="+mn-lt"/>
                <a:cs typeface="+mn-lt"/>
              </a:rPr>
              <a:t>Responding to change</a:t>
            </a:r>
            <a:r>
              <a:rPr lang="en-US" dirty="0">
                <a:ea typeface="+mn-lt"/>
                <a:cs typeface="+mn-lt"/>
              </a:rPr>
              <a:t> over following a plan.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That is, while there is value in the items on the right, we value the items on the left more.</a:t>
            </a:r>
            <a:endParaRPr lang="en-US" dirty="0"/>
          </a:p>
          <a:p>
            <a:pPr marL="383540" indent="-383540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874256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B1B446B-D1E8-42DD-BEED-8DA7E15E68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029D5-DBC9-4C2B-8210-3AA71186A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845F41-51A1-4C7F-91AC-E0528F69338E}">
  <ds:schemaRefs>
    <ds:schemaRef ds:uri="http://purl.org/dc/terms/"/>
    <ds:schemaRef ds:uri="http://schemas.microsoft.com/office/infopath/2007/PartnerControls"/>
    <ds:schemaRef ds:uri="http://purl.org/dc/dcmitype/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406</Words>
  <Application>Microsoft Office PowerPoint</Application>
  <PresentationFormat>Widescreen</PresentationFormat>
  <Paragraphs>128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Franklin Gothic Book</vt:lpstr>
      <vt:lpstr>Crop</vt:lpstr>
      <vt:lpstr>Empowering  Student Workers </vt:lpstr>
      <vt:lpstr>Working with Students at UNT</vt:lpstr>
      <vt:lpstr>Ideas for Empowerment</vt:lpstr>
      <vt:lpstr>Students  as Collaborators </vt:lpstr>
      <vt:lpstr>Flipping  for  Students  in  Class </vt:lpstr>
      <vt:lpstr>Flipping  for  Students  at  Work </vt:lpstr>
      <vt:lpstr>Agile in Developer Teams</vt:lpstr>
      <vt:lpstr>Agile in Libraries?</vt:lpstr>
      <vt:lpstr>Agile in Library Teams</vt:lpstr>
      <vt:lpstr>Adding Agile to the Mix</vt:lpstr>
      <vt:lpstr>Controlling Chaos</vt:lpstr>
      <vt:lpstr>Controlling Chaos</vt:lpstr>
      <vt:lpstr>Controlling Chaos</vt:lpstr>
      <vt:lpstr>Let's talk projects.  What is your team like?  Have you used flipped or agile techniques before?</vt:lpstr>
      <vt:lpstr>Let's talk students.  What does your library do to encourage student professional development?   What life or library skills can we impart through projects?</vt:lpstr>
      <vt:lpstr>Questions? &amp; Thanks</vt:lpstr>
      <vt:lpstr>Sources </vt:lpstr>
      <vt:lpstr>Images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Design</dc:title>
  <dc:creator/>
  <cp:lastModifiedBy/>
  <cp:revision>2644</cp:revision>
  <dcterms:created xsi:type="dcterms:W3CDTF">2020-05-25T17:30:48Z</dcterms:created>
  <dcterms:modified xsi:type="dcterms:W3CDTF">2020-06-11T17:40:26Z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