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2" r:id="rId6"/>
    <p:sldId id="263" r:id="rId7"/>
    <p:sldId id="264" r:id="rId8"/>
    <p:sldId id="260" r:id="rId9"/>
    <p:sldId id="265" r:id="rId10"/>
  </p:sldIdLst>
  <p:sldSz cx="9144000" cy="5143500" type="screen16x9"/>
  <p:notesSz cx="6858000" cy="9144000"/>
  <p:embeddedFontLst>
    <p:embeddedFont>
      <p:font typeface="Maven Pro" panose="020B0604020202020204" charset="0"/>
      <p:regular r:id="rId12"/>
      <p:bold r:id="rId13"/>
    </p:embeddedFont>
    <p:embeddedFont>
      <p:font typeface="Maven Pro Regular" panose="020B0604020202020204" charset="0"/>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1072" autoAdjust="0"/>
  </p:normalViewPr>
  <p:slideViewPr>
    <p:cSldViewPr snapToGrid="0">
      <p:cViewPr varScale="1">
        <p:scale>
          <a:sx n="126" d="100"/>
          <a:sy n="126" d="100"/>
        </p:scale>
        <p:origin x="-119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920418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5964feff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5964fef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8b31c133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8b31c13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923ed9bc5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923ed9bc5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 sz="1600" dirty="0" smtClean="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9623a388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9623a388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9623a388b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9623a388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9623a388b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9623a388b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9623a388b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9623a388b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500" dirty="0">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0422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users/geralt-9301/"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predictivebib.org/#acknowledgment_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359025" y="0"/>
            <a:ext cx="5784900" cy="4548300"/>
          </a:xfrm>
          <a:prstGeom prst="rect">
            <a:avLst/>
          </a:prstGeom>
        </p:spPr>
        <p:txBody>
          <a:bodyPr spcFirstLastPara="1" wrap="square" lIns="91425" tIns="91425" rIns="91425" bIns="91425" anchor="b" anchorCtr="0">
            <a:spAutoFit/>
          </a:bodyPr>
          <a:lstStyle/>
          <a:p>
            <a:pPr marL="0" lvl="0" indent="0" algn="ctr" rtl="0">
              <a:lnSpc>
                <a:spcPct val="115000"/>
              </a:lnSpc>
              <a:spcBef>
                <a:spcPts val="0"/>
              </a:spcBef>
              <a:spcAft>
                <a:spcPts val="0"/>
              </a:spcAft>
              <a:buNone/>
            </a:pPr>
            <a:r>
              <a:rPr lang="en" sz="4000" b="1" dirty="0" smtClean="0">
                <a:solidFill>
                  <a:srgbClr val="073763"/>
                </a:solidFill>
                <a:latin typeface="Maven Pro"/>
                <a:ea typeface="Maven Pro"/>
                <a:cs typeface="Maven Pro"/>
                <a:sym typeface="Maven Pro"/>
              </a:rPr>
              <a:t>A  </a:t>
            </a:r>
            <a:endParaRPr sz="4000" b="1" dirty="0" smtClean="0">
              <a:solidFill>
                <a:srgbClr val="073763"/>
              </a:solidFill>
              <a:latin typeface="Maven Pro"/>
              <a:ea typeface="Maven Pro"/>
              <a:cs typeface="Maven Pro"/>
              <a:sym typeface="Maven Pro"/>
            </a:endParaRPr>
          </a:p>
          <a:p>
            <a:pPr marL="0" lvl="0" indent="0" algn="ctr" rtl="0">
              <a:lnSpc>
                <a:spcPct val="115000"/>
              </a:lnSpc>
              <a:spcBef>
                <a:spcPts val="0"/>
              </a:spcBef>
              <a:spcAft>
                <a:spcPts val="0"/>
              </a:spcAft>
              <a:buNone/>
            </a:pPr>
            <a:r>
              <a:rPr lang="en" sz="4000" b="1" dirty="0" smtClean="0">
                <a:solidFill>
                  <a:srgbClr val="073763"/>
                </a:solidFill>
                <a:latin typeface="Maven Pro"/>
                <a:ea typeface="Maven Pro"/>
                <a:cs typeface="Maven Pro"/>
                <a:sym typeface="Maven Pro"/>
              </a:rPr>
              <a:t>platform that </a:t>
            </a:r>
            <a:endParaRPr sz="4000" b="1" dirty="0" smtClean="0">
              <a:solidFill>
                <a:srgbClr val="073763"/>
              </a:solidFill>
              <a:latin typeface="Maven Pro"/>
              <a:ea typeface="Maven Pro"/>
              <a:cs typeface="Maven Pro"/>
              <a:sym typeface="Maven Pro"/>
            </a:endParaRPr>
          </a:p>
          <a:p>
            <a:pPr marL="0" lvl="0" indent="0" algn="ctr" rtl="0">
              <a:lnSpc>
                <a:spcPct val="115000"/>
              </a:lnSpc>
              <a:spcBef>
                <a:spcPts val="0"/>
              </a:spcBef>
              <a:spcAft>
                <a:spcPts val="0"/>
              </a:spcAft>
              <a:buNone/>
            </a:pPr>
            <a:r>
              <a:rPr lang="en" sz="4000" b="1" dirty="0" smtClean="0">
                <a:solidFill>
                  <a:srgbClr val="073763"/>
                </a:solidFill>
                <a:latin typeface="Maven Pro"/>
                <a:ea typeface="Maven Pro"/>
                <a:cs typeface="Maven Pro"/>
                <a:sym typeface="Maven Pro"/>
              </a:rPr>
              <a:t>significantly </a:t>
            </a:r>
            <a:endParaRPr sz="4000" b="1" dirty="0" smtClean="0">
              <a:solidFill>
                <a:srgbClr val="073763"/>
              </a:solidFill>
              <a:latin typeface="Maven Pro"/>
              <a:ea typeface="Maven Pro"/>
              <a:cs typeface="Maven Pro"/>
              <a:sym typeface="Maven Pro"/>
            </a:endParaRPr>
          </a:p>
          <a:p>
            <a:pPr marL="0" lvl="0" indent="0" algn="ctr" rtl="0">
              <a:lnSpc>
                <a:spcPct val="115000"/>
              </a:lnSpc>
              <a:spcBef>
                <a:spcPts val="0"/>
              </a:spcBef>
              <a:spcAft>
                <a:spcPts val="0"/>
              </a:spcAft>
              <a:buNone/>
            </a:pPr>
            <a:r>
              <a:rPr lang="en" sz="4000" b="1" dirty="0" smtClean="0">
                <a:solidFill>
                  <a:srgbClr val="073763"/>
                </a:solidFill>
                <a:latin typeface="Maven Pro"/>
                <a:ea typeface="Maven Pro"/>
                <a:cs typeface="Maven Pro"/>
                <a:sym typeface="Maven Pro"/>
              </a:rPr>
              <a:t>reduces the cost</a:t>
            </a:r>
            <a:endParaRPr sz="4000" b="1" dirty="0" smtClean="0">
              <a:solidFill>
                <a:srgbClr val="073763"/>
              </a:solidFill>
              <a:latin typeface="Maven Pro"/>
              <a:ea typeface="Maven Pro"/>
              <a:cs typeface="Maven Pro"/>
              <a:sym typeface="Maven Pro"/>
            </a:endParaRPr>
          </a:p>
          <a:p>
            <a:pPr marL="0" lvl="0" indent="0" algn="ctr" rtl="0">
              <a:lnSpc>
                <a:spcPct val="115000"/>
              </a:lnSpc>
              <a:spcBef>
                <a:spcPts val="0"/>
              </a:spcBef>
              <a:spcAft>
                <a:spcPts val="0"/>
              </a:spcAft>
              <a:buNone/>
            </a:pPr>
            <a:r>
              <a:rPr lang="en" sz="4000" b="1" dirty="0" smtClean="0">
                <a:solidFill>
                  <a:srgbClr val="073763"/>
                </a:solidFill>
                <a:latin typeface="Maven Pro"/>
                <a:ea typeface="Maven Pro"/>
                <a:cs typeface="Maven Pro"/>
                <a:sym typeface="Maven Pro"/>
              </a:rPr>
              <a:t>&amp; complexity of</a:t>
            </a:r>
            <a:endParaRPr sz="4000" b="1" dirty="0" smtClean="0">
              <a:solidFill>
                <a:srgbClr val="073763"/>
              </a:solidFill>
              <a:latin typeface="Maven Pro"/>
              <a:ea typeface="Maven Pro"/>
              <a:cs typeface="Maven Pro"/>
              <a:sym typeface="Maven Pro"/>
            </a:endParaRPr>
          </a:p>
          <a:p>
            <a:pPr marL="0" lvl="0" indent="0" algn="ctr" rtl="0">
              <a:lnSpc>
                <a:spcPct val="115000"/>
              </a:lnSpc>
              <a:spcBef>
                <a:spcPts val="0"/>
              </a:spcBef>
              <a:spcAft>
                <a:spcPts val="0"/>
              </a:spcAft>
              <a:buNone/>
            </a:pPr>
            <a:r>
              <a:rPr lang="en" sz="4000" b="1" dirty="0" smtClean="0">
                <a:solidFill>
                  <a:srgbClr val="073763"/>
                </a:solidFill>
                <a:latin typeface="Maven Pro"/>
                <a:ea typeface="Maven Pro"/>
                <a:cs typeface="Maven Pro"/>
                <a:sym typeface="Maven Pro"/>
              </a:rPr>
              <a:t>cataloging...</a:t>
            </a:r>
            <a:endParaRPr sz="4000" b="1" dirty="0">
              <a:solidFill>
                <a:srgbClr val="073763"/>
              </a:solidFill>
              <a:latin typeface="Maven Pro"/>
              <a:ea typeface="Maven Pro"/>
              <a:cs typeface="Maven Pro"/>
              <a:sym typeface="Maven Pro"/>
            </a:endParaRPr>
          </a:p>
        </p:txBody>
      </p:sp>
      <p:sp>
        <p:nvSpPr>
          <p:cNvPr id="55" name="Google Shape;55;p13"/>
          <p:cNvSpPr txBox="1"/>
          <p:nvPr/>
        </p:nvSpPr>
        <p:spPr>
          <a:xfrm>
            <a:off x="3443100" y="4741325"/>
            <a:ext cx="5700600" cy="411900"/>
          </a:xfrm>
          <a:prstGeom prst="rect">
            <a:avLst/>
          </a:prstGeom>
          <a:gradFill>
            <a:gsLst>
              <a:gs pos="0">
                <a:srgbClr val="000000"/>
              </a:gs>
              <a:gs pos="100000">
                <a:srgbClr val="174B94"/>
              </a:gs>
            </a:gsLst>
            <a:lin ang="0" scaled="0"/>
          </a:gradFill>
          <a:ln>
            <a:noFill/>
          </a:ln>
        </p:spPr>
        <p:txBody>
          <a:bodyPr spcFirstLastPara="1" wrap="square" lIns="91425" tIns="36575" rIns="91425" bIns="91425" anchor="t" anchorCtr="0">
            <a:noAutofit/>
          </a:bodyPr>
          <a:lstStyle/>
          <a:p>
            <a:pPr marL="0" lvl="0" indent="0" algn="ctr" rtl="0">
              <a:spcBef>
                <a:spcPts val="0"/>
              </a:spcBef>
              <a:spcAft>
                <a:spcPts val="0"/>
              </a:spcAft>
              <a:buNone/>
            </a:pPr>
            <a:r>
              <a:rPr lang="en" sz="2200" b="1" dirty="0">
                <a:solidFill>
                  <a:srgbClr val="FFFFFF"/>
                </a:solidFill>
                <a:latin typeface="Maven Pro"/>
                <a:ea typeface="Maven Pro"/>
                <a:cs typeface="Maven Pro"/>
                <a:sym typeface="Maven Pro"/>
              </a:rPr>
              <a:t>    Tris Shores</a:t>
            </a:r>
            <a:endParaRPr sz="2200" b="1" dirty="0">
              <a:solidFill>
                <a:srgbClr val="FFFFFF"/>
              </a:solidFill>
              <a:latin typeface="Maven Pro"/>
              <a:ea typeface="Maven Pro"/>
              <a:cs typeface="Maven Pro"/>
              <a:sym typeface="Maven Pro"/>
            </a:endParaRPr>
          </a:p>
        </p:txBody>
      </p:sp>
      <p:pic>
        <p:nvPicPr>
          <p:cNvPr id="56" name="Google Shape;56;p13"/>
          <p:cNvPicPr preferRelativeResize="0"/>
          <p:nvPr/>
        </p:nvPicPr>
        <p:blipFill rotWithShape="1">
          <a:blip r:embed="rId3">
            <a:alphaModFix/>
          </a:blip>
          <a:srcRect l="1550" r="1550"/>
          <a:stretch/>
        </p:blipFill>
        <p:spPr>
          <a:xfrm>
            <a:off x="0" y="0"/>
            <a:ext cx="3519975" cy="5153101"/>
          </a:xfrm>
          <a:prstGeom prst="rect">
            <a:avLst/>
          </a:prstGeom>
          <a:noFill/>
          <a:ln>
            <a:noFill/>
          </a:ln>
        </p:spPr>
      </p:pic>
      <p:sp>
        <p:nvSpPr>
          <p:cNvPr id="57" name="Google Shape;57;p13"/>
          <p:cNvSpPr txBox="1"/>
          <p:nvPr/>
        </p:nvSpPr>
        <p:spPr>
          <a:xfrm>
            <a:off x="350588" y="658425"/>
            <a:ext cx="2971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dirty="0">
                <a:solidFill>
                  <a:srgbClr val="FFFFFF"/>
                </a:solidFill>
                <a:latin typeface="Maven Pro"/>
                <a:ea typeface="Maven Pro"/>
                <a:cs typeface="Maven Pro"/>
                <a:sym typeface="Maven Pro"/>
              </a:rPr>
              <a:t>predictivebib.org</a:t>
            </a:r>
            <a:endParaRPr sz="2500" b="1" dirty="0">
              <a:solidFill>
                <a:srgbClr val="FFFFFF"/>
              </a:solidFill>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l="9" r="9"/>
          <a:stretch/>
        </p:blipFill>
        <p:spPr>
          <a:xfrm>
            <a:off x="0" y="497193"/>
            <a:ext cx="9143998" cy="4453907"/>
          </a:xfrm>
          <a:prstGeom prst="rect">
            <a:avLst/>
          </a:prstGeom>
          <a:noFill/>
          <a:ln>
            <a:noFill/>
          </a:ln>
        </p:spPr>
      </p:pic>
      <p:sp>
        <p:nvSpPr>
          <p:cNvPr id="63" name="Google Shape;63;p14"/>
          <p:cNvSpPr/>
          <p:nvPr/>
        </p:nvSpPr>
        <p:spPr>
          <a:xfrm>
            <a:off x="3592276" y="4986075"/>
            <a:ext cx="1959448" cy="1161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in a galaxy far far away...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159400" y="3400800"/>
            <a:ext cx="1799400" cy="1085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t>Cataloger A desktop app</a:t>
            </a:r>
            <a:endParaRPr sz="1900"/>
          </a:p>
        </p:txBody>
      </p:sp>
      <p:sp>
        <p:nvSpPr>
          <p:cNvPr id="69" name="Google Shape;69;p15"/>
          <p:cNvSpPr/>
          <p:nvPr/>
        </p:nvSpPr>
        <p:spPr>
          <a:xfrm>
            <a:off x="2306025" y="3400800"/>
            <a:ext cx="1799400" cy="1085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t>Cataloger B</a:t>
            </a:r>
            <a:endParaRPr sz="1900"/>
          </a:p>
          <a:p>
            <a:pPr marL="0" lvl="0" indent="0" algn="ctr" rtl="0">
              <a:spcBef>
                <a:spcPts val="0"/>
              </a:spcBef>
              <a:spcAft>
                <a:spcPts val="0"/>
              </a:spcAft>
              <a:buNone/>
            </a:pPr>
            <a:r>
              <a:rPr lang="en" sz="1900"/>
              <a:t>desktop app</a:t>
            </a:r>
            <a:endParaRPr sz="1900"/>
          </a:p>
        </p:txBody>
      </p:sp>
      <p:sp>
        <p:nvSpPr>
          <p:cNvPr id="70" name="Google Shape;70;p15"/>
          <p:cNvSpPr/>
          <p:nvPr/>
        </p:nvSpPr>
        <p:spPr>
          <a:xfrm rot="138853">
            <a:off x="211624" y="345852"/>
            <a:ext cx="3562586" cy="1492857"/>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t>   </a:t>
            </a:r>
            <a:endParaRPr sz="1900"/>
          </a:p>
        </p:txBody>
      </p:sp>
      <p:sp>
        <p:nvSpPr>
          <p:cNvPr id="71" name="Google Shape;71;p15"/>
          <p:cNvSpPr txBox="1"/>
          <p:nvPr/>
        </p:nvSpPr>
        <p:spPr>
          <a:xfrm>
            <a:off x="1053450" y="537588"/>
            <a:ext cx="2199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Generate Records</a:t>
            </a:r>
            <a:endParaRPr sz="2200"/>
          </a:p>
        </p:txBody>
      </p:sp>
      <p:pic>
        <p:nvPicPr>
          <p:cNvPr id="72" name="Google Shape;72;p15"/>
          <p:cNvPicPr preferRelativeResize="0"/>
          <p:nvPr/>
        </p:nvPicPr>
        <p:blipFill>
          <a:blip r:embed="rId3">
            <a:alphaModFix/>
          </a:blip>
          <a:stretch>
            <a:fillRect/>
          </a:stretch>
        </p:blipFill>
        <p:spPr>
          <a:xfrm>
            <a:off x="1772400" y="1121100"/>
            <a:ext cx="609600" cy="609600"/>
          </a:xfrm>
          <a:prstGeom prst="rect">
            <a:avLst/>
          </a:prstGeom>
          <a:noFill/>
          <a:ln>
            <a:noFill/>
          </a:ln>
        </p:spPr>
      </p:pic>
      <p:sp>
        <p:nvSpPr>
          <p:cNvPr id="73" name="Google Shape;73;p15"/>
          <p:cNvSpPr/>
          <p:nvPr/>
        </p:nvSpPr>
        <p:spPr>
          <a:xfrm rot="138853">
            <a:off x="5353701" y="345852"/>
            <a:ext cx="3562586" cy="1492857"/>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t>   </a:t>
            </a:r>
            <a:endParaRPr sz="1900"/>
          </a:p>
        </p:txBody>
      </p:sp>
      <p:pic>
        <p:nvPicPr>
          <p:cNvPr id="74" name="Google Shape;74;p15"/>
          <p:cNvPicPr preferRelativeResize="0"/>
          <p:nvPr/>
        </p:nvPicPr>
        <p:blipFill rotWithShape="1">
          <a:blip r:embed="rId4">
            <a:alphaModFix/>
          </a:blip>
          <a:srcRect/>
          <a:stretch/>
        </p:blipFill>
        <p:spPr>
          <a:xfrm>
            <a:off x="6893675" y="1121100"/>
            <a:ext cx="609600" cy="609600"/>
          </a:xfrm>
          <a:prstGeom prst="rect">
            <a:avLst/>
          </a:prstGeom>
          <a:noFill/>
          <a:ln>
            <a:noFill/>
          </a:ln>
        </p:spPr>
      </p:pic>
      <p:sp>
        <p:nvSpPr>
          <p:cNvPr id="75" name="Google Shape;75;p15"/>
          <p:cNvSpPr txBox="1"/>
          <p:nvPr/>
        </p:nvSpPr>
        <p:spPr>
          <a:xfrm>
            <a:off x="5921698" y="537588"/>
            <a:ext cx="26535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Predictive Algorithms / Data</a:t>
            </a:r>
            <a:endParaRPr sz="2200"/>
          </a:p>
        </p:txBody>
      </p:sp>
      <p:grpSp>
        <p:nvGrpSpPr>
          <p:cNvPr id="76" name="Google Shape;76;p15"/>
          <p:cNvGrpSpPr/>
          <p:nvPr/>
        </p:nvGrpSpPr>
        <p:grpSpPr>
          <a:xfrm>
            <a:off x="712594" y="1851302"/>
            <a:ext cx="693013" cy="1428750"/>
            <a:chOff x="856763" y="1851302"/>
            <a:chExt cx="693013" cy="1428750"/>
          </a:xfrm>
        </p:grpSpPr>
        <p:pic>
          <p:nvPicPr>
            <p:cNvPr id="77" name="Google Shape;77;p15"/>
            <p:cNvPicPr preferRelativeResize="0"/>
            <p:nvPr/>
          </p:nvPicPr>
          <p:blipFill>
            <a:blip r:embed="rId5">
              <a:alphaModFix/>
            </a:blip>
            <a:stretch>
              <a:fillRect/>
            </a:stretch>
          </p:blipFill>
          <p:spPr>
            <a:xfrm rot="10800000">
              <a:off x="856763" y="1851302"/>
              <a:ext cx="285750" cy="1428750"/>
            </a:xfrm>
            <a:prstGeom prst="rect">
              <a:avLst/>
            </a:prstGeom>
            <a:noFill/>
            <a:ln>
              <a:noFill/>
            </a:ln>
          </p:spPr>
        </p:pic>
        <p:pic>
          <p:nvPicPr>
            <p:cNvPr id="78" name="Google Shape;78;p15"/>
            <p:cNvPicPr preferRelativeResize="0"/>
            <p:nvPr/>
          </p:nvPicPr>
          <p:blipFill>
            <a:blip r:embed="rId6">
              <a:alphaModFix/>
            </a:blip>
            <a:stretch>
              <a:fillRect/>
            </a:stretch>
          </p:blipFill>
          <p:spPr>
            <a:xfrm>
              <a:off x="1264025" y="1851302"/>
              <a:ext cx="285750" cy="1428750"/>
            </a:xfrm>
            <a:prstGeom prst="rect">
              <a:avLst/>
            </a:prstGeom>
            <a:noFill/>
            <a:ln>
              <a:noFill/>
            </a:ln>
          </p:spPr>
        </p:pic>
      </p:grpSp>
      <p:grpSp>
        <p:nvGrpSpPr>
          <p:cNvPr id="79" name="Google Shape;79;p15"/>
          <p:cNvGrpSpPr/>
          <p:nvPr/>
        </p:nvGrpSpPr>
        <p:grpSpPr>
          <a:xfrm>
            <a:off x="2870100" y="1851302"/>
            <a:ext cx="671250" cy="1428758"/>
            <a:chOff x="2815200" y="1851302"/>
            <a:chExt cx="671250" cy="1428758"/>
          </a:xfrm>
        </p:grpSpPr>
        <p:pic>
          <p:nvPicPr>
            <p:cNvPr id="80" name="Google Shape;80;p15"/>
            <p:cNvPicPr preferRelativeResize="0"/>
            <p:nvPr/>
          </p:nvPicPr>
          <p:blipFill>
            <a:blip r:embed="rId7">
              <a:alphaModFix/>
            </a:blip>
            <a:stretch>
              <a:fillRect/>
            </a:stretch>
          </p:blipFill>
          <p:spPr>
            <a:xfrm>
              <a:off x="2815200" y="1851302"/>
              <a:ext cx="285750" cy="1428750"/>
            </a:xfrm>
            <a:prstGeom prst="rect">
              <a:avLst/>
            </a:prstGeom>
            <a:noFill/>
            <a:ln>
              <a:noFill/>
            </a:ln>
          </p:spPr>
        </p:pic>
        <p:pic>
          <p:nvPicPr>
            <p:cNvPr id="81" name="Google Shape;81;p15"/>
            <p:cNvPicPr preferRelativeResize="0"/>
            <p:nvPr/>
          </p:nvPicPr>
          <p:blipFill>
            <a:blip r:embed="rId8">
              <a:alphaModFix/>
            </a:blip>
            <a:stretch>
              <a:fillRect/>
            </a:stretch>
          </p:blipFill>
          <p:spPr>
            <a:xfrm>
              <a:off x="3200700" y="1851310"/>
              <a:ext cx="285750" cy="1428750"/>
            </a:xfrm>
            <a:prstGeom prst="rect">
              <a:avLst/>
            </a:prstGeom>
            <a:noFill/>
            <a:ln>
              <a:noFill/>
            </a:ln>
          </p:spPr>
        </p:pic>
      </p:grpSp>
      <p:pic>
        <p:nvPicPr>
          <p:cNvPr id="82" name="Google Shape;82;p15"/>
          <p:cNvPicPr preferRelativeResize="0"/>
          <p:nvPr/>
        </p:nvPicPr>
        <p:blipFill>
          <a:blip r:embed="rId9">
            <a:alphaModFix/>
          </a:blip>
          <a:stretch>
            <a:fillRect/>
          </a:stretch>
        </p:blipFill>
        <p:spPr>
          <a:xfrm>
            <a:off x="3849575" y="835360"/>
            <a:ext cx="1428750" cy="285750"/>
          </a:xfrm>
          <a:prstGeom prst="rect">
            <a:avLst/>
          </a:prstGeom>
          <a:noFill/>
          <a:ln>
            <a:noFill/>
          </a:ln>
        </p:spPr>
      </p:pic>
      <p:cxnSp>
        <p:nvCxnSpPr>
          <p:cNvPr id="83" name="Google Shape;83;p15"/>
          <p:cNvCxnSpPr>
            <a:stCxn id="69" idx="3"/>
            <a:endCxn id="73" idx="1"/>
          </p:cNvCxnSpPr>
          <p:nvPr/>
        </p:nvCxnSpPr>
        <p:spPr>
          <a:xfrm rot="10800000" flipH="1">
            <a:off x="4105425" y="1836450"/>
            <a:ext cx="3001500" cy="2106900"/>
          </a:xfrm>
          <a:prstGeom prst="curvedConnector2">
            <a:avLst/>
          </a:prstGeom>
          <a:noFill/>
          <a:ln w="28575" cap="flat" cmpd="sng">
            <a:solidFill>
              <a:srgbClr val="0000FF"/>
            </a:solidFill>
            <a:prstDash val="solid"/>
            <a:round/>
            <a:headEnd type="triangle" w="lg" len="lg"/>
            <a:tailEnd type="none" w="lg" len="lg"/>
          </a:ln>
        </p:spPr>
      </p:cxnSp>
      <p:cxnSp>
        <p:nvCxnSpPr>
          <p:cNvPr id="84" name="Google Shape;84;p15"/>
          <p:cNvCxnSpPr>
            <a:stCxn id="68" idx="2"/>
            <a:endCxn id="73" idx="1"/>
          </p:cNvCxnSpPr>
          <p:nvPr/>
        </p:nvCxnSpPr>
        <p:spPr>
          <a:xfrm rot="-5400000">
            <a:off x="2758450" y="137250"/>
            <a:ext cx="2649300" cy="6048000"/>
          </a:xfrm>
          <a:prstGeom prst="curvedConnector3">
            <a:avLst>
              <a:gd name="adj1" fmla="val -8988"/>
            </a:avLst>
          </a:prstGeom>
          <a:noFill/>
          <a:ln w="28575" cap="flat" cmpd="sng">
            <a:solidFill>
              <a:srgbClr val="0000FF"/>
            </a:solidFill>
            <a:prstDash val="solid"/>
            <a:round/>
            <a:headEnd type="triangle" w="lg" len="lg"/>
            <a:tailEnd type="none" w="lg" len="lg"/>
          </a:ln>
        </p:spPr>
      </p:cxnSp>
      <p:pic>
        <p:nvPicPr>
          <p:cNvPr id="85" name="Google Shape;85;p15"/>
          <p:cNvPicPr preferRelativeResize="0"/>
          <p:nvPr/>
        </p:nvPicPr>
        <p:blipFill>
          <a:blip r:embed="rId10">
            <a:alphaModFix/>
          </a:blip>
          <a:stretch>
            <a:fillRect/>
          </a:stretch>
        </p:blipFill>
        <p:spPr>
          <a:xfrm>
            <a:off x="7624200" y="1014610"/>
            <a:ext cx="428625" cy="552450"/>
          </a:xfrm>
          <a:prstGeom prst="rect">
            <a:avLst/>
          </a:prstGeom>
          <a:noFill/>
          <a:ln>
            <a:noFill/>
          </a:ln>
        </p:spPr>
      </p:pic>
      <p:pic>
        <p:nvPicPr>
          <p:cNvPr id="86" name="Google Shape;86;p15"/>
          <p:cNvPicPr preferRelativeResize="0"/>
          <p:nvPr/>
        </p:nvPicPr>
        <p:blipFill>
          <a:blip r:embed="rId11">
            <a:alphaModFix/>
          </a:blip>
          <a:stretch>
            <a:fillRect/>
          </a:stretch>
        </p:blipFill>
        <p:spPr>
          <a:xfrm>
            <a:off x="278075" y="2738035"/>
            <a:ext cx="381000" cy="600075"/>
          </a:xfrm>
          <a:prstGeom prst="rect">
            <a:avLst/>
          </a:prstGeom>
          <a:noFill/>
          <a:ln>
            <a:noFill/>
          </a:ln>
        </p:spPr>
      </p:pic>
      <p:pic>
        <p:nvPicPr>
          <p:cNvPr id="87" name="Google Shape;87;p15"/>
          <p:cNvPicPr preferRelativeResize="0"/>
          <p:nvPr/>
        </p:nvPicPr>
        <p:blipFill>
          <a:blip r:embed="rId11">
            <a:alphaModFix/>
          </a:blip>
          <a:stretch>
            <a:fillRect/>
          </a:stretch>
        </p:blipFill>
        <p:spPr>
          <a:xfrm>
            <a:off x="2435988" y="2738035"/>
            <a:ext cx="381000" cy="600075"/>
          </a:xfrm>
          <a:prstGeom prst="rect">
            <a:avLst/>
          </a:prstGeom>
          <a:noFill/>
          <a:ln>
            <a:noFill/>
          </a:ln>
        </p:spPr>
      </p:pic>
      <p:pic>
        <p:nvPicPr>
          <p:cNvPr id="88" name="Google Shape;88;p15"/>
          <p:cNvPicPr preferRelativeResize="0"/>
          <p:nvPr/>
        </p:nvPicPr>
        <p:blipFill>
          <a:blip r:embed="rId12">
            <a:alphaModFix/>
          </a:blip>
          <a:stretch>
            <a:fillRect/>
          </a:stretch>
        </p:blipFill>
        <p:spPr>
          <a:xfrm>
            <a:off x="1497888" y="2738035"/>
            <a:ext cx="381000" cy="514350"/>
          </a:xfrm>
          <a:prstGeom prst="rect">
            <a:avLst/>
          </a:prstGeom>
          <a:noFill/>
          <a:ln>
            <a:noFill/>
          </a:ln>
        </p:spPr>
      </p:pic>
      <p:pic>
        <p:nvPicPr>
          <p:cNvPr id="89" name="Google Shape;89;p15"/>
          <p:cNvPicPr preferRelativeResize="0"/>
          <p:nvPr/>
        </p:nvPicPr>
        <p:blipFill rotWithShape="1">
          <a:blip r:embed="rId13">
            <a:alphaModFix/>
          </a:blip>
          <a:srcRect/>
          <a:stretch/>
        </p:blipFill>
        <p:spPr>
          <a:xfrm>
            <a:off x="3632888" y="2738035"/>
            <a:ext cx="381000" cy="514350"/>
          </a:xfrm>
          <a:prstGeom prst="rect">
            <a:avLst/>
          </a:prstGeom>
          <a:noFill/>
          <a:ln>
            <a:noFill/>
          </a:ln>
        </p:spPr>
      </p:pic>
      <p:sp>
        <p:nvSpPr>
          <p:cNvPr id="90" name="Google Shape;90;p15"/>
          <p:cNvSpPr txBox="1"/>
          <p:nvPr/>
        </p:nvSpPr>
        <p:spPr>
          <a:xfrm>
            <a:off x="6818125" y="3568400"/>
            <a:ext cx="2326200" cy="1575000"/>
          </a:xfrm>
          <a:prstGeom prst="rect">
            <a:avLst/>
          </a:prstGeom>
          <a:solidFill>
            <a:srgbClr val="6AA84F"/>
          </a:solidFill>
          <a:ln>
            <a:noFill/>
          </a:ln>
          <a:effectLst>
            <a:reflection stA="81000" dist="38100" dir="5400000" fadeDir="5400012" sy="-100000" algn="bl" rotWithShape="0"/>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a:solidFill>
                  <a:srgbClr val="FFFFFF"/>
                </a:solidFill>
                <a:latin typeface="Maven Pro Regular"/>
                <a:ea typeface="Maven Pro Regular"/>
                <a:cs typeface="Maven Pro Regular"/>
                <a:sym typeface="Maven Pro Regular"/>
              </a:rPr>
              <a:t>Predictive </a:t>
            </a:r>
            <a:endParaRPr sz="2000">
              <a:solidFill>
                <a:srgbClr val="FFFFFF"/>
              </a:solidFill>
              <a:latin typeface="Maven Pro Regular"/>
              <a:ea typeface="Maven Pro Regular"/>
              <a:cs typeface="Maven Pro Regular"/>
              <a:sym typeface="Maven Pro Regular"/>
            </a:endParaRPr>
          </a:p>
          <a:p>
            <a:pPr marL="0" lvl="0" indent="0" algn="ctr" rtl="0">
              <a:lnSpc>
                <a:spcPct val="115000"/>
              </a:lnSpc>
              <a:spcBef>
                <a:spcPts val="0"/>
              </a:spcBef>
              <a:spcAft>
                <a:spcPts val="0"/>
              </a:spcAft>
              <a:buNone/>
            </a:pPr>
            <a:r>
              <a:rPr lang="en" sz="2000">
                <a:solidFill>
                  <a:srgbClr val="FFFFFF"/>
                </a:solidFill>
                <a:latin typeface="Maven Pro Regular"/>
                <a:ea typeface="Maven Pro Regular"/>
                <a:cs typeface="Maven Pro Regular"/>
                <a:sym typeface="Maven Pro Regular"/>
              </a:rPr>
              <a:t>Algorithms &amp;</a:t>
            </a:r>
            <a:endParaRPr sz="2000">
              <a:solidFill>
                <a:srgbClr val="FFFFFF"/>
              </a:solidFill>
              <a:latin typeface="Maven Pro Regular"/>
              <a:ea typeface="Maven Pro Regular"/>
              <a:cs typeface="Maven Pro Regular"/>
              <a:sym typeface="Maven Pro Regular"/>
            </a:endParaRPr>
          </a:p>
          <a:p>
            <a:pPr marL="0" lvl="0" indent="0" algn="ctr" rtl="0">
              <a:lnSpc>
                <a:spcPct val="115000"/>
              </a:lnSpc>
              <a:spcBef>
                <a:spcPts val="0"/>
              </a:spcBef>
              <a:spcAft>
                <a:spcPts val="0"/>
              </a:spcAft>
              <a:buNone/>
            </a:pPr>
            <a:r>
              <a:rPr lang="en" sz="2000">
                <a:solidFill>
                  <a:srgbClr val="FFFFFF"/>
                </a:solidFill>
                <a:latin typeface="Maven Pro Regular"/>
                <a:ea typeface="Maven Pro Regular"/>
                <a:cs typeface="Maven Pro Regular"/>
                <a:sym typeface="Maven Pro Regular"/>
              </a:rPr>
              <a:t>Crowdsourced </a:t>
            </a:r>
            <a:endParaRPr sz="2000">
              <a:solidFill>
                <a:srgbClr val="FFFFFF"/>
              </a:solidFill>
              <a:latin typeface="Maven Pro Regular"/>
              <a:ea typeface="Maven Pro Regular"/>
              <a:cs typeface="Maven Pro Regular"/>
              <a:sym typeface="Maven Pro Regular"/>
            </a:endParaRPr>
          </a:p>
          <a:p>
            <a:pPr marL="0" lvl="0" indent="0" algn="ctr" rtl="0">
              <a:lnSpc>
                <a:spcPct val="115000"/>
              </a:lnSpc>
              <a:spcBef>
                <a:spcPts val="0"/>
              </a:spcBef>
              <a:spcAft>
                <a:spcPts val="0"/>
              </a:spcAft>
              <a:buNone/>
            </a:pPr>
            <a:r>
              <a:rPr lang="en" sz="2000">
                <a:solidFill>
                  <a:srgbClr val="FFFFFF"/>
                </a:solidFill>
                <a:latin typeface="Maven Pro Regular"/>
                <a:ea typeface="Maven Pro Regular"/>
                <a:cs typeface="Maven Pro Regular"/>
                <a:sym typeface="Maven Pro Regular"/>
              </a:rPr>
              <a:t>Metadata</a:t>
            </a:r>
            <a:endParaRPr sz="2000">
              <a:solidFill>
                <a:srgbClr val="FFFFFF"/>
              </a:solidFill>
              <a:latin typeface="Maven Pro Regular"/>
              <a:ea typeface="Maven Pro Regular"/>
              <a:cs typeface="Maven Pro Regular"/>
              <a:sym typeface="Maven Pro Regular"/>
            </a:endParaRPr>
          </a:p>
        </p:txBody>
      </p:sp>
      <p:pic>
        <p:nvPicPr>
          <p:cNvPr id="91" name="Google Shape;91;p15"/>
          <p:cNvPicPr preferRelativeResize="0"/>
          <p:nvPr/>
        </p:nvPicPr>
        <p:blipFill rotWithShape="1">
          <a:blip r:embed="rId14">
            <a:alphaModFix/>
          </a:blip>
          <a:srcRect/>
          <a:stretch/>
        </p:blipFill>
        <p:spPr>
          <a:xfrm>
            <a:off x="4029225" y="384197"/>
            <a:ext cx="762000" cy="1228725"/>
          </a:xfrm>
          <a:prstGeom prst="rect">
            <a:avLst/>
          </a:prstGeom>
          <a:noFill/>
          <a:ln>
            <a:noFill/>
          </a:ln>
        </p:spPr>
      </p:pic>
      <p:sp>
        <p:nvSpPr>
          <p:cNvPr id="92" name="Google Shape;92;p15"/>
          <p:cNvSpPr txBox="1"/>
          <p:nvPr/>
        </p:nvSpPr>
        <p:spPr>
          <a:xfrm>
            <a:off x="4336275" y="1828750"/>
            <a:ext cx="2539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00FF"/>
                </a:solidFill>
              </a:rPr>
              <a:t>On-demand predictions</a:t>
            </a:r>
            <a:endParaRPr b="1">
              <a:solidFill>
                <a:srgbClr val="0000FF"/>
              </a:solidFill>
            </a:endParaRPr>
          </a:p>
          <a:p>
            <a:pPr marL="0" lvl="0" indent="0" algn="l" rtl="0">
              <a:spcBef>
                <a:spcPts val="0"/>
              </a:spcBef>
              <a:spcAft>
                <a:spcPts val="0"/>
              </a:spcAft>
              <a:buNone/>
            </a:pPr>
            <a:r>
              <a:rPr lang="en" b="1">
                <a:solidFill>
                  <a:srgbClr val="0000FF"/>
                </a:solidFill>
              </a:rPr>
              <a:t>for LCSH, name authorities, title authorities, publishers, and DDC.</a:t>
            </a:r>
            <a:endParaRPr b="1">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p:nvPr/>
        </p:nvSpPr>
        <p:spPr>
          <a:xfrm>
            <a:off x="0" y="116400"/>
            <a:ext cx="4522500" cy="524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highlight>
                  <a:srgbClr val="FFFAB5"/>
                </a:highlight>
              </a:rPr>
              <a:t>LDR 02273nam a2200553 i 4500</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001 BIB-0000-0000-0247</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003 ObibOrg</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005 20201001000000.0</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008 201001s2013 caua d 6 000 1 eng d</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020 __ ǂa </a:t>
            </a:r>
            <a:r>
              <a:rPr lang="en" sz="1200"/>
              <a:t>9781421551388</a:t>
            </a:r>
            <a:r>
              <a:rPr lang="en" sz="1200">
                <a:highlight>
                  <a:srgbClr val="FFFAB5"/>
                </a:highlight>
              </a:rPr>
              <a:t> ǂq (</a:t>
            </a:r>
            <a:r>
              <a:rPr lang="en" sz="1200">
                <a:highlight>
                  <a:srgbClr val="C9DAF8"/>
                </a:highlight>
              </a:rPr>
              <a:t>paperback</a:t>
            </a:r>
            <a:r>
              <a:rPr lang="en" sz="1200">
                <a:highlight>
                  <a:srgbClr val="FFFAB5"/>
                </a:highlight>
              </a:rPr>
              <a:t> ; ǂq v. 54)</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020 __ ǂa 1421551381 ǂq (paperback ; ǂq v. 54)</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035 __ ǂa (ObibOrg)BIB-0000-0000-0247</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040 __ ǂa ObibOrg ǂb eng ǂe rda ǂc ObibOrg</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041 1_ ǂa eng ǂh jpn</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043 __ ǂa a-ja---</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082 04 ǂa </a:t>
            </a:r>
            <a:r>
              <a:rPr lang="en" sz="1200">
                <a:highlight>
                  <a:srgbClr val="D1FFBE"/>
                </a:highlight>
              </a:rPr>
              <a:t>741.5/952</a:t>
            </a:r>
            <a:r>
              <a:rPr lang="en" sz="1200">
                <a:highlight>
                  <a:srgbClr val="FFFAB5"/>
                </a:highlight>
              </a:rPr>
              <a:t> ǂ2 23</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100 1_ ǂa </a:t>
            </a:r>
            <a:r>
              <a:rPr lang="en" sz="1200">
                <a:highlight>
                  <a:srgbClr val="D1FFBE"/>
                </a:highlight>
              </a:rPr>
              <a:t>Kubo, Tite</a:t>
            </a:r>
            <a:r>
              <a:rPr lang="en" sz="1200">
                <a:highlight>
                  <a:srgbClr val="FFFAB5"/>
                </a:highlight>
              </a:rPr>
              <a:t>, ǂe </a:t>
            </a:r>
            <a:r>
              <a:rPr lang="en" sz="1200">
                <a:highlight>
                  <a:srgbClr val="C9DAF8"/>
                </a:highlight>
              </a:rPr>
              <a:t>author</a:t>
            </a:r>
            <a:r>
              <a:rPr lang="en" sz="1200">
                <a:highlight>
                  <a:srgbClr val="FFFAB5"/>
                </a:highlight>
              </a:rPr>
              <a:t>, ǂe </a:t>
            </a:r>
            <a:r>
              <a:rPr lang="en" sz="1200">
                <a:highlight>
                  <a:srgbClr val="C9DAF8"/>
                </a:highlight>
              </a:rPr>
              <a:t>artist</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240 10 ǂa </a:t>
            </a:r>
            <a:r>
              <a:rPr lang="en" sz="1200"/>
              <a:t>Bleach</a:t>
            </a:r>
            <a:r>
              <a:rPr lang="en" sz="1200">
                <a:highlight>
                  <a:srgbClr val="FFFAB5"/>
                </a:highlight>
              </a:rPr>
              <a:t>. ǂl </a:t>
            </a:r>
            <a:r>
              <a:rPr lang="en" sz="1200">
                <a:highlight>
                  <a:srgbClr val="C9DAF8"/>
                </a:highlight>
              </a:rPr>
              <a:t>English</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245 10 ǂa </a:t>
            </a:r>
            <a:r>
              <a:rPr lang="en" sz="1200"/>
              <a:t>Bleach</a:t>
            </a:r>
            <a:r>
              <a:rPr lang="en" sz="1200">
                <a:highlight>
                  <a:srgbClr val="FFFAB5"/>
                </a:highlight>
              </a:rPr>
              <a:t>. ǂn </a:t>
            </a:r>
            <a:r>
              <a:rPr lang="en" sz="1200"/>
              <a:t>Vol. 54</a:t>
            </a:r>
            <a:r>
              <a:rPr lang="en" sz="1200">
                <a:highlight>
                  <a:srgbClr val="FFFAB5"/>
                </a:highlight>
              </a:rPr>
              <a:t>, ǂp </a:t>
            </a:r>
            <a:r>
              <a:rPr lang="en" sz="1200"/>
              <a:t>Goodbye to our xcution</a:t>
            </a:r>
            <a:r>
              <a:rPr lang="en" sz="1200">
                <a:highlight>
                  <a:srgbClr val="FFFAB5"/>
                </a:highlight>
              </a:rPr>
              <a:t> / ǂc </a:t>
            </a:r>
            <a:r>
              <a:rPr lang="en" sz="1200"/>
              <a:t>story and art by Tite Kubo</a:t>
            </a:r>
            <a:r>
              <a:rPr lang="en" sz="1200">
                <a:highlight>
                  <a:srgbClr val="FFFAB5"/>
                </a:highlight>
              </a:rPr>
              <a:t> ; </a:t>
            </a:r>
            <a:r>
              <a:rPr lang="en" sz="1200"/>
              <a:t>translation, Joe Yamazaki</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246 3_ ǂa Goodbye to our xcution</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250 __ ǂa </a:t>
            </a:r>
            <a:r>
              <a:rPr lang="en" sz="1200"/>
              <a:t>Shonen Jump Manga edition</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264 _1 ǂa </a:t>
            </a:r>
            <a:r>
              <a:rPr lang="en" sz="1200">
                <a:highlight>
                  <a:srgbClr val="D1FFBE"/>
                </a:highlight>
              </a:rPr>
              <a:t>San Francisco</a:t>
            </a:r>
            <a:r>
              <a:rPr lang="en" sz="1200">
                <a:highlight>
                  <a:srgbClr val="FFFAB5"/>
                </a:highlight>
              </a:rPr>
              <a:t>, </a:t>
            </a:r>
            <a:r>
              <a:rPr lang="en" sz="1200">
                <a:highlight>
                  <a:srgbClr val="D1FFBE"/>
                </a:highlight>
              </a:rPr>
              <a:t>California</a:t>
            </a:r>
            <a:r>
              <a:rPr lang="en" sz="1200">
                <a:highlight>
                  <a:srgbClr val="FFFAB5"/>
                </a:highlight>
              </a:rPr>
              <a:t> : ǂb </a:t>
            </a:r>
            <a:r>
              <a:rPr lang="en" sz="1200">
                <a:highlight>
                  <a:srgbClr val="D1FFBE"/>
                </a:highlight>
              </a:rPr>
              <a:t>VIZ Media, LLC</a:t>
            </a:r>
            <a:r>
              <a:rPr lang="en" sz="1200">
                <a:highlight>
                  <a:srgbClr val="FFFAB5"/>
                </a:highlight>
              </a:rPr>
              <a:t>, ǂc [</a:t>
            </a:r>
            <a:r>
              <a:rPr lang="en" sz="1200"/>
              <a:t>2013</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300 __ ǂa </a:t>
            </a:r>
            <a:r>
              <a:rPr lang="en" sz="1200"/>
              <a:t>204</a:t>
            </a:r>
            <a:r>
              <a:rPr lang="en" sz="1200">
                <a:highlight>
                  <a:srgbClr val="FFFAB5"/>
                </a:highlight>
              </a:rPr>
              <a:t> </a:t>
            </a:r>
            <a:r>
              <a:rPr lang="en" sz="1200">
                <a:highlight>
                  <a:srgbClr val="C9DAF8"/>
                </a:highlight>
              </a:rPr>
              <a:t>pages</a:t>
            </a:r>
            <a:r>
              <a:rPr lang="en" sz="1200">
                <a:highlight>
                  <a:srgbClr val="FFFAB5"/>
                </a:highlight>
              </a:rPr>
              <a:t> : ǂb </a:t>
            </a:r>
            <a:r>
              <a:rPr lang="en" sz="1200">
                <a:highlight>
                  <a:srgbClr val="C9DAF8"/>
                </a:highlight>
              </a:rPr>
              <a:t>chiefly illustrations</a:t>
            </a:r>
            <a:r>
              <a:rPr lang="en" sz="1200">
                <a:highlight>
                  <a:srgbClr val="FFFAB5"/>
                </a:highlight>
              </a:rPr>
              <a:t> ; ǂc </a:t>
            </a:r>
            <a:r>
              <a:rPr lang="en" sz="1200"/>
              <a:t>19</a:t>
            </a:r>
            <a:r>
              <a:rPr lang="en" sz="1200">
                <a:highlight>
                  <a:srgbClr val="FFFAB5"/>
                </a:highlight>
              </a:rPr>
              <a:t> cm.</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336 __ ǂa text ǂb txt ǂ2 rdacontent</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336 __ ǂa still image ǂb sti ǂ2 rdacontent</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337 __ ǂa unmediated ǂb n ǂ2 rdamedia</a:t>
            </a:r>
            <a:endParaRPr sz="1200">
              <a:highlight>
                <a:srgbClr val="FFFAB5"/>
              </a:highlight>
            </a:endParaRPr>
          </a:p>
          <a:p>
            <a:pPr marL="0" lvl="0" indent="0" algn="l" rtl="0">
              <a:lnSpc>
                <a:spcPct val="100000"/>
              </a:lnSpc>
              <a:spcBef>
                <a:spcPts val="0"/>
              </a:spcBef>
              <a:spcAft>
                <a:spcPts val="0"/>
              </a:spcAft>
              <a:buNone/>
            </a:pPr>
            <a:r>
              <a:rPr lang="en" sz="1200">
                <a:highlight>
                  <a:srgbClr val="FFFAB5"/>
                </a:highlight>
              </a:rPr>
              <a:t>338 __ ǂa volume ǂb nc ǂ2 rdacarrier</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490 0_ ǂa </a:t>
            </a:r>
            <a:r>
              <a:rPr lang="en" sz="1200"/>
              <a:t>Bleach</a:t>
            </a:r>
            <a:r>
              <a:rPr lang="en" sz="1200">
                <a:highlight>
                  <a:srgbClr val="FFFAB5"/>
                </a:highlight>
              </a:rPr>
              <a:t> ; ǂv </a:t>
            </a:r>
            <a:r>
              <a:rPr lang="en" sz="1200"/>
              <a:t>vol. 54</a:t>
            </a:r>
            <a:endParaRPr sz="1200"/>
          </a:p>
        </p:txBody>
      </p:sp>
      <p:sp>
        <p:nvSpPr>
          <p:cNvPr id="98" name="Google Shape;98;p16"/>
          <p:cNvSpPr txBox="1"/>
          <p:nvPr/>
        </p:nvSpPr>
        <p:spPr>
          <a:xfrm>
            <a:off x="4572000" y="116400"/>
            <a:ext cx="45225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FFFAB5"/>
                </a:highlight>
              </a:rPr>
              <a:t>490 1_ ǂa </a:t>
            </a:r>
            <a:r>
              <a:rPr lang="en" sz="1200"/>
              <a:t>Shonen Jump manga</a:t>
            </a:r>
            <a:endParaRPr sz="1200"/>
          </a:p>
          <a:p>
            <a:pPr marL="0" lvl="0" indent="0" algn="l" rtl="0">
              <a:spcBef>
                <a:spcPts val="0"/>
              </a:spcBef>
              <a:spcAft>
                <a:spcPts val="0"/>
              </a:spcAft>
              <a:buNone/>
            </a:pPr>
            <a:r>
              <a:rPr lang="en" sz="1200">
                <a:highlight>
                  <a:srgbClr val="FFFAB5"/>
                </a:highlight>
              </a:rPr>
              <a:t>500 __ ǂa Reads from right to left.</a:t>
            </a:r>
            <a:endParaRPr sz="1200">
              <a:highlight>
                <a:srgbClr val="FFFAB5"/>
              </a:highlight>
            </a:endParaRPr>
          </a:p>
          <a:p>
            <a:pPr marL="0" lvl="0" indent="0" algn="l" rtl="0">
              <a:spcBef>
                <a:spcPts val="0"/>
              </a:spcBef>
              <a:spcAft>
                <a:spcPts val="0"/>
              </a:spcAft>
              <a:buNone/>
            </a:pPr>
            <a:r>
              <a:rPr lang="en" sz="1200">
                <a:highlight>
                  <a:srgbClr val="FFFAB5"/>
                </a:highlight>
              </a:rPr>
              <a:t>500 __ ǂa Translated from the </a:t>
            </a:r>
            <a:r>
              <a:rPr lang="en" sz="1200">
                <a:highlight>
                  <a:srgbClr val="C9DAF8"/>
                </a:highlight>
              </a:rPr>
              <a:t>Japanese</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500 __ ǂa First published in </a:t>
            </a:r>
            <a:r>
              <a:rPr lang="en" sz="1200"/>
              <a:t>Japan</a:t>
            </a:r>
            <a:r>
              <a:rPr lang="en" sz="1200">
                <a:highlight>
                  <a:srgbClr val="FFFAB5"/>
                </a:highlight>
              </a:rPr>
              <a:t> in </a:t>
            </a:r>
            <a:r>
              <a:rPr lang="en" sz="1200"/>
              <a:t>2001</a:t>
            </a:r>
            <a:r>
              <a:rPr lang="en" sz="1200">
                <a:highlight>
                  <a:srgbClr val="FFFAB5"/>
                </a:highlight>
              </a:rPr>
              <a:t> by </a:t>
            </a:r>
            <a:r>
              <a:rPr lang="en" sz="1200"/>
              <a:t>Shueisha Inc.</a:t>
            </a:r>
            <a:endParaRPr sz="1200"/>
          </a:p>
          <a:p>
            <a:pPr marL="0" lvl="0" indent="0" algn="l" rtl="0">
              <a:spcBef>
                <a:spcPts val="0"/>
              </a:spcBef>
              <a:spcAft>
                <a:spcPts val="0"/>
              </a:spcAft>
              <a:buNone/>
            </a:pPr>
            <a:r>
              <a:rPr lang="en" sz="1200">
                <a:highlight>
                  <a:srgbClr val="FFFAB5"/>
                </a:highlight>
              </a:rPr>
              <a:t>520 0_ ǂa </a:t>
            </a:r>
            <a:r>
              <a:rPr lang="en" sz="1200"/>
              <a:t>Ichigo struggles to revive his soul reaper powers. During his escalating battle with Kugo Ginjo, Ichigo uncovers the truth behind his role as Deputy Soul Reaper and has to make a difficult choice.</a:t>
            </a:r>
            <a:endParaRPr sz="1200">
              <a:highlight>
                <a:srgbClr val="FFFAB5"/>
              </a:highlight>
            </a:endParaRPr>
          </a:p>
          <a:p>
            <a:pPr marL="0" lvl="0" indent="0" algn="l" rtl="0">
              <a:spcBef>
                <a:spcPts val="0"/>
              </a:spcBef>
              <a:spcAft>
                <a:spcPts val="0"/>
              </a:spcAft>
              <a:buNone/>
            </a:pPr>
            <a:r>
              <a:rPr lang="en" sz="1200">
                <a:highlight>
                  <a:srgbClr val="FFFAB5"/>
                </a:highlight>
              </a:rPr>
              <a:t>521 8_ ǂa </a:t>
            </a:r>
            <a:r>
              <a:rPr lang="en" sz="1200"/>
              <a:t>Rated T for teen</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521 8_ ǂa </a:t>
            </a:r>
            <a:r>
              <a:rPr lang="en" sz="1200"/>
              <a:t>Recommended for ages 13 and up</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521 8_ ǂa </a:t>
            </a:r>
            <a:r>
              <a:rPr lang="en" sz="1200"/>
              <a:t>Contains fantasy violence</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588 __ ǂa </a:t>
            </a:r>
            <a:r>
              <a:rPr lang="en" sz="1200"/>
              <a:t>This bibliographic record is licensed under Creative Commons CC0 1.0.</a:t>
            </a:r>
            <a:endParaRPr sz="1200"/>
          </a:p>
          <a:p>
            <a:pPr marL="0" lvl="0" indent="0" algn="l" rtl="0">
              <a:spcBef>
                <a:spcPts val="0"/>
              </a:spcBef>
              <a:spcAft>
                <a:spcPts val="0"/>
              </a:spcAft>
              <a:buNone/>
            </a:pPr>
            <a:r>
              <a:rPr lang="en" sz="1200">
                <a:highlight>
                  <a:srgbClr val="FFFAB5"/>
                </a:highlight>
              </a:rPr>
              <a:t>650 _0 ǂa </a:t>
            </a:r>
            <a:r>
              <a:rPr lang="en" sz="1200"/>
              <a:t>Spirits</a:t>
            </a:r>
            <a:r>
              <a:rPr lang="en" sz="1200">
                <a:highlight>
                  <a:srgbClr val="FFFAB5"/>
                </a:highlight>
              </a:rPr>
              <a:t> ǂv </a:t>
            </a:r>
            <a:r>
              <a:rPr lang="en" sz="1200">
                <a:highlight>
                  <a:srgbClr val="C9DAF8"/>
                </a:highlight>
              </a:rPr>
              <a:t>Comic</a:t>
            </a:r>
            <a:r>
              <a:rPr lang="en" sz="1200">
                <a:highlight>
                  <a:srgbClr val="FFFAB5"/>
                </a:highlight>
              </a:rPr>
              <a:t> books, strips, etc.</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highlight>
                  <a:srgbClr val="D1FFBE"/>
                </a:highlight>
              </a:rPr>
              <a:t>Good and evil</a:t>
            </a:r>
            <a:r>
              <a:rPr lang="en" sz="1200">
                <a:highlight>
                  <a:srgbClr val="FFFAB5"/>
                </a:highlight>
              </a:rPr>
              <a:t> ǂv Comic books, strips, etc.</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highlight>
                  <a:srgbClr val="D1FFBE"/>
                </a:highlight>
              </a:rPr>
              <a:t>Ghosts</a:t>
            </a:r>
            <a:r>
              <a:rPr lang="en" sz="1200">
                <a:highlight>
                  <a:srgbClr val="FFFAB5"/>
                </a:highlight>
              </a:rPr>
              <a:t> ǂv Comic books, strips, etc.</a:t>
            </a:r>
            <a:endParaRPr sz="1200">
              <a:highlight>
                <a:srgbClr val="FFFAB5"/>
              </a:highlight>
            </a:endParaRPr>
          </a:p>
          <a:p>
            <a:pPr marL="0" lvl="0" indent="0" algn="l" rtl="0">
              <a:spcBef>
                <a:spcPts val="0"/>
              </a:spcBef>
              <a:spcAft>
                <a:spcPts val="0"/>
              </a:spcAft>
              <a:buNone/>
            </a:pPr>
            <a:r>
              <a:rPr lang="en" sz="1200">
                <a:highlight>
                  <a:srgbClr val="FFFAB5"/>
                </a:highlight>
              </a:rPr>
              <a:t>650 _0 ǂa Comic books, strips, etc. ǂz Japan ǂv Translations into English.</a:t>
            </a:r>
            <a:endParaRPr sz="1200">
              <a:highlight>
                <a:srgbClr val="FFFAB5"/>
              </a:highlight>
            </a:endParaRPr>
          </a:p>
          <a:p>
            <a:pPr marL="0" lvl="0" indent="0" algn="l" rtl="0">
              <a:spcBef>
                <a:spcPts val="0"/>
              </a:spcBef>
              <a:spcAft>
                <a:spcPts val="0"/>
              </a:spcAft>
              <a:buNone/>
            </a:pPr>
            <a:r>
              <a:rPr lang="en" sz="1200">
                <a:highlight>
                  <a:srgbClr val="FFFAB5"/>
                </a:highlight>
              </a:rPr>
              <a:t>650 _0 ǂa Graphic novels ǂz Japan ǂv Translations into English.</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Comics (Graphic works)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Graphic novels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Paranormal comics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Fantasy comics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700 1_ ǂa </a:t>
            </a:r>
            <a:r>
              <a:rPr lang="en" sz="1200"/>
              <a:t>Yamazaki, Joe</a:t>
            </a:r>
            <a:r>
              <a:rPr lang="en" sz="1200">
                <a:highlight>
                  <a:srgbClr val="FFFAB5"/>
                </a:highlight>
              </a:rPr>
              <a:t>, ǂe </a:t>
            </a:r>
            <a:r>
              <a:rPr lang="en" sz="1200">
                <a:highlight>
                  <a:srgbClr val="C9DAF8"/>
                </a:highlight>
              </a:rPr>
              <a:t>translator</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830 _0 ǂa </a:t>
            </a:r>
            <a:r>
              <a:rPr lang="en" sz="1200">
                <a:highlight>
                  <a:srgbClr val="D1FFBE"/>
                </a:highlight>
              </a:rPr>
              <a:t>Shonen Jump manga</a:t>
            </a:r>
            <a:r>
              <a:rPr lang="en" sz="1200">
                <a:highlight>
                  <a:srgbClr val="FFFAB5"/>
                </a:highlight>
              </a:rPr>
              <a:t>.</a:t>
            </a:r>
            <a:endParaRPr sz="1200">
              <a:highlight>
                <a:srgbClr val="FFFAB5"/>
              </a:highlight>
            </a:endParaRPr>
          </a:p>
        </p:txBody>
      </p:sp>
      <p:sp>
        <p:nvSpPr>
          <p:cNvPr id="99" name="Google Shape;99;p16"/>
          <p:cNvSpPr txBox="1"/>
          <p:nvPr/>
        </p:nvSpPr>
        <p:spPr>
          <a:xfrm>
            <a:off x="2700875" y="0"/>
            <a:ext cx="1745400" cy="769500"/>
          </a:xfrm>
          <a:prstGeom prst="rect">
            <a:avLst/>
          </a:prstGeom>
          <a:solidFill>
            <a:srgbClr val="073763"/>
          </a:solid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 sz="1100">
                <a:highlight>
                  <a:srgbClr val="FFFAB5"/>
                </a:highlight>
                <a:latin typeface="Maven Pro"/>
                <a:ea typeface="Maven Pro"/>
                <a:cs typeface="Maven Pro"/>
                <a:sym typeface="Maven Pro"/>
              </a:rPr>
              <a:t>software-generated: 57%</a:t>
            </a:r>
            <a:endParaRPr sz="1100">
              <a:highlight>
                <a:srgbClr val="FFFAB5"/>
              </a:highlight>
              <a:latin typeface="Maven Pro"/>
              <a:ea typeface="Maven Pro"/>
              <a:cs typeface="Maven Pro"/>
              <a:sym typeface="Maven Pro"/>
            </a:endParaRPr>
          </a:p>
          <a:p>
            <a:pPr marL="0" lvl="0" indent="0" algn="ctr" rtl="0">
              <a:spcBef>
                <a:spcPts val="0"/>
              </a:spcBef>
              <a:spcAft>
                <a:spcPts val="0"/>
              </a:spcAft>
              <a:buNone/>
            </a:pPr>
            <a:r>
              <a:rPr lang="en" sz="1100">
                <a:highlight>
                  <a:srgbClr val="D1FFBE"/>
                </a:highlight>
                <a:latin typeface="Maven Pro"/>
                <a:ea typeface="Maven Pro"/>
                <a:cs typeface="Maven Pro"/>
                <a:sym typeface="Maven Pro"/>
              </a:rPr>
              <a:t>auto-suggested: 8%</a:t>
            </a:r>
            <a:endParaRPr sz="1100">
              <a:highlight>
                <a:srgbClr val="D1FFBE"/>
              </a:highlight>
              <a:latin typeface="Maven Pro"/>
              <a:ea typeface="Maven Pro"/>
              <a:cs typeface="Maven Pro"/>
              <a:sym typeface="Maven Pro"/>
            </a:endParaRPr>
          </a:p>
          <a:p>
            <a:pPr marL="0" lvl="0" indent="0" algn="ctr" rtl="0">
              <a:spcBef>
                <a:spcPts val="0"/>
              </a:spcBef>
              <a:spcAft>
                <a:spcPts val="0"/>
              </a:spcAft>
              <a:buNone/>
            </a:pPr>
            <a:r>
              <a:rPr lang="en" sz="1100">
                <a:highlight>
                  <a:srgbClr val="C9DAF8"/>
                </a:highlight>
                <a:latin typeface="Maven Pro"/>
                <a:ea typeface="Maven Pro"/>
                <a:cs typeface="Maven Pro"/>
                <a:sym typeface="Maven Pro"/>
              </a:rPr>
              <a:t>predefined option: 5%</a:t>
            </a:r>
            <a:endParaRPr sz="1000">
              <a:latin typeface="Maven Pro"/>
              <a:ea typeface="Maven Pro"/>
              <a:cs typeface="Maven Pro"/>
              <a:sym typeface="Maven Pro"/>
            </a:endParaRPr>
          </a:p>
          <a:p>
            <a:pPr marL="0" lvl="0" indent="0" algn="ctr" rtl="0">
              <a:spcBef>
                <a:spcPts val="0"/>
              </a:spcBef>
              <a:spcAft>
                <a:spcPts val="0"/>
              </a:spcAft>
              <a:buNone/>
            </a:pPr>
            <a:r>
              <a:rPr lang="en" sz="1100">
                <a:highlight>
                  <a:srgbClr val="FFFFFF"/>
                </a:highlight>
                <a:latin typeface="Maven Pro"/>
                <a:ea typeface="Maven Pro"/>
                <a:cs typeface="Maven Pro"/>
                <a:sym typeface="Maven Pro"/>
              </a:rPr>
              <a:t>manual data entry: 30%</a:t>
            </a:r>
            <a:endParaRPr sz="1100">
              <a:highlight>
                <a:srgbClr val="FFFFFF"/>
              </a:highlight>
              <a:latin typeface="Maven Pro"/>
              <a:ea typeface="Maven Pro"/>
              <a:cs typeface="Maven Pro"/>
              <a:sym typeface="Maven Pro"/>
            </a:endParaRPr>
          </a:p>
        </p:txBody>
      </p:sp>
      <p:sp>
        <p:nvSpPr>
          <p:cNvPr id="100" name="Google Shape;100;p16"/>
          <p:cNvSpPr txBox="1"/>
          <p:nvPr/>
        </p:nvSpPr>
        <p:spPr>
          <a:xfrm>
            <a:off x="8229600" y="4758600"/>
            <a:ext cx="914400" cy="384900"/>
          </a:xfrm>
          <a:prstGeom prst="rect">
            <a:avLst/>
          </a:prstGeom>
          <a:solidFill>
            <a:srgbClr val="073763"/>
          </a:solidFill>
          <a:ln>
            <a:noFill/>
          </a:ln>
        </p:spPr>
        <p:txBody>
          <a:bodyPr spcFirstLastPara="1" wrap="square" lIns="45700" tIns="91425" rIns="45700" bIns="91425" anchor="t" anchorCtr="0">
            <a:spAutoFit/>
          </a:bodyPr>
          <a:lstStyle/>
          <a:p>
            <a:pPr marL="0" lvl="0" indent="0" algn="ctr" rtl="0">
              <a:spcBef>
                <a:spcPts val="0"/>
              </a:spcBef>
              <a:spcAft>
                <a:spcPts val="0"/>
              </a:spcAft>
              <a:buNone/>
            </a:pPr>
            <a:r>
              <a:rPr lang="en" sz="1300" b="1">
                <a:solidFill>
                  <a:srgbClr val="FFFFFF"/>
                </a:solidFill>
                <a:latin typeface="Maven Pro"/>
                <a:ea typeface="Maven Pro"/>
                <a:cs typeface="Maven Pro"/>
                <a:sym typeface="Maven Pro"/>
              </a:rPr>
              <a:t>MANGA</a:t>
            </a:r>
            <a:endParaRPr sz="1100">
              <a:solidFill>
                <a:srgbClr val="FFFFFF"/>
              </a:solidFill>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p:nvPr/>
        </p:nvSpPr>
        <p:spPr>
          <a:xfrm>
            <a:off x="0" y="-98775"/>
            <a:ext cx="4522500" cy="524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LDR 02605nam a2200541 i 4500</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001 BIB-0000-0000-0291</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003 ObibOrg</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005 20201001000000.0</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008 201001t20162015miu d 000 f eng d</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010 __ ǂa </a:t>
            </a:r>
            <a:r>
              <a:rPr lang="en" sz="1200"/>
              <a:t>2016000435</a:t>
            </a:r>
            <a:endParaRPr sz="1200"/>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020 __ ǂa </a:t>
            </a:r>
            <a:r>
              <a:rPr lang="en" sz="1200"/>
              <a:t>9781410488091</a:t>
            </a:r>
            <a:r>
              <a:rPr lang="en" sz="1200">
                <a:highlight>
                  <a:srgbClr val="FFFAB5"/>
                </a:highlight>
              </a:rPr>
              <a:t> ǂq (large print ; ǂq </a:t>
            </a:r>
            <a:r>
              <a:rPr lang="en" sz="1200">
                <a:highlight>
                  <a:srgbClr val="C9DAF8"/>
                </a:highlight>
              </a:rPr>
              <a:t>hardcover</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020 __ ǂa 1410488098 ǂq (large print ; ǂq hardcover)</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035 __ ǂa (ObibOrg)BIB-0000-0000-0291</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040 __ ǂa ObibOrg ǂb eng ǂe rda ǂc ObibOrg</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041 1_ ǂa eng ǂh ice</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043 __ ǂa e-ic---</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050 _4 ǂa </a:t>
            </a:r>
            <a:r>
              <a:rPr lang="en" sz="1200"/>
              <a:t>PT7511.A67</a:t>
            </a:r>
            <a:r>
              <a:rPr lang="en" sz="1200">
                <a:highlight>
                  <a:srgbClr val="FFFAB5"/>
                </a:highlight>
              </a:rPr>
              <a:t> ǂb </a:t>
            </a:r>
            <a:r>
              <a:rPr lang="en" sz="1200"/>
              <a:t>K3616 2016b</a:t>
            </a:r>
            <a:endParaRPr sz="1200"/>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082 04 ǂa </a:t>
            </a:r>
            <a:r>
              <a:rPr lang="en" sz="1200"/>
              <a:t>839/.6935</a:t>
            </a:r>
            <a:r>
              <a:rPr lang="en" sz="1200">
                <a:highlight>
                  <a:srgbClr val="FFFAB5"/>
                </a:highlight>
              </a:rPr>
              <a:t> ǂ2 23</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100 0_ ǂa </a:t>
            </a:r>
            <a:r>
              <a:rPr lang="en" sz="1200">
                <a:highlight>
                  <a:srgbClr val="D1FFBE"/>
                </a:highlight>
              </a:rPr>
              <a:t>Arnaldur Indriðason</a:t>
            </a:r>
            <a:r>
              <a:rPr lang="en" sz="1200">
                <a:highlight>
                  <a:srgbClr val="FFFAB5"/>
                </a:highlight>
              </a:rPr>
              <a:t>, ǂd </a:t>
            </a:r>
            <a:r>
              <a:rPr lang="en" sz="1200">
                <a:highlight>
                  <a:srgbClr val="D1FFBE"/>
                </a:highlight>
              </a:rPr>
              <a:t>1961-</a:t>
            </a:r>
            <a:r>
              <a:rPr lang="en" sz="1200">
                <a:highlight>
                  <a:srgbClr val="FFFAB5"/>
                </a:highlight>
              </a:rPr>
              <a:t> ǂe </a:t>
            </a:r>
            <a:r>
              <a:rPr lang="en" sz="1200">
                <a:highlight>
                  <a:srgbClr val="C9DAF8"/>
                </a:highlight>
              </a:rPr>
              <a:t>author</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240 10 ǂa </a:t>
            </a:r>
            <a:r>
              <a:rPr lang="en" sz="1200"/>
              <a:t>Kamp Knox</a:t>
            </a:r>
            <a:r>
              <a:rPr lang="en" sz="1200">
                <a:highlight>
                  <a:srgbClr val="FFFAB5"/>
                </a:highlight>
              </a:rPr>
              <a:t>. ǂl </a:t>
            </a:r>
            <a:r>
              <a:rPr lang="en" sz="1200">
                <a:highlight>
                  <a:srgbClr val="C9DAF8"/>
                </a:highlight>
              </a:rPr>
              <a:t>English</a:t>
            </a:r>
            <a:endParaRPr sz="1200"/>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245 10 ǂa </a:t>
            </a:r>
            <a:r>
              <a:rPr lang="en" sz="1200"/>
              <a:t>Into oblivion</a:t>
            </a:r>
            <a:r>
              <a:rPr lang="en" sz="1200">
                <a:highlight>
                  <a:srgbClr val="FFFAB5"/>
                </a:highlight>
              </a:rPr>
              <a:t> : ǂb </a:t>
            </a:r>
            <a:r>
              <a:rPr lang="en" sz="1200"/>
              <a:t>an Icelandic thriller</a:t>
            </a:r>
            <a:r>
              <a:rPr lang="en" sz="1200">
                <a:highlight>
                  <a:srgbClr val="FFFAB5"/>
                </a:highlight>
              </a:rPr>
              <a:t> / ǂc </a:t>
            </a:r>
            <a:r>
              <a:rPr lang="en" sz="1200"/>
              <a:t>Arnaldur Indridason</a:t>
            </a:r>
            <a:r>
              <a:rPr lang="en" sz="1200">
                <a:highlight>
                  <a:srgbClr val="FFFAB5"/>
                </a:highlight>
              </a:rPr>
              <a:t> ; </a:t>
            </a:r>
            <a:r>
              <a:rPr lang="en" sz="1200"/>
              <a:t>translated from the Icelandic by Victoria Cribb</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250 __ ǂa </a:t>
            </a:r>
            <a:r>
              <a:rPr lang="en" sz="1200"/>
              <a:t>Large print edition</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264 _1 ǂa </a:t>
            </a:r>
            <a:r>
              <a:rPr lang="en" sz="1200">
                <a:highlight>
                  <a:srgbClr val="D1FFBE"/>
                </a:highlight>
              </a:rPr>
              <a:t>Farmington Hills</a:t>
            </a:r>
            <a:r>
              <a:rPr lang="en" sz="1200">
                <a:highlight>
                  <a:srgbClr val="FFFAB5"/>
                </a:highlight>
              </a:rPr>
              <a:t>, </a:t>
            </a:r>
            <a:r>
              <a:rPr lang="en" sz="1200">
                <a:highlight>
                  <a:srgbClr val="D1FFBE"/>
                </a:highlight>
              </a:rPr>
              <a:t>Michigan</a:t>
            </a:r>
            <a:r>
              <a:rPr lang="en" sz="1200">
                <a:highlight>
                  <a:srgbClr val="FFFAB5"/>
                </a:highlight>
              </a:rPr>
              <a:t> : ǂb </a:t>
            </a:r>
            <a:r>
              <a:rPr lang="en" sz="1200">
                <a:highlight>
                  <a:srgbClr val="D1FFBE"/>
                </a:highlight>
              </a:rPr>
              <a:t>Thorndike Press, a part of Gale, Cengage Learning</a:t>
            </a:r>
            <a:r>
              <a:rPr lang="en" sz="1200">
                <a:highlight>
                  <a:srgbClr val="FFFAB5"/>
                </a:highlight>
              </a:rPr>
              <a:t>, ǂc </a:t>
            </a:r>
            <a:r>
              <a:rPr lang="en" sz="1200"/>
              <a:t>2016</a:t>
            </a:r>
            <a:r>
              <a:rPr lang="en" sz="1200">
                <a:highlight>
                  <a:srgbClr val="FFFAB5"/>
                </a:highlight>
              </a:rPr>
              <a:t>.</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264 _4 ǂc ©</a:t>
            </a:r>
            <a:r>
              <a:rPr lang="en" sz="1200"/>
              <a:t>2015</a:t>
            </a:r>
            <a:endParaRPr sz="1200"/>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300 __ ǂa </a:t>
            </a:r>
            <a:r>
              <a:rPr lang="en" sz="1200"/>
              <a:t>459</a:t>
            </a:r>
            <a:r>
              <a:rPr lang="en" sz="1200">
                <a:highlight>
                  <a:srgbClr val="FFFAB5"/>
                </a:highlight>
              </a:rPr>
              <a:t> </a:t>
            </a:r>
            <a:r>
              <a:rPr lang="en" sz="1200">
                <a:highlight>
                  <a:srgbClr val="C9DAF8"/>
                </a:highlight>
              </a:rPr>
              <a:t>pages</a:t>
            </a:r>
            <a:r>
              <a:rPr lang="en" sz="1200">
                <a:highlight>
                  <a:srgbClr val="FFFAB5"/>
                </a:highlight>
              </a:rPr>
              <a:t> (large print) ; ǂc </a:t>
            </a:r>
            <a:r>
              <a:rPr lang="en" sz="1200"/>
              <a:t>23</a:t>
            </a:r>
            <a:r>
              <a:rPr lang="en" sz="1200">
                <a:highlight>
                  <a:srgbClr val="FFFAB5"/>
                </a:highlight>
              </a:rPr>
              <a:t> cm.</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336 __ ǂa text ǂb txt ǂ2 rdacontent</a:t>
            </a:r>
            <a:endParaRPr sz="1200">
              <a:highlight>
                <a:srgbClr val="FFFAB5"/>
              </a:highlight>
            </a:endParaRPr>
          </a:p>
          <a:p>
            <a:pPr marL="0" lvl="0" indent="0" algn="l" rtl="0">
              <a:lnSpc>
                <a:spcPct val="100000"/>
              </a:lnSpc>
              <a:spcBef>
                <a:spcPts val="0"/>
              </a:spcBef>
              <a:spcAft>
                <a:spcPts val="0"/>
              </a:spcAft>
              <a:buClr>
                <a:schemeClr val="dk1"/>
              </a:buClr>
              <a:buSzPts val="1100"/>
              <a:buFont typeface="Arial"/>
              <a:buNone/>
            </a:pPr>
            <a:r>
              <a:rPr lang="en" sz="1200">
                <a:highlight>
                  <a:srgbClr val="FFFAB5"/>
                </a:highlight>
              </a:rPr>
              <a:t>337 __ ǂa unmediated ǂb n ǂ2 rdamedia</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AB5"/>
                </a:highlight>
              </a:rPr>
              <a:t>338 __ ǂa volume ǂb nc ǂ2 rdacarrier</a:t>
            </a:r>
            <a:endParaRPr sz="1200">
              <a:solidFill>
                <a:schemeClr val="dk1"/>
              </a:solidFill>
              <a:highlight>
                <a:srgbClr val="FFFAB5"/>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AB5"/>
                </a:highlight>
              </a:rPr>
              <a:t>340 __ ǂn large print ǂ2 rdafs</a:t>
            </a:r>
            <a:endParaRPr sz="1200">
              <a:solidFill>
                <a:schemeClr val="dk1"/>
              </a:solidFill>
              <a:highlight>
                <a:srgbClr val="FFFAB5"/>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AB5"/>
                </a:highlight>
              </a:rPr>
              <a:t>490 1_ ǂa </a:t>
            </a:r>
            <a:r>
              <a:rPr lang="en" sz="1200">
                <a:solidFill>
                  <a:schemeClr val="dk1"/>
                </a:solidFill>
              </a:rPr>
              <a:t>Inspector Erlendur novel</a:t>
            </a:r>
            <a:endParaRPr sz="1200"/>
          </a:p>
        </p:txBody>
      </p:sp>
      <p:sp>
        <p:nvSpPr>
          <p:cNvPr id="119" name="Google Shape;119;p19"/>
          <p:cNvSpPr txBox="1"/>
          <p:nvPr/>
        </p:nvSpPr>
        <p:spPr>
          <a:xfrm>
            <a:off x="4545300" y="0"/>
            <a:ext cx="45225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FFFAB5"/>
                </a:highlight>
              </a:rPr>
              <a:t>490 1_ ǂa </a:t>
            </a:r>
            <a:r>
              <a:rPr lang="en" sz="1200"/>
              <a:t>Thorndike Press large print thriller</a:t>
            </a:r>
            <a:endParaRPr sz="1200"/>
          </a:p>
          <a:p>
            <a:pPr marL="0" lvl="0" indent="0" algn="l" rtl="0">
              <a:spcBef>
                <a:spcPts val="0"/>
              </a:spcBef>
              <a:spcAft>
                <a:spcPts val="0"/>
              </a:spcAft>
              <a:buNone/>
            </a:pPr>
            <a:r>
              <a:rPr lang="en" sz="1200">
                <a:highlight>
                  <a:srgbClr val="FFFAB5"/>
                </a:highlight>
              </a:rPr>
              <a:t>500 __ ǂa Translated from the </a:t>
            </a:r>
            <a:r>
              <a:rPr lang="en" sz="1200">
                <a:highlight>
                  <a:srgbClr val="C9DAF8"/>
                </a:highlight>
              </a:rPr>
              <a:t>Icelandic</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500 __ ǂa First published in </a:t>
            </a:r>
            <a:r>
              <a:rPr lang="en" sz="1200"/>
              <a:t>Iceland</a:t>
            </a:r>
            <a:r>
              <a:rPr lang="en" sz="1200">
                <a:highlight>
                  <a:srgbClr val="FFFAB5"/>
                </a:highlight>
              </a:rPr>
              <a:t> in </a:t>
            </a:r>
            <a:r>
              <a:rPr lang="en" sz="1200"/>
              <a:t>2014</a:t>
            </a:r>
            <a:r>
              <a:rPr lang="en" sz="1200">
                <a:highlight>
                  <a:srgbClr val="FFFAB5"/>
                </a:highlight>
              </a:rPr>
              <a:t> by </a:t>
            </a:r>
            <a:r>
              <a:rPr lang="en" sz="1200"/>
              <a:t>Vaka-Helgafell</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520 0_ ǂa </a:t>
            </a:r>
            <a:r>
              <a:rPr lang="en" sz="1200"/>
              <a:t>In the late 1970s, Erlendur a young detective, investigates a homicide in cooperation with an African American military police officer at the U.S. Air Force base in Keflavík, the presence of which is viewed with mixed feelings by the locals. At the same time, Erlendur is tasked with a cold case involving a missing girl from the 1950s.</a:t>
            </a:r>
            <a:endParaRPr sz="1200"/>
          </a:p>
          <a:p>
            <a:pPr marL="0" lvl="0" indent="0" algn="l" rtl="0">
              <a:spcBef>
                <a:spcPts val="0"/>
              </a:spcBef>
              <a:spcAft>
                <a:spcPts val="0"/>
              </a:spcAft>
              <a:buNone/>
            </a:pPr>
            <a:r>
              <a:rPr lang="en" sz="1200">
                <a:highlight>
                  <a:srgbClr val="FFFAB5"/>
                </a:highlight>
              </a:rPr>
              <a:t>588 __ ǂa </a:t>
            </a:r>
            <a:r>
              <a:rPr lang="en" sz="1200"/>
              <a:t>This bibliographic record is licensed under Creative Commons CC0 1.0.</a:t>
            </a:r>
            <a:endParaRPr sz="1200"/>
          </a:p>
          <a:p>
            <a:pPr marL="0" lvl="0" indent="0" algn="l" rtl="0">
              <a:spcBef>
                <a:spcPts val="0"/>
              </a:spcBef>
              <a:spcAft>
                <a:spcPts val="0"/>
              </a:spcAft>
              <a:buNone/>
            </a:pPr>
            <a:r>
              <a:rPr lang="en" sz="1200">
                <a:highlight>
                  <a:srgbClr val="FFFAB5"/>
                </a:highlight>
              </a:rPr>
              <a:t>650 _0 ǂa </a:t>
            </a:r>
            <a:r>
              <a:rPr lang="en" sz="1200"/>
              <a:t>Erlendur Sveinsson (Fictitious character)</a:t>
            </a:r>
            <a:r>
              <a:rPr lang="en" sz="1200">
                <a:highlight>
                  <a:srgbClr val="FFFAB5"/>
                </a:highlight>
              </a:rPr>
              <a:t> ǂv </a:t>
            </a:r>
            <a:r>
              <a:rPr lang="en" sz="1200">
                <a:highlight>
                  <a:srgbClr val="C9DAF8"/>
                </a:highlight>
              </a:rPr>
              <a:t>Fiction</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highlight>
                  <a:srgbClr val="D1FFBE"/>
                </a:highlight>
              </a:rPr>
              <a:t>Police</a:t>
            </a:r>
            <a:r>
              <a:rPr lang="en" sz="1200">
                <a:highlight>
                  <a:srgbClr val="FFFAB5"/>
                </a:highlight>
              </a:rPr>
              <a:t> ǂz </a:t>
            </a:r>
            <a:r>
              <a:rPr lang="en" sz="1200"/>
              <a:t>Iceland</a:t>
            </a:r>
            <a:r>
              <a:rPr lang="en" sz="1200">
                <a:highlight>
                  <a:srgbClr val="FFFAB5"/>
                </a:highlight>
              </a:rPr>
              <a:t> ǂz </a:t>
            </a:r>
            <a:r>
              <a:rPr lang="en" sz="1200"/>
              <a:t>Reykjavík</a:t>
            </a:r>
            <a:r>
              <a:rPr lang="en" sz="1200">
                <a:highlight>
                  <a:srgbClr val="FFFAB5"/>
                </a:highlight>
              </a:rPr>
              <a:t> ǂx </a:t>
            </a:r>
            <a:r>
              <a:rPr lang="en" sz="1200">
                <a:highlight>
                  <a:srgbClr val="D1FFBE"/>
                </a:highlight>
              </a:rPr>
              <a:t>History</a:t>
            </a:r>
            <a:r>
              <a:rPr lang="en" sz="1200">
                <a:highlight>
                  <a:srgbClr val="FFFAB5"/>
                </a:highlight>
              </a:rPr>
              <a:t> ǂy </a:t>
            </a:r>
            <a:r>
              <a:rPr lang="en" sz="1200"/>
              <a:t>1970s </a:t>
            </a:r>
            <a:r>
              <a:rPr lang="en" sz="1200">
                <a:highlight>
                  <a:srgbClr val="FFFAB5"/>
                </a:highlight>
              </a:rPr>
              <a:t>ǂv Fiction.</a:t>
            </a:r>
            <a:endParaRPr sz="1200">
              <a:highlight>
                <a:srgbClr val="FFFAB5"/>
              </a:highlight>
            </a:endParaRPr>
          </a:p>
          <a:p>
            <a:pPr marL="0" lvl="0" indent="0" algn="l" rtl="0">
              <a:spcBef>
                <a:spcPts val="0"/>
              </a:spcBef>
              <a:spcAft>
                <a:spcPts val="0"/>
              </a:spcAft>
              <a:buNone/>
            </a:pPr>
            <a:r>
              <a:rPr lang="en" sz="1200">
                <a:highlight>
                  <a:srgbClr val="FFFAB5"/>
                </a:highlight>
              </a:rPr>
              <a:t>610 10 ǂa </a:t>
            </a:r>
            <a:r>
              <a:rPr lang="en" sz="1200"/>
              <a:t>United States</a:t>
            </a:r>
            <a:r>
              <a:rPr lang="en" sz="1200">
                <a:highlight>
                  <a:srgbClr val="FFFAB5"/>
                </a:highlight>
              </a:rPr>
              <a:t>. ǂb </a:t>
            </a:r>
            <a:r>
              <a:rPr lang="en" sz="1200"/>
              <a:t>Air Force</a:t>
            </a:r>
            <a:r>
              <a:rPr lang="en" sz="1200">
                <a:highlight>
                  <a:srgbClr val="FFFAB5"/>
                </a:highlight>
              </a:rPr>
              <a:t> ǂx </a:t>
            </a:r>
            <a:r>
              <a:rPr lang="en" sz="1200"/>
              <a:t>Air police</a:t>
            </a:r>
            <a:r>
              <a:rPr lang="en" sz="1200">
                <a:highlight>
                  <a:srgbClr val="FFFAB5"/>
                </a:highlight>
              </a:rPr>
              <a:t> ǂx </a:t>
            </a:r>
            <a:r>
              <a:rPr lang="en" sz="1200"/>
              <a:t>Minorities </a:t>
            </a:r>
            <a:r>
              <a:rPr lang="en" sz="1200">
                <a:highlight>
                  <a:srgbClr val="FFFAB5"/>
                </a:highlight>
              </a:rPr>
              <a:t>ǂx </a:t>
            </a:r>
            <a:r>
              <a:rPr lang="en" sz="1200">
                <a:highlight>
                  <a:srgbClr val="D1FFBE"/>
                </a:highlight>
              </a:rPr>
              <a:t>History</a:t>
            </a:r>
            <a:r>
              <a:rPr lang="en" sz="1200">
                <a:highlight>
                  <a:srgbClr val="FFFAB5"/>
                </a:highlight>
              </a:rPr>
              <a:t> ǂy </a:t>
            </a:r>
            <a:r>
              <a:rPr lang="en" sz="1200">
                <a:highlight>
                  <a:srgbClr val="D1FFBE"/>
                </a:highlight>
              </a:rPr>
              <a:t>1970s</a:t>
            </a:r>
            <a:r>
              <a:rPr lang="en" sz="1200">
                <a:highlight>
                  <a:srgbClr val="FFFAB5"/>
                </a:highlight>
              </a:rPr>
              <a:t> ǂv Fiction.</a:t>
            </a:r>
            <a:endParaRPr sz="1200">
              <a:highlight>
                <a:srgbClr val="FFFAB5"/>
              </a:highlight>
            </a:endParaRPr>
          </a:p>
          <a:p>
            <a:pPr marL="0" lvl="0" indent="0" algn="l" rtl="0">
              <a:spcBef>
                <a:spcPts val="0"/>
              </a:spcBef>
              <a:spcAft>
                <a:spcPts val="0"/>
              </a:spcAft>
              <a:buNone/>
            </a:pPr>
            <a:r>
              <a:rPr lang="en" sz="1200">
                <a:highlight>
                  <a:srgbClr val="FFFAB5"/>
                </a:highlight>
              </a:rPr>
              <a:t>651 _0 ǂa </a:t>
            </a:r>
            <a:r>
              <a:rPr lang="en" sz="1200"/>
              <a:t>Reykjavík (Iceland)</a:t>
            </a:r>
            <a:r>
              <a:rPr lang="en" sz="1200">
                <a:highlight>
                  <a:srgbClr val="FFFAB5"/>
                </a:highlight>
              </a:rPr>
              <a:t> ǂx </a:t>
            </a:r>
            <a:r>
              <a:rPr lang="en" sz="1200">
                <a:highlight>
                  <a:srgbClr val="D1FFBE"/>
                </a:highlight>
              </a:rPr>
              <a:t>Social conditions</a:t>
            </a:r>
            <a:r>
              <a:rPr lang="en" sz="1200">
                <a:highlight>
                  <a:srgbClr val="FFFAB5"/>
                </a:highlight>
              </a:rPr>
              <a:t> ǂy </a:t>
            </a:r>
            <a:r>
              <a:rPr lang="en" sz="1200">
                <a:highlight>
                  <a:srgbClr val="D1FFBE"/>
                </a:highlight>
              </a:rPr>
              <a:t>1970s</a:t>
            </a:r>
            <a:r>
              <a:rPr lang="en" sz="1200">
                <a:highlight>
                  <a:srgbClr val="FFFAB5"/>
                </a:highlight>
              </a:rPr>
              <a:t> ǂv Fiction.</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highlight>
                  <a:srgbClr val="D1FFBE"/>
                </a:highlight>
              </a:rPr>
              <a:t>Murder</a:t>
            </a:r>
            <a:r>
              <a:rPr lang="en" sz="1200">
                <a:highlight>
                  <a:srgbClr val="FFFAB5"/>
                </a:highlight>
              </a:rPr>
              <a:t> ǂx </a:t>
            </a:r>
            <a:r>
              <a:rPr lang="en" sz="1200">
                <a:highlight>
                  <a:srgbClr val="D1FFBE"/>
                </a:highlight>
              </a:rPr>
              <a:t>Investigation</a:t>
            </a:r>
            <a:r>
              <a:rPr lang="en" sz="1200">
                <a:highlight>
                  <a:srgbClr val="FFFAB5"/>
                </a:highlight>
              </a:rPr>
              <a:t> ǂv Fiction.</a:t>
            </a:r>
            <a:endParaRPr sz="1200">
              <a:highlight>
                <a:srgbClr val="FFFAB5"/>
              </a:highlight>
            </a:endParaRPr>
          </a:p>
          <a:p>
            <a:pPr marL="0" lvl="0" indent="0" algn="l" rtl="0">
              <a:spcBef>
                <a:spcPts val="0"/>
              </a:spcBef>
              <a:spcAft>
                <a:spcPts val="0"/>
              </a:spcAft>
              <a:buNone/>
            </a:pPr>
            <a:r>
              <a:rPr lang="en" sz="1200">
                <a:highlight>
                  <a:srgbClr val="FFFAB5"/>
                </a:highlight>
              </a:rPr>
              <a:t>655 _0 ǂa </a:t>
            </a:r>
            <a:r>
              <a:rPr lang="en" sz="1200">
                <a:highlight>
                  <a:srgbClr val="D1FFBE"/>
                </a:highlight>
              </a:rPr>
              <a:t>Large type books</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Detective and mystery fiction</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Historical fiction</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Thrillers (Fiction)</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700 1_ ǂa </a:t>
            </a:r>
            <a:r>
              <a:rPr lang="en" sz="1200"/>
              <a:t>Cribb, Victoria</a:t>
            </a:r>
            <a:r>
              <a:rPr lang="en" sz="1200">
                <a:highlight>
                  <a:srgbClr val="FFFAB5"/>
                </a:highlight>
              </a:rPr>
              <a:t>, ǂe </a:t>
            </a:r>
            <a:r>
              <a:rPr lang="en" sz="1200">
                <a:highlight>
                  <a:srgbClr val="C9DAF8"/>
                </a:highlight>
              </a:rPr>
              <a:t>translator</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800 0_ ǂa </a:t>
            </a:r>
            <a:r>
              <a:rPr lang="en" sz="1200">
                <a:highlight>
                  <a:srgbClr val="D1FFBE"/>
                </a:highlight>
              </a:rPr>
              <a:t>Arnaldur Indriðason, ǂd 1961- </a:t>
            </a:r>
            <a:r>
              <a:rPr lang="en" sz="1200">
                <a:highlight>
                  <a:srgbClr val="FFFAB5"/>
                </a:highlight>
              </a:rPr>
              <a:t>ǂt </a:t>
            </a:r>
            <a:r>
              <a:rPr lang="en" sz="1200">
                <a:highlight>
                  <a:srgbClr val="D1FFBE"/>
                </a:highlight>
              </a:rPr>
              <a:t>Inspector Erlendur novel</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830 _0 ǂa </a:t>
            </a:r>
            <a:r>
              <a:rPr lang="en" sz="1200">
                <a:highlight>
                  <a:srgbClr val="D1FFBE"/>
                </a:highlight>
              </a:rPr>
              <a:t>Thorndike Press large print thriller</a:t>
            </a:r>
            <a:r>
              <a:rPr lang="en" sz="1200">
                <a:highlight>
                  <a:srgbClr val="FFFAB5"/>
                </a:highlight>
              </a:rPr>
              <a:t>.</a:t>
            </a:r>
            <a:endParaRPr sz="1200">
              <a:highlight>
                <a:srgbClr val="FFFAB5"/>
              </a:highlight>
            </a:endParaRPr>
          </a:p>
        </p:txBody>
      </p:sp>
      <p:sp>
        <p:nvSpPr>
          <p:cNvPr id="120" name="Google Shape;120;p19"/>
          <p:cNvSpPr txBox="1"/>
          <p:nvPr/>
        </p:nvSpPr>
        <p:spPr>
          <a:xfrm>
            <a:off x="7762200" y="4743225"/>
            <a:ext cx="1381800" cy="4002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FFFF"/>
                </a:solidFill>
                <a:latin typeface="Maven Pro"/>
                <a:ea typeface="Maven Pro"/>
                <a:cs typeface="Maven Pro"/>
                <a:sym typeface="Maven Pro"/>
              </a:rPr>
              <a:t>LARGE-PRINT</a:t>
            </a:r>
            <a:endParaRPr b="1">
              <a:solidFill>
                <a:srgbClr val="FFFFFF"/>
              </a:solidFill>
              <a:latin typeface="Maven Pro"/>
              <a:ea typeface="Maven Pro"/>
              <a:cs typeface="Maven Pro"/>
              <a:sym typeface="Maven Pro"/>
            </a:endParaRPr>
          </a:p>
        </p:txBody>
      </p:sp>
      <p:sp>
        <p:nvSpPr>
          <p:cNvPr id="121" name="Google Shape;121;p19"/>
          <p:cNvSpPr txBox="1"/>
          <p:nvPr/>
        </p:nvSpPr>
        <p:spPr>
          <a:xfrm>
            <a:off x="2799900" y="0"/>
            <a:ext cx="1745400" cy="769500"/>
          </a:xfrm>
          <a:prstGeom prst="rect">
            <a:avLst/>
          </a:prstGeom>
          <a:solidFill>
            <a:srgbClr val="073763"/>
          </a:solid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 sz="1100">
                <a:solidFill>
                  <a:schemeClr val="dk1"/>
                </a:solidFill>
                <a:highlight>
                  <a:srgbClr val="FFFAB5"/>
                </a:highlight>
                <a:latin typeface="Maven Pro"/>
                <a:ea typeface="Maven Pro"/>
                <a:cs typeface="Maven Pro"/>
                <a:sym typeface="Maven Pro"/>
              </a:rPr>
              <a:t>software-generated</a:t>
            </a:r>
            <a:r>
              <a:rPr lang="en" sz="1100">
                <a:highlight>
                  <a:srgbClr val="FFFAB5"/>
                </a:highlight>
                <a:latin typeface="Maven Pro"/>
                <a:ea typeface="Maven Pro"/>
                <a:cs typeface="Maven Pro"/>
                <a:sym typeface="Maven Pro"/>
              </a:rPr>
              <a:t>: 44%</a:t>
            </a:r>
            <a:endParaRPr sz="1100">
              <a:highlight>
                <a:srgbClr val="FFFAB5"/>
              </a:highlight>
              <a:latin typeface="Maven Pro"/>
              <a:ea typeface="Maven Pro"/>
              <a:cs typeface="Maven Pro"/>
              <a:sym typeface="Maven Pro"/>
            </a:endParaRPr>
          </a:p>
          <a:p>
            <a:pPr marL="0" lvl="0" indent="0" algn="ctr" rtl="0">
              <a:spcBef>
                <a:spcPts val="0"/>
              </a:spcBef>
              <a:spcAft>
                <a:spcPts val="0"/>
              </a:spcAft>
              <a:buNone/>
            </a:pPr>
            <a:r>
              <a:rPr lang="en" sz="1100">
                <a:highlight>
                  <a:srgbClr val="D1FFBE"/>
                </a:highlight>
                <a:latin typeface="Maven Pro"/>
                <a:ea typeface="Maven Pro"/>
                <a:cs typeface="Maven Pro"/>
                <a:sym typeface="Maven Pro"/>
              </a:rPr>
              <a:t>auto-suggested: 15%</a:t>
            </a:r>
            <a:endParaRPr sz="1100">
              <a:highlight>
                <a:srgbClr val="D1FFBE"/>
              </a:highlight>
              <a:latin typeface="Maven Pro"/>
              <a:ea typeface="Maven Pro"/>
              <a:cs typeface="Maven Pro"/>
              <a:sym typeface="Maven Pro"/>
            </a:endParaRPr>
          </a:p>
          <a:p>
            <a:pPr marL="0" lvl="0" indent="0" algn="ctr" rtl="0">
              <a:spcBef>
                <a:spcPts val="0"/>
              </a:spcBef>
              <a:spcAft>
                <a:spcPts val="0"/>
              </a:spcAft>
              <a:buNone/>
            </a:pPr>
            <a:r>
              <a:rPr lang="en" sz="1100">
                <a:highlight>
                  <a:srgbClr val="C9DAF8"/>
                </a:highlight>
                <a:latin typeface="Maven Pro"/>
                <a:ea typeface="Maven Pro"/>
                <a:cs typeface="Maven Pro"/>
                <a:sym typeface="Maven Pro"/>
              </a:rPr>
              <a:t>predefined option: 2%</a:t>
            </a:r>
            <a:endParaRPr sz="1100">
              <a:latin typeface="Maven Pro"/>
              <a:ea typeface="Maven Pro"/>
              <a:cs typeface="Maven Pro"/>
              <a:sym typeface="Maven Pro"/>
            </a:endParaRPr>
          </a:p>
          <a:p>
            <a:pPr marL="0" lvl="0" indent="0" algn="ctr" rtl="0">
              <a:spcBef>
                <a:spcPts val="0"/>
              </a:spcBef>
              <a:spcAft>
                <a:spcPts val="0"/>
              </a:spcAft>
              <a:buNone/>
            </a:pPr>
            <a:r>
              <a:rPr lang="en" sz="1100">
                <a:highlight>
                  <a:srgbClr val="FFFFFF"/>
                </a:highlight>
                <a:latin typeface="Maven Pro"/>
                <a:ea typeface="Maven Pro"/>
                <a:cs typeface="Maven Pro"/>
                <a:sym typeface="Maven Pro"/>
              </a:rPr>
              <a:t>manual data entry: 39%</a:t>
            </a:r>
            <a:endParaRPr sz="1100">
              <a:highlight>
                <a:srgbClr val="FFFFFF"/>
              </a:highlight>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p:nvPr/>
        </p:nvSpPr>
        <p:spPr>
          <a:xfrm>
            <a:off x="0" y="-98775"/>
            <a:ext cx="4522500" cy="52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highlight>
                  <a:srgbClr val="FFFAB5"/>
                </a:highlight>
              </a:rPr>
              <a:t>001 BIB-0000-0000-0218</a:t>
            </a:r>
            <a:r>
              <a:rPr lang="en" sz="1100">
                <a:solidFill>
                  <a:schemeClr val="lt1"/>
                </a:solidFill>
                <a:latin typeface="Maven Pro"/>
                <a:ea typeface="Maven Pro"/>
                <a:cs typeface="Maven Pro"/>
                <a:sym typeface="Maven Pro"/>
              </a:rPr>
              <a:t>a</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003 ObibOrg</a:t>
            </a:r>
            <a:r>
              <a:rPr lang="en" sz="1100">
                <a:solidFill>
                  <a:schemeClr val="lt1"/>
                </a:solidFill>
                <a:latin typeface="Maven Pro"/>
                <a:ea typeface="Maven Pro"/>
                <a:cs typeface="Maven Pro"/>
                <a:sym typeface="Maven Pro"/>
              </a:rPr>
              <a:t>a</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005 20201001000000.0</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008 201001t20112011maua j 000 1 eng d</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020 __ ǂa </a:t>
            </a:r>
            <a:r>
              <a:rPr lang="en" sz="1200"/>
              <a:t>9780547556208</a:t>
            </a:r>
            <a:r>
              <a:rPr lang="en" sz="1200">
                <a:highlight>
                  <a:srgbClr val="FFFAB5"/>
                </a:highlight>
              </a:rPr>
              <a:t> ǂq (</a:t>
            </a:r>
            <a:r>
              <a:rPr lang="en" sz="1200">
                <a:highlight>
                  <a:srgbClr val="C9DAF8"/>
                </a:highlight>
              </a:rPr>
              <a:t>paperback</a:t>
            </a:r>
            <a:r>
              <a:rPr lang="en" sz="1200">
                <a:highlight>
                  <a:srgbClr val="FFFAB5"/>
                </a:highlight>
              </a:rPr>
              <a:t>)</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020 __ ǂa 0547556209 ǂq (paperback)</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035 __ ǂa (ObibOrg)BIB-0000-0000-0218</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040 __ ǂa ObibOrg ǂb eng ǂe rda ǂc ObibOrg</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041 1_ ǂa eng ǂa spa</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082 04 ǂa [</a:t>
            </a:r>
            <a:r>
              <a:rPr lang="en" sz="1200">
                <a:highlight>
                  <a:srgbClr val="D1FFBE"/>
                </a:highlight>
              </a:rPr>
              <a:t>E</a:t>
            </a:r>
            <a:r>
              <a:rPr lang="en" sz="1200">
                <a:highlight>
                  <a:srgbClr val="FFFAB5"/>
                </a:highlight>
              </a:rPr>
              <a:t>] ǂ2 23</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100 1_ ǂa </a:t>
            </a:r>
            <a:r>
              <a:rPr lang="en" sz="1200">
                <a:highlight>
                  <a:srgbClr val="D1FFBE"/>
                </a:highlight>
              </a:rPr>
              <a:t>Barss, Karen</a:t>
            </a:r>
            <a:r>
              <a:rPr lang="en" sz="1200">
                <a:highlight>
                  <a:srgbClr val="FFFAB5"/>
                </a:highlight>
              </a:rPr>
              <a:t>, ǂe </a:t>
            </a:r>
            <a:r>
              <a:rPr lang="en" sz="1200">
                <a:highlight>
                  <a:srgbClr val="C9DAF8"/>
                </a:highlight>
              </a:rPr>
              <a:t>author</a:t>
            </a:r>
            <a:r>
              <a:rPr lang="en" sz="1200">
                <a:highlight>
                  <a:srgbClr val="FFFAB5"/>
                </a:highlight>
              </a:rPr>
              <a:t>.</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245 10 ǂa </a:t>
            </a:r>
            <a:r>
              <a:rPr lang="en" sz="1200"/>
              <a:t>Fireworks for all</a:t>
            </a:r>
            <a:r>
              <a:rPr lang="en" sz="1200">
                <a:highlight>
                  <a:srgbClr val="FFFAB5"/>
                </a:highlight>
              </a:rPr>
              <a:t> = ǂb </a:t>
            </a:r>
            <a:r>
              <a:rPr lang="en" sz="1200"/>
              <a:t>Fuegos artificiales para todos</a:t>
            </a:r>
            <a:r>
              <a:rPr lang="en" sz="1200">
                <a:highlight>
                  <a:srgbClr val="FFFAB5"/>
                </a:highlight>
              </a:rPr>
              <a:t> / ǂc </a:t>
            </a:r>
            <a:r>
              <a:rPr lang="en" sz="1200"/>
              <a:t>adaptation by Karen Barss</a:t>
            </a:r>
            <a:r>
              <a:rPr lang="en" sz="1200">
                <a:highlight>
                  <a:srgbClr val="FFFAB5"/>
                </a:highlight>
              </a:rPr>
              <a:t> ; </a:t>
            </a:r>
            <a:r>
              <a:rPr lang="en" sz="1200"/>
              <a:t>based on a TV series teleplay written by Dietrich Smith</a:t>
            </a:r>
            <a:r>
              <a:rPr lang="en" sz="1200">
                <a:highlight>
                  <a:srgbClr val="FFFAB5"/>
                </a:highlight>
              </a:rPr>
              <a:t> ; </a:t>
            </a:r>
            <a:r>
              <a:rPr lang="en" sz="1200"/>
              <a:t>adaptado por Karen Barss</a:t>
            </a:r>
            <a:r>
              <a:rPr lang="en" sz="1200">
                <a:highlight>
                  <a:srgbClr val="FFFAB5"/>
                </a:highlight>
              </a:rPr>
              <a:t> ; </a:t>
            </a:r>
            <a:r>
              <a:rPr lang="en" sz="1200"/>
              <a:t>basasdo en un guión para televisión escrito por Dietrich Smith</a:t>
            </a:r>
            <a:r>
              <a:rPr lang="en" sz="1200">
                <a:highlight>
                  <a:srgbClr val="FFFAB5"/>
                </a:highlight>
              </a:rPr>
              <a:t> ; </a:t>
            </a:r>
            <a:r>
              <a:rPr lang="en" sz="1200"/>
              <a:t>based on the characters created by Susan Meddaugh</a:t>
            </a:r>
            <a:r>
              <a:rPr lang="en" sz="1200">
                <a:highlight>
                  <a:srgbClr val="FFFAB5"/>
                </a:highlight>
              </a:rPr>
              <a:t>, </a:t>
            </a:r>
            <a:r>
              <a:rPr lang="en" sz="1200"/>
              <a:t>basado en los personajes creados por Susan Meddaugh</a:t>
            </a:r>
            <a:r>
              <a:rPr lang="en" sz="1200">
                <a:highlight>
                  <a:srgbClr val="FFFAB5"/>
                </a:highlight>
              </a:rPr>
              <a:t>.</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246 31 ǂa Fuegos artificiales para todos</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264 _1 ǂa </a:t>
            </a:r>
            <a:r>
              <a:rPr lang="en" sz="1200">
                <a:highlight>
                  <a:srgbClr val="D1FFBE"/>
                </a:highlight>
              </a:rPr>
              <a:t>Boston</a:t>
            </a:r>
            <a:r>
              <a:rPr lang="en" sz="1200">
                <a:highlight>
                  <a:srgbClr val="FFFAB5"/>
                </a:highlight>
              </a:rPr>
              <a:t> : ǂb </a:t>
            </a:r>
            <a:r>
              <a:rPr lang="en" sz="1200">
                <a:highlight>
                  <a:srgbClr val="D1FFBE"/>
                </a:highlight>
              </a:rPr>
              <a:t>Houghton Mifflin Harcourt</a:t>
            </a:r>
            <a:r>
              <a:rPr lang="en" sz="1200">
                <a:highlight>
                  <a:srgbClr val="FFFAB5"/>
                </a:highlight>
              </a:rPr>
              <a:t>, ǂc </a:t>
            </a:r>
            <a:r>
              <a:rPr lang="en" sz="1200"/>
              <a:t>2011</a:t>
            </a:r>
            <a:r>
              <a:rPr lang="en" sz="1200">
                <a:highlight>
                  <a:srgbClr val="FFFAB5"/>
                </a:highlight>
              </a:rPr>
              <a:t>.</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264 _4 ǂc ©</a:t>
            </a:r>
            <a:r>
              <a:rPr lang="en" sz="1200"/>
              <a:t>2011</a:t>
            </a:r>
            <a:endParaRPr sz="1200"/>
          </a:p>
          <a:p>
            <a:pPr marL="0" lvl="0" indent="0" algn="l" rtl="0">
              <a:spcBef>
                <a:spcPts val="0"/>
              </a:spcBef>
              <a:spcAft>
                <a:spcPts val="0"/>
              </a:spcAft>
              <a:buClr>
                <a:schemeClr val="dk1"/>
              </a:buClr>
              <a:buSzPts val="1100"/>
              <a:buFont typeface="Arial"/>
              <a:buNone/>
            </a:pPr>
            <a:r>
              <a:rPr lang="en" sz="1200">
                <a:highlight>
                  <a:srgbClr val="FFFAB5"/>
                </a:highlight>
              </a:rPr>
              <a:t>300 __ ǂa </a:t>
            </a:r>
            <a:r>
              <a:rPr lang="en" sz="1200"/>
              <a:t>17</a:t>
            </a:r>
            <a:r>
              <a:rPr lang="en" sz="1200">
                <a:highlight>
                  <a:srgbClr val="FFFAB5"/>
                </a:highlight>
              </a:rPr>
              <a:t> </a:t>
            </a:r>
            <a:r>
              <a:rPr lang="en" sz="1200">
                <a:highlight>
                  <a:srgbClr val="C9DAF8"/>
                </a:highlight>
              </a:rPr>
              <a:t>pages</a:t>
            </a:r>
            <a:r>
              <a:rPr lang="en" sz="1200">
                <a:highlight>
                  <a:srgbClr val="FFFAB5"/>
                </a:highlight>
              </a:rPr>
              <a:t> : ǂb </a:t>
            </a:r>
            <a:r>
              <a:rPr lang="en" sz="1200">
                <a:highlight>
                  <a:srgbClr val="C9DAF8"/>
                </a:highlight>
              </a:rPr>
              <a:t>chiefly color illustrations</a:t>
            </a:r>
            <a:r>
              <a:rPr lang="en" sz="1200">
                <a:highlight>
                  <a:srgbClr val="FFFAB5"/>
                </a:highlight>
              </a:rPr>
              <a:t> ; ǂc </a:t>
            </a:r>
            <a:r>
              <a:rPr lang="en" sz="1200"/>
              <a:t>23</a:t>
            </a:r>
            <a:r>
              <a:rPr lang="en" sz="1200">
                <a:highlight>
                  <a:srgbClr val="FFFAB5"/>
                </a:highlight>
              </a:rPr>
              <a:t> cm.</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336 __ ǂa text ǂb txt ǂ2 rdacontent</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336 __ ǂa still image ǂb sti ǂ2 rdacontent</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337 __ ǂa unmediated ǂb n ǂ2 rdamedia</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338 __ ǂa volume ǂb nc ǂ2 rdacarrier</a:t>
            </a:r>
            <a:endParaRPr sz="1200">
              <a:highlight>
                <a:srgbClr val="FFFAB5"/>
              </a:highlight>
            </a:endParaRPr>
          </a:p>
          <a:p>
            <a:pPr marL="0" lvl="0" indent="0" algn="l" rtl="0">
              <a:spcBef>
                <a:spcPts val="0"/>
              </a:spcBef>
              <a:spcAft>
                <a:spcPts val="0"/>
              </a:spcAft>
              <a:buClr>
                <a:schemeClr val="dk1"/>
              </a:buClr>
              <a:buSzPts val="1100"/>
              <a:buFont typeface="Arial"/>
              <a:buNone/>
            </a:pPr>
            <a:r>
              <a:rPr lang="en" sz="1200">
                <a:highlight>
                  <a:srgbClr val="FFFAB5"/>
                </a:highlight>
              </a:rPr>
              <a:t>490 1_ ǂa </a:t>
            </a:r>
            <a:r>
              <a:rPr lang="en" sz="1200"/>
              <a:t>Martha speaks</a:t>
            </a:r>
            <a:r>
              <a:rPr lang="en" sz="1200">
                <a:highlight>
                  <a:srgbClr val="FFFAB5"/>
                </a:highlight>
              </a:rPr>
              <a:t> = ǂa </a:t>
            </a:r>
            <a:r>
              <a:rPr lang="en" sz="1200"/>
              <a:t>Martha habla</a:t>
            </a:r>
            <a:endParaRPr sz="1200"/>
          </a:p>
          <a:p>
            <a:pPr marL="0" lvl="0" indent="0" algn="l" rtl="0">
              <a:spcBef>
                <a:spcPts val="0"/>
              </a:spcBef>
              <a:spcAft>
                <a:spcPts val="0"/>
              </a:spcAft>
              <a:buClr>
                <a:schemeClr val="dk1"/>
              </a:buClr>
              <a:buSzPts val="1100"/>
              <a:buFont typeface="Arial"/>
              <a:buNone/>
            </a:pPr>
            <a:r>
              <a:rPr lang="en" sz="1200">
                <a:highlight>
                  <a:srgbClr val="FFFAB5"/>
                </a:highlight>
              </a:rPr>
              <a:t>490 1_ ǂa </a:t>
            </a:r>
            <a:r>
              <a:rPr lang="en" sz="1200"/>
              <a:t>Green Light readers. Level 1</a:t>
            </a:r>
            <a:r>
              <a:rPr lang="en" sz="1200">
                <a:highlight>
                  <a:srgbClr val="FFFAB5"/>
                </a:highlight>
              </a:rPr>
              <a:t> = ǂa </a:t>
            </a:r>
            <a:r>
              <a:rPr lang="en" sz="1200"/>
              <a:t>Colección Luz Verde. Nivel 1</a:t>
            </a:r>
            <a:endParaRPr sz="1200"/>
          </a:p>
        </p:txBody>
      </p:sp>
      <p:sp>
        <p:nvSpPr>
          <p:cNvPr id="127" name="Google Shape;127;p20"/>
          <p:cNvSpPr txBox="1"/>
          <p:nvPr/>
        </p:nvSpPr>
        <p:spPr>
          <a:xfrm>
            <a:off x="4522500" y="-76200"/>
            <a:ext cx="45225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FFFAB5"/>
                </a:highlight>
              </a:rPr>
              <a:t>500 __ ǂa </a:t>
            </a:r>
            <a:r>
              <a:rPr lang="en" sz="1200"/>
              <a:t>Includes a word activity</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500 __ ǂa "</a:t>
            </a:r>
            <a:r>
              <a:rPr lang="en" sz="1200"/>
              <a:t>A Spanish bilingual book</a:t>
            </a:r>
            <a:r>
              <a:rPr lang="en" sz="1200">
                <a:highlight>
                  <a:srgbClr val="FFFAB5"/>
                </a:highlight>
              </a:rPr>
              <a:t>"--</a:t>
            </a:r>
            <a:r>
              <a:rPr lang="en" sz="1200">
                <a:highlight>
                  <a:srgbClr val="C9DAF8"/>
                </a:highlight>
              </a:rPr>
              <a:t>Front cover</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520 0_ ǂa </a:t>
            </a:r>
            <a:r>
              <a:rPr lang="en" sz="1200"/>
              <a:t>Martha is not happy that summer will bring noisy weekly fireworks shows that will hurt her sensitive ears, so she organizes the local dogs to help Mrs. Demson's petition drive to get them banned, only to realize how unhappy that will make Helen</a:t>
            </a:r>
            <a:r>
              <a:rPr lang="en" sz="1200">
                <a:highlight>
                  <a:srgbClr val="FFFAB5"/>
                </a:highlight>
              </a:rPr>
              <a:t>. ǂc </a:t>
            </a:r>
            <a:r>
              <a:rPr lang="en" sz="1200">
                <a:highlight>
                  <a:srgbClr val="C9DAF8"/>
                </a:highlight>
              </a:rPr>
              <a:t>Open Library</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521 1_ ǂa </a:t>
            </a:r>
            <a:r>
              <a:rPr lang="en" sz="1200">
                <a:highlight>
                  <a:srgbClr val="C9DAF8"/>
                </a:highlight>
              </a:rPr>
              <a:t>005-007</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521 8_ ǂa </a:t>
            </a:r>
            <a:r>
              <a:rPr lang="en" sz="1200"/>
              <a:t>Grade 2</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521 8_ ǂa </a:t>
            </a:r>
            <a:r>
              <a:rPr lang="en" sz="1200"/>
              <a:t>Guided reading level: J</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521 8_ ǂa </a:t>
            </a:r>
            <a:r>
              <a:rPr lang="en" sz="1200"/>
              <a:t>Reading recovery level: 17</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546 __ ǂa Text in </a:t>
            </a:r>
            <a:r>
              <a:rPr lang="en" sz="1200">
                <a:highlight>
                  <a:srgbClr val="C9DAF8"/>
                </a:highlight>
              </a:rPr>
              <a:t>English</a:t>
            </a:r>
            <a:r>
              <a:rPr lang="en" sz="1200">
                <a:highlight>
                  <a:srgbClr val="FFFAB5"/>
                </a:highlight>
              </a:rPr>
              <a:t> and </a:t>
            </a:r>
            <a:r>
              <a:rPr lang="en" sz="1200">
                <a:highlight>
                  <a:srgbClr val="C9DAF8"/>
                </a:highlight>
              </a:rPr>
              <a:t>Spanish</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588 __ ǂa </a:t>
            </a:r>
            <a:r>
              <a:rPr lang="en" sz="1200"/>
              <a:t>This bibliographic record is licensed under Creative Commons CC0 1.0.</a:t>
            </a:r>
            <a:endParaRPr sz="1200"/>
          </a:p>
          <a:p>
            <a:pPr marL="0" lvl="0" indent="0" algn="l" rtl="0">
              <a:spcBef>
                <a:spcPts val="0"/>
              </a:spcBef>
              <a:spcAft>
                <a:spcPts val="0"/>
              </a:spcAft>
              <a:buNone/>
            </a:pPr>
            <a:r>
              <a:rPr lang="en" sz="1200">
                <a:highlight>
                  <a:srgbClr val="FFFAB5"/>
                </a:highlight>
              </a:rPr>
              <a:t>650 _0 ǂa </a:t>
            </a:r>
            <a:r>
              <a:rPr lang="en" sz="1200"/>
              <a:t>Martha (Fictitious character : Meddaugh)</a:t>
            </a:r>
            <a:r>
              <a:rPr lang="en" sz="1200">
                <a:highlight>
                  <a:srgbClr val="FFFAB5"/>
                </a:highlight>
              </a:rPr>
              <a:t> ǂv </a:t>
            </a:r>
            <a:r>
              <a:rPr lang="en" sz="1200">
                <a:highlight>
                  <a:srgbClr val="C9DAF8"/>
                </a:highlight>
              </a:rPr>
              <a:t>Juvenile fiction</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highlight>
                  <a:srgbClr val="D1FFBE"/>
                </a:highlight>
              </a:rPr>
              <a:t>Dogs</a:t>
            </a:r>
            <a:r>
              <a:rPr lang="en" sz="1200">
                <a:highlight>
                  <a:srgbClr val="FFFAB5"/>
                </a:highlight>
              </a:rPr>
              <a:t> ǂv Juvenile fiction.</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t>Fireworks</a:t>
            </a:r>
            <a:r>
              <a:rPr lang="en" sz="1200">
                <a:highlight>
                  <a:srgbClr val="FFFAB5"/>
                </a:highlight>
              </a:rPr>
              <a:t> ǂv Juvenile fiction.</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t>Petition, Right of</a:t>
            </a:r>
            <a:r>
              <a:rPr lang="en" sz="1200">
                <a:highlight>
                  <a:srgbClr val="FFFAB5"/>
                </a:highlight>
              </a:rPr>
              <a:t> ǂv Juvenile fiction.</a:t>
            </a:r>
            <a:endParaRPr sz="1200">
              <a:highlight>
                <a:srgbClr val="FFFAB5"/>
              </a:highlight>
            </a:endParaRPr>
          </a:p>
          <a:p>
            <a:pPr marL="0" lvl="0" indent="0" algn="l" rtl="0">
              <a:spcBef>
                <a:spcPts val="0"/>
              </a:spcBef>
              <a:spcAft>
                <a:spcPts val="0"/>
              </a:spcAft>
              <a:buNone/>
            </a:pPr>
            <a:r>
              <a:rPr lang="en" sz="1200">
                <a:highlight>
                  <a:srgbClr val="FFFAB5"/>
                </a:highlight>
              </a:rPr>
              <a:t>650 _0 ǂa </a:t>
            </a:r>
            <a:r>
              <a:rPr lang="en" sz="1200"/>
              <a:t>Petitions</a:t>
            </a:r>
            <a:r>
              <a:rPr lang="en" sz="1200">
                <a:highlight>
                  <a:srgbClr val="FFFAB5"/>
                </a:highlight>
              </a:rPr>
              <a:t> ǂv Juvenile fiction.</a:t>
            </a:r>
            <a:endParaRPr sz="1200">
              <a:highlight>
                <a:srgbClr val="FFFAB5"/>
              </a:highlight>
            </a:endParaRPr>
          </a:p>
          <a:p>
            <a:pPr marL="0" lvl="0" indent="0" algn="l" rtl="0">
              <a:spcBef>
                <a:spcPts val="0"/>
              </a:spcBef>
              <a:spcAft>
                <a:spcPts val="0"/>
              </a:spcAft>
              <a:buNone/>
            </a:pPr>
            <a:r>
              <a:rPr lang="en" sz="1200">
                <a:highlight>
                  <a:srgbClr val="FFFAB5"/>
                </a:highlight>
              </a:rPr>
              <a:t>650 _1 ǂa Spanish language materials ǂx Bilingual.</a:t>
            </a:r>
            <a:endParaRPr sz="1200">
              <a:highlight>
                <a:srgbClr val="FFFAB5"/>
              </a:highlight>
            </a:endParaRPr>
          </a:p>
          <a:p>
            <a:pPr marL="0" lvl="0" indent="0" algn="l" rtl="0">
              <a:spcBef>
                <a:spcPts val="0"/>
              </a:spcBef>
              <a:spcAft>
                <a:spcPts val="0"/>
              </a:spcAft>
              <a:buNone/>
            </a:pPr>
            <a:r>
              <a:rPr lang="en" sz="1200">
                <a:highlight>
                  <a:srgbClr val="FFFAB5"/>
                </a:highlight>
              </a:rPr>
              <a:t>655 _0 ǂa </a:t>
            </a:r>
            <a:r>
              <a:rPr lang="en" sz="1200">
                <a:highlight>
                  <a:srgbClr val="D1FFBE"/>
                </a:highlight>
              </a:rPr>
              <a:t>Bilingual books</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Adaptations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Readers (Publications)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700 1_ ǂa </a:t>
            </a:r>
            <a:r>
              <a:rPr lang="en" sz="1200"/>
              <a:t>Smith, Dietrich</a:t>
            </a:r>
            <a:r>
              <a:rPr lang="en" sz="1200">
                <a:highlight>
                  <a:srgbClr val="FFFAB5"/>
                </a:highlight>
              </a:rPr>
              <a:t>, ǂe </a:t>
            </a:r>
            <a:r>
              <a:rPr lang="en" sz="1200">
                <a:highlight>
                  <a:srgbClr val="C9DAF8"/>
                </a:highlight>
              </a:rPr>
              <a:t>screenwriter</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700 1_ ǂa </a:t>
            </a:r>
            <a:r>
              <a:rPr lang="en" sz="1200"/>
              <a:t>Meddaugh, Susan</a:t>
            </a:r>
            <a:r>
              <a:rPr lang="en" sz="1200">
                <a:highlight>
                  <a:srgbClr val="FFFAB5"/>
                </a:highlight>
              </a:rPr>
              <a:t>, ǂe </a:t>
            </a:r>
            <a:r>
              <a:rPr lang="en" sz="1200"/>
              <a:t>creator</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830 _0 ǂa </a:t>
            </a:r>
            <a:r>
              <a:rPr lang="en" sz="1200">
                <a:highlight>
                  <a:srgbClr val="D1FFBE"/>
                </a:highlight>
              </a:rPr>
              <a:t>Martha speaks (Spanish and English)</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830 _0 ǂa </a:t>
            </a:r>
            <a:r>
              <a:rPr lang="en" sz="1200">
                <a:highlight>
                  <a:srgbClr val="D1FFBE"/>
                </a:highlight>
              </a:rPr>
              <a:t>Green Light readers</a:t>
            </a:r>
            <a:r>
              <a:rPr lang="en" sz="1200">
                <a:highlight>
                  <a:srgbClr val="FFFAB5"/>
                </a:highlight>
              </a:rPr>
              <a:t>. ǂn </a:t>
            </a:r>
            <a:r>
              <a:rPr lang="en" sz="1200">
                <a:highlight>
                  <a:srgbClr val="D1FFBE"/>
                </a:highlight>
              </a:rPr>
              <a:t>Level 1</a:t>
            </a:r>
            <a:r>
              <a:rPr lang="en" sz="1200">
                <a:highlight>
                  <a:srgbClr val="FFFAB5"/>
                </a:highlight>
              </a:rPr>
              <a:t>.</a:t>
            </a:r>
            <a:endParaRPr sz="1200">
              <a:highlight>
                <a:srgbClr val="FFFAB5"/>
              </a:highlight>
            </a:endParaRPr>
          </a:p>
        </p:txBody>
      </p:sp>
      <p:sp>
        <p:nvSpPr>
          <p:cNvPr id="128" name="Google Shape;128;p20"/>
          <p:cNvSpPr txBox="1"/>
          <p:nvPr/>
        </p:nvSpPr>
        <p:spPr>
          <a:xfrm>
            <a:off x="8017200" y="4527825"/>
            <a:ext cx="1126800" cy="6156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FFFF"/>
                </a:solidFill>
                <a:latin typeface="Maven Pro"/>
                <a:ea typeface="Maven Pro"/>
                <a:cs typeface="Maven Pro"/>
                <a:sym typeface="Maven Pro"/>
              </a:rPr>
              <a:t>BILINGUAL READER</a:t>
            </a:r>
            <a:endParaRPr b="1">
              <a:solidFill>
                <a:srgbClr val="FFFFFF"/>
              </a:solidFill>
              <a:latin typeface="Maven Pro"/>
              <a:ea typeface="Maven Pro"/>
              <a:cs typeface="Maven Pro"/>
              <a:sym typeface="Maven Pro"/>
            </a:endParaRPr>
          </a:p>
        </p:txBody>
      </p:sp>
      <p:sp>
        <p:nvSpPr>
          <p:cNvPr id="129" name="Google Shape;129;p20"/>
          <p:cNvSpPr txBox="1"/>
          <p:nvPr/>
        </p:nvSpPr>
        <p:spPr>
          <a:xfrm>
            <a:off x="3046075" y="0"/>
            <a:ext cx="1525800" cy="1108200"/>
          </a:xfrm>
          <a:prstGeom prst="rect">
            <a:avLst/>
          </a:prstGeom>
          <a:solidFill>
            <a:srgbClr val="073763"/>
          </a:solidFill>
          <a:ln>
            <a:noFill/>
          </a:ln>
        </p:spPr>
        <p:txBody>
          <a:bodyPr spcFirstLastPara="1" wrap="square" lIns="18275" tIns="45700" rIns="18275" bIns="45700" anchor="t" anchorCtr="0">
            <a:spAutoFit/>
          </a:bodyPr>
          <a:lstStyle/>
          <a:p>
            <a:pPr marL="0" lvl="0" indent="0" algn="ctr" rtl="0">
              <a:spcBef>
                <a:spcPts val="0"/>
              </a:spcBef>
              <a:spcAft>
                <a:spcPts val="0"/>
              </a:spcAft>
              <a:buNone/>
            </a:pPr>
            <a:r>
              <a:rPr lang="en" sz="1100">
                <a:solidFill>
                  <a:schemeClr val="dk1"/>
                </a:solidFill>
                <a:highlight>
                  <a:srgbClr val="FFFAB5"/>
                </a:highlight>
                <a:latin typeface="Maven Pro"/>
                <a:ea typeface="Maven Pro"/>
                <a:cs typeface="Maven Pro"/>
                <a:sym typeface="Maven Pro"/>
              </a:rPr>
              <a:t>software-generated: 44%</a:t>
            </a:r>
            <a:endParaRPr sz="1100">
              <a:solidFill>
                <a:schemeClr val="dk1"/>
              </a:solidFill>
              <a:highlight>
                <a:srgbClr val="FFFAB5"/>
              </a:highlight>
              <a:latin typeface="Maven Pro"/>
              <a:ea typeface="Maven Pro"/>
              <a:cs typeface="Maven Pro"/>
              <a:sym typeface="Maven Pro"/>
            </a:endParaRPr>
          </a:p>
          <a:p>
            <a:pPr marL="0" lvl="0" indent="0" algn="ctr" rtl="0">
              <a:spcBef>
                <a:spcPts val="0"/>
              </a:spcBef>
              <a:spcAft>
                <a:spcPts val="0"/>
              </a:spcAft>
              <a:buNone/>
            </a:pPr>
            <a:r>
              <a:rPr lang="en" sz="1100">
                <a:highlight>
                  <a:srgbClr val="D1FFBE"/>
                </a:highlight>
                <a:latin typeface="Maven Pro"/>
                <a:ea typeface="Maven Pro"/>
                <a:cs typeface="Maven Pro"/>
                <a:sym typeface="Maven Pro"/>
              </a:rPr>
              <a:t>auto-suggested: 7%</a:t>
            </a:r>
            <a:endParaRPr sz="1100">
              <a:highlight>
                <a:srgbClr val="D1FFBE"/>
              </a:highlight>
              <a:latin typeface="Maven Pro"/>
              <a:ea typeface="Maven Pro"/>
              <a:cs typeface="Maven Pro"/>
              <a:sym typeface="Maven Pro"/>
            </a:endParaRPr>
          </a:p>
          <a:p>
            <a:pPr marL="0" lvl="0" indent="0" algn="ctr" rtl="0">
              <a:spcBef>
                <a:spcPts val="0"/>
              </a:spcBef>
              <a:spcAft>
                <a:spcPts val="0"/>
              </a:spcAft>
              <a:buNone/>
            </a:pPr>
            <a:r>
              <a:rPr lang="en" sz="1100">
                <a:highlight>
                  <a:srgbClr val="C9DAF8"/>
                </a:highlight>
                <a:latin typeface="Maven Pro"/>
                <a:ea typeface="Maven Pro"/>
                <a:cs typeface="Maven Pro"/>
                <a:sym typeface="Maven Pro"/>
              </a:rPr>
              <a:t>predefined option: 5%</a:t>
            </a:r>
            <a:endParaRPr sz="1000">
              <a:latin typeface="Maven Pro"/>
              <a:ea typeface="Maven Pro"/>
              <a:cs typeface="Maven Pro"/>
              <a:sym typeface="Maven Pro"/>
            </a:endParaRPr>
          </a:p>
          <a:p>
            <a:pPr marL="0" lvl="0" indent="0" algn="ctr" rtl="0">
              <a:spcBef>
                <a:spcPts val="0"/>
              </a:spcBef>
              <a:spcAft>
                <a:spcPts val="0"/>
              </a:spcAft>
              <a:buNone/>
            </a:pPr>
            <a:r>
              <a:rPr lang="en" sz="1100">
                <a:highlight>
                  <a:srgbClr val="FFFFFF"/>
                </a:highlight>
                <a:latin typeface="Maven Pro"/>
                <a:ea typeface="Maven Pro"/>
                <a:cs typeface="Maven Pro"/>
                <a:sym typeface="Maven Pro"/>
              </a:rPr>
              <a:t>manua</a:t>
            </a:r>
            <a:r>
              <a:rPr lang="en" sz="1100">
                <a:solidFill>
                  <a:schemeClr val="dk1"/>
                </a:solidFill>
                <a:highlight>
                  <a:schemeClr val="lt1"/>
                </a:highlight>
                <a:latin typeface="Maven Pro"/>
                <a:ea typeface="Maven Pro"/>
                <a:cs typeface="Maven Pro"/>
                <a:sym typeface="Maven Pro"/>
              </a:rPr>
              <a:t>l data entry: 44%</a:t>
            </a:r>
            <a:endParaRPr sz="1100">
              <a:solidFill>
                <a:schemeClr val="dk1"/>
              </a:solidFill>
              <a:highlight>
                <a:schemeClr val="lt1"/>
              </a:highlight>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p:nvPr/>
        </p:nvSpPr>
        <p:spPr>
          <a:xfrm>
            <a:off x="0" y="206025"/>
            <a:ext cx="4522500" cy="52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highlight>
                  <a:srgbClr val="FFFAB5"/>
                </a:highlight>
              </a:rPr>
              <a:t>LDR 02059nam a2200493 i 4500    </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001 BIB-0000-0000-0019</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003 ObibOrg</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005 20201001000000.0</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006 j</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007 sd f|ngnnmmn|d</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008 201001t20011986nyua j 000 0 eng d</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010 __ ǂa </a:t>
            </a:r>
            <a:r>
              <a:rPr lang="en" sz="1200" dirty="0"/>
              <a:t>2001089899</a:t>
            </a:r>
            <a:endParaRPr sz="1200" dirty="0"/>
          </a:p>
          <a:p>
            <a:pPr marL="0" lvl="0" indent="0" algn="l" rtl="0">
              <a:spcBef>
                <a:spcPts val="0"/>
              </a:spcBef>
              <a:spcAft>
                <a:spcPts val="0"/>
              </a:spcAft>
              <a:buClr>
                <a:schemeClr val="dk1"/>
              </a:buClr>
              <a:buSzPts val="1100"/>
              <a:buFont typeface="Arial"/>
              <a:buNone/>
            </a:pPr>
            <a:r>
              <a:rPr lang="en" sz="1200" dirty="0">
                <a:highlight>
                  <a:srgbClr val="FFFAB5"/>
                </a:highlight>
              </a:rPr>
              <a:t>020 __ ǂa </a:t>
            </a:r>
            <a:r>
              <a:rPr lang="en" sz="1200" dirty="0"/>
              <a:t>9780689846939</a:t>
            </a:r>
            <a:r>
              <a:rPr lang="en" sz="1200" dirty="0">
                <a:highlight>
                  <a:srgbClr val="FFFAB5"/>
                </a:highlight>
              </a:rPr>
              <a:t> ǂq (</a:t>
            </a:r>
            <a:r>
              <a:rPr lang="en" sz="1200" dirty="0">
                <a:highlight>
                  <a:srgbClr val="C9DAF8"/>
                </a:highlight>
              </a:rPr>
              <a:t>hardcover</a:t>
            </a:r>
            <a:r>
              <a:rPr lang="en" sz="1200" dirty="0">
                <a:highlight>
                  <a:srgbClr val="FFFAB5"/>
                </a:highlight>
              </a:rPr>
              <a:t>)</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020 __ ǂa 0689846932 ǂq (hardcover)</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035 __ ǂa (ObibOrg)BIB-0000-0000-0019</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040 __ ǂa ObibOrg ǂb eng ǂe rda ǂc ObibOrg</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043 __ ǂa f-sa---</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082 04 ǂa </a:t>
            </a:r>
            <a:r>
              <a:rPr lang="en" sz="1200" dirty="0"/>
              <a:t>398.210968</a:t>
            </a:r>
            <a:r>
              <a:rPr lang="en" sz="1200" dirty="0">
                <a:highlight>
                  <a:srgbClr val="FFFAB5"/>
                </a:highlight>
              </a:rPr>
              <a:t> ǂ2 23</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100 1_ ǂa </a:t>
            </a:r>
            <a:r>
              <a:rPr lang="en" sz="1200" dirty="0">
                <a:highlight>
                  <a:srgbClr val="D1FFBE"/>
                </a:highlight>
              </a:rPr>
              <a:t>Seeger, Pete</a:t>
            </a:r>
            <a:r>
              <a:rPr lang="en" sz="1200" dirty="0">
                <a:highlight>
                  <a:srgbClr val="FFFAB5"/>
                </a:highlight>
              </a:rPr>
              <a:t>, ǂd </a:t>
            </a:r>
            <a:r>
              <a:rPr lang="en" sz="1200" dirty="0">
                <a:highlight>
                  <a:srgbClr val="D1FFBE"/>
                </a:highlight>
              </a:rPr>
              <a:t>1919-2014</a:t>
            </a:r>
            <a:r>
              <a:rPr lang="en" sz="1200" dirty="0">
                <a:highlight>
                  <a:srgbClr val="FFFAB5"/>
                </a:highlight>
              </a:rPr>
              <a:t>, ǂe </a:t>
            </a:r>
            <a:r>
              <a:rPr lang="en" sz="1200" dirty="0">
                <a:highlight>
                  <a:srgbClr val="C9DAF8"/>
                </a:highlight>
              </a:rPr>
              <a:t>author</a:t>
            </a:r>
            <a:r>
              <a:rPr lang="en" sz="1200" dirty="0">
                <a:highlight>
                  <a:srgbClr val="FFFAB5"/>
                </a:highlight>
              </a:rPr>
              <a:t>.</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245 10 ǂa </a:t>
            </a:r>
            <a:r>
              <a:rPr lang="en" sz="1200" dirty="0"/>
              <a:t>Abiyoyo</a:t>
            </a:r>
            <a:r>
              <a:rPr lang="en" sz="1200" dirty="0">
                <a:highlight>
                  <a:srgbClr val="FFFAB5"/>
                </a:highlight>
              </a:rPr>
              <a:t> : ǂb </a:t>
            </a:r>
            <a:r>
              <a:rPr lang="en" sz="1200" dirty="0"/>
              <a:t>based on a South African lullaby and folk song</a:t>
            </a:r>
            <a:r>
              <a:rPr lang="en" sz="1200" dirty="0">
                <a:highlight>
                  <a:srgbClr val="FFFAB5"/>
                </a:highlight>
              </a:rPr>
              <a:t> / ǂc </a:t>
            </a:r>
            <a:r>
              <a:rPr lang="en" sz="1200" dirty="0"/>
              <a:t>text by Pete Seeger</a:t>
            </a:r>
            <a:r>
              <a:rPr lang="en" sz="1200" dirty="0">
                <a:highlight>
                  <a:srgbClr val="FFFAB5"/>
                </a:highlight>
              </a:rPr>
              <a:t> ; </a:t>
            </a:r>
            <a:r>
              <a:rPr lang="en" sz="1200" dirty="0"/>
              <a:t>illustrations by Michael Hays</a:t>
            </a:r>
            <a:r>
              <a:rPr lang="en" sz="1200" dirty="0">
                <a:highlight>
                  <a:srgbClr val="FFFAB5"/>
                </a:highlight>
              </a:rPr>
              <a:t>.</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246 1_ ǂi </a:t>
            </a:r>
            <a:r>
              <a:rPr lang="en" sz="1200" dirty="0">
                <a:highlight>
                  <a:srgbClr val="C9DAF8"/>
                </a:highlight>
              </a:rPr>
              <a:t>At head of cover title</a:t>
            </a:r>
            <a:r>
              <a:rPr lang="en" sz="1200" dirty="0">
                <a:highlight>
                  <a:srgbClr val="FFFAB5"/>
                </a:highlight>
              </a:rPr>
              <a:t>: ǂa </a:t>
            </a:r>
            <a:r>
              <a:rPr lang="en" sz="1200" dirty="0"/>
              <a:t>Pete Seeger's storysong</a:t>
            </a:r>
            <a:endParaRPr sz="1200" dirty="0"/>
          </a:p>
          <a:p>
            <a:pPr marL="0" lvl="0" indent="0" algn="l" rtl="0">
              <a:spcBef>
                <a:spcPts val="0"/>
              </a:spcBef>
              <a:spcAft>
                <a:spcPts val="0"/>
              </a:spcAft>
              <a:buClr>
                <a:schemeClr val="dk1"/>
              </a:buClr>
              <a:buSzPts val="1100"/>
              <a:buFont typeface="Arial"/>
              <a:buNone/>
            </a:pPr>
            <a:r>
              <a:rPr lang="en" sz="1200" dirty="0">
                <a:highlight>
                  <a:srgbClr val="FFFAB5"/>
                </a:highlight>
              </a:rPr>
              <a:t>250 __ ǂa </a:t>
            </a:r>
            <a:r>
              <a:rPr lang="en" sz="1200" dirty="0"/>
              <a:t>First Simon &amp; Schuster book-and-CD edition</a:t>
            </a:r>
            <a:r>
              <a:rPr lang="en" sz="1200" dirty="0">
                <a:highlight>
                  <a:srgbClr val="FFFAB5"/>
                </a:highlight>
              </a:rPr>
              <a:t>.</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264 _1 ǂa </a:t>
            </a:r>
            <a:r>
              <a:rPr lang="en" sz="1200" dirty="0">
                <a:highlight>
                  <a:srgbClr val="D1FFBE"/>
                </a:highlight>
              </a:rPr>
              <a:t>New York</a:t>
            </a:r>
            <a:r>
              <a:rPr lang="en" sz="1200" dirty="0">
                <a:highlight>
                  <a:srgbClr val="FFFAB5"/>
                </a:highlight>
              </a:rPr>
              <a:t>, </a:t>
            </a:r>
            <a:r>
              <a:rPr lang="en" sz="1200" dirty="0">
                <a:highlight>
                  <a:srgbClr val="D1FFBE"/>
                </a:highlight>
              </a:rPr>
              <a:t>New York</a:t>
            </a:r>
            <a:r>
              <a:rPr lang="en" sz="1200" dirty="0">
                <a:highlight>
                  <a:srgbClr val="FFFAB5"/>
                </a:highlight>
              </a:rPr>
              <a:t> : ǂb </a:t>
            </a:r>
            <a:r>
              <a:rPr lang="en" sz="1200" dirty="0">
                <a:highlight>
                  <a:srgbClr val="D1FFBE"/>
                </a:highlight>
              </a:rPr>
              <a:t>Simon &amp; Schuster Books for Young Readers</a:t>
            </a:r>
            <a:r>
              <a:rPr lang="en" sz="1200" dirty="0">
                <a:highlight>
                  <a:srgbClr val="FFFAB5"/>
                </a:highlight>
              </a:rPr>
              <a:t>, ǂc </a:t>
            </a:r>
            <a:r>
              <a:rPr lang="en" sz="1200" dirty="0"/>
              <a:t>2001</a:t>
            </a:r>
            <a:r>
              <a:rPr lang="en" sz="1200" dirty="0">
                <a:highlight>
                  <a:srgbClr val="FFFAB5"/>
                </a:highlight>
              </a:rPr>
              <a:t>.</a:t>
            </a:r>
            <a:endParaRPr sz="1200" dirty="0">
              <a:highlight>
                <a:srgbClr val="FFFAB5"/>
              </a:highlight>
            </a:endParaRPr>
          </a:p>
          <a:p>
            <a:pPr marL="0" lvl="0" indent="0" algn="l" rtl="0">
              <a:spcBef>
                <a:spcPts val="0"/>
              </a:spcBef>
              <a:spcAft>
                <a:spcPts val="0"/>
              </a:spcAft>
              <a:buClr>
                <a:schemeClr val="dk1"/>
              </a:buClr>
              <a:buSzPts val="1100"/>
              <a:buFont typeface="Arial"/>
              <a:buNone/>
            </a:pPr>
            <a:r>
              <a:rPr lang="en" sz="1200" dirty="0">
                <a:highlight>
                  <a:srgbClr val="FFFAB5"/>
                </a:highlight>
              </a:rPr>
              <a:t>264 _4 ǂc ©</a:t>
            </a:r>
            <a:r>
              <a:rPr lang="en" sz="1200" dirty="0"/>
              <a:t>1986</a:t>
            </a:r>
            <a:endParaRPr sz="1200" dirty="0"/>
          </a:p>
          <a:p>
            <a:pPr marL="0" lvl="0" indent="0" algn="l" rtl="0">
              <a:spcBef>
                <a:spcPts val="0"/>
              </a:spcBef>
              <a:spcAft>
                <a:spcPts val="0"/>
              </a:spcAft>
              <a:buClr>
                <a:schemeClr val="dk1"/>
              </a:buClr>
              <a:buSzPts val="1100"/>
              <a:buFont typeface="Arial"/>
              <a:buNone/>
            </a:pPr>
            <a:r>
              <a:rPr lang="en" sz="1200" dirty="0">
                <a:highlight>
                  <a:srgbClr val="FFFAB5"/>
                </a:highlight>
              </a:rPr>
              <a:t>300 __ ǂa 1 volume (</a:t>
            </a:r>
            <a:r>
              <a:rPr lang="en" sz="1200" dirty="0">
                <a:highlight>
                  <a:srgbClr val="C9DAF8"/>
                </a:highlight>
              </a:rPr>
              <a:t>unpaged</a:t>
            </a:r>
            <a:r>
              <a:rPr lang="en" sz="1200" dirty="0">
                <a:highlight>
                  <a:srgbClr val="FFFAB5"/>
                </a:highlight>
              </a:rPr>
              <a:t>) : ǂb </a:t>
            </a:r>
            <a:r>
              <a:rPr lang="en" sz="1200" dirty="0">
                <a:highlight>
                  <a:srgbClr val="C9DAF8"/>
                </a:highlight>
              </a:rPr>
              <a:t>color illustrations</a:t>
            </a:r>
            <a:r>
              <a:rPr lang="en" sz="1200" dirty="0">
                <a:highlight>
                  <a:srgbClr val="FFFAB5"/>
                </a:highlight>
              </a:rPr>
              <a:t> ; ǂc </a:t>
            </a:r>
            <a:r>
              <a:rPr lang="en" sz="1200" dirty="0"/>
              <a:t>27</a:t>
            </a:r>
            <a:r>
              <a:rPr lang="en" sz="1200" dirty="0">
                <a:highlight>
                  <a:srgbClr val="FFFAB5"/>
                </a:highlight>
              </a:rPr>
              <a:t> cm + ǂe </a:t>
            </a:r>
            <a:r>
              <a:rPr lang="en" sz="1200" dirty="0">
                <a:highlight>
                  <a:srgbClr val="C9DAF8"/>
                </a:highlight>
              </a:rPr>
              <a:t>1 CD</a:t>
            </a:r>
            <a:endParaRPr sz="1200" dirty="0"/>
          </a:p>
        </p:txBody>
      </p:sp>
      <p:sp>
        <p:nvSpPr>
          <p:cNvPr id="135" name="Google Shape;135;p21"/>
          <p:cNvSpPr txBox="1"/>
          <p:nvPr/>
        </p:nvSpPr>
        <p:spPr>
          <a:xfrm>
            <a:off x="4522500" y="203475"/>
            <a:ext cx="4522500" cy="49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FFFAB5"/>
                </a:highlight>
              </a:rPr>
              <a:t>336 __ ǂa text ǂb txt ǂ2 rdacontent</a:t>
            </a:r>
            <a:endParaRPr sz="1200">
              <a:highlight>
                <a:srgbClr val="FFFAB5"/>
              </a:highlight>
            </a:endParaRPr>
          </a:p>
          <a:p>
            <a:pPr marL="0" lvl="0" indent="0" algn="l" rtl="0">
              <a:spcBef>
                <a:spcPts val="0"/>
              </a:spcBef>
              <a:spcAft>
                <a:spcPts val="0"/>
              </a:spcAft>
              <a:buNone/>
            </a:pPr>
            <a:r>
              <a:rPr lang="en" sz="1200">
                <a:highlight>
                  <a:srgbClr val="FFFAB5"/>
                </a:highlight>
              </a:rPr>
              <a:t>336 __ ǂa still image ǂb sti ǂ2 rdacontent</a:t>
            </a:r>
            <a:endParaRPr sz="1200">
              <a:highlight>
                <a:srgbClr val="FFFAB5"/>
              </a:highlight>
            </a:endParaRPr>
          </a:p>
          <a:p>
            <a:pPr marL="0" lvl="0" indent="0" algn="l" rtl="0">
              <a:spcBef>
                <a:spcPts val="0"/>
              </a:spcBef>
              <a:spcAft>
                <a:spcPts val="0"/>
              </a:spcAft>
              <a:buNone/>
            </a:pPr>
            <a:r>
              <a:rPr lang="en" sz="1200">
                <a:highlight>
                  <a:srgbClr val="FFFAB5"/>
                </a:highlight>
              </a:rPr>
              <a:t>336 __ ǂa performed music ǂb prm ǂ2 rdacontent</a:t>
            </a:r>
            <a:endParaRPr sz="1200">
              <a:highlight>
                <a:srgbClr val="FFFAB5"/>
              </a:highlight>
            </a:endParaRPr>
          </a:p>
          <a:p>
            <a:pPr marL="0" lvl="0" indent="0" algn="l" rtl="0">
              <a:spcBef>
                <a:spcPts val="0"/>
              </a:spcBef>
              <a:spcAft>
                <a:spcPts val="0"/>
              </a:spcAft>
              <a:buNone/>
            </a:pPr>
            <a:r>
              <a:rPr lang="en" sz="1200">
                <a:highlight>
                  <a:srgbClr val="FFFAB5"/>
                </a:highlight>
              </a:rPr>
              <a:t>337 __ ǂa unmediated ǂb n ǂ2 rdamedia</a:t>
            </a:r>
            <a:endParaRPr sz="1200">
              <a:highlight>
                <a:srgbClr val="FFFAB5"/>
              </a:highlight>
            </a:endParaRPr>
          </a:p>
          <a:p>
            <a:pPr marL="0" lvl="0" indent="0" algn="l" rtl="0">
              <a:spcBef>
                <a:spcPts val="0"/>
              </a:spcBef>
              <a:spcAft>
                <a:spcPts val="0"/>
              </a:spcAft>
              <a:buNone/>
            </a:pPr>
            <a:r>
              <a:rPr lang="en" sz="1200">
                <a:highlight>
                  <a:srgbClr val="FFFAB5"/>
                </a:highlight>
              </a:rPr>
              <a:t>337 __ ǂa audio ǂb s ǂ2 rdamedia</a:t>
            </a:r>
            <a:endParaRPr sz="1200">
              <a:highlight>
                <a:srgbClr val="FFFAB5"/>
              </a:highlight>
            </a:endParaRPr>
          </a:p>
          <a:p>
            <a:pPr marL="0" lvl="0" indent="0" algn="l" rtl="0">
              <a:spcBef>
                <a:spcPts val="0"/>
              </a:spcBef>
              <a:spcAft>
                <a:spcPts val="0"/>
              </a:spcAft>
              <a:buNone/>
            </a:pPr>
            <a:r>
              <a:rPr lang="en" sz="1200">
                <a:highlight>
                  <a:srgbClr val="FFFAB5"/>
                </a:highlight>
              </a:rPr>
              <a:t>338 __ ǂa volume ǂb nc ǂ2 rdacarrier</a:t>
            </a:r>
            <a:endParaRPr sz="1200">
              <a:highlight>
                <a:srgbClr val="FFFAB5"/>
              </a:highlight>
            </a:endParaRPr>
          </a:p>
          <a:p>
            <a:pPr marL="0" lvl="0" indent="0" algn="l" rtl="0">
              <a:spcBef>
                <a:spcPts val="0"/>
              </a:spcBef>
              <a:spcAft>
                <a:spcPts val="0"/>
              </a:spcAft>
              <a:buNone/>
            </a:pPr>
            <a:r>
              <a:rPr lang="en" sz="1200">
                <a:highlight>
                  <a:srgbClr val="FFFAB5"/>
                </a:highlight>
              </a:rPr>
              <a:t>338 __ ǂa audio disc ǂb sd ǂ2 rdacarrier</a:t>
            </a:r>
            <a:endParaRPr sz="1200">
              <a:highlight>
                <a:srgbClr val="FFFAB5"/>
              </a:highlight>
            </a:endParaRPr>
          </a:p>
          <a:p>
            <a:pPr marL="0" lvl="0" indent="0" algn="l" rtl="0">
              <a:spcBef>
                <a:spcPts val="0"/>
              </a:spcBef>
              <a:spcAft>
                <a:spcPts val="0"/>
              </a:spcAft>
              <a:buNone/>
            </a:pPr>
            <a:r>
              <a:rPr lang="en" sz="1200">
                <a:highlight>
                  <a:srgbClr val="FFFAB5"/>
                </a:highlight>
              </a:rPr>
              <a:t>500 __ ǂa </a:t>
            </a:r>
            <a:r>
              <a:rPr lang="en" sz="1200"/>
              <a:t>Based on an ancient lullaby of the Xhosa people of South Africa.</a:t>
            </a:r>
            <a:endParaRPr sz="1200"/>
          </a:p>
          <a:p>
            <a:pPr marL="0" lvl="0" indent="0" algn="l" rtl="0">
              <a:spcBef>
                <a:spcPts val="0"/>
              </a:spcBef>
              <a:spcAft>
                <a:spcPts val="0"/>
              </a:spcAft>
              <a:buNone/>
            </a:pPr>
            <a:r>
              <a:rPr lang="en" sz="1200">
                <a:highlight>
                  <a:srgbClr val="FFFAB5"/>
                </a:highlight>
              </a:rPr>
              <a:t>500 __ ǂa A </a:t>
            </a:r>
            <a:r>
              <a:rPr lang="en" sz="1200">
                <a:highlight>
                  <a:srgbClr val="C9DAF8"/>
                </a:highlight>
              </a:rPr>
              <a:t>retelling</a:t>
            </a:r>
            <a:r>
              <a:rPr lang="en" sz="1200">
                <a:highlight>
                  <a:srgbClr val="FFFAB5"/>
                </a:highlight>
              </a:rPr>
              <a:t> of Abiyoyo.</a:t>
            </a:r>
            <a:endParaRPr sz="1200">
              <a:highlight>
                <a:srgbClr val="FFFAB5"/>
              </a:highlight>
            </a:endParaRPr>
          </a:p>
          <a:p>
            <a:pPr marL="0" lvl="0" indent="0" algn="l" rtl="0">
              <a:spcBef>
                <a:spcPts val="0"/>
              </a:spcBef>
              <a:spcAft>
                <a:spcPts val="0"/>
              </a:spcAft>
              <a:buNone/>
            </a:pPr>
            <a:r>
              <a:rPr lang="en" sz="1200">
                <a:highlight>
                  <a:srgbClr val="FFFAB5"/>
                </a:highlight>
              </a:rPr>
              <a:t>500 __ ǂa </a:t>
            </a:r>
            <a:r>
              <a:rPr lang="en" sz="1200"/>
              <a:t>Includes CD of Pete Seeger performing two different versions of Abiyoyo.</a:t>
            </a:r>
            <a:endParaRPr sz="1200"/>
          </a:p>
          <a:p>
            <a:pPr marL="0" lvl="0" indent="0" algn="l" rtl="0">
              <a:spcBef>
                <a:spcPts val="0"/>
              </a:spcBef>
              <a:spcAft>
                <a:spcPts val="0"/>
              </a:spcAft>
              <a:buNone/>
            </a:pPr>
            <a:r>
              <a:rPr lang="en" sz="1200">
                <a:highlight>
                  <a:srgbClr val="FFFAB5"/>
                </a:highlight>
              </a:rPr>
              <a:t>520 0_ ǂa </a:t>
            </a:r>
            <a:r>
              <a:rPr lang="en" sz="1200"/>
              <a:t>An adaptation of a South African lullaby and folk story. A magician and his musical son are cast out of the village for disturbing the peace, but return to vanquish the giant Abiyoyo when he attacks the village folk.</a:t>
            </a:r>
            <a:endParaRPr sz="1200"/>
          </a:p>
          <a:p>
            <a:pPr marL="0" lvl="0" indent="0" algn="l" rtl="0">
              <a:spcBef>
                <a:spcPts val="0"/>
              </a:spcBef>
              <a:spcAft>
                <a:spcPts val="0"/>
              </a:spcAft>
              <a:buNone/>
            </a:pPr>
            <a:r>
              <a:rPr lang="en" sz="1200">
                <a:highlight>
                  <a:srgbClr val="FFFAB5"/>
                </a:highlight>
              </a:rPr>
              <a:t>521 1_ ǂa </a:t>
            </a:r>
            <a:r>
              <a:rPr lang="en" sz="1200">
                <a:highlight>
                  <a:srgbClr val="C9DAF8"/>
                </a:highlight>
              </a:rPr>
              <a:t>004-008</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586 __ ǂa </a:t>
            </a:r>
            <a:r>
              <a:rPr lang="en" sz="1200"/>
              <a:t>Reading Rainbow selection</a:t>
            </a:r>
            <a:r>
              <a:rPr lang="en" sz="1200">
                <a:highlight>
                  <a:srgbClr val="FFFAB5"/>
                </a:highlight>
              </a:rPr>
              <a:t>, </a:t>
            </a:r>
            <a:r>
              <a:rPr lang="en" sz="1200"/>
              <a:t>1986</a:t>
            </a:r>
            <a:endParaRPr sz="1200"/>
          </a:p>
          <a:p>
            <a:pPr marL="0" lvl="0" indent="0" algn="l" rtl="0">
              <a:spcBef>
                <a:spcPts val="0"/>
              </a:spcBef>
              <a:spcAft>
                <a:spcPts val="0"/>
              </a:spcAft>
              <a:buNone/>
            </a:pPr>
            <a:r>
              <a:rPr lang="en" sz="1200">
                <a:highlight>
                  <a:srgbClr val="FFFAB5"/>
                </a:highlight>
              </a:rPr>
              <a:t>588 __ ǂa </a:t>
            </a:r>
            <a:r>
              <a:rPr lang="en" sz="1200"/>
              <a:t>This bibliographic record is licensed under Creative Commons CC0 1.0.</a:t>
            </a:r>
            <a:endParaRPr sz="1200"/>
          </a:p>
          <a:p>
            <a:pPr marL="0" lvl="0" indent="0" algn="l" rtl="0">
              <a:spcBef>
                <a:spcPts val="0"/>
              </a:spcBef>
              <a:spcAft>
                <a:spcPts val="0"/>
              </a:spcAft>
              <a:buNone/>
            </a:pPr>
            <a:r>
              <a:rPr lang="en" sz="1200">
                <a:highlight>
                  <a:srgbClr val="FFFAB5"/>
                </a:highlight>
              </a:rPr>
              <a:t>650 _0 ǂa </a:t>
            </a:r>
            <a:r>
              <a:rPr lang="en" sz="1200">
                <a:highlight>
                  <a:srgbClr val="D1FFBE"/>
                </a:highlight>
              </a:rPr>
              <a:t>Folklore</a:t>
            </a:r>
            <a:r>
              <a:rPr lang="en" sz="1200">
                <a:highlight>
                  <a:srgbClr val="FFFAB5"/>
                </a:highlight>
              </a:rPr>
              <a:t> ǂz </a:t>
            </a:r>
            <a:r>
              <a:rPr lang="en" sz="1200">
                <a:highlight>
                  <a:srgbClr val="C9DAF8"/>
                </a:highlight>
              </a:rPr>
              <a:t>South Africa</a:t>
            </a:r>
            <a:r>
              <a:rPr lang="en" sz="1200">
                <a:highlight>
                  <a:srgbClr val="FFFAB5"/>
                </a:highlight>
              </a:rPr>
              <a: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Folk tales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655 _7 ǂa </a:t>
            </a:r>
            <a:r>
              <a:rPr lang="en" sz="1200">
                <a:highlight>
                  <a:srgbClr val="D1FFBE"/>
                </a:highlight>
              </a:rPr>
              <a:t>Picture books</a:t>
            </a:r>
            <a:r>
              <a:rPr lang="en" sz="1200">
                <a:highlight>
                  <a:srgbClr val="FFFAB5"/>
                </a:highlight>
              </a:rPr>
              <a:t>. ǂ2 lcgft</a:t>
            </a:r>
            <a:endParaRPr sz="1200">
              <a:highlight>
                <a:srgbClr val="FFFAB5"/>
              </a:highlight>
            </a:endParaRPr>
          </a:p>
          <a:p>
            <a:pPr marL="0" lvl="0" indent="0" algn="l" rtl="0">
              <a:spcBef>
                <a:spcPts val="0"/>
              </a:spcBef>
              <a:spcAft>
                <a:spcPts val="0"/>
              </a:spcAft>
              <a:buNone/>
            </a:pPr>
            <a:r>
              <a:rPr lang="en" sz="1200">
                <a:highlight>
                  <a:srgbClr val="FFFAB5"/>
                </a:highlight>
              </a:rPr>
              <a:t>700 1_ ǂa </a:t>
            </a:r>
            <a:r>
              <a:rPr lang="en" sz="1200"/>
              <a:t>Hays, Michael</a:t>
            </a:r>
            <a:r>
              <a:rPr lang="en" sz="1200">
                <a:highlight>
                  <a:srgbClr val="FFFAB5"/>
                </a:highlight>
              </a:rPr>
              <a:t>, ǂe </a:t>
            </a:r>
            <a:r>
              <a:rPr lang="en" sz="1200">
                <a:highlight>
                  <a:srgbClr val="C9DAF8"/>
                </a:highlight>
              </a:rPr>
              <a:t>illustrator</a:t>
            </a:r>
            <a:r>
              <a:rPr lang="en" sz="1200">
                <a:highlight>
                  <a:srgbClr val="FFFAB5"/>
                </a:highlight>
              </a:rPr>
              <a:t>.</a:t>
            </a:r>
            <a:endParaRPr sz="1200">
              <a:highlight>
                <a:srgbClr val="FFFAB5"/>
              </a:highlight>
            </a:endParaRPr>
          </a:p>
        </p:txBody>
      </p:sp>
      <p:sp>
        <p:nvSpPr>
          <p:cNvPr id="136" name="Google Shape;136;p21"/>
          <p:cNvSpPr txBox="1"/>
          <p:nvPr/>
        </p:nvSpPr>
        <p:spPr>
          <a:xfrm>
            <a:off x="7432800" y="4312200"/>
            <a:ext cx="1711200" cy="8313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FFFF"/>
                </a:solidFill>
                <a:latin typeface="Maven Pro"/>
                <a:ea typeface="Maven Pro"/>
                <a:cs typeface="Maven Pro"/>
                <a:sym typeface="Maven Pro"/>
              </a:rPr>
              <a:t>BOOK WITH </a:t>
            </a:r>
            <a:endParaRPr b="1">
              <a:solidFill>
                <a:srgbClr val="FFFFFF"/>
              </a:solidFill>
              <a:latin typeface="Maven Pro"/>
              <a:ea typeface="Maven Pro"/>
              <a:cs typeface="Maven Pro"/>
              <a:sym typeface="Maven Pro"/>
            </a:endParaRPr>
          </a:p>
          <a:p>
            <a:pPr marL="0" lvl="0" indent="0" algn="ctr" rtl="0">
              <a:spcBef>
                <a:spcPts val="0"/>
              </a:spcBef>
              <a:spcAft>
                <a:spcPts val="0"/>
              </a:spcAft>
              <a:buNone/>
            </a:pPr>
            <a:r>
              <a:rPr lang="en" b="1">
                <a:solidFill>
                  <a:srgbClr val="FFFFFF"/>
                </a:solidFill>
                <a:latin typeface="Maven Pro"/>
                <a:ea typeface="Maven Pro"/>
                <a:cs typeface="Maven Pro"/>
                <a:sym typeface="Maven Pro"/>
              </a:rPr>
              <a:t>ACCOMPANYING MATERIAL</a:t>
            </a:r>
            <a:endParaRPr b="1">
              <a:solidFill>
                <a:srgbClr val="FFFFFF"/>
              </a:solidFill>
              <a:latin typeface="Maven Pro"/>
              <a:ea typeface="Maven Pro"/>
              <a:cs typeface="Maven Pro"/>
              <a:sym typeface="Maven Pro"/>
            </a:endParaRPr>
          </a:p>
        </p:txBody>
      </p:sp>
      <p:sp>
        <p:nvSpPr>
          <p:cNvPr id="137" name="Google Shape;137;p21"/>
          <p:cNvSpPr txBox="1"/>
          <p:nvPr/>
        </p:nvSpPr>
        <p:spPr>
          <a:xfrm>
            <a:off x="2732750" y="0"/>
            <a:ext cx="1812600" cy="769500"/>
          </a:xfrm>
          <a:prstGeom prst="rect">
            <a:avLst/>
          </a:prstGeom>
          <a:solidFill>
            <a:srgbClr val="073763"/>
          </a:solid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 sz="1100">
                <a:solidFill>
                  <a:schemeClr val="dk1"/>
                </a:solidFill>
                <a:highlight>
                  <a:srgbClr val="FFFAB5"/>
                </a:highlight>
                <a:latin typeface="Maven Pro"/>
                <a:ea typeface="Maven Pro"/>
                <a:cs typeface="Maven Pro"/>
                <a:sym typeface="Maven Pro"/>
              </a:rPr>
              <a:t>software-generated</a:t>
            </a:r>
            <a:r>
              <a:rPr lang="en" sz="1100">
                <a:highlight>
                  <a:srgbClr val="FFFAB5"/>
                </a:highlight>
                <a:latin typeface="Maven Pro"/>
                <a:ea typeface="Maven Pro"/>
                <a:cs typeface="Maven Pro"/>
                <a:sym typeface="Maven Pro"/>
              </a:rPr>
              <a:t>: 49%</a:t>
            </a:r>
            <a:endParaRPr sz="1100">
              <a:highlight>
                <a:srgbClr val="FFFAB5"/>
              </a:highlight>
              <a:latin typeface="Maven Pro"/>
              <a:ea typeface="Maven Pro"/>
              <a:cs typeface="Maven Pro"/>
              <a:sym typeface="Maven Pro"/>
            </a:endParaRPr>
          </a:p>
          <a:p>
            <a:pPr marL="0" lvl="0" indent="0" algn="ctr" rtl="0">
              <a:spcBef>
                <a:spcPts val="0"/>
              </a:spcBef>
              <a:spcAft>
                <a:spcPts val="0"/>
              </a:spcAft>
              <a:buNone/>
            </a:pPr>
            <a:r>
              <a:rPr lang="en" sz="1100">
                <a:highlight>
                  <a:srgbClr val="D1FFBE"/>
                </a:highlight>
                <a:latin typeface="Maven Pro"/>
                <a:ea typeface="Maven Pro"/>
                <a:cs typeface="Maven Pro"/>
                <a:sym typeface="Maven Pro"/>
              </a:rPr>
              <a:t>auto-suggested: 6%</a:t>
            </a:r>
            <a:endParaRPr sz="1100">
              <a:highlight>
                <a:srgbClr val="D1FFBE"/>
              </a:highlight>
              <a:latin typeface="Maven Pro"/>
              <a:ea typeface="Maven Pro"/>
              <a:cs typeface="Maven Pro"/>
              <a:sym typeface="Maven Pro"/>
            </a:endParaRPr>
          </a:p>
          <a:p>
            <a:pPr marL="0" lvl="0" indent="0" algn="ctr" rtl="0">
              <a:spcBef>
                <a:spcPts val="0"/>
              </a:spcBef>
              <a:spcAft>
                <a:spcPts val="0"/>
              </a:spcAft>
              <a:buNone/>
            </a:pPr>
            <a:r>
              <a:rPr lang="en" sz="1100">
                <a:highlight>
                  <a:srgbClr val="C9DAF8"/>
                </a:highlight>
                <a:latin typeface="Maven Pro"/>
                <a:ea typeface="Maven Pro"/>
                <a:cs typeface="Maven Pro"/>
                <a:sym typeface="Maven Pro"/>
              </a:rPr>
              <a:t>predefined option: 6%</a:t>
            </a:r>
            <a:endParaRPr sz="1100">
              <a:latin typeface="Maven Pro"/>
              <a:ea typeface="Maven Pro"/>
              <a:cs typeface="Maven Pro"/>
              <a:sym typeface="Maven Pro"/>
            </a:endParaRPr>
          </a:p>
          <a:p>
            <a:pPr marL="0" lvl="0" indent="0" algn="ctr" rtl="0">
              <a:spcBef>
                <a:spcPts val="0"/>
              </a:spcBef>
              <a:spcAft>
                <a:spcPts val="0"/>
              </a:spcAft>
              <a:buNone/>
            </a:pPr>
            <a:r>
              <a:rPr lang="en" sz="1100">
                <a:highlight>
                  <a:srgbClr val="FFFFFF"/>
                </a:highlight>
                <a:latin typeface="Maven Pro"/>
                <a:ea typeface="Maven Pro"/>
                <a:cs typeface="Maven Pro"/>
                <a:sym typeface="Maven Pro"/>
              </a:rPr>
              <a:t>manual data entry: 39%</a:t>
            </a:r>
            <a:endParaRPr sz="1100">
              <a:highlight>
                <a:srgbClr val="FFFFFF"/>
              </a:highlight>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ctrTitle"/>
          </p:nvPr>
        </p:nvSpPr>
        <p:spPr>
          <a:xfrm>
            <a:off x="3519975" y="978594"/>
            <a:ext cx="5624100" cy="2308294"/>
          </a:xfrm>
          <a:prstGeom prst="rect">
            <a:avLst/>
          </a:prstGeom>
          <a:solidFill>
            <a:srgbClr val="FFFFFF"/>
          </a:solidFill>
        </p:spPr>
        <p:txBody>
          <a:bodyPr spcFirstLastPara="1" wrap="square" lIns="91425" tIns="91425" rIns="91425" bIns="91425" anchor="b" anchorCtr="0">
            <a:spAutoFit/>
          </a:bodyPr>
          <a:lstStyle/>
          <a:p>
            <a:pPr marL="0" lvl="0" indent="0" algn="ctr" rtl="0">
              <a:lnSpc>
                <a:spcPct val="150000"/>
              </a:lnSpc>
              <a:spcBef>
                <a:spcPts val="0"/>
              </a:spcBef>
              <a:spcAft>
                <a:spcPts val="0"/>
              </a:spcAft>
              <a:buClr>
                <a:schemeClr val="dk1"/>
              </a:buClr>
              <a:buSzPts val="1100"/>
              <a:buFont typeface="Arial"/>
              <a:buNone/>
            </a:pPr>
            <a:r>
              <a:rPr lang="en" sz="4000" b="1" dirty="0" smtClean="0">
                <a:solidFill>
                  <a:srgbClr val="073763"/>
                </a:solidFill>
                <a:latin typeface="Maven Pro"/>
                <a:ea typeface="Maven Pro"/>
                <a:cs typeface="Maven Pro"/>
              </a:rPr>
              <a:t>Questions</a:t>
            </a:r>
            <a:r>
              <a:rPr lang="en" sz="4400" b="1" dirty="0">
                <a:solidFill>
                  <a:srgbClr val="073763"/>
                </a:solidFill>
                <a:latin typeface="Maven Pro"/>
                <a:ea typeface="Maven Pro"/>
                <a:cs typeface="Maven Pro"/>
              </a:rPr>
              <a:t>?</a:t>
            </a:r>
            <a:endParaRPr sz="4400" b="1" dirty="0">
              <a:solidFill>
                <a:srgbClr val="073763"/>
              </a:solidFill>
              <a:latin typeface="Maven Pro"/>
              <a:ea typeface="Maven Pro"/>
              <a:cs typeface="Maven Pro"/>
            </a:endParaRPr>
          </a:p>
          <a:p>
            <a:pPr marL="0" lvl="0" indent="0" algn="ctr" rtl="0">
              <a:lnSpc>
                <a:spcPct val="150000"/>
              </a:lnSpc>
              <a:spcBef>
                <a:spcPts val="0"/>
              </a:spcBef>
              <a:spcAft>
                <a:spcPts val="0"/>
              </a:spcAft>
              <a:buClr>
                <a:schemeClr val="dk1"/>
              </a:buClr>
              <a:buSzPts val="1100"/>
              <a:buFont typeface="Arial"/>
              <a:buNone/>
            </a:pPr>
            <a:r>
              <a:rPr lang="en" sz="2400" b="1" dirty="0">
                <a:solidFill>
                  <a:srgbClr val="073763"/>
                </a:solidFill>
                <a:latin typeface="Maven Pro"/>
                <a:ea typeface="Maven Pro"/>
                <a:cs typeface="Maven Pro"/>
                <a:sym typeface="Maven Pro"/>
              </a:rPr>
              <a:t>tris@obib.org</a:t>
            </a:r>
            <a:endParaRPr sz="2400" b="1" dirty="0">
              <a:solidFill>
                <a:srgbClr val="073763"/>
              </a:solidFill>
              <a:latin typeface="Maven Pro"/>
              <a:ea typeface="Maven Pro"/>
              <a:cs typeface="Maven Pro"/>
              <a:sym typeface="Maven Pro"/>
            </a:endParaRPr>
          </a:p>
          <a:p>
            <a:pPr marL="0" lvl="0" indent="0" algn="ctr" rtl="0">
              <a:lnSpc>
                <a:spcPct val="150000"/>
              </a:lnSpc>
              <a:spcBef>
                <a:spcPts val="0"/>
              </a:spcBef>
              <a:spcAft>
                <a:spcPts val="0"/>
              </a:spcAft>
              <a:buClr>
                <a:schemeClr val="dk1"/>
              </a:buClr>
              <a:buSzPts val="1100"/>
              <a:buFont typeface="Arial"/>
              <a:buNone/>
            </a:pPr>
            <a:r>
              <a:rPr lang="en" sz="2400" b="1" dirty="0" smtClean="0">
                <a:solidFill>
                  <a:srgbClr val="073763"/>
                </a:solidFill>
                <a:latin typeface="Maven Pro"/>
                <a:ea typeface="Maven Pro"/>
                <a:cs typeface="Maven Pro"/>
                <a:sym typeface="Maven Pro"/>
              </a:rPr>
              <a:t>tris@predictivebib.org</a:t>
            </a:r>
            <a:endParaRPr sz="2400" b="1" dirty="0">
              <a:solidFill>
                <a:srgbClr val="073763"/>
              </a:solidFill>
              <a:latin typeface="Maven Pro"/>
              <a:ea typeface="Maven Pro"/>
              <a:cs typeface="Maven Pro"/>
              <a:sym typeface="Maven Pro"/>
            </a:endParaRPr>
          </a:p>
        </p:txBody>
      </p:sp>
      <p:sp>
        <p:nvSpPr>
          <p:cNvPr id="106" name="Google Shape;106;p17"/>
          <p:cNvSpPr txBox="1"/>
          <p:nvPr/>
        </p:nvSpPr>
        <p:spPr>
          <a:xfrm>
            <a:off x="3443100" y="4741325"/>
            <a:ext cx="5700600" cy="411900"/>
          </a:xfrm>
          <a:prstGeom prst="rect">
            <a:avLst/>
          </a:prstGeom>
          <a:gradFill>
            <a:gsLst>
              <a:gs pos="0">
                <a:srgbClr val="000000"/>
              </a:gs>
              <a:gs pos="100000">
                <a:srgbClr val="174B94"/>
              </a:gs>
            </a:gsLst>
            <a:lin ang="0" scaled="0"/>
          </a:gradFill>
          <a:ln>
            <a:noFill/>
          </a:ln>
        </p:spPr>
        <p:txBody>
          <a:bodyPr spcFirstLastPara="1" wrap="square" lIns="91425" tIns="36575" rIns="91425" bIns="91425" anchor="t" anchorCtr="0">
            <a:noAutofit/>
          </a:bodyPr>
          <a:lstStyle/>
          <a:p>
            <a:pPr marL="0" lvl="0" indent="0" algn="ctr" rtl="0">
              <a:spcBef>
                <a:spcPts val="0"/>
              </a:spcBef>
              <a:spcAft>
                <a:spcPts val="0"/>
              </a:spcAft>
              <a:buNone/>
            </a:pPr>
            <a:r>
              <a:rPr lang="en" sz="2200" b="1" dirty="0">
                <a:solidFill>
                  <a:srgbClr val="FFFFFF"/>
                </a:solidFill>
                <a:latin typeface="Maven Pro"/>
                <a:ea typeface="Maven Pro"/>
                <a:cs typeface="Maven Pro"/>
                <a:sym typeface="Maven Pro"/>
              </a:rPr>
              <a:t>    Tris </a:t>
            </a:r>
            <a:r>
              <a:rPr lang="en" sz="2200" b="1" dirty="0" smtClean="0">
                <a:solidFill>
                  <a:srgbClr val="FFFFFF"/>
                </a:solidFill>
                <a:latin typeface="Maven Pro"/>
                <a:ea typeface="Maven Pro"/>
                <a:cs typeface="Maven Pro"/>
                <a:sym typeface="Maven Pro"/>
              </a:rPr>
              <a:t>Shores</a:t>
            </a:r>
            <a:endParaRPr sz="2200" b="1" dirty="0">
              <a:solidFill>
                <a:srgbClr val="FFFFFF"/>
              </a:solidFill>
              <a:latin typeface="Maven Pro"/>
              <a:ea typeface="Maven Pro"/>
              <a:cs typeface="Maven Pro"/>
              <a:sym typeface="Maven Pro"/>
            </a:endParaRPr>
          </a:p>
        </p:txBody>
      </p:sp>
      <p:pic>
        <p:nvPicPr>
          <p:cNvPr id="107" name="Google Shape;107;p17"/>
          <p:cNvPicPr preferRelativeResize="0"/>
          <p:nvPr/>
        </p:nvPicPr>
        <p:blipFill rotWithShape="1">
          <a:blip r:embed="rId3">
            <a:alphaModFix/>
          </a:blip>
          <a:srcRect l="1550" r="1550"/>
          <a:stretch/>
        </p:blipFill>
        <p:spPr>
          <a:xfrm>
            <a:off x="0" y="0"/>
            <a:ext cx="3519975" cy="5153101"/>
          </a:xfrm>
          <a:prstGeom prst="rect">
            <a:avLst/>
          </a:prstGeom>
          <a:noFill/>
          <a:ln>
            <a:noFill/>
          </a:ln>
        </p:spPr>
      </p:pic>
      <p:sp>
        <p:nvSpPr>
          <p:cNvPr id="5" name="Google Shape;57;p13"/>
          <p:cNvSpPr txBox="1"/>
          <p:nvPr/>
        </p:nvSpPr>
        <p:spPr>
          <a:xfrm>
            <a:off x="96864" y="658425"/>
            <a:ext cx="3321788" cy="5693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rgbClr val="FFFFFF"/>
                </a:solidFill>
                <a:latin typeface="Maven Pro"/>
                <a:ea typeface="Maven Pro"/>
                <a:cs typeface="Maven Pro"/>
                <a:sym typeface="Maven Pro"/>
              </a:rPr>
              <a:t>predictivebib.org</a:t>
            </a:r>
            <a:endParaRPr sz="2500" b="1" dirty="0">
              <a:solidFill>
                <a:srgbClr val="FFFFFF"/>
              </a:solidFill>
              <a:latin typeface="Maven Pro"/>
              <a:ea typeface="Maven Pro"/>
              <a:cs typeface="Maven Pro"/>
              <a:sym typeface="Maven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536" y="476093"/>
            <a:ext cx="8550417" cy="4450237"/>
          </a:xfrm>
        </p:spPr>
        <p:txBody>
          <a:bodyPr>
            <a:noAutofit/>
          </a:bodyPr>
          <a:lstStyle/>
          <a:p>
            <a:pPr marL="139700" indent="0" algn="ctr">
              <a:spcAft>
                <a:spcPts val="1200"/>
              </a:spcAft>
              <a:buNone/>
            </a:pPr>
            <a:r>
              <a:rPr lang="en-US" sz="4000" b="1" dirty="0">
                <a:solidFill>
                  <a:srgbClr val="073763"/>
                </a:solidFill>
                <a:latin typeface="Maven Pro"/>
                <a:ea typeface="Maven Pro"/>
                <a:cs typeface="Maven Pro"/>
              </a:rPr>
              <a:t>Resources</a:t>
            </a:r>
          </a:p>
          <a:p>
            <a:pPr marL="139700" indent="0">
              <a:buNone/>
            </a:pPr>
            <a:endParaRPr lang="en-US" dirty="0">
              <a:solidFill>
                <a:schemeClr val="tx1">
                  <a:lumMod val="85000"/>
                  <a:lumOff val="15000"/>
                </a:schemeClr>
              </a:solidFill>
            </a:endParaRPr>
          </a:p>
          <a:p>
            <a:pPr marL="139700" indent="0">
              <a:buNone/>
            </a:pPr>
            <a:r>
              <a:rPr lang="en-US" dirty="0" err="1">
                <a:solidFill>
                  <a:schemeClr val="tx1">
                    <a:lumMod val="85000"/>
                    <a:lumOff val="15000"/>
                  </a:schemeClr>
                </a:solidFill>
              </a:rPr>
              <a:t>Altmann</a:t>
            </a:r>
            <a:r>
              <a:rPr lang="en-US" dirty="0">
                <a:solidFill>
                  <a:schemeClr val="tx1">
                    <a:lumMod val="85000"/>
                    <a:lumOff val="15000"/>
                  </a:schemeClr>
                </a:solidFill>
              </a:rPr>
              <a:t>, </a:t>
            </a:r>
            <a:r>
              <a:rPr lang="en-US" dirty="0" err="1">
                <a:solidFill>
                  <a:schemeClr val="tx1">
                    <a:lumMod val="85000"/>
                    <a:lumOff val="15000"/>
                  </a:schemeClr>
                </a:solidFill>
              </a:rPr>
              <a:t>Gerd</a:t>
            </a:r>
            <a:r>
              <a:rPr lang="en-US" dirty="0">
                <a:solidFill>
                  <a:schemeClr val="tx1">
                    <a:lumMod val="85000"/>
                    <a:lumOff val="15000"/>
                  </a:schemeClr>
                </a:solidFill>
              </a:rPr>
              <a:t>. First slide image from </a:t>
            </a:r>
            <a:r>
              <a:rPr lang="en-US" dirty="0" err="1">
                <a:solidFill>
                  <a:schemeClr val="tx1">
                    <a:lumMod val="85000"/>
                    <a:lumOff val="15000"/>
                  </a:schemeClr>
                </a:solidFill>
              </a:rPr>
              <a:t>Pixabay</a:t>
            </a:r>
            <a:r>
              <a:rPr lang="en-US" dirty="0">
                <a:solidFill>
                  <a:schemeClr val="tx1">
                    <a:lumMod val="85000"/>
                    <a:lumOff val="15000"/>
                  </a:schemeClr>
                </a:solidFill>
              </a:rPr>
              <a:t>. </a:t>
            </a:r>
            <a:r>
              <a:rPr lang="en-US" dirty="0">
                <a:solidFill>
                  <a:schemeClr val="tx1">
                    <a:lumMod val="85000"/>
                    <a:lumOff val="15000"/>
                  </a:schemeClr>
                </a:solidFill>
                <a:hlinkClick r:id="rId3"/>
              </a:rPr>
              <a:t>https://pixabay.com/users/geralt-9301/</a:t>
            </a:r>
            <a:endParaRPr lang="en-US" dirty="0">
              <a:solidFill>
                <a:schemeClr val="tx1">
                  <a:lumMod val="85000"/>
                  <a:lumOff val="15000"/>
                </a:schemeClr>
              </a:solidFill>
            </a:endParaRPr>
          </a:p>
          <a:p>
            <a:pPr marL="139700" indent="0">
              <a:buNone/>
            </a:pPr>
            <a:endParaRPr lang="en-US" dirty="0">
              <a:solidFill>
                <a:schemeClr val="tx1">
                  <a:lumMod val="85000"/>
                  <a:lumOff val="15000"/>
                </a:schemeClr>
              </a:solidFill>
            </a:endParaRPr>
          </a:p>
          <a:p>
            <a:pPr marL="139700" indent="0">
              <a:buNone/>
            </a:pPr>
            <a:r>
              <a:rPr lang="en-US" dirty="0">
                <a:solidFill>
                  <a:schemeClr val="tx1">
                    <a:lumMod val="85000"/>
                    <a:lumOff val="15000"/>
                  </a:schemeClr>
                </a:solidFill>
              </a:rPr>
              <a:t>Buccellato, Brian (2017). </a:t>
            </a:r>
            <a:r>
              <a:rPr lang="en-US" i="1" dirty="0">
                <a:solidFill>
                  <a:schemeClr val="tx1">
                    <a:lumMod val="85000"/>
                    <a:lumOff val="15000"/>
                  </a:schemeClr>
                </a:solidFill>
              </a:rPr>
              <a:t>Injustice: gods among us year five</a:t>
            </a:r>
            <a:r>
              <a:rPr lang="en-US" dirty="0">
                <a:solidFill>
                  <a:schemeClr val="tx1">
                    <a:lumMod val="85000"/>
                    <a:lumOff val="15000"/>
                  </a:schemeClr>
                </a:solidFill>
              </a:rPr>
              <a:t>. DC Comics.</a:t>
            </a:r>
          </a:p>
          <a:p>
            <a:pPr marL="139700" indent="0">
              <a:buNone/>
            </a:pPr>
            <a:endParaRPr lang="en-US" dirty="0">
              <a:solidFill>
                <a:schemeClr val="tx1">
                  <a:lumMod val="85000"/>
                  <a:lumOff val="15000"/>
                </a:schemeClr>
              </a:solidFill>
            </a:endParaRPr>
          </a:p>
          <a:p>
            <a:pPr marL="139700" indent="0">
              <a:buNone/>
            </a:pPr>
            <a:r>
              <a:rPr lang="en-US" dirty="0">
                <a:solidFill>
                  <a:schemeClr val="tx1">
                    <a:lumMod val="85000"/>
                    <a:lumOff val="15000"/>
                  </a:schemeClr>
                </a:solidFill>
              </a:rPr>
              <a:t>Florida Institute for Human &amp; Machine Cognition, Concept Maps. </a:t>
            </a:r>
          </a:p>
          <a:p>
            <a:pPr marL="139700" indent="0">
              <a:buNone/>
            </a:pPr>
            <a:endParaRPr lang="en-US" dirty="0" smtClean="0">
              <a:solidFill>
                <a:schemeClr val="tx1">
                  <a:lumMod val="85000"/>
                  <a:lumOff val="15000"/>
                </a:schemeClr>
              </a:solidFill>
            </a:endParaRPr>
          </a:p>
          <a:p>
            <a:pPr marL="139700" indent="0">
              <a:buNone/>
            </a:pPr>
            <a:r>
              <a:rPr lang="en-US" dirty="0" smtClean="0">
                <a:solidFill>
                  <a:schemeClr val="tx1">
                    <a:lumMod val="85000"/>
                    <a:lumOff val="15000"/>
                  </a:schemeClr>
                </a:solidFill>
              </a:rPr>
              <a:t>Lang</a:t>
            </a:r>
            <a:r>
              <a:rPr lang="en-US" dirty="0">
                <a:solidFill>
                  <a:schemeClr val="tx1">
                    <a:lumMod val="85000"/>
                    <a:lumOff val="15000"/>
                  </a:schemeClr>
                </a:solidFill>
              </a:rPr>
              <a:t>, Ruth Emmie (2017). </a:t>
            </a:r>
            <a:r>
              <a:rPr lang="en-US" i="1" dirty="0">
                <a:solidFill>
                  <a:schemeClr val="tx1">
                    <a:lumMod val="85000"/>
                    <a:lumOff val="15000"/>
                  </a:schemeClr>
                </a:solidFill>
              </a:rPr>
              <a:t>Beasts of extraordinary circumstance</a:t>
            </a:r>
            <a:r>
              <a:rPr lang="en-US" dirty="0">
                <a:solidFill>
                  <a:schemeClr val="tx1">
                    <a:lumMod val="85000"/>
                    <a:lumOff val="15000"/>
                  </a:schemeClr>
                </a:solidFill>
              </a:rPr>
              <a:t>. St. Martin's Press</a:t>
            </a:r>
            <a:r>
              <a:rPr lang="en-US" dirty="0" smtClean="0">
                <a:solidFill>
                  <a:schemeClr val="tx1">
                    <a:lumMod val="85000"/>
                    <a:lumOff val="15000"/>
                  </a:schemeClr>
                </a:solidFill>
              </a:rPr>
              <a:t>.</a:t>
            </a:r>
            <a:endParaRPr lang="en-US" dirty="0">
              <a:solidFill>
                <a:schemeClr val="tx1">
                  <a:lumMod val="85000"/>
                  <a:lumOff val="15000"/>
                </a:schemeClr>
              </a:solidFill>
            </a:endParaRPr>
          </a:p>
          <a:p>
            <a:pPr marL="139700" indent="0">
              <a:buNone/>
            </a:pPr>
            <a:endParaRPr lang="en-US" dirty="0"/>
          </a:p>
          <a:p>
            <a:pPr marL="139700" indent="0">
              <a:buNone/>
            </a:pPr>
            <a:r>
              <a:rPr lang="en-US" dirty="0" smtClean="0">
                <a:solidFill>
                  <a:schemeClr val="tx1">
                    <a:lumMod val="85000"/>
                    <a:lumOff val="15000"/>
                  </a:schemeClr>
                </a:solidFill>
              </a:rPr>
              <a:t>PredictiveBIB acknowledgments. </a:t>
            </a:r>
            <a:r>
              <a:rPr lang="en-US" dirty="0" smtClean="0">
                <a:solidFill>
                  <a:schemeClr val="tx1">
                    <a:lumMod val="85000"/>
                    <a:lumOff val="15000"/>
                  </a:schemeClr>
                </a:solidFill>
                <a:hlinkClick r:id="rId4"/>
              </a:rPr>
              <a:t>https</a:t>
            </a:r>
            <a:r>
              <a:rPr lang="en-US" dirty="0">
                <a:solidFill>
                  <a:schemeClr val="tx1">
                    <a:lumMod val="85000"/>
                    <a:lumOff val="15000"/>
                  </a:schemeClr>
                </a:solidFill>
                <a:hlinkClick r:id="rId4"/>
              </a:rPr>
              <a:t>://predictivebib.org/#</a:t>
            </a:r>
            <a:r>
              <a:rPr lang="en-US" dirty="0" smtClean="0">
                <a:solidFill>
                  <a:schemeClr val="tx1">
                    <a:lumMod val="85000"/>
                    <a:lumOff val="15000"/>
                  </a:schemeClr>
                </a:solidFill>
                <a:hlinkClick r:id="rId4"/>
              </a:rPr>
              <a:t>acknowledgment_id</a:t>
            </a:r>
            <a:endParaRPr lang="en-US" dirty="0" smtClean="0">
              <a:solidFill>
                <a:schemeClr val="tx1">
                  <a:lumMod val="85000"/>
                  <a:lumOff val="15000"/>
                </a:schemeClr>
              </a:solidFill>
            </a:endParaRPr>
          </a:p>
          <a:p>
            <a:pPr marL="139700" indent="0">
              <a:buNone/>
            </a:pPr>
            <a:endParaRPr lang="en-US" dirty="0">
              <a:solidFill>
                <a:schemeClr val="tx1">
                  <a:lumMod val="85000"/>
                  <a:lumOff val="15000"/>
                </a:schemeClr>
              </a:solidFill>
            </a:endParaRPr>
          </a:p>
          <a:p>
            <a:pPr marL="139700" indent="0">
              <a:buNone/>
            </a:pPr>
            <a:r>
              <a:rPr lang="en-US" dirty="0" err="1">
                <a:solidFill>
                  <a:schemeClr val="tx1">
                    <a:lumMod val="85000"/>
                    <a:lumOff val="15000"/>
                  </a:schemeClr>
                </a:solidFill>
              </a:rPr>
              <a:t>Silvey</a:t>
            </a:r>
            <a:r>
              <a:rPr lang="en-US" dirty="0">
                <a:solidFill>
                  <a:schemeClr val="tx1">
                    <a:lumMod val="85000"/>
                    <a:lumOff val="15000"/>
                  </a:schemeClr>
                </a:solidFill>
              </a:rPr>
              <a:t>, Anita (2008). </a:t>
            </a:r>
            <a:r>
              <a:rPr lang="en-US" i="1" dirty="0">
                <a:solidFill>
                  <a:schemeClr val="tx1">
                    <a:lumMod val="85000"/>
                    <a:lumOff val="15000"/>
                  </a:schemeClr>
                </a:solidFill>
              </a:rPr>
              <a:t>I'll Pass For Your Comrade: Women Soldiers in the Civil War</a:t>
            </a:r>
            <a:r>
              <a:rPr lang="en-US" dirty="0">
                <a:solidFill>
                  <a:schemeClr val="tx1">
                    <a:lumMod val="85000"/>
                    <a:lumOff val="15000"/>
                  </a:schemeClr>
                </a:solidFill>
              </a:rPr>
              <a:t>. Clarion Books</a:t>
            </a:r>
            <a:r>
              <a:rPr lang="en-US" dirty="0" smtClean="0">
                <a:solidFill>
                  <a:schemeClr val="tx1">
                    <a:lumMod val="85000"/>
                    <a:lumOff val="15000"/>
                  </a:schemeClr>
                </a:solidFill>
              </a:rPr>
              <a:t>.</a:t>
            </a:r>
            <a:endParaRPr lang="en-US" sz="2000" dirty="0" smtClean="0"/>
          </a:p>
          <a:p>
            <a:pPr marL="139700" indent="0">
              <a:buNone/>
            </a:pPr>
            <a:endParaRPr lang="en-US" sz="2000" dirty="0"/>
          </a:p>
        </p:txBody>
      </p:sp>
    </p:spTree>
    <p:extLst>
      <p:ext uri="{BB962C8B-B14F-4D97-AF65-F5344CB8AC3E}">
        <p14:creationId xmlns:p14="http://schemas.microsoft.com/office/powerpoint/2010/main" val="647010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2087</Words>
  <Application>Microsoft Office PowerPoint</Application>
  <PresentationFormat>On-screen Show (16:9)</PresentationFormat>
  <Paragraphs>231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Maven Pro</vt:lpstr>
      <vt:lpstr>Maven Pro Regular</vt:lpstr>
      <vt:lpstr>Simple Light</vt:lpstr>
      <vt:lpstr>A   platform that  significantly  reduces the cost &amp; complexity of cataloging...</vt:lpstr>
      <vt:lpstr>PowerPoint Presentation</vt:lpstr>
      <vt:lpstr>PowerPoint Presentation</vt:lpstr>
      <vt:lpstr>PowerPoint Presentation</vt:lpstr>
      <vt:lpstr>PowerPoint Presentation</vt:lpstr>
      <vt:lpstr>PowerPoint Presentation</vt:lpstr>
      <vt:lpstr>PowerPoint Presentation</vt:lpstr>
      <vt:lpstr>Questions? tris@obib.org tris@predictivebib.org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2021-02-04T14:55:43Z</dcterms:modified>
</cp:coreProperties>
</file>