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531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97"/>
  </p:normalViewPr>
  <p:slideViewPr>
    <p:cSldViewPr snapToGrid="0" snapToObjects="1">
      <p:cViewPr varScale="1">
        <p:scale>
          <a:sx n="113" d="100"/>
          <a:sy n="113" d="100"/>
        </p:scale>
        <p:origin x="1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u</a:t>
            </a: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of $4 w</a:t>
            </a:r>
            <a:r>
              <a:rPr lang="en" sz="1000"/>
              <a:t>as instituted through a MARC proposal from the British Library in conjunction with the PCC URI group</a:t>
            </a:r>
            <a:endParaRPr sz="1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 can be carried by $4 predicate alone, not by tag or indicators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Uniform titles, as shown in this 130, are in severely limited supply and beset by many problems inherited from legacy practice, e.g. use of conventional collective titles.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proposed 758 to accommodate work identifiers that didn’t come from uniform titles, e.g. OCLC work entities.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rimary use case 758 was intended to support was “primary” relationships, as they are known in RDA; . bf:instanceOf serves a similar purpose.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$4/$0 mechanism can be used to handle these.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shows support for multiple work registries *if* you want to use them. This is not possible with 130 alone. The use of $4 makes the relationship unambiguous.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group meeting for this first time at this conference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ends its term on September 30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and training important - still a lot of misconceptions around, but equally we still need to understand full range of use cases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PCC Standing Committee on Training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with providers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Nancy will talk about Casalini, MARCEdit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OCLC is key player, both on research and production side. 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Jean Godby has played very important role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Ingest of URIs includes implications for controlling functionality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Handoffs for continuing work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aren’t any of these in the record?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/>
              <a:t>Need for transitional workflows because infrastructure doesn’t change overnight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 trying to make MARC a perfect carrier for linked data</a:t>
            </a:r>
            <a:endParaRPr/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Consider costs vs benefits at this point of its life cycle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concept: “Shoehorning principle”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fields, like 7XX, are fairly easy to map to linked data assertions; others, like 041 for language relationships, are harder to 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Differences between authority and bib formats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Talked before about ecosystem where data comes in and goes out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Tooling: Nancy will talk about vendor activities, such as MARCEdit tools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OK, let’s look at some MARC records.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Last one is the topic of a discussion paper to be considered tomorrow.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26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41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12EF78E3-FDA3-4D28-AAA2-0B81F349A39D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28" r:id="rId13"/>
    <p:sldLayoutId id="2147485329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marc/mac/2016/2016-dp18.html" TargetMode="External"/><Relationship Id="rId4" Type="http://schemas.openxmlformats.org/officeDocument/2006/relationships/hyperlink" Target="https://www.loc.gov/marc/mac/2016/2016-dp17.html" TargetMode="External"/><Relationship Id="rId5" Type="http://schemas.openxmlformats.org/officeDocument/2006/relationships/hyperlink" Target="https://www.loc.gov/marc/mac/2017/2017-dp01.html" TargetMode="External"/><Relationship Id="rId6" Type="http://schemas.openxmlformats.org/officeDocument/2006/relationships/hyperlink" Target="https://www.loc.gov/marc/mac/2017/2017-dp02.html" TargetMode="External"/><Relationship Id="rId7" Type="http://schemas.openxmlformats.org/officeDocument/2006/relationships/hyperlink" Target="https://www.loc.gov/marc/mac/2018/2018-dp08.html" TargetMode="External"/><Relationship Id="rId8" Type="http://schemas.openxmlformats.org/officeDocument/2006/relationships/hyperlink" Target="https://www.loc.gov/marc/mac/2018/2018-dp07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aba/pcc/bibframe/TaskGroups/URI-TaskGroup.html" TargetMode="External"/><Relationship Id="rId4" Type="http://schemas.openxmlformats.org/officeDocument/2006/relationships/hyperlink" Target="https://www.loc.gov/aba/pcc/bibframe/TaskGroups/formulate_obtain_URI_guide.pdf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s://docs.google.com/document/d/1tfOLs0CtkuMRutCA5TnGD-xcJZh5PIo078uymAEua5E/edit" TargetMode="External"/><Relationship Id="rId7" Type="http://schemas.openxmlformats.org/officeDocument/2006/relationships/hyperlink" Target="https://docs.google.com/document/d/1d_3exV4jMQVrzg0XpSe8C5TtVpVTtHa1InfE4k-8MkE/edit" TargetMode="External"/><Relationship Id="rId8" Type="http://schemas.openxmlformats.org/officeDocument/2006/relationships/hyperlink" Target="https://docs.google.com/document/d/1tJNIFm2FaEbap1DiJXh4kXzoCCfpGOv14DHkvD_MV40/edit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BhWhXUGCOiZuCUGtOyY42fcER6AKKF7whbLiMEFNxA/edit" TargetMode="External"/><Relationship Id="rId4" Type="http://schemas.openxmlformats.org/officeDocument/2006/relationships/hyperlink" Target="https://docs.google.com/document/d/1e_oV1P-UqULf2_pvz6HeFrp-EVNe9BMfpLKSrgfcalM/edit" TargetMode="External"/><Relationship Id="rId5" Type="http://schemas.openxmlformats.org/officeDocument/2006/relationships/hyperlink" Target="https://docs.google.com/document/d/1s6ZeEQbDrBwmIA8HIZSBmcgHsq6dYFq4G67YoK7DgmY/edit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sni.org/isni/0000000121191991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t.ly/1BMQ0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PCC Task Group on URIs in MARC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743199"/>
            <a:ext cx="8520600" cy="113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MARC Formats Transition Interest Group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ALA Annual Conference, New Orleans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June 23, 2018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5840450" y="3880475"/>
            <a:ext cx="2271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Chew Chiat Naun</a:t>
            </a:r>
            <a:endParaRPr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naun_chew@harvard.edu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 vs tags</a:t>
            </a: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27236" y="112428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100 1# $a Wilson, August.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245 10 $a Three plays / $c August Wilson.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505 0# $a Ma Rainey’s black bottom -- Fences -- Joe Turner’s come and gone.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400" dirty="0"/>
              <a:t>700 12 $a Wilson, August. $t Fences.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400" dirty="0"/>
              <a:t>700 12 $</a:t>
            </a:r>
            <a:r>
              <a:rPr lang="en" sz="1400" dirty="0" err="1"/>
              <a:t>i</a:t>
            </a:r>
            <a:r>
              <a:rPr lang="en" sz="1400" dirty="0"/>
              <a:t> Is container of (work): $a Wilson, August. $t Fences.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400" dirty="0"/>
              <a:t> 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400" dirty="0"/>
              <a:t>700 12 $4 http://rdaregistry.info/Elements/w/P10147 $</a:t>
            </a:r>
            <a:r>
              <a:rPr lang="en" sz="1400" dirty="0" err="1"/>
              <a:t>i</a:t>
            </a:r>
            <a:r>
              <a:rPr lang="en" sz="1400" dirty="0"/>
              <a:t> Is container of (work): $a Wilson, August. $t Fences. $1 http://viaf.org/viaf/198566585</a:t>
            </a:r>
            <a:endParaRPr sz="1400" dirty="0"/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55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024775" y="2439325"/>
            <a:ext cx="222900" cy="18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024775" y="2982025"/>
            <a:ext cx="222900" cy="18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280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identifiers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130 0# $a </a:t>
            </a:r>
            <a:r>
              <a:rPr lang="en" sz="1400" dirty="0" err="1"/>
              <a:t>Shichinin</a:t>
            </a:r>
            <a:r>
              <a:rPr lang="en" sz="1400" dirty="0"/>
              <a:t> no samurai (Motion picture)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400" dirty="0"/>
              <a:t>245 10 $a Seven samurai / $c Janus Films ; Toho Co., Ltd. ; produced by </a:t>
            </a:r>
            <a:r>
              <a:rPr lang="en" sz="1400" dirty="0" err="1"/>
              <a:t>Sojiro</a:t>
            </a:r>
            <a:r>
              <a:rPr lang="en" sz="1400" dirty="0"/>
              <a:t> Motoki ; screenplay by Akira Kurosawa, </a:t>
            </a:r>
            <a:r>
              <a:rPr lang="en" sz="1400" dirty="0" err="1"/>
              <a:t>Shinobu</a:t>
            </a:r>
            <a:r>
              <a:rPr lang="en" sz="1400" dirty="0"/>
              <a:t> Hashimoto, Hideo </a:t>
            </a:r>
            <a:r>
              <a:rPr lang="en" sz="1400" dirty="0" err="1"/>
              <a:t>Oguni</a:t>
            </a:r>
            <a:r>
              <a:rPr lang="en" sz="1400" dirty="0"/>
              <a:t> ; directed by Akira Kurosawa.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758 ## $4 http://</a:t>
            </a:r>
            <a:r>
              <a:rPr lang="en" sz="1400" dirty="0" err="1"/>
              <a:t>rdaregistry.info</a:t>
            </a:r>
            <a:r>
              <a:rPr lang="en" sz="1400" dirty="0"/>
              <a:t>/Elements/m/P30135 $</a:t>
            </a:r>
            <a:r>
              <a:rPr lang="en" sz="1400" dirty="0" err="1"/>
              <a:t>i</a:t>
            </a:r>
            <a:r>
              <a:rPr lang="en" sz="1400" dirty="0"/>
              <a:t> Has work manifested: $a Seven samurai $1 http://</a:t>
            </a:r>
            <a:r>
              <a:rPr lang="en" sz="1400" dirty="0" err="1"/>
              <a:t>worldcat.org</a:t>
            </a:r>
            <a:r>
              <a:rPr lang="en" sz="1400" dirty="0"/>
              <a:t>/entity/work/id/1081573840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758 ## $4 http://</a:t>
            </a:r>
            <a:r>
              <a:rPr lang="en" sz="1400" dirty="0" err="1"/>
              <a:t>id.loc.gov</a:t>
            </a:r>
            <a:r>
              <a:rPr lang="en" sz="1400" dirty="0"/>
              <a:t>/ontologies/</a:t>
            </a:r>
            <a:r>
              <a:rPr lang="en" sz="1400" dirty="0" err="1"/>
              <a:t>bibframe</a:t>
            </a:r>
            <a:r>
              <a:rPr lang="en" sz="1400" dirty="0"/>
              <a:t>/</a:t>
            </a:r>
            <a:r>
              <a:rPr lang="en" sz="1400" dirty="0" err="1"/>
              <a:t>instanceOf</a:t>
            </a:r>
            <a:r>
              <a:rPr lang="en" sz="1400" dirty="0"/>
              <a:t> $</a:t>
            </a:r>
            <a:r>
              <a:rPr lang="en" sz="1400" dirty="0" err="1"/>
              <a:t>i</a:t>
            </a:r>
            <a:r>
              <a:rPr lang="en" sz="1400" dirty="0"/>
              <a:t> Instance of: $a Seven Samurai $1 http://</a:t>
            </a:r>
            <a:r>
              <a:rPr lang="en" sz="1400" dirty="0" err="1"/>
              <a:t>www.wikidata.org</a:t>
            </a:r>
            <a:r>
              <a:rPr lang="en" sz="1400" dirty="0"/>
              <a:t>/entity/Q189540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Outputs: MARC proposals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Builds on additions proposed by others over recent years, e.g. expanded coverage of $0.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Approved: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 dirty="0">
                <a:solidFill>
                  <a:schemeClr val="tx1"/>
                </a:solidFill>
                <a:hlinkClick r:id="rId3"/>
              </a:rPr>
              <a:t>Removing parenthetical (uri) prefix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 dirty="0">
                <a:solidFill>
                  <a:schemeClr val="tx1"/>
                </a:solidFill>
                <a:hlinkClick r:id="rId4"/>
              </a:rPr>
              <a:t>Redefining $4 to include relationship URIs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 dirty="0">
                <a:solidFill>
                  <a:schemeClr val="tx1"/>
                </a:solidFill>
                <a:hlinkClick r:id="rId5"/>
              </a:rPr>
              <a:t>Defining $1 for Real World Objects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 dirty="0">
                <a:solidFill>
                  <a:schemeClr val="tx1"/>
                </a:solidFill>
                <a:hlinkClick r:id="rId6"/>
              </a:rPr>
              <a:t>Defining 758 for work identifiers</a:t>
            </a:r>
            <a:endParaRPr sz="1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To be considered by MAC at ALA Annual 2018: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 dirty="0">
                <a:solidFill>
                  <a:schemeClr val="hlink"/>
                </a:solidFill>
                <a:hlinkClick r:id="rId7"/>
              </a:rPr>
              <a:t>Defining $0 and $1 for Authority 024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 dirty="0">
                <a:solidFill>
                  <a:schemeClr val="hlink"/>
                </a:solidFill>
                <a:hlinkClick r:id="rId8"/>
              </a:rPr>
              <a:t>Designating sources in name fields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684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Outputs: Documentation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Reports - see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home page</a:t>
            </a:r>
            <a:endParaRPr sz="140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sz="140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Formulating URIs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u="sng">
                <a:solidFill>
                  <a:schemeClr val="accent5"/>
                </a:solidFill>
                <a:hlinkClick r:id="rId5" invalidUrl="https://www.loc.gov/aba/pcc/bibframe/TaskGroups/URI FAQs.pdf"/>
              </a:rPr>
              <a:t>FAQ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RWO paper 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Position paper on URIs in authority records</a:t>
            </a:r>
            <a:endParaRPr>
              <a:solidFill>
                <a:srgbClr val="000000"/>
              </a:solidFill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$0/$1 summary (</a:t>
            </a:r>
            <a:r>
              <a:rPr lang="en" u="sng">
                <a:solidFill>
                  <a:schemeClr val="hlink"/>
                </a:solidFill>
                <a:hlinkClick r:id="rId8"/>
              </a:rPr>
              <a:t>draft</a:t>
            </a:r>
            <a:r>
              <a:rPr lang="en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 object </a:t>
            </a:r>
            <a:r>
              <a:rPr lang="en">
                <a:solidFill>
                  <a:schemeClr val="dk1"/>
                </a:solidFill>
              </a:rPr>
              <a:t>reconciliation (in progress)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Terry Reese rule files</a:t>
            </a:r>
            <a:endParaRPr sz="1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Outputs: Best practices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To be considered by PCC Linked Data Best Practices Task Group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Issues papers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Subfield order</a:t>
            </a:r>
            <a:endParaRPr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024 in authority records</a:t>
            </a:r>
            <a:endParaRPr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u="sng">
                <a:solidFill>
                  <a:srgbClr val="1155CC"/>
                </a:solidFill>
                <a:hlinkClick r:id="rId3"/>
              </a:rPr>
              <a:t>Multiple $0/$1 subfields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u="sng">
                <a:solidFill>
                  <a:srgbClr val="1155CC"/>
                </a:solidFill>
                <a:hlinkClick r:id="rId4"/>
              </a:rPr>
              <a:t>MARC vs RDA for 33X</a:t>
            </a:r>
            <a:endParaRPr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Work identifiers in </a:t>
            </a:r>
            <a:r>
              <a:rPr lang="en" u="sng">
                <a:solidFill>
                  <a:srgbClr val="1155CC"/>
                </a:solidFill>
                <a:hlinkClick r:id="rId5"/>
              </a:rPr>
              <a:t>MARC 758</a:t>
            </a:r>
            <a:endParaRPr>
              <a:solidFill>
                <a:schemeClr val="dk1"/>
              </a:solidFill>
            </a:endParaRP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Relationship URIs in $4</a:t>
            </a:r>
            <a:endParaRPr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FRBR issues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Education, outreach, and training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Alignment of PCC activities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of linked data vocabularies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adoption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Engagement with providers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OCLC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Commitment to providing URI output capability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Investigating ingest of URIs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Handoffs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" y="51435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By Diego </a:t>
            </a:r>
            <a:r>
              <a:rPr lang="en-US" dirty="0" err="1"/>
              <a:t>Delso</a:t>
            </a:r>
            <a:r>
              <a:rPr lang="en-US" dirty="0"/>
              <a:t>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=17764259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311700" y="445025"/>
            <a:ext cx="4162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None/>
            </a:pPr>
            <a:r>
              <a:rPr lang="en" sz="2400"/>
              <a:t>MARC as triples</a:t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100    1_    </a:t>
            </a:r>
            <a:r>
              <a:rPr lang="en" sz="1400" b="0" i="0" u="none" strike="noStrike" cap="none" dirty="0">
                <a:solidFill>
                  <a:schemeClr val="accent5"/>
                </a:solidFill>
                <a:highlight>
                  <a:srgbClr val="FFFF00"/>
                </a:highlight>
                <a:latin typeface="Baskerville" charset="0"/>
                <a:ea typeface="Baskerville" charset="0"/>
                <a:cs typeface="Baskerville" charset="0"/>
                <a:sym typeface="Source Sans Pro"/>
              </a:rPr>
              <a:t> |a Conrad, Joseph,  |d 1857-1924, </a:t>
            </a: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 </a:t>
            </a:r>
            <a:r>
              <a:rPr lang="en" sz="1400" b="0" i="0" u="none" strike="noStrike" cap="none" dirty="0">
                <a:solidFill>
                  <a:schemeClr val="accent5"/>
                </a:solidFill>
                <a:highlight>
                  <a:srgbClr val="00FF00"/>
                </a:highlight>
                <a:latin typeface="Baskerville" charset="0"/>
                <a:ea typeface="Baskerville" charset="0"/>
                <a:cs typeface="Baskerville" charset="0"/>
                <a:sym typeface="Source Sans Pro"/>
              </a:rPr>
              <a:t>|e author.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245    10     </a:t>
            </a:r>
            <a:r>
              <a:rPr lang="en" sz="1400" b="0" i="0" u="none" strike="noStrike" cap="none" dirty="0">
                <a:solidFill>
                  <a:schemeClr val="accent5"/>
                </a:solidFill>
                <a:highlight>
                  <a:srgbClr val="00FFFF"/>
                </a:highlight>
                <a:latin typeface="Baskerville" charset="0"/>
                <a:ea typeface="Baskerville" charset="0"/>
                <a:cs typeface="Baskerville" charset="0"/>
                <a:sym typeface="Source Sans Pro"/>
              </a:rPr>
              <a:t>|a Heart of darkness /  </a:t>
            </a: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|c by Joseph Conrad.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264    _1     |a Minneapolis, MN :  |b First Avenue Editions,  |c [2015]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300    __     |a 107 pages ;  |c 22 cm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336    __     |a text  |2 </a:t>
            </a:r>
            <a:r>
              <a:rPr lang="en" sz="1400" b="0" i="0" u="none" strike="noStrike" cap="none" dirty="0" err="1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rdacontent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337    __     |a unmediated  |2 </a:t>
            </a:r>
            <a:r>
              <a:rPr lang="en" sz="1400" b="0" i="0" u="none" strike="noStrike" cap="none" dirty="0" err="1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rdamedia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338    __     |a volume  |2 </a:t>
            </a:r>
            <a:r>
              <a:rPr lang="en" sz="1400" b="0" i="0" u="none" strike="noStrike" cap="none" dirty="0" err="1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rdacarrier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650    _0     |a Europeans  |z Africa  |v Fiction.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650    _0     |a Trading posts  |v Fiction.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650    _0     |a Degeneration  |v Fiction.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650    _0     |a Imperialism  |v Fiction.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651    _0     |a Africa  |v Fiction.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Source Sans Pro"/>
              <a:buNone/>
            </a:pPr>
            <a:r>
              <a:rPr lang="en" sz="1400" b="0" i="0" u="none" strike="noStrike" cap="none" dirty="0">
                <a:solidFill>
                  <a:schemeClr val="accent5"/>
                </a:solidFill>
                <a:latin typeface="Baskerville" charset="0"/>
                <a:ea typeface="Baskerville" charset="0"/>
                <a:cs typeface="Baskerville" charset="0"/>
                <a:sym typeface="Source Sans Pro"/>
              </a:rPr>
              <a:t>655    _0     |a Psychological fiction.</a:t>
            </a:r>
            <a:endParaRPr dirty="0">
              <a:solidFill>
                <a:schemeClr val="accent5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5443250" y="1476787"/>
            <a:ext cx="2751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Joseph Conrad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http://isni.org/isni/0000000</a:t>
            </a: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121023400</a:t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268225" y="2185175"/>
            <a:ext cx="4098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author of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http://www.rdaregistry.info/Elements/a/#P50195</a:t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4641200" y="3281787"/>
            <a:ext cx="18933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of Darkness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http://viaf.org/viaf/182831945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6537" y="3168375"/>
            <a:ext cx="664674" cy="99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https://www.brainpickings.org/wp-content/uploads/2012/12/josephconrad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375" y="554249"/>
            <a:ext cx="595950" cy="87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Shape 68"/>
          <p:cNvCxnSpPr>
            <a:endCxn id="67" idx="1"/>
          </p:cNvCxnSpPr>
          <p:nvPr/>
        </p:nvCxnSpPr>
        <p:spPr>
          <a:xfrm rot="10800000" flipH="1">
            <a:off x="2357375" y="993736"/>
            <a:ext cx="3327000" cy="26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>
            <a:off x="4107937" y="1476800"/>
            <a:ext cx="495600" cy="803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0" name="Shape 70"/>
          <p:cNvCxnSpPr/>
          <p:nvPr/>
        </p:nvCxnSpPr>
        <p:spPr>
          <a:xfrm>
            <a:off x="2022575" y="1660925"/>
            <a:ext cx="1902000" cy="1620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16799"/>
            <a:ext cx="8520600" cy="4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 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906099"/>
            <a:ext cx="8520600" cy="383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Linked data ecosystem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Other people’s data coming in, our data going out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Migration path</a:t>
            </a:r>
            <a:endParaRPr sz="14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chemeClr val="dk1"/>
                </a:solidFill>
              </a:rPr>
              <a:t>Need for transitional workflows</a:t>
            </a:r>
            <a:endParaRPr sz="14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control → Entity URIs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</a:rPr>
              <a:t>System functionality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Limitations of string-based authority control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Authorities as cross-platform requirement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" sz="1400" dirty="0" smtClean="0">
                <a:solidFill>
                  <a:schemeClr val="dk1"/>
                </a:solidFill>
              </a:rPr>
              <a:t>Emerging </a:t>
            </a:r>
            <a:r>
              <a:rPr lang="en" sz="1400" dirty="0">
                <a:solidFill>
                  <a:schemeClr val="dk1"/>
                </a:solidFill>
              </a:rPr>
              <a:t>models and services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Faceted vocabularies (</a:t>
            </a:r>
            <a:r>
              <a:rPr lang="en" sz="1400" dirty="0" err="1">
                <a:solidFill>
                  <a:schemeClr val="dk1"/>
                </a:solidFill>
              </a:rPr>
              <a:t>MeSH</a:t>
            </a:r>
            <a:r>
              <a:rPr lang="en" sz="1400" dirty="0">
                <a:solidFill>
                  <a:schemeClr val="dk1"/>
                </a:solidFill>
              </a:rPr>
              <a:t>, FAST, LCGFT)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Aggregators (VIAF, ISNI)</a:t>
            </a: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How it started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Steven Folsom’s </a:t>
            </a:r>
            <a:r>
              <a:rPr lang="e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call for best practices</a:t>
            </a:r>
            <a:r>
              <a:rPr lang="en" sz="1400" dirty="0">
                <a:solidFill>
                  <a:schemeClr val="dk1"/>
                </a:solidFill>
              </a:rPr>
              <a:t> (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of group</a:t>
            </a:r>
            <a:endParaRPr sz="1400" dirty="0"/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PCC participants’ meeting </a:t>
            </a:r>
            <a:endParaRPr dirty="0"/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Expansive c</a:t>
            </a:r>
            <a:r>
              <a:rPr lang="en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harge</a:t>
            </a:r>
            <a:endParaRPr dirty="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Members, consultants (Jackie Shieh, chair)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chemeClr val="dk1"/>
                </a:solidFill>
              </a:rPr>
              <a:t>Further connections</a:t>
            </a:r>
            <a:endParaRPr sz="1400" dirty="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RSC</a:t>
            </a:r>
            <a:endParaRPr dirty="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 err="1">
                <a:solidFill>
                  <a:schemeClr val="dk1"/>
                </a:solidFill>
              </a:rPr>
              <a:t>Casalini</a:t>
            </a:r>
            <a:endParaRPr dirty="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Ex </a:t>
            </a:r>
            <a:r>
              <a:rPr lang="en" dirty="0" err="1">
                <a:solidFill>
                  <a:schemeClr val="dk1"/>
                </a:solidFill>
              </a:rPr>
              <a:t>Libris</a:t>
            </a:r>
            <a:r>
              <a:rPr lang="en" dirty="0">
                <a:solidFill>
                  <a:schemeClr val="dk1"/>
                </a:solidFill>
              </a:rPr>
              <a:t> Linked Open Data Working Group</a:t>
            </a:r>
            <a:endParaRPr dirty="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PCC BIBFRAME Task Group</a:t>
            </a:r>
            <a:endParaRPr dirty="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dirty="0">
                <a:solidFill>
                  <a:schemeClr val="dk1"/>
                </a:solidFill>
              </a:rPr>
              <a:t>Survey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99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33333"/>
                </a:solidFill>
              </a:rPr>
              <a:t>Members</a:t>
            </a:r>
            <a:endParaRPr sz="1200" b="1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170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Ian Bigelow (University of Alberta) 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Robert Bremer (OCLC)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Chew Chiat Naun (PCC Standing Committee on Standards)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Michelle Durocher (PCC Policy Committee Representative)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Nancy </a:t>
            </a:r>
            <a:r>
              <a:rPr lang="en" sz="1200" dirty="0" err="1">
                <a:solidFill>
                  <a:srgbClr val="333333"/>
                </a:solidFill>
              </a:rPr>
              <a:t>Fallgren</a:t>
            </a:r>
            <a:r>
              <a:rPr lang="en" sz="1200" dirty="0">
                <a:solidFill>
                  <a:srgbClr val="333333"/>
                </a:solidFill>
              </a:rPr>
              <a:t> (NLM) 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Steven Folsom (Cornell)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Paul Frank (Library of Congress)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Jean </a:t>
            </a:r>
            <a:r>
              <a:rPr lang="en" sz="1200" dirty="0" err="1">
                <a:solidFill>
                  <a:srgbClr val="333333"/>
                </a:solidFill>
              </a:rPr>
              <a:t>Godby</a:t>
            </a:r>
            <a:r>
              <a:rPr lang="en" sz="1200" dirty="0">
                <a:solidFill>
                  <a:srgbClr val="333333"/>
                </a:solidFill>
              </a:rPr>
              <a:t> (OCLC Research)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Les Hawkins (CONSER) </a:t>
            </a:r>
            <a:endParaRPr sz="12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504267" y="961800"/>
            <a:ext cx="4328033" cy="3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333333"/>
                </a:solidFill>
              </a:rPr>
              <a:t>Consultants</a:t>
            </a:r>
            <a:endParaRPr sz="1200" b="1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170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John Chapman (OCLC) 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Galen Charlton (Evergreen)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 err="1">
                <a:solidFill>
                  <a:srgbClr val="333333"/>
                </a:solidFill>
              </a:rPr>
              <a:t>Corine</a:t>
            </a:r>
            <a:r>
              <a:rPr lang="en" sz="1200" dirty="0">
                <a:solidFill>
                  <a:srgbClr val="333333"/>
                </a:solidFill>
              </a:rPr>
              <a:t> </a:t>
            </a:r>
            <a:r>
              <a:rPr lang="en" sz="1200" dirty="0" err="1">
                <a:solidFill>
                  <a:srgbClr val="333333"/>
                </a:solidFill>
              </a:rPr>
              <a:t>Deliot</a:t>
            </a:r>
            <a:r>
              <a:rPr lang="en" sz="1200" dirty="0">
                <a:solidFill>
                  <a:srgbClr val="333333"/>
                </a:solidFill>
              </a:rPr>
              <a:t> (British Library)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Reinhold </a:t>
            </a:r>
            <a:r>
              <a:rPr lang="en" sz="1200" dirty="0" err="1">
                <a:solidFill>
                  <a:srgbClr val="333333"/>
                </a:solidFill>
              </a:rPr>
              <a:t>Heuvelmann</a:t>
            </a:r>
            <a:r>
              <a:rPr lang="en" sz="1200" dirty="0">
                <a:solidFill>
                  <a:srgbClr val="333333"/>
                </a:solidFill>
              </a:rPr>
              <a:t> (DNB)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Nancy Lorimer (Stanford, LD4P) 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Terry Reese (Ohio State)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Adam Schiff (University of Washington)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Jackie Shieh (George Washington University)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Gary Strawn (PCC Standing Committee on Applications) 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Nate Trail (NDMSO, Library of Congress)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>
                <a:solidFill>
                  <a:srgbClr val="333333"/>
                </a:solidFill>
              </a:rPr>
              <a:t>Melanie Wacker (Columbia University) 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 err="1">
                <a:solidFill>
                  <a:srgbClr val="333333"/>
                </a:solidFill>
              </a:rPr>
              <a:t>Thurstan</a:t>
            </a:r>
            <a:r>
              <a:rPr lang="en" sz="1200" dirty="0">
                <a:solidFill>
                  <a:srgbClr val="333333"/>
                </a:solidFill>
              </a:rPr>
              <a:t> Young (British Library)</a:t>
            </a:r>
            <a:endParaRPr sz="1200" dirty="0">
              <a:solidFill>
                <a:srgbClr val="333333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 dirty="0" err="1">
                <a:solidFill>
                  <a:srgbClr val="333333"/>
                </a:solidFill>
              </a:rPr>
              <a:t>Lihong</a:t>
            </a:r>
            <a:r>
              <a:rPr lang="en" sz="1200" dirty="0">
                <a:solidFill>
                  <a:srgbClr val="333333"/>
                </a:solidFill>
              </a:rPr>
              <a:t> Zhu (Washington </a:t>
            </a:r>
            <a:r>
              <a:rPr lang="en" sz="1200" dirty="0" smtClean="0">
                <a:solidFill>
                  <a:srgbClr val="333333"/>
                </a:solidFill>
              </a:rPr>
              <a:t>State, </a:t>
            </a:r>
            <a:r>
              <a:rPr lang="en" sz="1200" dirty="0" err="1">
                <a:solidFill>
                  <a:srgbClr val="333333"/>
                </a:solidFill>
              </a:rPr>
              <a:t>IGeLU</a:t>
            </a:r>
            <a:r>
              <a:rPr lang="en" sz="1200" dirty="0">
                <a:solidFill>
                  <a:srgbClr val="333333"/>
                </a:solidFill>
              </a:rPr>
              <a:t> LOD </a:t>
            </a:r>
            <a:r>
              <a:rPr lang="en-US" sz="1200" dirty="0" smtClean="0">
                <a:solidFill>
                  <a:srgbClr val="333333"/>
                </a:solidFill>
              </a:rPr>
              <a:t>SI</a:t>
            </a:r>
            <a:r>
              <a:rPr lang="en-US" sz="1200" dirty="0" smtClean="0">
                <a:solidFill>
                  <a:srgbClr val="333333"/>
                </a:solidFill>
              </a:rPr>
              <a:t>WG</a:t>
            </a:r>
            <a:r>
              <a:rPr lang="en" sz="1200" dirty="0" smtClean="0">
                <a:solidFill>
                  <a:srgbClr val="333333"/>
                </a:solidFill>
              </a:rPr>
              <a:t>)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Stakeholders &amp; objectives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conversion of MARC data into linked data (LD4L/P, OCLC Research)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&amp; encourage adoption of tools and services for linked data reconciliation (OCLC,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Casalini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Terry Reese)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use of linked data vocabularies (NLM, ISNI)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MARC capabilities (BL, DNB)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best practices for use of linked data in MARC (PCC)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community awareness, guide </a:t>
            </a:r>
            <a:r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practitioner and </a:t>
            </a:r>
            <a:r>
              <a:rPr lang="en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vendor 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 issues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 life cycle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ways and bad ways to fit URIs in MARC</a:t>
            </a:r>
            <a:endParaRPr/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“If only we could get everything in MARC into linked data” (why this is wrong)</a:t>
            </a:r>
            <a:endParaRPr/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758 paper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Authorities vs RWOs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Interpreting and documenting MARC semantics</a:t>
            </a:r>
            <a:endParaRPr sz="140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MARC object reconciliation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Metadata management issues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</a:rPr>
              <a:t>Multiple sources of authority</a:t>
            </a:r>
            <a:endParaRPr sz="1400">
              <a:solidFill>
                <a:srgbClr val="000000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the main reasons </a:t>
            </a:r>
            <a:r>
              <a:rPr lang="en">
                <a:solidFill>
                  <a:srgbClr val="000000"/>
                </a:solidFill>
              </a:rPr>
              <a:t>URIs are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becoming important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Implications for cataloguing practice</a:t>
            </a:r>
            <a:endParaRPr>
              <a:solidFill>
                <a:srgbClr val="000000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Preferred sources, repeatability, mappings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Infrastructure issues: Workflow, ingest, conversion</a:t>
            </a:r>
            <a:endParaRPr sz="1400"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Tooling</a:t>
            </a:r>
            <a:endParaRPr>
              <a:solidFill>
                <a:schemeClr val="dk1"/>
              </a:solidFill>
            </a:endParaRP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Role of vendors, application developers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94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E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volution of $0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1  $a </a:t>
            </a:r>
            <a:r>
              <a:rPr lang="en" sz="1400" dirty="0">
                <a:solidFill>
                  <a:schemeClr val="dk1"/>
                </a:solidFill>
              </a:rPr>
              <a:t>Sargent, John Singer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 (</a:t>
            </a:r>
            <a:r>
              <a:rPr lang="en" sz="1400" dirty="0" err="1">
                <a:solidFill>
                  <a:schemeClr val="dk1"/>
                </a:solidFill>
              </a:rPr>
              <a:t>ulan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1400" dirty="0">
                <a:solidFill>
                  <a:schemeClr val="dk1"/>
                </a:solidFill>
              </a:rPr>
              <a:t>500023972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1  $a </a:t>
            </a:r>
            <a:r>
              <a:rPr lang="en" sz="1400" dirty="0">
                <a:solidFill>
                  <a:schemeClr val="dk1"/>
                </a:solidFill>
              </a:rPr>
              <a:t>Sargent, John Singer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 (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" sz="1400" dirty="0">
                <a:solidFill>
                  <a:schemeClr val="dk1"/>
                </a:solidFill>
              </a:rPr>
              <a:t>http://</a:t>
            </a:r>
            <a:r>
              <a:rPr lang="en" sz="1400" dirty="0" err="1">
                <a:solidFill>
                  <a:schemeClr val="dk1"/>
                </a:solidFill>
              </a:rPr>
              <a:t>vocab.getty.edu</a:t>
            </a:r>
            <a:r>
              <a:rPr lang="en" sz="1400" dirty="0">
                <a:solidFill>
                  <a:schemeClr val="dk1"/>
                </a:solidFill>
              </a:rPr>
              <a:t>/</a:t>
            </a:r>
            <a:r>
              <a:rPr lang="en" sz="1400" dirty="0" err="1">
                <a:solidFill>
                  <a:schemeClr val="dk1"/>
                </a:solidFill>
              </a:rPr>
              <a:t>ulan</a:t>
            </a:r>
            <a:r>
              <a:rPr lang="en" sz="1400" dirty="0">
                <a:solidFill>
                  <a:schemeClr val="dk1"/>
                </a:solidFill>
              </a:rPr>
              <a:t>/500023972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1  $a </a:t>
            </a:r>
            <a:r>
              <a:rPr lang="en" sz="1400" dirty="0">
                <a:solidFill>
                  <a:schemeClr val="dk1"/>
                </a:solidFill>
              </a:rPr>
              <a:t>Sargent, John Singer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 </a:t>
            </a:r>
            <a:r>
              <a:rPr lang="en" sz="1400" dirty="0">
                <a:solidFill>
                  <a:schemeClr val="dk1"/>
                </a:solidFill>
              </a:rPr>
              <a:t>http://</a:t>
            </a:r>
            <a:r>
              <a:rPr lang="en" sz="1400" dirty="0" err="1">
                <a:solidFill>
                  <a:schemeClr val="dk1"/>
                </a:solidFill>
              </a:rPr>
              <a:t>vocab.getty.edu</a:t>
            </a:r>
            <a:r>
              <a:rPr lang="en" sz="1400" dirty="0">
                <a:solidFill>
                  <a:schemeClr val="dk1"/>
                </a:solidFill>
              </a:rPr>
              <a:t>/</a:t>
            </a:r>
            <a:r>
              <a:rPr lang="en" sz="1400" dirty="0" err="1">
                <a:solidFill>
                  <a:schemeClr val="dk1"/>
                </a:solidFill>
              </a:rPr>
              <a:t>ulan</a:t>
            </a:r>
            <a:r>
              <a:rPr lang="en" sz="1400" dirty="0">
                <a:solidFill>
                  <a:schemeClr val="dk1"/>
                </a:solidFill>
              </a:rPr>
              <a:t>/500023972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100 1  $a Sargent, John Singer $1 http://</a:t>
            </a:r>
            <a:r>
              <a:rPr lang="en" sz="1400" dirty="0" err="1">
                <a:solidFill>
                  <a:schemeClr val="dk1"/>
                </a:solidFill>
              </a:rPr>
              <a:t>vocab.getty.edu</a:t>
            </a:r>
            <a:r>
              <a:rPr lang="en" sz="1400" dirty="0">
                <a:solidFill>
                  <a:schemeClr val="dk1"/>
                </a:solidFill>
              </a:rPr>
              <a:t>/</a:t>
            </a:r>
            <a:r>
              <a:rPr lang="en" sz="1400" dirty="0" err="1">
                <a:solidFill>
                  <a:schemeClr val="dk1"/>
                </a:solidFill>
              </a:rPr>
              <a:t>ulan</a:t>
            </a:r>
            <a:r>
              <a:rPr lang="en" sz="1400" dirty="0">
                <a:solidFill>
                  <a:schemeClr val="dk1"/>
                </a:solidFill>
              </a:rPr>
              <a:t>/500023972-agent</a:t>
            </a: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100 1  $a Sargent, John Singer $1 http://</a:t>
            </a:r>
            <a:r>
              <a:rPr lang="en" sz="1400" dirty="0" err="1">
                <a:solidFill>
                  <a:schemeClr val="dk1"/>
                </a:solidFill>
              </a:rPr>
              <a:t>vocab.getty.edu</a:t>
            </a:r>
            <a:r>
              <a:rPr lang="en" sz="1400" dirty="0">
                <a:solidFill>
                  <a:schemeClr val="dk1"/>
                </a:solidFill>
              </a:rPr>
              <a:t>/</a:t>
            </a:r>
            <a:r>
              <a:rPr lang="en" sz="1400" dirty="0" err="1">
                <a:solidFill>
                  <a:schemeClr val="dk1"/>
                </a:solidFill>
              </a:rPr>
              <a:t>ulan</a:t>
            </a:r>
            <a:r>
              <a:rPr lang="en" sz="1400" dirty="0">
                <a:solidFill>
                  <a:schemeClr val="dk1"/>
                </a:solidFill>
              </a:rPr>
              <a:t>/500023972-agent $2 </a:t>
            </a:r>
            <a:r>
              <a:rPr lang="en" sz="1400" dirty="0" err="1">
                <a:solidFill>
                  <a:schemeClr val="dk1"/>
                </a:solidFill>
              </a:rPr>
              <a:t>ulan</a:t>
            </a:r>
            <a:endParaRPr sz="1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1472</Words>
  <Application>Microsoft Macintosh PowerPoint</Application>
  <PresentationFormat>On-screen Show (16:9)</PresentationFormat>
  <Paragraphs>204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Rockwell</vt:lpstr>
      <vt:lpstr>Calibri</vt:lpstr>
      <vt:lpstr>Source Sans Pro</vt:lpstr>
      <vt:lpstr>Rockwell Condensed</vt:lpstr>
      <vt:lpstr>Baskerville</vt:lpstr>
      <vt:lpstr>Raleway</vt:lpstr>
      <vt:lpstr>Cambria</vt:lpstr>
      <vt:lpstr>Wingdings</vt:lpstr>
      <vt:lpstr>Rockwell Extra Bold</vt:lpstr>
      <vt:lpstr>Gallery</vt:lpstr>
      <vt:lpstr>PCC Task Group on URIs in MARC</vt:lpstr>
      <vt:lpstr>PowerPoint Presentation</vt:lpstr>
      <vt:lpstr>Why? </vt:lpstr>
      <vt:lpstr>How it started</vt:lpstr>
      <vt:lpstr>Participants</vt:lpstr>
      <vt:lpstr>Stakeholders &amp; objectives</vt:lpstr>
      <vt:lpstr>MARC issues</vt:lpstr>
      <vt:lpstr>Metadata management issues</vt:lpstr>
      <vt:lpstr>Evolution of $0</vt:lpstr>
      <vt:lpstr>Relationships vs tags</vt:lpstr>
      <vt:lpstr>Work identifiers</vt:lpstr>
      <vt:lpstr>Outputs: MARC proposals</vt:lpstr>
      <vt:lpstr>Outputs: Documentation</vt:lpstr>
      <vt:lpstr>Outputs: Best practices</vt:lpstr>
      <vt:lpstr>What next?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 Task Group on URIs in MARC</dc:title>
  <cp:lastModifiedBy>Chiat Naun Chew</cp:lastModifiedBy>
  <cp:revision>10</cp:revision>
  <dcterms:modified xsi:type="dcterms:W3CDTF">2018-06-23T01:58:12Z</dcterms:modified>
</cp:coreProperties>
</file>