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5151" r:id="rId2"/>
    <p:sldMasterId id="2147484365" r:id="rId3"/>
  </p:sldMasterIdLst>
  <p:notesMasterIdLst>
    <p:notesMasterId r:id="rId16"/>
  </p:notesMasterIdLst>
  <p:handoutMasterIdLst>
    <p:handoutMasterId r:id="rId17"/>
  </p:handoutMasterIdLst>
  <p:sldIdLst>
    <p:sldId id="371" r:id="rId4"/>
    <p:sldId id="404" r:id="rId5"/>
    <p:sldId id="405" r:id="rId6"/>
    <p:sldId id="409" r:id="rId7"/>
    <p:sldId id="403" r:id="rId8"/>
    <p:sldId id="406" r:id="rId9"/>
    <p:sldId id="407" r:id="rId10"/>
    <p:sldId id="401" r:id="rId11"/>
    <p:sldId id="399" r:id="rId12"/>
    <p:sldId id="410" r:id="rId13"/>
    <p:sldId id="411" r:id="rId14"/>
    <p:sldId id="412" r:id="rId15"/>
  </p:sldIdLst>
  <p:sldSz cx="9144000" cy="6858000" type="screen4x3"/>
  <p:notesSz cx="6858000" cy="9240838"/>
  <p:custDataLst>
    <p:tags r:id="rId18"/>
  </p:custDataLst>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2" pos="240" userDrawn="1">
          <p15:clr>
            <a:srgbClr val="A4A3A4"/>
          </p15:clr>
        </p15:guide>
        <p15:guide id="3" orient="horz" pos="240" userDrawn="1">
          <p15:clr>
            <a:srgbClr val="A4A3A4"/>
          </p15:clr>
        </p15:guide>
        <p15:guide id="6" orient="horz" pos="480" userDrawn="1">
          <p15:clr>
            <a:srgbClr val="A4A3A4"/>
          </p15:clr>
        </p15:guide>
        <p15:guide id="7" pos="5520" userDrawn="1">
          <p15:clr>
            <a:srgbClr val="A4A3A4"/>
          </p15:clr>
        </p15:guide>
        <p15:guide id="8" orient="horz" pos="624" userDrawn="1">
          <p15:clr>
            <a:srgbClr val="A4A3A4"/>
          </p15:clr>
        </p15:guide>
        <p15:guide id="9" orient="horz" pos="1344" userDrawn="1">
          <p15:clr>
            <a:srgbClr val="A4A3A4"/>
          </p15:clr>
        </p15:guide>
      </p15:sldGuideLst>
    </p:ext>
    <p:ext uri="{2D200454-40CA-4A62-9FC3-DE9A4176ACB9}">
      <p15:notesGuideLst xmlns:p15="http://schemas.microsoft.com/office/powerpoint/2012/main">
        <p15:guide id="1" orient="horz" pos="2911"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05936"/>
    <a:srgbClr val="FA5133"/>
    <a:srgbClr val="FA5129"/>
    <a:srgbClr val="7F7F7F"/>
    <a:srgbClr val="373535"/>
    <a:srgbClr val="FF0E4D"/>
    <a:srgbClr val="FF0067"/>
    <a:srgbClr val="FF0595"/>
    <a:srgbClr val="D0D8E8"/>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59" autoAdjust="0"/>
    <p:restoredTop sz="66743" autoAdjust="0"/>
  </p:normalViewPr>
  <p:slideViewPr>
    <p:cSldViewPr>
      <p:cViewPr varScale="1">
        <p:scale>
          <a:sx n="76" d="100"/>
          <a:sy n="76" d="100"/>
        </p:scale>
        <p:origin x="2718" y="54"/>
      </p:cViewPr>
      <p:guideLst>
        <p:guide pos="240"/>
        <p:guide orient="horz" pos="240"/>
        <p:guide orient="horz" pos="480"/>
        <p:guide pos="5520"/>
        <p:guide orient="horz" pos="624"/>
        <p:guide orient="horz" pos="13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1968" y="90"/>
      </p:cViewPr>
      <p:guideLst>
        <p:guide orient="horz" pos="2911"/>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163721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80" name="Rectangle 4"/>
          <p:cNvSpPr>
            <a:spLocks noGrp="1" noRot="1" noChangeAspect="1" noChangeArrowheads="1" noTextEdit="1"/>
          </p:cNvSpPr>
          <p:nvPr>
            <p:ph type="sldImg" idx="2"/>
          </p:nvPr>
        </p:nvSpPr>
        <p:spPr bwMode="auto">
          <a:xfrm>
            <a:off x="1119188" y="693738"/>
            <a:ext cx="4619625" cy="3465512"/>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7109" name="Rectangle 5"/>
          <p:cNvSpPr>
            <a:spLocks noGrp="1" noChangeArrowheads="1"/>
          </p:cNvSpPr>
          <p:nvPr>
            <p:ph type="body" sz="quarter" idx="3"/>
          </p:nvPr>
        </p:nvSpPr>
        <p:spPr bwMode="auto">
          <a:xfrm>
            <a:off x="913158" y="4390113"/>
            <a:ext cx="5031685" cy="41566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3172" tIns="46586" rIns="93172" bIns="46586"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037949275"/>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desktop.loc.gov/search?view=document&amp;doc_action=setdoc&amp;doc_keytype=foliodestination&amp;doc_key=Maauth155&amp;hash=155&amp;fq=myresources|true" TargetMode="External"/><Relationship Id="rId13" Type="http://schemas.openxmlformats.org/officeDocument/2006/relationships/hyperlink" Target="http://desktop.loc.gov/search?view=document&amp;doc_action=setdoc&amp;doc_keytype=foliodestination&amp;doc_key=Maauth7XX&amp;hash=7XX&amp;fq=myresources|true" TargetMode="External"/><Relationship Id="rId3" Type="http://schemas.openxmlformats.org/officeDocument/2006/relationships/hyperlink" Target="http://classweb.loc.gov/" TargetMode="External"/><Relationship Id="rId7" Type="http://schemas.openxmlformats.org/officeDocument/2006/relationships/hyperlink" Target="http://desktop.loc.gov/search?view=document&amp;doc_action=setdoc&amp;doc_keytype=foliodestination&amp;doc_key=Maauth781&amp;hash=781&amp;fq=myresources|true" TargetMode="External"/><Relationship Id="rId12" Type="http://schemas.openxmlformats.org/officeDocument/2006/relationships/hyperlink" Target="http://desktop.loc.gov/search?view=document&amp;doc_action=setdoc&amp;doc_keytype=foliodestination&amp;doc_key=Maauth7XXSPACEDOLLAR2&amp;hash=7XXSPACEDOLLAR2&amp;fq=myresources|true"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desktop.loc.gov/search?view=document&amp;doc_action=setdoc&amp;doc_keytype=foliodestination&amp;doc_key=Maauth151&amp;hash=151&amp;fq=myresources|true" TargetMode="External"/><Relationship Id="rId11" Type="http://schemas.openxmlformats.org/officeDocument/2006/relationships/hyperlink" Target="http://desktop.loc.gov/search?view=document&amp;doc_action=setdoc&amp;doc_keytype=foliodestination&amp;doc_key=Maauth762&amp;hash=762&amp;fq=myresources|true" TargetMode="External"/><Relationship Id="rId5" Type="http://schemas.openxmlformats.org/officeDocument/2006/relationships/hyperlink" Target="http://desktop.loc.gov/search?view=document&amp;doc_action=setdoc&amp;doc_keytype=foliodestination&amp;doc_key=Maauth150&amp;hash=150&amp;fq=myresources|true" TargetMode="External"/><Relationship Id="rId10" Type="http://schemas.openxmlformats.org/officeDocument/2006/relationships/hyperlink" Target="http://desktop.loc.gov/search?view=document&amp;doc_action=setdoc&amp;doc_keytype=foliodestination&amp;doc_key=Maauth700&amp;hash=700&amp;fq=myresources|true" TargetMode="External"/><Relationship Id="rId4" Type="http://schemas.openxmlformats.org/officeDocument/2006/relationships/hyperlink" Target="http://www.nlm.nih.gov/mesh/MBrowser.html" TargetMode="External"/><Relationship Id="rId9" Type="http://schemas.openxmlformats.org/officeDocument/2006/relationships/hyperlink" Target="http://desktop.loc.gov/search?view=document&amp;doc_action=setdoc&amp;doc_keytype=foliodestination&amp;doc_key=Maauth785&amp;hash=785&amp;fq=myresources|true" TargetMode="External"/><Relationship Id="rId14" Type="http://schemas.openxmlformats.org/officeDocument/2006/relationships/hyperlink" Target="http://desktop.loc.gov/search?view=document&amp;doc_action=setdoc&amp;doc_keytype=foliodestination&amp;doc_key=Maauth788&amp;hash=788&amp;fq=myresources|tru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Arial" charset="0"/>
                <a:ea typeface="ＭＳ Ｐゴシック" charset="0"/>
                <a:cs typeface="Arial" charset="0"/>
              </a:rPr>
              <a:t>Marriott Marquis (901 Massachusetts Avenue NW, Washing DC) in the Georgetown University </a:t>
            </a:r>
            <a:r>
              <a:rPr lang="en-US" sz="1200" b="1" kern="1200" dirty="0">
                <a:solidFill>
                  <a:schemeClr val="tx1"/>
                </a:solidFill>
                <a:effectLst/>
                <a:latin typeface="Arial" charset="0"/>
                <a:ea typeface="ＭＳ Ｐゴシック" charset="0"/>
                <a:cs typeface="Arial" charset="0"/>
              </a:rPr>
              <a:t>meeting room</a:t>
            </a:r>
            <a:endParaRPr lang="en-US" sz="1200" kern="1200" dirty="0">
              <a:solidFill>
                <a:schemeClr val="tx1"/>
              </a:solidFill>
              <a:effectLst/>
              <a:latin typeface="Arial" charset="0"/>
              <a:ea typeface="ＭＳ Ｐゴシック" charset="0"/>
              <a:cs typeface="Arial" charset="0"/>
            </a:endParaRPr>
          </a:p>
          <a:p>
            <a:pPr lvl="0"/>
            <a:r>
              <a:rPr lang="en-US" sz="1200" kern="1200" dirty="0">
                <a:solidFill>
                  <a:schemeClr val="tx1"/>
                </a:solidFill>
                <a:effectLst/>
                <a:latin typeface="Arial" charset="0"/>
                <a:ea typeface="ＭＳ Ｐゴシック" charset="0"/>
                <a:cs typeface="Arial" charset="0"/>
              </a:rPr>
              <a:t>Time: 1 pm, Sunday, June  23, 2019</a:t>
            </a:r>
          </a:p>
          <a:p>
            <a:pPr lvl="0"/>
            <a:endParaRPr lang="en-US" sz="1200" kern="1200" dirty="0">
              <a:solidFill>
                <a:schemeClr val="tx1"/>
              </a:solidFill>
              <a:effectLst/>
              <a:latin typeface="Arial" charset="0"/>
              <a:ea typeface="ＭＳ Ｐゴシック" charset="0"/>
              <a:cs typeface="Arial" charset="0"/>
            </a:endParaRPr>
          </a:p>
          <a:p>
            <a:r>
              <a:rPr lang="en-US" sz="1200" kern="1200" dirty="0">
                <a:solidFill>
                  <a:schemeClr val="tx1"/>
                </a:solidFill>
                <a:effectLst/>
                <a:latin typeface="Arial" charset="0"/>
                <a:ea typeface="ＭＳ Ｐゴシック" charset="0"/>
                <a:cs typeface="Arial" charset="0"/>
              </a:rPr>
              <a:t>Paul Frank, Library of Congress</a:t>
            </a:r>
          </a:p>
          <a:p>
            <a:r>
              <a:rPr lang="en-US" sz="1200" b="1" i="1" kern="1200" dirty="0">
                <a:solidFill>
                  <a:schemeClr val="tx1"/>
                </a:solidFill>
                <a:effectLst/>
                <a:latin typeface="Arial" charset="0"/>
                <a:ea typeface="ＭＳ Ｐゴシック" charset="0"/>
                <a:cs typeface="Arial" charset="0"/>
              </a:rPr>
              <a:t>A national library joins the NACO Program!: LAC and NACO documentation</a:t>
            </a:r>
            <a:endParaRPr lang="en-US" sz="1200" kern="1200" dirty="0">
              <a:solidFill>
                <a:schemeClr val="tx1"/>
              </a:solidFill>
              <a:effectLst/>
              <a:latin typeface="Arial" charset="0"/>
              <a:ea typeface="ＭＳ Ｐゴシック" charset="0"/>
              <a:cs typeface="Arial" charset="0"/>
            </a:endParaRPr>
          </a:p>
          <a:p>
            <a:r>
              <a:rPr lang="en-US" sz="1200" kern="1200" dirty="0">
                <a:solidFill>
                  <a:schemeClr val="tx1"/>
                </a:solidFill>
                <a:effectLst/>
                <a:latin typeface="Arial" charset="0"/>
                <a:ea typeface="ＭＳ Ｐゴシック" charset="0"/>
                <a:cs typeface="Arial" charset="0"/>
              </a:rPr>
              <a:t>Library and Archives Canada's (LAC) size and its status as a national library are exciting aspects of the library's NACO membership. New NACO documentation was created to address LAC's national library status, and existing NACO documentation was edited to include the unique MARC data elements that LAC would be supplying in its NACO contributions. This part of the presentation will discuss that new and updated NACO documentation</a:t>
            </a:r>
          </a:p>
          <a:p>
            <a:pPr lvl="0"/>
            <a:endParaRPr lang="en-US" sz="1200" kern="1200" dirty="0">
              <a:solidFill>
                <a:schemeClr val="tx1"/>
              </a:solidFill>
              <a:effectLst/>
              <a:latin typeface="Arial" charset="0"/>
              <a:ea typeface="ＭＳ Ｐゴシック" charset="0"/>
              <a:cs typeface="Arial" charset="0"/>
            </a:endParaRPr>
          </a:p>
          <a:p>
            <a:pPr lvl="0"/>
            <a:r>
              <a:rPr lang="en-US" sz="1200" kern="1200" dirty="0">
                <a:solidFill>
                  <a:schemeClr val="tx1"/>
                </a:solidFill>
                <a:effectLst/>
                <a:latin typeface="Arial" charset="0"/>
                <a:ea typeface="ＭＳ Ｐゴシック" charset="0"/>
                <a:cs typeface="Arial" charset="0"/>
              </a:rPr>
              <a:t>10 minutes</a:t>
            </a:r>
          </a:p>
        </p:txBody>
      </p:sp>
    </p:spTree>
    <p:extLst>
      <p:ext uri="{BB962C8B-B14F-4D97-AF65-F5344CB8AC3E}">
        <p14:creationId xmlns:p14="http://schemas.microsoft.com/office/powerpoint/2010/main" val="1989028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Tree>
    <p:extLst>
      <p:ext uri="{BB962C8B-B14F-4D97-AF65-F5344CB8AC3E}">
        <p14:creationId xmlns:p14="http://schemas.microsoft.com/office/powerpoint/2010/main" val="1791895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Point #3: linking entries in 5XX and 7XX</a:t>
            </a:r>
          </a:p>
        </p:txBody>
      </p:sp>
    </p:spTree>
    <p:extLst>
      <p:ext uri="{BB962C8B-B14F-4D97-AF65-F5344CB8AC3E}">
        <p14:creationId xmlns:p14="http://schemas.microsoft.com/office/powerpoint/2010/main" val="2861787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Tree>
    <p:extLst>
      <p:ext uri="{BB962C8B-B14F-4D97-AF65-F5344CB8AC3E}">
        <p14:creationId xmlns:p14="http://schemas.microsoft.com/office/powerpoint/2010/main" val="1588967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Tree>
    <p:extLst>
      <p:ext uri="{BB962C8B-B14F-4D97-AF65-F5344CB8AC3E}">
        <p14:creationId xmlns:p14="http://schemas.microsoft.com/office/powerpoint/2010/main" val="1807297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7XX = Heading Linking Entries</a:t>
            </a:r>
          </a:p>
          <a:p>
            <a:pPr marL="0" indent="0">
              <a:buFont typeface="Arial" panose="020B0604020202020204" pitchFamily="34" charset="0"/>
              <a:buNone/>
            </a:pPr>
            <a:r>
              <a:rPr lang="en-US" dirty="0">
                <a:effectLst/>
              </a:rPr>
              <a:t>DEFINITION AND SCOPE</a:t>
            </a:r>
            <a:r>
              <a:rPr lang="en-US" dirty="0"/>
              <a:t> </a:t>
            </a:r>
          </a:p>
          <a:p>
            <a:pPr marL="0" indent="0">
              <a:buFont typeface="Arial" panose="020B0604020202020204" pitchFamily="34" charset="0"/>
              <a:buNone/>
            </a:pPr>
            <a:r>
              <a:rPr lang="en-US" dirty="0"/>
              <a:t>The 7XX Heading Linking Entry fields provide a machine link within a system between equivalent or hierarchical headings whether they are structured in the same or different form, are from the same or different authority files or printed thesauri, or whether they exist as separate authority records. The inclusion of a linking entry field in an established heading or established heading and subdivision record for a name, name/title, uniform title, topical term, form term, or extended subject heading or in an established heading record for an authorized subject subdivision may be used to relate such headings as: </a:t>
            </a:r>
            <a:endParaRPr lang="en-US" dirty="0">
              <a:effectLst/>
            </a:endParaRPr>
          </a:p>
          <a:p>
            <a:pPr marL="0" indent="0">
              <a:buFont typeface="Arial" panose="020B0604020202020204" pitchFamily="34" charset="0"/>
              <a:buNone/>
            </a:pPr>
            <a:r>
              <a:rPr lang="en-US" dirty="0">
                <a:effectLst/>
              </a:rPr>
              <a:t>Equivalent names in a multilingual thesaurus</a:t>
            </a:r>
          </a:p>
          <a:p>
            <a:pPr marL="0" indent="0">
              <a:buFont typeface="Arial" panose="020B0604020202020204" pitchFamily="34" charset="0"/>
              <a:buNone/>
            </a:pPr>
            <a:r>
              <a:rPr lang="en-US" dirty="0">
                <a:effectLst/>
              </a:rPr>
              <a:t>Example: Library and Archives Canada English heading Francis, of Assisi, Saint, 1182-1226 and Library and Archives Canada French heading François, </a:t>
            </a:r>
            <a:r>
              <a:rPr lang="en-US" dirty="0" err="1">
                <a:effectLst/>
              </a:rPr>
              <a:t>d'Assise</a:t>
            </a:r>
            <a:r>
              <a:rPr lang="en-US" dirty="0">
                <a:effectLst/>
              </a:rPr>
              <a:t>, saint, 1182-1226 </a:t>
            </a:r>
          </a:p>
          <a:p>
            <a:pPr marL="0" indent="0">
              <a:buFont typeface="Arial" panose="020B0604020202020204" pitchFamily="34" charset="0"/>
              <a:buNone/>
            </a:pPr>
            <a:r>
              <a:rPr lang="en-US" dirty="0">
                <a:effectLst/>
              </a:rPr>
              <a:t>Names from different thesauri representing hierarchical (i.e. broader or narrower) relationships, or associative relationships. </a:t>
            </a:r>
          </a:p>
          <a:p>
            <a:pPr marL="0" indent="0">
              <a:buFont typeface="Arial" panose="020B0604020202020204" pitchFamily="34" charset="0"/>
              <a:buNone/>
            </a:pPr>
            <a:r>
              <a:rPr lang="en-US" dirty="0">
                <a:effectLst/>
              </a:rPr>
              <a:t>Equivalent topical term headings in different authority systems</a:t>
            </a:r>
          </a:p>
          <a:p>
            <a:pPr marL="0" indent="0">
              <a:buFont typeface="Arial" panose="020B0604020202020204" pitchFamily="34" charset="0"/>
              <a:buNone/>
            </a:pPr>
            <a:r>
              <a:rPr lang="en-US" dirty="0">
                <a:effectLst/>
              </a:rPr>
              <a:t>Example: </a:t>
            </a:r>
            <a:r>
              <a:rPr lang="en-US" b="0" i="0" u="none" strike="noStrike" dirty="0">
                <a:effectLst/>
              </a:rPr>
              <a:t> </a:t>
            </a:r>
            <a:r>
              <a:rPr lang="en-US" dirty="0">
                <a:effectLst/>
                <a:hlinkClick r:id="rId3"/>
              </a:rPr>
              <a:t>Library of Congress Subject Headings </a:t>
            </a:r>
            <a:r>
              <a:rPr lang="en-US" b="0" i="0" u="none" strike="noStrike" dirty="0">
                <a:effectLst/>
                <a:hlinkClick r:id="rId3"/>
              </a:rPr>
              <a:t>(LCSH)</a:t>
            </a:r>
            <a:r>
              <a:rPr lang="en-US" b="0" i="0" u="none" strike="noStrike" dirty="0">
                <a:effectLst/>
              </a:rPr>
              <a:t> </a:t>
            </a:r>
            <a:r>
              <a:rPr lang="en-US" dirty="0">
                <a:effectLst/>
              </a:rPr>
              <a:t>headings Medical referral and Medical consultation and </a:t>
            </a:r>
            <a:r>
              <a:rPr lang="en-US" b="0" i="1" u="none" strike="noStrike" dirty="0">
                <a:effectLst/>
                <a:hlinkClick r:id="rId4"/>
              </a:rPr>
              <a:t>Medical Subject Headings</a:t>
            </a:r>
            <a:r>
              <a:rPr lang="en-US" b="0" i="1" u="none" strike="noStrike" dirty="0">
                <a:effectLst/>
              </a:rPr>
              <a:t> </a:t>
            </a:r>
            <a:r>
              <a:rPr lang="en-US" b="0" i="0" u="none" strike="noStrike" dirty="0">
                <a:effectLst/>
              </a:rPr>
              <a:t> </a:t>
            </a:r>
            <a:r>
              <a:rPr lang="en-US" b="0" i="0" u="none" strike="noStrike" dirty="0">
                <a:effectLst/>
                <a:hlinkClick r:id="rId4"/>
              </a:rPr>
              <a:t> </a:t>
            </a:r>
            <a:r>
              <a:rPr lang="en-US" dirty="0">
                <a:effectLst/>
                <a:hlinkClick r:id="rId4"/>
              </a:rPr>
              <a:t>(</a:t>
            </a:r>
            <a:r>
              <a:rPr lang="en-US" dirty="0" err="1">
                <a:effectLst/>
                <a:hlinkClick r:id="rId4"/>
              </a:rPr>
              <a:t>MeSH</a:t>
            </a:r>
            <a:r>
              <a:rPr lang="en-US" dirty="0">
                <a:effectLst/>
                <a:hlinkClick r:id="rId4"/>
              </a:rPr>
              <a:t>)</a:t>
            </a:r>
            <a:r>
              <a:rPr lang="en-US" dirty="0">
                <a:effectLst/>
              </a:rPr>
              <a:t> heading Referral and Consultation </a:t>
            </a:r>
          </a:p>
          <a:p>
            <a:pPr marL="0" indent="0">
              <a:buFont typeface="Arial" panose="020B0604020202020204" pitchFamily="34" charset="0"/>
              <a:buNone/>
            </a:pPr>
            <a:r>
              <a:rPr lang="en-US" dirty="0">
                <a:effectLst/>
              </a:rPr>
              <a:t>Topical term heading (</a:t>
            </a:r>
            <a:r>
              <a:rPr lang="en-US" dirty="0">
                <a:effectLst/>
                <a:hlinkClick r:id="rId5" tooltip="150"/>
              </a:rPr>
              <a:t>field 150</a:t>
            </a:r>
            <a:r>
              <a:rPr lang="en-US" dirty="0">
                <a:effectLst/>
              </a:rPr>
              <a:t>) and the same or similar term used as a subject subdivision (field 78X) </a:t>
            </a:r>
          </a:p>
          <a:p>
            <a:pPr marL="0" indent="0">
              <a:buFont typeface="Arial" panose="020B0604020202020204" pitchFamily="34" charset="0"/>
              <a:buNone/>
            </a:pPr>
            <a:r>
              <a:rPr lang="en-US" dirty="0">
                <a:effectLst/>
              </a:rPr>
              <a:t>Example: established term History and the subject subdivision History </a:t>
            </a:r>
          </a:p>
          <a:p>
            <a:pPr marL="0" indent="0">
              <a:buFont typeface="Arial" panose="020B0604020202020204" pitchFamily="34" charset="0"/>
              <a:buNone/>
            </a:pPr>
            <a:r>
              <a:rPr lang="en-US" dirty="0">
                <a:effectLst/>
              </a:rPr>
              <a:t>Example: established term Twentieth century and the subject subdivision 20th century </a:t>
            </a:r>
          </a:p>
          <a:p>
            <a:pPr marL="0" indent="0">
              <a:buFont typeface="Arial" panose="020B0604020202020204" pitchFamily="34" charset="0"/>
              <a:buNone/>
            </a:pPr>
            <a:r>
              <a:rPr lang="en-US" dirty="0">
                <a:effectLst/>
              </a:rPr>
              <a:t>Geographic name heading (</a:t>
            </a:r>
            <a:r>
              <a:rPr lang="en-US" dirty="0">
                <a:effectLst/>
                <a:hlinkClick r:id="rId6" tooltip="151"/>
              </a:rPr>
              <a:t>field 151</a:t>
            </a:r>
            <a:r>
              <a:rPr lang="en-US" dirty="0">
                <a:effectLst/>
              </a:rPr>
              <a:t>) and the indirect form of that name used as a geographic subject subdivision (</a:t>
            </a:r>
            <a:r>
              <a:rPr lang="en-US" dirty="0">
                <a:effectLst/>
                <a:hlinkClick r:id="rId7" tooltip="781"/>
              </a:rPr>
              <a:t>field 781</a:t>
            </a:r>
            <a:r>
              <a:rPr lang="en-US" dirty="0">
                <a:effectLst/>
              </a:rPr>
              <a:t>)</a:t>
            </a:r>
          </a:p>
          <a:p>
            <a:pPr marL="0" indent="0">
              <a:buFont typeface="Arial" panose="020B0604020202020204" pitchFamily="34" charset="0"/>
              <a:buNone/>
            </a:pPr>
            <a:r>
              <a:rPr lang="en-US" dirty="0">
                <a:effectLst/>
              </a:rPr>
              <a:t>Example: established heading Rome (N.Y.) and the subject subdivision New York (State)-Rome. </a:t>
            </a:r>
          </a:p>
          <a:p>
            <a:pPr marL="0" indent="0">
              <a:buFont typeface="Arial" panose="020B0604020202020204" pitchFamily="34" charset="0"/>
              <a:buNone/>
            </a:pPr>
            <a:r>
              <a:rPr lang="en-US" dirty="0">
                <a:effectLst/>
              </a:rPr>
              <a:t>Genre/form term heading (</a:t>
            </a:r>
            <a:r>
              <a:rPr lang="en-US" dirty="0">
                <a:effectLst/>
                <a:hlinkClick r:id="rId8" tooltip="155"/>
              </a:rPr>
              <a:t>field 155</a:t>
            </a:r>
            <a:r>
              <a:rPr lang="en-US" dirty="0">
                <a:effectLst/>
              </a:rPr>
              <a:t>) and the same or similar term used as a form subject subdivision (</a:t>
            </a:r>
            <a:r>
              <a:rPr lang="en-US" dirty="0">
                <a:effectLst/>
                <a:hlinkClick r:id="rId9" tooltip="785"/>
              </a:rPr>
              <a:t>field 785</a:t>
            </a:r>
            <a:r>
              <a:rPr lang="en-US" dirty="0">
                <a:effectLst/>
              </a:rPr>
              <a:t>) </a:t>
            </a:r>
          </a:p>
          <a:p>
            <a:pPr marL="0" indent="0">
              <a:buFont typeface="Arial" panose="020B0604020202020204" pitchFamily="34" charset="0"/>
              <a:buNone/>
            </a:pPr>
            <a:r>
              <a:rPr lang="en-US" dirty="0">
                <a:effectLst/>
              </a:rPr>
              <a:t>Example: established heading Periodicals and the subject subdivision Periodicals.</a:t>
            </a:r>
          </a:p>
          <a:p>
            <a:pPr marL="0" indent="0">
              <a:buFont typeface="Arial" panose="020B0604020202020204" pitchFamily="34" charset="0"/>
              <a:buNone/>
            </a:pPr>
            <a:r>
              <a:rPr lang="en-US" dirty="0">
                <a:effectLst/>
              </a:rPr>
              <a:t>7XX field tag identifies whether the heading linking entry field contains an established heading (fields </a:t>
            </a:r>
            <a:r>
              <a:rPr lang="en-US" dirty="0">
                <a:effectLst/>
                <a:hlinkClick r:id="rId10" tooltip="700"/>
              </a:rPr>
              <a:t>700</a:t>
            </a:r>
            <a:r>
              <a:rPr lang="en-US" dirty="0">
                <a:effectLst/>
              </a:rPr>
              <a:t>-</a:t>
            </a:r>
            <a:r>
              <a:rPr lang="en-US" dirty="0">
                <a:effectLst/>
                <a:hlinkClick r:id="rId11" tooltip="762"/>
              </a:rPr>
              <a:t>762</a:t>
            </a:r>
            <a:r>
              <a:rPr lang="en-US" dirty="0">
                <a:effectLst/>
              </a:rPr>
              <a:t>) or an authorized subdivision heading (fields 780-785). The second indicator or the </a:t>
            </a:r>
            <a:r>
              <a:rPr lang="en-US" dirty="0">
                <a:effectLst/>
                <a:hlinkClick r:id="rId12" tooltip="7XXSPACEDOLLAR2"/>
              </a:rPr>
              <a:t>subfield $2</a:t>
            </a:r>
            <a:r>
              <a:rPr lang="en-US" dirty="0">
                <a:effectLst/>
              </a:rPr>
              <a:t> identify the authority system to which the heading in field 7XX belongs. Subfield $0 (Authority record control number or standard number) contains the system control number of the related record when a separate MARC authority record exists for the 7XX heading. </a:t>
            </a:r>
          </a:p>
          <a:p>
            <a:pPr marL="0" indent="0">
              <a:buFont typeface="Arial" panose="020B0604020202020204" pitchFamily="34" charset="0"/>
              <a:buNone/>
            </a:pPr>
            <a:r>
              <a:rPr lang="en-US" dirty="0">
                <a:effectLst/>
              </a:rPr>
              <a:t>A relationship that cannot be adequately expressed by the </a:t>
            </a:r>
            <a:r>
              <a:rPr lang="en-US" dirty="0">
                <a:effectLst/>
                <a:hlinkClick r:id="rId13" tooltip="7XX"/>
              </a:rPr>
              <a:t>700-785 linking entry fields</a:t>
            </a:r>
            <a:r>
              <a:rPr lang="en-US" dirty="0">
                <a:effectLst/>
              </a:rPr>
              <a:t> is described textually in </a:t>
            </a:r>
            <a:r>
              <a:rPr lang="en-US" dirty="0">
                <a:effectLst/>
                <a:hlinkClick r:id="rId14" tooltip="788"/>
              </a:rPr>
              <a:t>field 788</a:t>
            </a:r>
            <a:r>
              <a:rPr lang="en-US" dirty="0">
                <a:effectLst/>
              </a:rPr>
              <a:t>. </a:t>
            </a:r>
          </a:p>
          <a:p>
            <a:pPr marL="0" indent="0">
              <a:buFont typeface="Arial" panose="020B0604020202020204" pitchFamily="34" charset="0"/>
              <a:buNone/>
            </a:pPr>
            <a:endParaRPr lang="en-US" dirty="0">
              <a:effectLst/>
            </a:endParaRPr>
          </a:p>
          <a:p>
            <a:r>
              <a:rPr lang="en-US" dirty="0"/>
              <a:t>The National Library of South Africa's core national library functions are described in Section 4 subsection 1 of the National Library Act, No 92 of 1998, and cover the following broad areas: </a:t>
            </a:r>
          </a:p>
          <a:p>
            <a:r>
              <a:rPr lang="en-US" dirty="0"/>
              <a:t>to build up a complete collection of published documents emanating from or relating to South Africa;</a:t>
            </a:r>
          </a:p>
          <a:p>
            <a:r>
              <a:rPr lang="en-US" dirty="0"/>
              <a:t>to maintain and extend any other collections of published and unpublished documents with the emphasis on documents emanating from or relating to Southern Africa;</a:t>
            </a:r>
          </a:p>
          <a:p>
            <a:r>
              <a:rPr lang="en-US" dirty="0"/>
              <a:t>to promote the optimal management of collections of published documents held in South African libraries as a national resource; and to render a national bibliographic service and to act as the national bibliographic agency;</a:t>
            </a:r>
          </a:p>
          <a:p>
            <a:r>
              <a:rPr lang="en-US" dirty="0"/>
              <a:t>to promote optimal access to published documents, nationally and internationally;</a:t>
            </a:r>
          </a:p>
          <a:p>
            <a:r>
              <a:rPr lang="en-US" dirty="0"/>
              <a:t>to provide reference and information services, nationally and internationally;</a:t>
            </a:r>
          </a:p>
          <a:p>
            <a:r>
              <a:rPr lang="en-US" dirty="0"/>
              <a:t>to act as the national preservation library and to provide conservation services on a national basis;</a:t>
            </a:r>
          </a:p>
          <a:p>
            <a:r>
              <a:rPr lang="en-US" dirty="0"/>
              <a:t>to promote awareness and appreciation of the national published documentary heritage; and</a:t>
            </a:r>
          </a:p>
          <a:p>
            <a:r>
              <a:rPr lang="en-US" dirty="0"/>
              <a:t>to promote information awareness and information literacy.</a:t>
            </a:r>
          </a:p>
          <a:p>
            <a:pPr marL="0" indent="0">
              <a:buFont typeface="Arial" panose="020B0604020202020204" pitchFamily="34" charset="0"/>
              <a:buNone/>
            </a:pPr>
            <a:endParaRPr lang="en-US" dirty="0">
              <a:effectLst/>
            </a:endParaRPr>
          </a:p>
          <a:p>
            <a:endParaRPr lang="en-US" baseline="0" dirty="0"/>
          </a:p>
        </p:txBody>
      </p:sp>
    </p:spTree>
    <p:extLst>
      <p:ext uri="{BB962C8B-B14F-4D97-AF65-F5344CB8AC3E}">
        <p14:creationId xmlns:p14="http://schemas.microsoft.com/office/powerpoint/2010/main" val="1872290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LAC's stated mandate is:</a:t>
            </a:r>
          </a:p>
          <a:p>
            <a:r>
              <a:rPr lang="en-US" dirty="0"/>
              <a:t>to preserve the documentary heritage of Canada for the benefit of present and future generations;</a:t>
            </a:r>
          </a:p>
          <a:p>
            <a:r>
              <a:rPr lang="en-US" dirty="0"/>
              <a:t>to be a source of enduring knowledge accessible to all, contributing to the cultural, social and economic advancement of Canada as a free and democratic society;</a:t>
            </a:r>
          </a:p>
          <a:p>
            <a:r>
              <a:rPr lang="en-US" dirty="0"/>
              <a:t>to facilitate in Canada co-operation among communities involved in the acquisition, preservation and diffusion of knowledge;</a:t>
            </a:r>
          </a:p>
          <a:p>
            <a:r>
              <a:rPr lang="en-US" dirty="0"/>
              <a:t>to serve as the continuing memory of the Government of Canada and its institutions.</a:t>
            </a:r>
          </a:p>
          <a:p>
            <a:r>
              <a:rPr lang="en-US" dirty="0"/>
              <a:t>LAC is expected to maintain "effective recordkeeping practices that ensure transparency and accountability".</a:t>
            </a:r>
          </a:p>
        </p:txBody>
      </p:sp>
    </p:spTree>
    <p:extLst>
      <p:ext uri="{BB962C8B-B14F-4D97-AF65-F5344CB8AC3E}">
        <p14:creationId xmlns:p14="http://schemas.microsoft.com/office/powerpoint/2010/main" val="439996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Tree>
    <p:extLst>
      <p:ext uri="{BB962C8B-B14F-4D97-AF65-F5344CB8AC3E}">
        <p14:creationId xmlns:p14="http://schemas.microsoft.com/office/powerpoint/2010/main" val="2333343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Tree>
    <p:extLst>
      <p:ext uri="{BB962C8B-B14F-4D97-AF65-F5344CB8AC3E}">
        <p14:creationId xmlns:p14="http://schemas.microsoft.com/office/powerpoint/2010/main" val="1446114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Arial" charset="0"/>
                <a:ea typeface="ＭＳ Ｐゴシック" charset="0"/>
                <a:cs typeface="Arial" charset="0"/>
              </a:rPr>
              <a:t>OCLC automated process to update headings in either LCNAF or Canadiana relies on the live control numbers in 7XX $0. In LCNAF file, the control number in $0 has to be the OCLC number in Canadiana file; while in Canadiana file, the control number has to be LCCN. When we migrated our records to Canadiana file, 7XX $0 keeps Canadiana number from AMICUS, as OCLC cannot systematically replace them with LCCNs. These migrated records in Canadiana file cannot initiate any automated process until a) the corresponding English records (including 7XX $0 OCLC number) are either added to LCNAF file or updated manually by adding the live OCLC number in 7XX $0; and b) the $0 in Canadiana file is also manually changed to LCCN by a cataloguer. </a:t>
            </a:r>
            <a:endParaRPr lang="en-US" sz="1200" kern="1200" dirty="0">
              <a:solidFill>
                <a:schemeClr val="tx1"/>
              </a:solidFill>
              <a:effectLst/>
              <a:latin typeface="Arial" charset="0"/>
              <a:ea typeface="ＭＳ Ｐゴシック" charset="0"/>
              <a:cs typeface="Arial" charset="0"/>
            </a:endParaRPr>
          </a:p>
          <a:p>
            <a:r>
              <a:rPr lang="en-CA" sz="1200" kern="1200" dirty="0">
                <a:solidFill>
                  <a:schemeClr val="tx1"/>
                </a:solidFill>
                <a:effectLst/>
                <a:latin typeface="Arial" charset="0"/>
                <a:ea typeface="ＭＳ Ｐゴシック" charset="0"/>
                <a:cs typeface="Arial" charset="0"/>
              </a:rPr>
              <a:t>LAC Cataloguers are following the NACO instructions to upgrade AACR2 records to RDA whenever they add 7XX and 016 fields. Before our French authority records migrated into OCLC in October, our cataloguers may add Canadiana number into 7XX $0 in the review period. After the French authority file go live, we have been instructing cataloguers to use LCCN in Canadiana file, and OCLC number in LCNAF file to ensure the sync between two files. As all the activities related to 7XX are manual, I would think it is very unlikely that an AACR2 record in LCNAF can have a 7xx link to a Canadiana file record. </a:t>
            </a:r>
            <a:endParaRPr lang="en-US" sz="1200" kern="1200" dirty="0">
              <a:solidFill>
                <a:schemeClr val="tx1"/>
              </a:solidFill>
              <a:effectLst/>
              <a:latin typeface="Arial" charset="0"/>
              <a:ea typeface="ＭＳ Ｐゴシック" charset="0"/>
              <a:cs typeface="Arial" charset="0"/>
            </a:endParaRPr>
          </a:p>
          <a:p>
            <a:r>
              <a:rPr lang="en-CA" sz="1200" kern="1200" dirty="0">
                <a:solidFill>
                  <a:schemeClr val="tx1"/>
                </a:solidFill>
                <a:effectLst/>
                <a:latin typeface="Arial" charset="0"/>
                <a:ea typeface="ＭＳ Ｐゴシック" charset="0"/>
                <a:cs typeface="Arial" charset="0"/>
              </a:rPr>
              <a:t>I apologize that I was very ambitious on the migration of 90,000 corporate name records back in July. Initially I thought we could run a report and separate RDA and AACR2 records into 2 files then load RDA records into the online save file. However this is not realistic. Cataloguers still need to check each record in online save file to confirm the record is still unique, and then update the 7XX $0 field from Canadiana number to OCLC number before adding them into LCNAF file. For the AACR2 records, we can do some systematic upgrade to RDA based on some data elements. After these records being upgraded to RDA, we will go through the same manual process in online save file before adding them to LCNAF file. Even we called it a batch load, it still requires a lot of manual checking and can only be processed by a small number a time. As I have been occupied by the OCLC transition project, and the cataloguing team is busy with the transition, this “batch load” option has been put aside. If we resume this project in the future, we will follow the same procedure to ensure newly added records are in RDA. </a:t>
            </a:r>
            <a:endParaRPr lang="en-US" sz="1200" kern="1200" dirty="0">
              <a:solidFill>
                <a:schemeClr val="tx1"/>
              </a:solidFill>
              <a:effectLst/>
              <a:latin typeface="Arial" charset="0"/>
              <a:ea typeface="ＭＳ Ｐゴシック" charset="0"/>
              <a:cs typeface="Arial" charset="0"/>
            </a:endParaRPr>
          </a:p>
          <a:p>
            <a:br>
              <a:rPr lang="fr-CA" sz="1200" kern="1200" dirty="0">
                <a:solidFill>
                  <a:schemeClr val="tx1"/>
                </a:solidFill>
                <a:effectLst/>
                <a:latin typeface="Arial" charset="0"/>
                <a:ea typeface="ＭＳ Ｐゴシック" charset="0"/>
                <a:cs typeface="Arial" charset="0"/>
              </a:rPr>
            </a:br>
            <a:endParaRPr lang="en-US" baseline="0" dirty="0"/>
          </a:p>
        </p:txBody>
      </p:sp>
    </p:spTree>
    <p:extLst>
      <p:ext uri="{BB962C8B-B14F-4D97-AF65-F5344CB8AC3E}">
        <p14:creationId xmlns:p14="http://schemas.microsoft.com/office/powerpoint/2010/main" val="1745795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Tree>
    <p:extLst>
      <p:ext uri="{BB962C8B-B14F-4D97-AF65-F5344CB8AC3E}">
        <p14:creationId xmlns:p14="http://schemas.microsoft.com/office/powerpoint/2010/main" val="510637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Tree>
    <p:extLst>
      <p:ext uri="{BB962C8B-B14F-4D97-AF65-F5344CB8AC3E}">
        <p14:creationId xmlns:p14="http://schemas.microsoft.com/office/powerpoint/2010/main" val="603279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prstGeom prst="rect">
            <a:avLst/>
          </a:prstGeom>
        </p:spPr>
        <p:txBody>
          <a:bodyPr/>
          <a:lstStyle>
            <a:lvl1pPr>
              <a:defRPr>
                <a:solidFill>
                  <a:srgbClr val="F05936"/>
                </a:solidFill>
                <a:latin typeface="Arial" charset="0"/>
                <a:ea typeface="Arial" charset="0"/>
                <a:cs typeface="Arial"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a:lvl1pPr>
          </a:lstStyle>
          <a:p>
            <a:pPr>
              <a:defRPr/>
            </a:pPr>
            <a:fld id="{A304EB23-957D-49C6-B4DA-5A03BBEAED57}" type="slidenum">
              <a:rPr lang="en-US" altLang="en-US"/>
              <a:pPr>
                <a:defRPr/>
              </a:pPr>
              <a:t>‹#›</a:t>
            </a:fld>
            <a:endParaRPr lang="en-US" altLang="en-US" dirty="0">
              <a:solidFill>
                <a:schemeClr val="tx1"/>
              </a:solidFill>
            </a:endParaRPr>
          </a:p>
        </p:txBody>
      </p:sp>
    </p:spTree>
    <p:extLst>
      <p:ext uri="{BB962C8B-B14F-4D97-AF65-F5344CB8AC3E}">
        <p14:creationId xmlns:p14="http://schemas.microsoft.com/office/powerpoint/2010/main" val="342797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r>
              <a:rPr lang="en-US"/>
              <a:t>Testing</a:t>
            </a:r>
          </a:p>
        </p:txBody>
      </p:sp>
      <p:sp>
        <p:nvSpPr>
          <p:cNvPr id="5" name="Slide Number Placeholder 5"/>
          <p:cNvSpPr>
            <a:spLocks noGrp="1"/>
          </p:cNvSpPr>
          <p:nvPr>
            <p:ph type="sldNum" sz="quarter" idx="12"/>
          </p:nvPr>
        </p:nvSpPr>
        <p:spPr/>
        <p:txBody>
          <a:bodyPr/>
          <a:lstStyle>
            <a:lvl1pPr>
              <a:defRPr/>
            </a:lvl1pPr>
          </a:lstStyle>
          <a:p>
            <a:pPr>
              <a:defRPr/>
            </a:pPr>
            <a:fld id="{C500516C-895D-430D-840B-C2222BA54C64}" type="slidenum">
              <a:rPr lang="en-US" altLang="en-US"/>
              <a:pPr>
                <a:defRPr/>
              </a:pPr>
              <a:t>‹#›</a:t>
            </a:fld>
            <a:endParaRPr lang="en-US" altLang="en-US" dirty="0"/>
          </a:p>
        </p:txBody>
      </p:sp>
    </p:spTree>
    <p:extLst>
      <p:ext uri="{BB962C8B-B14F-4D97-AF65-F5344CB8AC3E}">
        <p14:creationId xmlns:p14="http://schemas.microsoft.com/office/powerpoint/2010/main" val="545758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r>
              <a:rPr lang="en-US"/>
              <a:t>Testing</a:t>
            </a:r>
          </a:p>
        </p:txBody>
      </p:sp>
      <p:sp>
        <p:nvSpPr>
          <p:cNvPr id="4" name="Slide Number Placeholder 5"/>
          <p:cNvSpPr>
            <a:spLocks noGrp="1"/>
          </p:cNvSpPr>
          <p:nvPr>
            <p:ph type="sldNum" sz="quarter" idx="12"/>
          </p:nvPr>
        </p:nvSpPr>
        <p:spPr/>
        <p:txBody>
          <a:bodyPr/>
          <a:lstStyle>
            <a:lvl1pPr>
              <a:defRPr/>
            </a:lvl1pPr>
          </a:lstStyle>
          <a:p>
            <a:pPr>
              <a:defRPr/>
            </a:pPr>
            <a:fld id="{E0FFEEF6-F6D8-4592-B201-4339DE0B9943}" type="slidenum">
              <a:rPr lang="en-US" altLang="en-US"/>
              <a:pPr>
                <a:defRPr/>
              </a:pPr>
              <a:t>‹#›</a:t>
            </a:fld>
            <a:endParaRPr lang="en-US" altLang="en-US" dirty="0"/>
          </a:p>
        </p:txBody>
      </p:sp>
    </p:spTree>
    <p:extLst>
      <p:ext uri="{BB962C8B-B14F-4D97-AF65-F5344CB8AC3E}">
        <p14:creationId xmlns:p14="http://schemas.microsoft.com/office/powerpoint/2010/main" val="1008253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F05936"/>
                </a:solidFill>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solidFill>
                  <a:srgbClr val="F05936"/>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t>Testing</a:t>
            </a:r>
          </a:p>
        </p:txBody>
      </p:sp>
      <p:sp>
        <p:nvSpPr>
          <p:cNvPr id="7" name="Slide Number Placeholder 5"/>
          <p:cNvSpPr>
            <a:spLocks noGrp="1"/>
          </p:cNvSpPr>
          <p:nvPr>
            <p:ph type="sldNum" sz="quarter" idx="12"/>
          </p:nvPr>
        </p:nvSpPr>
        <p:spPr/>
        <p:txBody>
          <a:bodyPr/>
          <a:lstStyle>
            <a:lvl1pPr>
              <a:defRPr/>
            </a:lvl1pPr>
          </a:lstStyle>
          <a:p>
            <a:pPr>
              <a:defRPr/>
            </a:pPr>
            <a:fld id="{E26384AF-5FDC-454F-B926-CE10D2CB77F3}" type="slidenum">
              <a:rPr lang="en-US" altLang="en-US"/>
              <a:pPr>
                <a:defRPr/>
              </a:pPr>
              <a:t>‹#›</a:t>
            </a:fld>
            <a:endParaRPr lang="en-US" altLang="en-US" dirty="0"/>
          </a:p>
        </p:txBody>
      </p:sp>
    </p:spTree>
    <p:extLst>
      <p:ext uri="{BB962C8B-B14F-4D97-AF65-F5344CB8AC3E}">
        <p14:creationId xmlns:p14="http://schemas.microsoft.com/office/powerpoint/2010/main" val="925914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F05936"/>
                </a:solidFil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t>Testing</a:t>
            </a:r>
          </a:p>
        </p:txBody>
      </p:sp>
      <p:sp>
        <p:nvSpPr>
          <p:cNvPr id="7" name="Slide Number Placeholder 5"/>
          <p:cNvSpPr>
            <a:spLocks noGrp="1"/>
          </p:cNvSpPr>
          <p:nvPr>
            <p:ph type="sldNum" sz="quarter" idx="12"/>
          </p:nvPr>
        </p:nvSpPr>
        <p:spPr/>
        <p:txBody>
          <a:bodyPr/>
          <a:lstStyle>
            <a:lvl1pPr>
              <a:defRPr/>
            </a:lvl1pPr>
          </a:lstStyle>
          <a:p>
            <a:pPr>
              <a:defRPr/>
            </a:pPr>
            <a:fld id="{FD896AD1-B036-4B10-8DF8-285D821FF4CA}" type="slidenum">
              <a:rPr lang="en-US" altLang="en-US"/>
              <a:pPr>
                <a:defRPr/>
              </a:pPr>
              <a:t>‹#›</a:t>
            </a:fld>
            <a:endParaRPr lang="en-US" altLang="en-US" dirty="0"/>
          </a:p>
        </p:txBody>
      </p:sp>
    </p:spTree>
    <p:extLst>
      <p:ext uri="{BB962C8B-B14F-4D97-AF65-F5344CB8AC3E}">
        <p14:creationId xmlns:p14="http://schemas.microsoft.com/office/powerpoint/2010/main" val="2019174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05936"/>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t>Testing</a:t>
            </a:r>
          </a:p>
        </p:txBody>
      </p:sp>
      <p:sp>
        <p:nvSpPr>
          <p:cNvPr id="6" name="Slide Number Placeholder 5"/>
          <p:cNvSpPr>
            <a:spLocks noGrp="1"/>
          </p:cNvSpPr>
          <p:nvPr>
            <p:ph type="sldNum" sz="quarter" idx="12"/>
          </p:nvPr>
        </p:nvSpPr>
        <p:spPr/>
        <p:txBody>
          <a:bodyPr/>
          <a:lstStyle>
            <a:lvl1pPr>
              <a:defRPr/>
            </a:lvl1pPr>
          </a:lstStyle>
          <a:p>
            <a:pPr>
              <a:defRPr/>
            </a:pPr>
            <a:fld id="{E6BA1B44-BC08-40C1-BCF3-5E13DB7AC0CC}" type="slidenum">
              <a:rPr lang="en-US" altLang="en-US"/>
              <a:pPr>
                <a:defRPr/>
              </a:pPr>
              <a:t>‹#›</a:t>
            </a:fld>
            <a:endParaRPr lang="en-US" altLang="en-US" dirty="0"/>
          </a:p>
        </p:txBody>
      </p:sp>
    </p:spTree>
    <p:extLst>
      <p:ext uri="{BB962C8B-B14F-4D97-AF65-F5344CB8AC3E}">
        <p14:creationId xmlns:p14="http://schemas.microsoft.com/office/powerpoint/2010/main" val="3714189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rgbClr val="F05936"/>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t>Testing</a:t>
            </a:r>
          </a:p>
        </p:txBody>
      </p:sp>
      <p:sp>
        <p:nvSpPr>
          <p:cNvPr id="6" name="Slide Number Placeholder 5"/>
          <p:cNvSpPr>
            <a:spLocks noGrp="1"/>
          </p:cNvSpPr>
          <p:nvPr>
            <p:ph type="sldNum" sz="quarter" idx="12"/>
          </p:nvPr>
        </p:nvSpPr>
        <p:spPr/>
        <p:txBody>
          <a:bodyPr/>
          <a:lstStyle>
            <a:lvl1pPr>
              <a:defRPr/>
            </a:lvl1pPr>
          </a:lstStyle>
          <a:p>
            <a:pPr>
              <a:defRPr/>
            </a:pPr>
            <a:fld id="{32497D63-8F63-4068-B200-4C58CE896AE4}" type="slidenum">
              <a:rPr lang="en-US" altLang="en-US"/>
              <a:pPr>
                <a:defRPr/>
              </a:pPr>
              <a:t>‹#›</a:t>
            </a:fld>
            <a:endParaRPr lang="en-US" altLang="en-US" dirty="0"/>
          </a:p>
        </p:txBody>
      </p:sp>
    </p:spTree>
    <p:extLst>
      <p:ext uri="{BB962C8B-B14F-4D97-AF65-F5344CB8AC3E}">
        <p14:creationId xmlns:p14="http://schemas.microsoft.com/office/powerpoint/2010/main" val="3232941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vl1pPr>
          </a:lstStyle>
          <a:p>
            <a:pPr>
              <a:defRPr/>
            </a:pPr>
            <a:fld id="{5997BB00-9803-41B4-AC65-7DC582A38785}" type="slidenum">
              <a:rPr lang="en-US" altLang="en-US"/>
              <a:pPr>
                <a:defRPr/>
              </a:pPr>
              <a:t>‹#›</a:t>
            </a:fld>
            <a:endParaRPr lang="en-US" altLang="en-US" dirty="0">
              <a:solidFill>
                <a:schemeClr val="tx1"/>
              </a:solidFill>
            </a:endParaRPr>
          </a:p>
        </p:txBody>
      </p:sp>
      <p:sp>
        <p:nvSpPr>
          <p:cNvPr id="4" name="Rectangle 18"/>
          <p:cNvSpPr>
            <a:spLocks noChangeArrowheads="1"/>
          </p:cNvSpPr>
          <p:nvPr userDrawn="1"/>
        </p:nvSpPr>
        <p:spPr bwMode="auto">
          <a:xfrm>
            <a:off x="381000" y="381000"/>
            <a:ext cx="8382000" cy="76200"/>
          </a:xfrm>
          <a:prstGeom prst="rect">
            <a:avLst/>
          </a:prstGeom>
          <a:solidFill>
            <a:schemeClr val="tx1"/>
          </a:solidFill>
          <a:ln>
            <a:noFill/>
          </a:ln>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sz="2000"/>
          </a:p>
        </p:txBody>
      </p:sp>
    </p:spTree>
    <p:extLst>
      <p:ext uri="{BB962C8B-B14F-4D97-AF65-F5344CB8AC3E}">
        <p14:creationId xmlns:p14="http://schemas.microsoft.com/office/powerpoint/2010/main" val="1344063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82B009ED-B312-4ACC-B6D2-3B3431B195CD}" type="slidenum">
              <a:rPr lang="en-US" altLang="en-US"/>
              <a:pPr>
                <a:defRPr/>
              </a:pPr>
              <a:t>‹#›</a:t>
            </a:fld>
            <a:endParaRPr lang="en-US" altLang="en-US" dirty="0">
              <a:solidFill>
                <a:schemeClr val="tx1"/>
              </a:solidFill>
            </a:endParaRPr>
          </a:p>
        </p:txBody>
      </p:sp>
      <p:sp>
        <p:nvSpPr>
          <p:cNvPr id="4" name="Rectangle 18"/>
          <p:cNvSpPr>
            <a:spLocks noChangeArrowheads="1"/>
          </p:cNvSpPr>
          <p:nvPr userDrawn="1"/>
        </p:nvSpPr>
        <p:spPr bwMode="auto">
          <a:xfrm>
            <a:off x="381000" y="152400"/>
            <a:ext cx="8382000" cy="76200"/>
          </a:xfrm>
          <a:prstGeom prst="rect">
            <a:avLst/>
          </a:prstGeom>
          <a:solidFill>
            <a:schemeClr val="tx1"/>
          </a:solidFill>
          <a:ln>
            <a:noFill/>
          </a:ln>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sz="2000"/>
          </a:p>
        </p:txBody>
      </p:sp>
    </p:spTree>
    <p:extLst>
      <p:ext uri="{BB962C8B-B14F-4D97-AF65-F5344CB8AC3E}">
        <p14:creationId xmlns:p14="http://schemas.microsoft.com/office/powerpoint/2010/main" val="2263624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3028950" y="6356350"/>
            <a:ext cx="3086100" cy="365125"/>
          </a:xfrm>
          <a:prstGeom prst="rect">
            <a:avLst/>
          </a:prstGeom>
        </p:spPr>
        <p:txBody>
          <a:bodyPr/>
          <a:lstStyle>
            <a:lvl1pPr>
              <a:defRPr/>
            </a:lvl1pPr>
          </a:lstStyle>
          <a:p>
            <a:endParaRPr lang="en-US" dirty="0"/>
          </a:p>
        </p:txBody>
      </p:sp>
      <p:sp>
        <p:nvSpPr>
          <p:cNvPr id="4" name="Slide Number Placeholder 3"/>
          <p:cNvSpPr>
            <a:spLocks noGrp="1"/>
          </p:cNvSpPr>
          <p:nvPr>
            <p:ph type="sldNum" sz="quarter" idx="11"/>
          </p:nvPr>
        </p:nvSpPr>
        <p:spPr>
          <a:xfrm>
            <a:off x="6457950" y="6356350"/>
            <a:ext cx="2057400" cy="365125"/>
          </a:xfrm>
          <a:prstGeom prst="rect">
            <a:avLst/>
          </a:prstGeom>
        </p:spPr>
        <p:txBody>
          <a:bodyPr/>
          <a:lstStyle/>
          <a:p>
            <a:fld id="{2720F617-7426-544D-9FE9-88EFA4C817E3}" type="slidenum">
              <a:rPr lang="en-US" smtClean="0"/>
              <a:t>‹#›</a:t>
            </a:fld>
            <a:endParaRPr lang="en-US" dirty="0"/>
          </a:p>
        </p:txBody>
      </p:sp>
    </p:spTree>
    <p:extLst>
      <p:ext uri="{BB962C8B-B14F-4D97-AF65-F5344CB8AC3E}">
        <p14:creationId xmlns:p14="http://schemas.microsoft.com/office/powerpoint/2010/main" val="893574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t>Testing</a:t>
            </a:r>
          </a:p>
        </p:txBody>
      </p:sp>
      <p:sp>
        <p:nvSpPr>
          <p:cNvPr id="6" name="Slide Number Placeholder 5"/>
          <p:cNvSpPr>
            <a:spLocks noGrp="1"/>
          </p:cNvSpPr>
          <p:nvPr>
            <p:ph type="sldNum" sz="quarter" idx="12"/>
          </p:nvPr>
        </p:nvSpPr>
        <p:spPr/>
        <p:txBody>
          <a:bodyPr/>
          <a:lstStyle>
            <a:lvl1pPr>
              <a:defRPr/>
            </a:lvl1pPr>
          </a:lstStyle>
          <a:p>
            <a:pPr>
              <a:defRPr/>
            </a:pPr>
            <a:fld id="{95C4616A-3EE5-4655-9C81-80B8014799BD}" type="slidenum">
              <a:rPr lang="en-US" altLang="en-US"/>
              <a:pPr>
                <a:defRPr/>
              </a:pPr>
              <a:t>‹#›</a:t>
            </a:fld>
            <a:endParaRPr lang="en-US" altLang="en-US" dirty="0"/>
          </a:p>
        </p:txBody>
      </p:sp>
    </p:spTree>
    <p:extLst>
      <p:ext uri="{BB962C8B-B14F-4D97-AF65-F5344CB8AC3E}">
        <p14:creationId xmlns:p14="http://schemas.microsoft.com/office/powerpoint/2010/main" val="448758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t>Testing</a:t>
            </a:r>
          </a:p>
        </p:txBody>
      </p:sp>
      <p:sp>
        <p:nvSpPr>
          <p:cNvPr id="6" name="Slide Number Placeholder 5"/>
          <p:cNvSpPr>
            <a:spLocks noGrp="1"/>
          </p:cNvSpPr>
          <p:nvPr>
            <p:ph type="sldNum" sz="quarter" idx="12"/>
          </p:nvPr>
        </p:nvSpPr>
        <p:spPr/>
        <p:txBody>
          <a:bodyPr/>
          <a:lstStyle>
            <a:lvl1pPr>
              <a:defRPr/>
            </a:lvl1pPr>
          </a:lstStyle>
          <a:p>
            <a:pPr>
              <a:defRPr/>
            </a:pPr>
            <a:fld id="{B6FF1BDF-9421-49D9-870A-EE2F27B03437}" type="slidenum">
              <a:rPr lang="en-US" altLang="en-US"/>
              <a:pPr>
                <a:defRPr/>
              </a:pPr>
              <a:t>‹#›</a:t>
            </a:fld>
            <a:endParaRPr lang="en-US" altLang="en-US" dirty="0"/>
          </a:p>
        </p:txBody>
      </p:sp>
    </p:spTree>
    <p:extLst>
      <p:ext uri="{BB962C8B-B14F-4D97-AF65-F5344CB8AC3E}">
        <p14:creationId xmlns:p14="http://schemas.microsoft.com/office/powerpoint/2010/main" val="702879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F05936"/>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t>Testing</a:t>
            </a:r>
          </a:p>
        </p:txBody>
      </p:sp>
      <p:sp>
        <p:nvSpPr>
          <p:cNvPr id="6" name="Slide Number Placeholder 5"/>
          <p:cNvSpPr>
            <a:spLocks noGrp="1"/>
          </p:cNvSpPr>
          <p:nvPr>
            <p:ph type="sldNum" sz="quarter" idx="12"/>
          </p:nvPr>
        </p:nvSpPr>
        <p:spPr/>
        <p:txBody>
          <a:bodyPr/>
          <a:lstStyle>
            <a:lvl1pPr>
              <a:defRPr/>
            </a:lvl1pPr>
          </a:lstStyle>
          <a:p>
            <a:pPr>
              <a:defRPr/>
            </a:pPr>
            <a:fld id="{23DB31A7-9825-4813-AC70-4EC774B3CF60}" type="slidenum">
              <a:rPr lang="en-US" altLang="en-US"/>
              <a:pPr>
                <a:defRPr/>
              </a:pPr>
              <a:t>‹#›</a:t>
            </a:fld>
            <a:endParaRPr lang="en-US" altLang="en-US" dirty="0"/>
          </a:p>
        </p:txBody>
      </p:sp>
    </p:spTree>
    <p:extLst>
      <p:ext uri="{BB962C8B-B14F-4D97-AF65-F5344CB8AC3E}">
        <p14:creationId xmlns:p14="http://schemas.microsoft.com/office/powerpoint/2010/main" val="1223669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t>Testing</a:t>
            </a:r>
          </a:p>
        </p:txBody>
      </p:sp>
      <p:sp>
        <p:nvSpPr>
          <p:cNvPr id="7" name="Slide Number Placeholder 5"/>
          <p:cNvSpPr>
            <a:spLocks noGrp="1"/>
          </p:cNvSpPr>
          <p:nvPr>
            <p:ph type="sldNum" sz="quarter" idx="12"/>
          </p:nvPr>
        </p:nvSpPr>
        <p:spPr/>
        <p:txBody>
          <a:bodyPr/>
          <a:lstStyle>
            <a:lvl1pPr>
              <a:defRPr/>
            </a:lvl1pPr>
          </a:lstStyle>
          <a:p>
            <a:pPr>
              <a:defRPr/>
            </a:pPr>
            <a:fld id="{F8B0B842-6A11-43D6-AF8B-34814AA70282}" type="slidenum">
              <a:rPr lang="en-US" altLang="en-US"/>
              <a:pPr>
                <a:defRPr/>
              </a:pPr>
              <a:t>‹#›</a:t>
            </a:fld>
            <a:endParaRPr lang="en-US" altLang="en-US" dirty="0"/>
          </a:p>
        </p:txBody>
      </p:sp>
    </p:spTree>
    <p:extLst>
      <p:ext uri="{BB962C8B-B14F-4D97-AF65-F5344CB8AC3E}">
        <p14:creationId xmlns:p14="http://schemas.microsoft.com/office/powerpoint/2010/main" val="1876051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r>
              <a:rPr lang="en-US"/>
              <a:t>Testing</a:t>
            </a:r>
          </a:p>
        </p:txBody>
      </p:sp>
      <p:sp>
        <p:nvSpPr>
          <p:cNvPr id="9" name="Slide Number Placeholder 5"/>
          <p:cNvSpPr>
            <a:spLocks noGrp="1"/>
          </p:cNvSpPr>
          <p:nvPr>
            <p:ph type="sldNum" sz="quarter" idx="12"/>
          </p:nvPr>
        </p:nvSpPr>
        <p:spPr/>
        <p:txBody>
          <a:bodyPr/>
          <a:lstStyle>
            <a:lvl1pPr>
              <a:defRPr/>
            </a:lvl1pPr>
          </a:lstStyle>
          <a:p>
            <a:pPr>
              <a:defRPr/>
            </a:pPr>
            <a:fld id="{A5D0979C-7654-42E7-9A4E-13352C89B878}" type="slidenum">
              <a:rPr lang="en-US" altLang="en-US"/>
              <a:pPr>
                <a:defRPr/>
              </a:pPr>
              <a:t>‹#›</a:t>
            </a:fld>
            <a:endParaRPr lang="en-US" altLang="en-US" dirty="0"/>
          </a:p>
        </p:txBody>
      </p:sp>
    </p:spTree>
    <p:extLst>
      <p:ext uri="{BB962C8B-B14F-4D97-AF65-F5344CB8AC3E}">
        <p14:creationId xmlns:p14="http://schemas.microsoft.com/office/powerpoint/2010/main" val="18109744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6248400"/>
            <a:ext cx="9144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1" name="Rectangle 3"/>
          <p:cNvSpPr>
            <a:spLocks noGrp="1" noChangeArrowheads="1"/>
          </p:cNvSpPr>
          <p:nvPr>
            <p:ph type="body" idx="1"/>
          </p:nvPr>
        </p:nvSpPr>
        <p:spPr bwMode="auto">
          <a:xfrm>
            <a:off x="363071" y="1143000"/>
            <a:ext cx="8229600" cy="480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0" name="Rectangle 6"/>
          <p:cNvSpPr>
            <a:spLocks noGrp="1" noChangeArrowheads="1"/>
          </p:cNvSpPr>
          <p:nvPr>
            <p:ph type="sldNum" sz="quarter" idx="4"/>
          </p:nvPr>
        </p:nvSpPr>
        <p:spPr bwMode="auto">
          <a:xfrm>
            <a:off x="8001000" y="6400800"/>
            <a:ext cx="990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bg1"/>
                </a:solidFill>
              </a:defRPr>
            </a:lvl1pPr>
          </a:lstStyle>
          <a:p>
            <a:pPr>
              <a:defRPr/>
            </a:pPr>
            <a:fld id="{259B20A2-6D97-4732-944A-CFFDBD4BF56B}" type="slidenum">
              <a:rPr lang="en-US" altLang="en-US"/>
              <a:pPr>
                <a:defRPr/>
              </a:pPr>
              <a:t>‹#›</a:t>
            </a:fld>
            <a:endParaRPr lang="en-US" altLang="en-US" dirty="0"/>
          </a:p>
        </p:txBody>
      </p:sp>
      <p:sp>
        <p:nvSpPr>
          <p:cNvPr id="2056" name="Text Box 14"/>
          <p:cNvSpPr txBox="1">
            <a:spLocks noChangeArrowheads="1"/>
          </p:cNvSpPr>
          <p:nvPr userDrawn="1"/>
        </p:nvSpPr>
        <p:spPr bwMode="auto">
          <a:xfrm>
            <a:off x="533400" y="990600"/>
            <a:ext cx="51816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endParaRPr lang="en-US" altLang="en-US" dirty="0">
              <a:ea typeface="+mn-ea"/>
            </a:endParaRPr>
          </a:p>
        </p:txBody>
      </p:sp>
      <p:sp>
        <p:nvSpPr>
          <p:cNvPr id="2058" name="Text Box 18"/>
          <p:cNvSpPr txBox="1">
            <a:spLocks noChangeArrowheads="1"/>
          </p:cNvSpPr>
          <p:nvPr userDrawn="1"/>
        </p:nvSpPr>
        <p:spPr bwMode="auto">
          <a:xfrm>
            <a:off x="8382000" y="6400800"/>
            <a:ext cx="609600"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fld id="{67BD3325-56D4-4B20-B13A-19C6EC98A464}" type="slidenum">
              <a:rPr lang="en-US" altLang="en-US" sz="1200" smtClean="0">
                <a:solidFill>
                  <a:srgbClr val="000000"/>
                </a:solidFill>
              </a:rPr>
              <a:pPr eaLnBrk="1" hangingPunct="1">
                <a:spcBef>
                  <a:spcPct val="50000"/>
                </a:spcBef>
                <a:defRPr/>
              </a:pPr>
              <a:t>‹#›</a:t>
            </a:fld>
            <a:endParaRPr lang="en-US" altLang="en-US" sz="1800" dirty="0">
              <a:solidFill>
                <a:srgbClr val="000000"/>
              </a:solidFill>
            </a:endParaRPr>
          </a:p>
        </p:txBody>
      </p:sp>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1000" y="6309948"/>
            <a:ext cx="1849120" cy="486503"/>
          </a:xfrm>
          <a:prstGeom prst="rect">
            <a:avLst/>
          </a:prstGeom>
        </p:spPr>
      </p:pic>
      <p:cxnSp>
        <p:nvCxnSpPr>
          <p:cNvPr id="4" name="Straight Connector 3"/>
          <p:cNvCxnSpPr/>
          <p:nvPr userDrawn="1"/>
        </p:nvCxnSpPr>
        <p:spPr>
          <a:xfrm>
            <a:off x="0" y="6248400"/>
            <a:ext cx="9144000" cy="0"/>
          </a:xfrm>
          <a:prstGeom prst="line">
            <a:avLst/>
          </a:prstGeom>
          <a:ln w="9525">
            <a:solidFill>
              <a:srgbClr val="373535"/>
            </a:solidFill>
          </a:ln>
        </p:spPr>
        <p:style>
          <a:lnRef idx="1">
            <a:schemeClr val="accent1"/>
          </a:lnRef>
          <a:fillRef idx="0">
            <a:schemeClr val="accent1"/>
          </a:fillRef>
          <a:effectRef idx="0">
            <a:schemeClr val="accent1"/>
          </a:effectRef>
          <a:fontRef idx="minor">
            <a:schemeClr val="tx1"/>
          </a:fontRef>
        </p:style>
      </p:cxnSp>
      <p:sp>
        <p:nvSpPr>
          <p:cNvPr id="12" name="Rectangle 18"/>
          <p:cNvSpPr>
            <a:spLocks noChangeArrowheads="1"/>
          </p:cNvSpPr>
          <p:nvPr userDrawn="1"/>
        </p:nvSpPr>
        <p:spPr bwMode="auto">
          <a:xfrm>
            <a:off x="381000" y="381000"/>
            <a:ext cx="8382000" cy="76200"/>
          </a:xfrm>
          <a:prstGeom prst="rect">
            <a:avLst/>
          </a:prstGeom>
          <a:solidFill>
            <a:schemeClr val="tx1"/>
          </a:solidFill>
          <a:ln>
            <a:noFill/>
          </a:ln>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sz="2000"/>
          </a:p>
        </p:txBody>
      </p:sp>
      <p:sp>
        <p:nvSpPr>
          <p:cNvPr id="3" name="Title Placeholder 2"/>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Tree>
  </p:cSld>
  <p:clrMap bg1="lt1" tx1="dk1" bg2="lt2" tx2="dk2" accent1="accent1" accent2="accent2" accent3="accent3" accent4="accent4" accent5="accent5" accent6="accent6" hlink="hlink" folHlink="folHlink"/>
  <p:sldLayoutIdLst>
    <p:sldLayoutId id="2147485139" r:id="rId1"/>
    <p:sldLayoutId id="2147485143" r:id="rId2"/>
    <p:sldLayoutId id="2147485144" r:id="rId3"/>
  </p:sldLayoutIdLst>
  <p:hf sldNum="0" hdr="0" dt="0"/>
  <p:txStyles>
    <p:titleStyle>
      <a:lvl1pPr algn="l" rtl="0" eaLnBrk="0" fontAlgn="base" hangingPunct="0">
        <a:spcBef>
          <a:spcPct val="0"/>
        </a:spcBef>
        <a:spcAft>
          <a:spcPct val="0"/>
        </a:spcAft>
        <a:defRPr sz="2800" b="0" i="0" u="none">
          <a:solidFill>
            <a:srgbClr val="F05936"/>
          </a:solidFill>
          <a:latin typeface="Arial" charset="0"/>
          <a:ea typeface="Arial" charset="0"/>
          <a:cs typeface="Arial" charset="0"/>
        </a:defRPr>
      </a:lvl1pPr>
      <a:lvl2pPr algn="l" rtl="0" eaLnBrk="0" fontAlgn="base" hangingPunct="0">
        <a:spcBef>
          <a:spcPct val="0"/>
        </a:spcBef>
        <a:spcAft>
          <a:spcPct val="0"/>
        </a:spcAft>
        <a:defRPr sz="2800">
          <a:solidFill>
            <a:srgbClr val="0069A9"/>
          </a:solidFill>
          <a:latin typeface="Palatino" pitchFamily="-96" charset="0"/>
          <a:ea typeface="ＭＳ Ｐゴシック" charset="0"/>
          <a:cs typeface="Arial" charset="0"/>
        </a:defRPr>
      </a:lvl2pPr>
      <a:lvl3pPr algn="l" rtl="0" eaLnBrk="0" fontAlgn="base" hangingPunct="0">
        <a:spcBef>
          <a:spcPct val="0"/>
        </a:spcBef>
        <a:spcAft>
          <a:spcPct val="0"/>
        </a:spcAft>
        <a:defRPr sz="2800">
          <a:solidFill>
            <a:srgbClr val="0069A9"/>
          </a:solidFill>
          <a:latin typeface="Palatino" pitchFamily="-96" charset="0"/>
          <a:ea typeface="ＭＳ Ｐゴシック" charset="0"/>
          <a:cs typeface="Arial" charset="0"/>
        </a:defRPr>
      </a:lvl3pPr>
      <a:lvl4pPr algn="l" rtl="0" eaLnBrk="0" fontAlgn="base" hangingPunct="0">
        <a:spcBef>
          <a:spcPct val="0"/>
        </a:spcBef>
        <a:spcAft>
          <a:spcPct val="0"/>
        </a:spcAft>
        <a:defRPr sz="2800">
          <a:solidFill>
            <a:srgbClr val="0069A9"/>
          </a:solidFill>
          <a:latin typeface="Palatino" pitchFamily="-96" charset="0"/>
          <a:ea typeface="ＭＳ Ｐゴシック" charset="0"/>
          <a:cs typeface="Arial" charset="0"/>
        </a:defRPr>
      </a:lvl4pPr>
      <a:lvl5pPr algn="l" rtl="0" eaLnBrk="0" fontAlgn="base" hangingPunct="0">
        <a:spcBef>
          <a:spcPct val="0"/>
        </a:spcBef>
        <a:spcAft>
          <a:spcPct val="0"/>
        </a:spcAft>
        <a:defRPr sz="2800">
          <a:solidFill>
            <a:srgbClr val="0069A9"/>
          </a:solidFill>
          <a:latin typeface="Palatino" pitchFamily="-96" charset="0"/>
          <a:ea typeface="ＭＳ Ｐゴシック" charset="0"/>
          <a:cs typeface="Arial" charset="0"/>
        </a:defRPr>
      </a:lvl5pPr>
      <a:lvl6pPr marL="457200" algn="l" rtl="0" fontAlgn="base">
        <a:spcBef>
          <a:spcPct val="0"/>
        </a:spcBef>
        <a:spcAft>
          <a:spcPct val="0"/>
        </a:spcAft>
        <a:defRPr sz="2800">
          <a:solidFill>
            <a:srgbClr val="0069A9"/>
          </a:solidFill>
          <a:latin typeface="Palatino" pitchFamily="-96" charset="0"/>
          <a:cs typeface="Arial" charset="0"/>
        </a:defRPr>
      </a:lvl6pPr>
      <a:lvl7pPr marL="914400" algn="l" rtl="0" fontAlgn="base">
        <a:spcBef>
          <a:spcPct val="0"/>
        </a:spcBef>
        <a:spcAft>
          <a:spcPct val="0"/>
        </a:spcAft>
        <a:defRPr sz="2800">
          <a:solidFill>
            <a:srgbClr val="0069A9"/>
          </a:solidFill>
          <a:latin typeface="Palatino" pitchFamily="-96" charset="0"/>
          <a:cs typeface="Arial" charset="0"/>
        </a:defRPr>
      </a:lvl7pPr>
      <a:lvl8pPr marL="1371600" algn="l" rtl="0" fontAlgn="base">
        <a:spcBef>
          <a:spcPct val="0"/>
        </a:spcBef>
        <a:spcAft>
          <a:spcPct val="0"/>
        </a:spcAft>
        <a:defRPr sz="2800">
          <a:solidFill>
            <a:srgbClr val="0069A9"/>
          </a:solidFill>
          <a:latin typeface="Palatino" pitchFamily="-96" charset="0"/>
          <a:cs typeface="Arial" charset="0"/>
        </a:defRPr>
      </a:lvl8pPr>
      <a:lvl9pPr marL="1828800" algn="l" rtl="0" fontAlgn="base">
        <a:spcBef>
          <a:spcPct val="0"/>
        </a:spcBef>
        <a:spcAft>
          <a:spcPct val="0"/>
        </a:spcAft>
        <a:defRPr sz="2800">
          <a:solidFill>
            <a:srgbClr val="0069A9"/>
          </a:solidFill>
          <a:latin typeface="Palatino" pitchFamily="-96" charset="0"/>
          <a:cs typeface="Arial" charset="0"/>
        </a:defRPr>
      </a:lvl9pPr>
    </p:titleStyle>
    <p:bodyStyle>
      <a:lvl1pPr marL="342900" indent="-3429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rgbClr val="DDDDDD"/>
        </a:buClr>
        <a:buFont typeface="Wingdings" pitchFamily="2" charset="2"/>
        <a:buChar char="§"/>
        <a:defRPr sz="1600" b="0" i="0" u="none">
          <a:solidFill>
            <a:schemeClr val="tx1"/>
          </a:solidFill>
          <a:latin typeface="+mn-lt"/>
          <a:ea typeface="Arial" charset="0"/>
          <a:cs typeface="+mn-cs"/>
        </a:defRPr>
      </a:lvl2pPr>
      <a:lvl3pPr marL="1143000" indent="-228600" algn="l" rtl="0" eaLnBrk="0" fontAlgn="base" hangingPunct="0">
        <a:spcBef>
          <a:spcPct val="20000"/>
        </a:spcBef>
        <a:spcAft>
          <a:spcPct val="0"/>
        </a:spcAft>
        <a:buClr>
          <a:srgbClr val="DDDDDD"/>
        </a:buClr>
        <a:buFont typeface="Wingdings" pitchFamily="2" charset="2"/>
        <a:buChar char="§"/>
        <a:defRPr sz="16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Arial" charset="0"/>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Arial" charset="0"/>
          <a:ea typeface="Arial" charset="0"/>
          <a:cs typeface="+mn-cs"/>
        </a:defRPr>
      </a:lvl5pPr>
      <a:lvl6pPr marL="2514600" indent="-228600" algn="l" rtl="0" fontAlgn="base">
        <a:spcBef>
          <a:spcPct val="20000"/>
        </a:spcBef>
        <a:spcAft>
          <a:spcPct val="0"/>
        </a:spcAft>
        <a:buChar char="»"/>
        <a:defRPr sz="2000">
          <a:solidFill>
            <a:schemeClr val="tx1"/>
          </a:solidFill>
          <a:latin typeface="Arial" charset="0"/>
          <a:cs typeface="+mn-cs"/>
        </a:defRPr>
      </a:lvl6pPr>
      <a:lvl7pPr marL="2971800" indent="-228600" algn="l" rtl="0" fontAlgn="base">
        <a:spcBef>
          <a:spcPct val="20000"/>
        </a:spcBef>
        <a:spcAft>
          <a:spcPct val="0"/>
        </a:spcAft>
        <a:buChar char="»"/>
        <a:defRPr sz="2000">
          <a:solidFill>
            <a:schemeClr val="tx1"/>
          </a:solidFill>
          <a:latin typeface="Arial" charset="0"/>
          <a:cs typeface="+mn-cs"/>
        </a:defRPr>
      </a:lvl7pPr>
      <a:lvl8pPr marL="3429000" indent="-228600" algn="l" rtl="0" fontAlgn="base">
        <a:spcBef>
          <a:spcPct val="20000"/>
        </a:spcBef>
        <a:spcAft>
          <a:spcPct val="0"/>
        </a:spcAft>
        <a:buChar char="»"/>
        <a:defRPr sz="2000">
          <a:solidFill>
            <a:schemeClr val="tx1"/>
          </a:solidFill>
          <a:latin typeface="Arial" charset="0"/>
          <a:cs typeface="+mn-cs"/>
        </a:defRPr>
      </a:lvl8pPr>
      <a:lvl9pPr marL="3886200" indent="-228600" algn="l" rtl="0" fontAlgn="base">
        <a:spcBef>
          <a:spcPct val="20000"/>
        </a:spcBef>
        <a:spcAft>
          <a:spcPct val="0"/>
        </a:spcAft>
        <a:buChar char="»"/>
        <a:defRPr sz="2000">
          <a:solidFill>
            <a:schemeClr val="tx1"/>
          </a:solidFill>
          <a:latin typeface="Arial"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A5129"/>
        </a:solidFill>
        <a:effectLst/>
      </p:bgPr>
    </p:bg>
    <p:spTree>
      <p:nvGrpSpPr>
        <p:cNvPr id="1" name=""/>
        <p:cNvGrpSpPr/>
        <p:nvPr/>
      </p:nvGrpSpPr>
      <p:grpSpPr>
        <a:xfrm>
          <a:off x="0" y="0"/>
          <a:ext cx="0" cy="0"/>
          <a:chOff x="0" y="0"/>
          <a:chExt cx="0" cy="0"/>
        </a:xfrm>
      </p:grpSpPr>
      <p:sp>
        <p:nvSpPr>
          <p:cNvPr id="13" name="Rectangle 12"/>
          <p:cNvSpPr/>
          <p:nvPr userDrawn="1"/>
        </p:nvSpPr>
        <p:spPr>
          <a:xfrm>
            <a:off x="0" y="6248400"/>
            <a:ext cx="9144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Rectangle 6"/>
          <p:cNvSpPr>
            <a:spLocks noGrp="1" noChangeArrowheads="1"/>
          </p:cNvSpPr>
          <p:nvPr>
            <p:ph type="sldNum" sz="quarter" idx="4"/>
          </p:nvPr>
        </p:nvSpPr>
        <p:spPr bwMode="auto">
          <a:xfrm>
            <a:off x="8001000" y="6400800"/>
            <a:ext cx="990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bg1"/>
                </a:solidFill>
              </a:defRPr>
            </a:lvl1pPr>
          </a:lstStyle>
          <a:p>
            <a:pPr>
              <a:defRPr/>
            </a:pPr>
            <a:fld id="{259B20A2-6D97-4732-944A-CFFDBD4BF56B}" type="slidenum">
              <a:rPr lang="en-US" altLang="en-US"/>
              <a:pPr>
                <a:defRPr/>
              </a:pPr>
              <a:t>‹#›</a:t>
            </a:fld>
            <a:endParaRPr lang="en-US" altLang="en-US" dirty="0"/>
          </a:p>
        </p:txBody>
      </p:sp>
      <p:sp>
        <p:nvSpPr>
          <p:cNvPr id="21" name="Text Box 18"/>
          <p:cNvSpPr txBox="1">
            <a:spLocks noChangeArrowheads="1"/>
          </p:cNvSpPr>
          <p:nvPr userDrawn="1"/>
        </p:nvSpPr>
        <p:spPr bwMode="auto">
          <a:xfrm>
            <a:off x="8382000" y="6400800"/>
            <a:ext cx="609600"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fld id="{67BD3325-56D4-4B20-B13A-19C6EC98A464}" type="slidenum">
              <a:rPr lang="en-US" altLang="en-US" sz="1200" smtClean="0">
                <a:solidFill>
                  <a:srgbClr val="373535"/>
                </a:solidFill>
              </a:rPr>
              <a:pPr eaLnBrk="1" hangingPunct="1">
                <a:spcBef>
                  <a:spcPct val="50000"/>
                </a:spcBef>
                <a:defRPr/>
              </a:pPr>
              <a:t>‹#›</a:t>
            </a:fld>
            <a:endParaRPr lang="en-US" altLang="en-US" sz="1800" dirty="0">
              <a:solidFill>
                <a:srgbClr val="373535"/>
              </a:solidFill>
            </a:endParaRPr>
          </a:p>
        </p:txBody>
      </p:sp>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000" y="6309948"/>
            <a:ext cx="1849120" cy="486503"/>
          </a:xfrm>
          <a:prstGeom prst="rect">
            <a:avLst/>
          </a:prstGeom>
        </p:spPr>
      </p:pic>
    </p:spTree>
    <p:extLst>
      <p:ext uri="{BB962C8B-B14F-4D97-AF65-F5344CB8AC3E}">
        <p14:creationId xmlns:p14="http://schemas.microsoft.com/office/powerpoint/2010/main" val="540278107"/>
      </p:ext>
    </p:extLst>
  </p:cSld>
  <p:clrMap bg1="lt1" tx1="dk1" bg2="lt2" tx2="dk2" accent1="accent1" accent2="accent2" accent3="accent3" accent4="accent4" accent5="accent5" accent6="accent6" hlink="hlink" folHlink="folHlink"/>
  <p:sldLayoutIdLst>
    <p:sldLayoutId id="214748515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cs typeface="Arial" pitchFamily="34" charset="0"/>
              </a:defRPr>
            </a:lvl1pPr>
          </a:lstStyle>
          <a:p>
            <a:pPr>
              <a:defRPr/>
            </a:pPr>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mn-ea"/>
                <a:cs typeface="Arial" charset="0"/>
              </a:defRPr>
            </a:lvl1pPr>
          </a:lstStyle>
          <a:p>
            <a:pPr>
              <a:defRPr/>
            </a:pPr>
            <a:r>
              <a:rPr lang="en-US"/>
              <a:t>Testing</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Arial" pitchFamily="34" charset="0"/>
              </a:defRPr>
            </a:lvl1pPr>
          </a:lstStyle>
          <a:p>
            <a:pPr>
              <a:defRPr/>
            </a:pPr>
            <a:fld id="{D13DC78D-D7F2-4B3E-A6AA-85B65BC03C19}"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5127" r:id="rId1"/>
    <p:sldLayoutId id="2147485128" r:id="rId2"/>
    <p:sldLayoutId id="2147485129" r:id="rId3"/>
    <p:sldLayoutId id="2147485130" r:id="rId4"/>
    <p:sldLayoutId id="2147485131" r:id="rId5"/>
    <p:sldLayoutId id="2147485132" r:id="rId6"/>
    <p:sldLayoutId id="2147485133" r:id="rId7"/>
    <p:sldLayoutId id="2147485134" r:id="rId8"/>
    <p:sldLayoutId id="2147485135" r:id="rId9"/>
    <p:sldLayoutId id="2147485136" r:id="rId10"/>
    <p:sldLayoutId id="2147485137"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loc.gov/aba/pcc/naco/7xx.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4"/>
          <p:cNvSpPr txBox="1">
            <a:spLocks noChangeArrowheads="1"/>
          </p:cNvSpPr>
          <p:nvPr/>
        </p:nvSpPr>
        <p:spPr bwMode="auto">
          <a:xfrm>
            <a:off x="7543800" y="780364"/>
            <a:ext cx="1447800" cy="2633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lnSpc>
                <a:spcPct val="80000"/>
              </a:lnSpc>
            </a:pPr>
            <a:r>
              <a:rPr lang="en-US" altLang="en-US" sz="1400" b="1" dirty="0">
                <a:solidFill>
                  <a:schemeClr val="bg1">
                    <a:lumMod val="50000"/>
                  </a:schemeClr>
                </a:solidFill>
              </a:rPr>
              <a:t>June 21, 2019</a:t>
            </a:r>
            <a:endParaRPr lang="en-US" altLang="en-US" sz="1400" dirty="0">
              <a:solidFill>
                <a:schemeClr val="bg1">
                  <a:lumMod val="50000"/>
                </a:schemeClr>
              </a:solidFill>
            </a:endParaRPr>
          </a:p>
        </p:txBody>
      </p:sp>
      <p:sp>
        <p:nvSpPr>
          <p:cNvPr id="7" name="Rectangle 8"/>
          <p:cNvSpPr>
            <a:spLocks noChangeArrowheads="1"/>
          </p:cNvSpPr>
          <p:nvPr/>
        </p:nvSpPr>
        <p:spPr bwMode="auto">
          <a:xfrm>
            <a:off x="0" y="1441537"/>
            <a:ext cx="9144000" cy="1754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3600" b="1" dirty="0">
                <a:solidFill>
                  <a:srgbClr val="F05936"/>
                </a:solidFill>
                <a:latin typeface="Arial" charset="0"/>
                <a:ea typeface="Arial" charset="0"/>
                <a:cs typeface="Arial" charset="0"/>
              </a:rPr>
              <a:t>A NATIONAL LIBRARY JOINS THE NACO PROGRAM!: LAC and NACO Documentation</a:t>
            </a:r>
            <a:endParaRPr lang="en-US" altLang="en-US" sz="2100" b="1" dirty="0">
              <a:solidFill>
                <a:srgbClr val="F05936"/>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060" y="360073"/>
            <a:ext cx="2362200" cy="621494"/>
          </a:xfrm>
          <a:prstGeom prst="rect">
            <a:avLst/>
          </a:prstGeom>
        </p:spPr>
      </p:pic>
      <p:sp>
        <p:nvSpPr>
          <p:cNvPr id="11" name="Rectangle 18"/>
          <p:cNvSpPr>
            <a:spLocks noChangeArrowheads="1"/>
          </p:cNvSpPr>
          <p:nvPr/>
        </p:nvSpPr>
        <p:spPr bwMode="auto">
          <a:xfrm>
            <a:off x="381000" y="1371600"/>
            <a:ext cx="8382000" cy="76200"/>
          </a:xfrm>
          <a:prstGeom prst="rect">
            <a:avLst/>
          </a:prstGeom>
          <a:solidFill>
            <a:schemeClr val="tx1"/>
          </a:solidFill>
          <a:ln>
            <a:noFill/>
          </a:ln>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sz="2000"/>
          </a:p>
        </p:txBody>
      </p:sp>
      <p:pic>
        <p:nvPicPr>
          <p:cNvPr id="9" name="Picture 8" descr="Jefferson Dome 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4236" y="2895600"/>
            <a:ext cx="5757364" cy="4252773"/>
          </a:xfrm>
          <a:prstGeom prst="rect">
            <a:avLst/>
          </a:prstGeom>
        </p:spPr>
      </p:pic>
      <p:sp>
        <p:nvSpPr>
          <p:cNvPr id="10" name="Rectangle 8"/>
          <p:cNvSpPr>
            <a:spLocks noChangeArrowheads="1"/>
          </p:cNvSpPr>
          <p:nvPr/>
        </p:nvSpPr>
        <p:spPr bwMode="auto">
          <a:xfrm>
            <a:off x="228600" y="3352800"/>
            <a:ext cx="4186736" cy="3046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3200" dirty="0"/>
              <a:t>LITA/ALCTS Authority Control Interest Group </a:t>
            </a:r>
            <a:endParaRPr lang="en-US" altLang="en-US" sz="3200" dirty="0">
              <a:latin typeface="Arial" charset="0"/>
              <a:ea typeface="Arial" charset="0"/>
              <a:cs typeface="Arial" charset="0"/>
            </a:endParaRPr>
          </a:p>
          <a:p>
            <a:pPr eaLnBrk="1" hangingPunct="1"/>
            <a:r>
              <a:rPr lang="en-US" altLang="en-US" sz="2400" b="1" dirty="0">
                <a:latin typeface="Arial" charset="0"/>
                <a:cs typeface="Arial" charset="0"/>
              </a:rPr>
              <a:t>Sunday, June 23, 2019</a:t>
            </a:r>
          </a:p>
          <a:p>
            <a:pPr eaLnBrk="1" hangingPunct="1"/>
            <a:r>
              <a:rPr lang="en-US" altLang="en-US" sz="2400" b="1" dirty="0">
                <a:latin typeface="Arial" charset="0"/>
                <a:cs typeface="Arial" charset="0"/>
              </a:rPr>
              <a:t>Marriott Marquis</a:t>
            </a:r>
          </a:p>
          <a:p>
            <a:pPr eaLnBrk="1" hangingPunct="1"/>
            <a:r>
              <a:rPr lang="en-US" altLang="en-US" sz="2400" b="1" dirty="0">
                <a:latin typeface="Arial" charset="0"/>
                <a:cs typeface="Arial" charset="0"/>
              </a:rPr>
              <a:t>Georgetown University Room</a:t>
            </a:r>
            <a:endParaRPr lang="en-US" altLang="en-US" sz="2400" b="1" dirty="0"/>
          </a:p>
        </p:txBody>
      </p:sp>
    </p:spTree>
    <p:extLst>
      <p:ext uri="{BB962C8B-B14F-4D97-AF65-F5344CB8AC3E}">
        <p14:creationId xmlns:p14="http://schemas.microsoft.com/office/powerpoint/2010/main" val="1022682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473363"/>
            <a:ext cx="8686800" cy="1096962"/>
          </a:xfrm>
          <a:prstGeom prst="rect">
            <a:avLst/>
          </a:prstGeom>
        </p:spPr>
        <p:txBody>
          <a:bodyPr>
            <a:noAutofit/>
          </a:bodyPr>
          <a:lstStyle>
            <a:lvl1pPr algn="l" rtl="0" eaLnBrk="0" fontAlgn="base" hangingPunct="0">
              <a:spcBef>
                <a:spcPct val="0"/>
              </a:spcBef>
              <a:spcAft>
                <a:spcPct val="0"/>
              </a:spcAft>
              <a:defRPr sz="2800">
                <a:solidFill>
                  <a:srgbClr val="F05936"/>
                </a:solidFill>
                <a:latin typeface="Arial" charset="0"/>
                <a:ea typeface="Arial" charset="0"/>
                <a:cs typeface="Arial" charset="0"/>
              </a:defRPr>
            </a:lvl1pPr>
            <a:lvl2pPr algn="l" rtl="0" eaLnBrk="0" fontAlgn="base" hangingPunct="0">
              <a:spcBef>
                <a:spcPct val="0"/>
              </a:spcBef>
              <a:spcAft>
                <a:spcPct val="0"/>
              </a:spcAft>
              <a:defRPr sz="2800">
                <a:solidFill>
                  <a:srgbClr val="0069A9"/>
                </a:solidFill>
                <a:latin typeface="Palatino" pitchFamily="-96" charset="0"/>
                <a:ea typeface="ＭＳ Ｐゴシック" charset="0"/>
                <a:cs typeface="Arial" charset="0"/>
              </a:defRPr>
            </a:lvl2pPr>
            <a:lvl3pPr algn="l" rtl="0" eaLnBrk="0" fontAlgn="base" hangingPunct="0">
              <a:spcBef>
                <a:spcPct val="0"/>
              </a:spcBef>
              <a:spcAft>
                <a:spcPct val="0"/>
              </a:spcAft>
              <a:defRPr sz="2800">
                <a:solidFill>
                  <a:srgbClr val="0069A9"/>
                </a:solidFill>
                <a:latin typeface="Palatino" pitchFamily="-96" charset="0"/>
                <a:ea typeface="ＭＳ Ｐゴシック" charset="0"/>
                <a:cs typeface="Arial" charset="0"/>
              </a:defRPr>
            </a:lvl3pPr>
            <a:lvl4pPr algn="l" rtl="0" eaLnBrk="0" fontAlgn="base" hangingPunct="0">
              <a:spcBef>
                <a:spcPct val="0"/>
              </a:spcBef>
              <a:spcAft>
                <a:spcPct val="0"/>
              </a:spcAft>
              <a:defRPr sz="2800">
                <a:solidFill>
                  <a:srgbClr val="0069A9"/>
                </a:solidFill>
                <a:latin typeface="Palatino" pitchFamily="-96" charset="0"/>
                <a:ea typeface="ＭＳ Ｐゴシック" charset="0"/>
                <a:cs typeface="Arial" charset="0"/>
              </a:defRPr>
            </a:lvl4pPr>
            <a:lvl5pPr algn="l" rtl="0" eaLnBrk="0" fontAlgn="base" hangingPunct="0">
              <a:spcBef>
                <a:spcPct val="0"/>
              </a:spcBef>
              <a:spcAft>
                <a:spcPct val="0"/>
              </a:spcAft>
              <a:defRPr sz="2800">
                <a:solidFill>
                  <a:srgbClr val="0069A9"/>
                </a:solidFill>
                <a:latin typeface="Palatino" pitchFamily="-96" charset="0"/>
                <a:ea typeface="ＭＳ Ｐゴシック" charset="0"/>
                <a:cs typeface="Arial" charset="0"/>
              </a:defRPr>
            </a:lvl5pPr>
            <a:lvl6pPr marL="457200" algn="l" rtl="0" fontAlgn="base">
              <a:spcBef>
                <a:spcPct val="0"/>
              </a:spcBef>
              <a:spcAft>
                <a:spcPct val="0"/>
              </a:spcAft>
              <a:defRPr sz="2800">
                <a:solidFill>
                  <a:srgbClr val="0069A9"/>
                </a:solidFill>
                <a:latin typeface="Palatino" pitchFamily="-96" charset="0"/>
                <a:cs typeface="Arial" charset="0"/>
              </a:defRPr>
            </a:lvl6pPr>
            <a:lvl7pPr marL="914400" algn="l" rtl="0" fontAlgn="base">
              <a:spcBef>
                <a:spcPct val="0"/>
              </a:spcBef>
              <a:spcAft>
                <a:spcPct val="0"/>
              </a:spcAft>
              <a:defRPr sz="2800">
                <a:solidFill>
                  <a:srgbClr val="0069A9"/>
                </a:solidFill>
                <a:latin typeface="Palatino" pitchFamily="-96" charset="0"/>
                <a:cs typeface="Arial" charset="0"/>
              </a:defRPr>
            </a:lvl7pPr>
            <a:lvl8pPr marL="1371600" algn="l" rtl="0" fontAlgn="base">
              <a:spcBef>
                <a:spcPct val="0"/>
              </a:spcBef>
              <a:spcAft>
                <a:spcPct val="0"/>
              </a:spcAft>
              <a:defRPr sz="2800">
                <a:solidFill>
                  <a:srgbClr val="0069A9"/>
                </a:solidFill>
                <a:latin typeface="Palatino" pitchFamily="-96" charset="0"/>
                <a:cs typeface="Arial" charset="0"/>
              </a:defRPr>
            </a:lvl8pPr>
            <a:lvl9pPr marL="1828800" algn="l" rtl="0" fontAlgn="base">
              <a:spcBef>
                <a:spcPct val="0"/>
              </a:spcBef>
              <a:spcAft>
                <a:spcPct val="0"/>
              </a:spcAft>
              <a:defRPr sz="2800">
                <a:solidFill>
                  <a:srgbClr val="0069A9"/>
                </a:solidFill>
                <a:latin typeface="Palatino" pitchFamily="-96" charset="0"/>
                <a:cs typeface="Arial" charset="0"/>
              </a:defRPr>
            </a:lvl9pPr>
          </a:lstStyle>
          <a:p>
            <a:r>
              <a:rPr lang="en-US" sz="4000" b="1" dirty="0"/>
              <a:t>Pulling It All Together – DCM Z12.9  </a:t>
            </a:r>
          </a:p>
        </p:txBody>
      </p:sp>
      <p:sp>
        <p:nvSpPr>
          <p:cNvPr id="7" name="TextBox 6"/>
          <p:cNvSpPr txBox="1"/>
          <p:nvPr/>
        </p:nvSpPr>
        <p:spPr>
          <a:xfrm>
            <a:off x="266700" y="1583025"/>
            <a:ext cx="8534400" cy="3816429"/>
          </a:xfrm>
          <a:prstGeom prst="rect">
            <a:avLst/>
          </a:prstGeom>
          <a:noFill/>
        </p:spPr>
        <p:txBody>
          <a:bodyPr wrap="square" rtlCol="0">
            <a:spAutoFit/>
          </a:bodyPr>
          <a:lstStyle/>
          <a:p>
            <a:r>
              <a:rPr lang="en-US" b="1" dirty="0"/>
              <a:t>DCM Z12.9. Canadiana Conversion Project</a:t>
            </a:r>
          </a:p>
          <a:p>
            <a:r>
              <a:rPr lang="en-US" b="1" dirty="0"/>
              <a:t>	Z12.9.2  Editing Instructions</a:t>
            </a:r>
          </a:p>
          <a:p>
            <a:endParaRPr lang="en-US" sz="1400" dirty="0"/>
          </a:p>
          <a:p>
            <a:endParaRPr lang="en-US" sz="1400" dirty="0">
              <a:latin typeface="Arial" charset="0"/>
              <a:ea typeface="ＭＳ Ｐゴシック" charset="0"/>
              <a:cs typeface="Arial" charset="0"/>
            </a:endParaRPr>
          </a:p>
          <a:p>
            <a:r>
              <a:rPr lang="en-US" sz="2000" dirty="0"/>
              <a:t>Retain the 667 and 710 fields when editing these records. Assume the sources cited in the 670 fields contain information justifying the 1XX, 4XX, and 5XX fields. If the source cited in the 670 field is in-hand, catalogers may modify the 670 field to conform to current practice, including adding the publication date and subfield $b with information about the 1XX, 4XX, and other fields. </a:t>
            </a:r>
          </a:p>
          <a:p>
            <a:r>
              <a:rPr lang="en-US" sz="2000" dirty="0"/>
              <a:t>These records can be modified the same way as other name authority records according to current cataloging policies.</a:t>
            </a:r>
          </a:p>
          <a:p>
            <a:endParaRPr lang="en-US" dirty="0"/>
          </a:p>
        </p:txBody>
      </p:sp>
    </p:spTree>
    <p:extLst>
      <p:ext uri="{BB962C8B-B14F-4D97-AF65-F5344CB8AC3E}">
        <p14:creationId xmlns:p14="http://schemas.microsoft.com/office/powerpoint/2010/main" val="3715266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473363"/>
            <a:ext cx="8686800" cy="1096962"/>
          </a:xfrm>
          <a:prstGeom prst="rect">
            <a:avLst/>
          </a:prstGeom>
        </p:spPr>
        <p:txBody>
          <a:bodyPr>
            <a:noAutofit/>
          </a:bodyPr>
          <a:lstStyle>
            <a:lvl1pPr algn="l" rtl="0" eaLnBrk="0" fontAlgn="base" hangingPunct="0">
              <a:spcBef>
                <a:spcPct val="0"/>
              </a:spcBef>
              <a:spcAft>
                <a:spcPct val="0"/>
              </a:spcAft>
              <a:defRPr sz="2800">
                <a:solidFill>
                  <a:srgbClr val="F05936"/>
                </a:solidFill>
                <a:latin typeface="Arial" charset="0"/>
                <a:ea typeface="Arial" charset="0"/>
                <a:cs typeface="Arial" charset="0"/>
              </a:defRPr>
            </a:lvl1pPr>
            <a:lvl2pPr algn="l" rtl="0" eaLnBrk="0" fontAlgn="base" hangingPunct="0">
              <a:spcBef>
                <a:spcPct val="0"/>
              </a:spcBef>
              <a:spcAft>
                <a:spcPct val="0"/>
              </a:spcAft>
              <a:defRPr sz="2800">
                <a:solidFill>
                  <a:srgbClr val="0069A9"/>
                </a:solidFill>
                <a:latin typeface="Palatino" pitchFamily="-96" charset="0"/>
                <a:ea typeface="ＭＳ Ｐゴシック" charset="0"/>
                <a:cs typeface="Arial" charset="0"/>
              </a:defRPr>
            </a:lvl2pPr>
            <a:lvl3pPr algn="l" rtl="0" eaLnBrk="0" fontAlgn="base" hangingPunct="0">
              <a:spcBef>
                <a:spcPct val="0"/>
              </a:spcBef>
              <a:spcAft>
                <a:spcPct val="0"/>
              </a:spcAft>
              <a:defRPr sz="2800">
                <a:solidFill>
                  <a:srgbClr val="0069A9"/>
                </a:solidFill>
                <a:latin typeface="Palatino" pitchFamily="-96" charset="0"/>
                <a:ea typeface="ＭＳ Ｐゴシック" charset="0"/>
                <a:cs typeface="Arial" charset="0"/>
              </a:defRPr>
            </a:lvl3pPr>
            <a:lvl4pPr algn="l" rtl="0" eaLnBrk="0" fontAlgn="base" hangingPunct="0">
              <a:spcBef>
                <a:spcPct val="0"/>
              </a:spcBef>
              <a:spcAft>
                <a:spcPct val="0"/>
              </a:spcAft>
              <a:defRPr sz="2800">
                <a:solidFill>
                  <a:srgbClr val="0069A9"/>
                </a:solidFill>
                <a:latin typeface="Palatino" pitchFamily="-96" charset="0"/>
                <a:ea typeface="ＭＳ Ｐゴシック" charset="0"/>
                <a:cs typeface="Arial" charset="0"/>
              </a:defRPr>
            </a:lvl4pPr>
            <a:lvl5pPr algn="l" rtl="0" eaLnBrk="0" fontAlgn="base" hangingPunct="0">
              <a:spcBef>
                <a:spcPct val="0"/>
              </a:spcBef>
              <a:spcAft>
                <a:spcPct val="0"/>
              </a:spcAft>
              <a:defRPr sz="2800">
                <a:solidFill>
                  <a:srgbClr val="0069A9"/>
                </a:solidFill>
                <a:latin typeface="Palatino" pitchFamily="-96" charset="0"/>
                <a:ea typeface="ＭＳ Ｐゴシック" charset="0"/>
                <a:cs typeface="Arial" charset="0"/>
              </a:defRPr>
            </a:lvl5pPr>
            <a:lvl6pPr marL="457200" algn="l" rtl="0" fontAlgn="base">
              <a:spcBef>
                <a:spcPct val="0"/>
              </a:spcBef>
              <a:spcAft>
                <a:spcPct val="0"/>
              </a:spcAft>
              <a:defRPr sz="2800">
                <a:solidFill>
                  <a:srgbClr val="0069A9"/>
                </a:solidFill>
                <a:latin typeface="Palatino" pitchFamily="-96" charset="0"/>
                <a:cs typeface="Arial" charset="0"/>
              </a:defRPr>
            </a:lvl6pPr>
            <a:lvl7pPr marL="914400" algn="l" rtl="0" fontAlgn="base">
              <a:spcBef>
                <a:spcPct val="0"/>
              </a:spcBef>
              <a:spcAft>
                <a:spcPct val="0"/>
              </a:spcAft>
              <a:defRPr sz="2800">
                <a:solidFill>
                  <a:srgbClr val="0069A9"/>
                </a:solidFill>
                <a:latin typeface="Palatino" pitchFamily="-96" charset="0"/>
                <a:cs typeface="Arial" charset="0"/>
              </a:defRPr>
            </a:lvl7pPr>
            <a:lvl8pPr marL="1371600" algn="l" rtl="0" fontAlgn="base">
              <a:spcBef>
                <a:spcPct val="0"/>
              </a:spcBef>
              <a:spcAft>
                <a:spcPct val="0"/>
              </a:spcAft>
              <a:defRPr sz="2800">
                <a:solidFill>
                  <a:srgbClr val="0069A9"/>
                </a:solidFill>
                <a:latin typeface="Palatino" pitchFamily="-96" charset="0"/>
                <a:cs typeface="Arial" charset="0"/>
              </a:defRPr>
            </a:lvl8pPr>
            <a:lvl9pPr marL="1828800" algn="l" rtl="0" fontAlgn="base">
              <a:spcBef>
                <a:spcPct val="0"/>
              </a:spcBef>
              <a:spcAft>
                <a:spcPct val="0"/>
              </a:spcAft>
              <a:defRPr sz="2800">
                <a:solidFill>
                  <a:srgbClr val="0069A9"/>
                </a:solidFill>
                <a:latin typeface="Palatino" pitchFamily="-96" charset="0"/>
                <a:cs typeface="Arial" charset="0"/>
              </a:defRPr>
            </a:lvl9pPr>
          </a:lstStyle>
          <a:p>
            <a:r>
              <a:rPr lang="en-US" sz="4000" b="1" dirty="0"/>
              <a:t>Beyond Documentation! </a:t>
            </a:r>
          </a:p>
        </p:txBody>
      </p:sp>
      <p:sp>
        <p:nvSpPr>
          <p:cNvPr id="5" name="TextBox 4"/>
          <p:cNvSpPr txBox="1"/>
          <p:nvPr/>
        </p:nvSpPr>
        <p:spPr>
          <a:xfrm>
            <a:off x="228600" y="1295400"/>
            <a:ext cx="8610600" cy="4524315"/>
          </a:xfrm>
          <a:prstGeom prst="rect">
            <a:avLst/>
          </a:prstGeom>
          <a:noFill/>
        </p:spPr>
        <p:txBody>
          <a:bodyPr wrap="square" rtlCol="0">
            <a:spAutoFit/>
          </a:bodyPr>
          <a:lstStyle/>
          <a:p>
            <a:pPr marL="571500" indent="-571500">
              <a:buFont typeface="Arial" panose="020B0604020202020204" pitchFamily="34" charset="0"/>
              <a:buChar char="•"/>
            </a:pPr>
            <a:r>
              <a:rPr lang="en-CA" sz="3200" dirty="0">
                <a:latin typeface="Arial" charset="0"/>
                <a:ea typeface="ＭＳ Ｐゴシック" charset="0"/>
                <a:cs typeface="Arial" charset="0"/>
              </a:rPr>
              <a:t>Alignment with PCC Strategic Direction SD1: Work to expand international participation </a:t>
            </a:r>
          </a:p>
          <a:p>
            <a:pPr marL="571500" indent="-571500">
              <a:buFont typeface="Arial" panose="020B0604020202020204" pitchFamily="34" charset="0"/>
              <a:buChar char="•"/>
            </a:pPr>
            <a:r>
              <a:rPr lang="en-CA" sz="3200" dirty="0">
                <a:latin typeface="Arial" charset="0"/>
                <a:ea typeface="ＭＳ Ｐゴシック" charset="0"/>
                <a:cs typeface="Arial" charset="0"/>
              </a:rPr>
              <a:t>Cooperative involvement in training and review</a:t>
            </a:r>
          </a:p>
          <a:p>
            <a:pPr marL="571500" indent="-571500">
              <a:buFont typeface="Arial" panose="020B0604020202020204" pitchFamily="34" charset="0"/>
              <a:buChar char="•"/>
            </a:pPr>
            <a:r>
              <a:rPr lang="en-CA" sz="3200" dirty="0">
                <a:latin typeface="Arial" charset="0"/>
                <a:ea typeface="ＭＳ Ｐゴシック" charset="0"/>
                <a:cs typeface="Arial" charset="0"/>
              </a:rPr>
              <a:t>Expanding understanding and application of linked data principles </a:t>
            </a:r>
          </a:p>
          <a:p>
            <a:pPr marL="571500" indent="-571500">
              <a:buFont typeface="Arial" panose="020B0604020202020204" pitchFamily="34" charset="0"/>
              <a:buChar char="•"/>
            </a:pPr>
            <a:r>
              <a:rPr lang="en-CA" sz="3200" dirty="0">
                <a:latin typeface="Arial" charset="0"/>
                <a:ea typeface="ＭＳ Ｐゴシック" charset="0"/>
                <a:cs typeface="Arial" charset="0"/>
              </a:rPr>
              <a:t>Collegial and flexible colleagues and new acquaintances</a:t>
            </a:r>
          </a:p>
        </p:txBody>
      </p:sp>
    </p:spTree>
    <p:extLst>
      <p:ext uri="{BB962C8B-B14F-4D97-AF65-F5344CB8AC3E}">
        <p14:creationId xmlns:p14="http://schemas.microsoft.com/office/powerpoint/2010/main" val="2533764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62200" y="2514600"/>
            <a:ext cx="3810000" cy="1096962"/>
          </a:xfrm>
          <a:prstGeom prst="rect">
            <a:avLst/>
          </a:prstGeom>
        </p:spPr>
        <p:txBody>
          <a:bodyPr>
            <a:noAutofit/>
          </a:bodyPr>
          <a:lstStyle>
            <a:lvl1pPr algn="l" rtl="0" eaLnBrk="0" fontAlgn="base" hangingPunct="0">
              <a:spcBef>
                <a:spcPct val="0"/>
              </a:spcBef>
              <a:spcAft>
                <a:spcPct val="0"/>
              </a:spcAft>
              <a:defRPr sz="2800">
                <a:solidFill>
                  <a:srgbClr val="F05936"/>
                </a:solidFill>
                <a:latin typeface="Arial" charset="0"/>
                <a:ea typeface="Arial" charset="0"/>
                <a:cs typeface="Arial" charset="0"/>
              </a:defRPr>
            </a:lvl1pPr>
            <a:lvl2pPr algn="l" rtl="0" eaLnBrk="0" fontAlgn="base" hangingPunct="0">
              <a:spcBef>
                <a:spcPct val="0"/>
              </a:spcBef>
              <a:spcAft>
                <a:spcPct val="0"/>
              </a:spcAft>
              <a:defRPr sz="2800">
                <a:solidFill>
                  <a:srgbClr val="0069A9"/>
                </a:solidFill>
                <a:latin typeface="Palatino" pitchFamily="-96" charset="0"/>
                <a:ea typeface="ＭＳ Ｐゴシック" charset="0"/>
                <a:cs typeface="Arial" charset="0"/>
              </a:defRPr>
            </a:lvl2pPr>
            <a:lvl3pPr algn="l" rtl="0" eaLnBrk="0" fontAlgn="base" hangingPunct="0">
              <a:spcBef>
                <a:spcPct val="0"/>
              </a:spcBef>
              <a:spcAft>
                <a:spcPct val="0"/>
              </a:spcAft>
              <a:defRPr sz="2800">
                <a:solidFill>
                  <a:srgbClr val="0069A9"/>
                </a:solidFill>
                <a:latin typeface="Palatino" pitchFamily="-96" charset="0"/>
                <a:ea typeface="ＭＳ Ｐゴシック" charset="0"/>
                <a:cs typeface="Arial" charset="0"/>
              </a:defRPr>
            </a:lvl3pPr>
            <a:lvl4pPr algn="l" rtl="0" eaLnBrk="0" fontAlgn="base" hangingPunct="0">
              <a:spcBef>
                <a:spcPct val="0"/>
              </a:spcBef>
              <a:spcAft>
                <a:spcPct val="0"/>
              </a:spcAft>
              <a:defRPr sz="2800">
                <a:solidFill>
                  <a:srgbClr val="0069A9"/>
                </a:solidFill>
                <a:latin typeface="Palatino" pitchFamily="-96" charset="0"/>
                <a:ea typeface="ＭＳ Ｐゴシック" charset="0"/>
                <a:cs typeface="Arial" charset="0"/>
              </a:defRPr>
            </a:lvl4pPr>
            <a:lvl5pPr algn="l" rtl="0" eaLnBrk="0" fontAlgn="base" hangingPunct="0">
              <a:spcBef>
                <a:spcPct val="0"/>
              </a:spcBef>
              <a:spcAft>
                <a:spcPct val="0"/>
              </a:spcAft>
              <a:defRPr sz="2800">
                <a:solidFill>
                  <a:srgbClr val="0069A9"/>
                </a:solidFill>
                <a:latin typeface="Palatino" pitchFamily="-96" charset="0"/>
                <a:ea typeface="ＭＳ Ｐゴシック" charset="0"/>
                <a:cs typeface="Arial" charset="0"/>
              </a:defRPr>
            </a:lvl5pPr>
            <a:lvl6pPr marL="457200" algn="l" rtl="0" fontAlgn="base">
              <a:spcBef>
                <a:spcPct val="0"/>
              </a:spcBef>
              <a:spcAft>
                <a:spcPct val="0"/>
              </a:spcAft>
              <a:defRPr sz="2800">
                <a:solidFill>
                  <a:srgbClr val="0069A9"/>
                </a:solidFill>
                <a:latin typeface="Palatino" pitchFamily="-96" charset="0"/>
                <a:cs typeface="Arial" charset="0"/>
              </a:defRPr>
            </a:lvl6pPr>
            <a:lvl7pPr marL="914400" algn="l" rtl="0" fontAlgn="base">
              <a:spcBef>
                <a:spcPct val="0"/>
              </a:spcBef>
              <a:spcAft>
                <a:spcPct val="0"/>
              </a:spcAft>
              <a:defRPr sz="2800">
                <a:solidFill>
                  <a:srgbClr val="0069A9"/>
                </a:solidFill>
                <a:latin typeface="Palatino" pitchFamily="-96" charset="0"/>
                <a:cs typeface="Arial" charset="0"/>
              </a:defRPr>
            </a:lvl7pPr>
            <a:lvl8pPr marL="1371600" algn="l" rtl="0" fontAlgn="base">
              <a:spcBef>
                <a:spcPct val="0"/>
              </a:spcBef>
              <a:spcAft>
                <a:spcPct val="0"/>
              </a:spcAft>
              <a:defRPr sz="2800">
                <a:solidFill>
                  <a:srgbClr val="0069A9"/>
                </a:solidFill>
                <a:latin typeface="Palatino" pitchFamily="-96" charset="0"/>
                <a:cs typeface="Arial" charset="0"/>
              </a:defRPr>
            </a:lvl8pPr>
            <a:lvl9pPr marL="1828800" algn="l" rtl="0" fontAlgn="base">
              <a:spcBef>
                <a:spcPct val="0"/>
              </a:spcBef>
              <a:spcAft>
                <a:spcPct val="0"/>
              </a:spcAft>
              <a:defRPr sz="2800">
                <a:solidFill>
                  <a:srgbClr val="0069A9"/>
                </a:solidFill>
                <a:latin typeface="Palatino" pitchFamily="-96" charset="0"/>
                <a:cs typeface="Arial" charset="0"/>
              </a:defRPr>
            </a:lvl9pPr>
          </a:lstStyle>
          <a:p>
            <a:pPr algn="ctr"/>
            <a:r>
              <a:rPr lang="en-US" sz="7200" b="1" dirty="0"/>
              <a:t>Thanks!</a:t>
            </a:r>
            <a:r>
              <a:rPr lang="en-US" sz="4000" b="1" dirty="0"/>
              <a:t> </a:t>
            </a:r>
          </a:p>
        </p:txBody>
      </p:sp>
    </p:spTree>
    <p:extLst>
      <p:ext uri="{BB962C8B-B14F-4D97-AF65-F5344CB8AC3E}">
        <p14:creationId xmlns:p14="http://schemas.microsoft.com/office/powerpoint/2010/main" val="3753222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609600"/>
            <a:ext cx="8229600" cy="1600200"/>
          </a:xfrm>
          <a:prstGeom prst="rect">
            <a:avLst/>
          </a:prstGeom>
        </p:spPr>
        <p:txBody>
          <a:bodyPr>
            <a:noAutofit/>
          </a:bodyPr>
          <a:lstStyle>
            <a:lvl1pPr algn="l" rtl="0" eaLnBrk="0" fontAlgn="base" hangingPunct="0">
              <a:spcBef>
                <a:spcPct val="0"/>
              </a:spcBef>
              <a:spcAft>
                <a:spcPct val="0"/>
              </a:spcAft>
              <a:defRPr sz="2800">
                <a:solidFill>
                  <a:srgbClr val="F05936"/>
                </a:solidFill>
                <a:latin typeface="Arial" charset="0"/>
                <a:ea typeface="Arial" charset="0"/>
                <a:cs typeface="Arial" charset="0"/>
              </a:defRPr>
            </a:lvl1pPr>
            <a:lvl2pPr algn="l" rtl="0" eaLnBrk="0" fontAlgn="base" hangingPunct="0">
              <a:spcBef>
                <a:spcPct val="0"/>
              </a:spcBef>
              <a:spcAft>
                <a:spcPct val="0"/>
              </a:spcAft>
              <a:defRPr sz="2800">
                <a:solidFill>
                  <a:srgbClr val="0069A9"/>
                </a:solidFill>
                <a:latin typeface="Palatino" pitchFamily="-96" charset="0"/>
                <a:ea typeface="ＭＳ Ｐゴシック" charset="0"/>
                <a:cs typeface="Arial" charset="0"/>
              </a:defRPr>
            </a:lvl2pPr>
            <a:lvl3pPr algn="l" rtl="0" eaLnBrk="0" fontAlgn="base" hangingPunct="0">
              <a:spcBef>
                <a:spcPct val="0"/>
              </a:spcBef>
              <a:spcAft>
                <a:spcPct val="0"/>
              </a:spcAft>
              <a:defRPr sz="2800">
                <a:solidFill>
                  <a:srgbClr val="0069A9"/>
                </a:solidFill>
                <a:latin typeface="Palatino" pitchFamily="-96" charset="0"/>
                <a:ea typeface="ＭＳ Ｐゴシック" charset="0"/>
                <a:cs typeface="Arial" charset="0"/>
              </a:defRPr>
            </a:lvl3pPr>
            <a:lvl4pPr algn="l" rtl="0" eaLnBrk="0" fontAlgn="base" hangingPunct="0">
              <a:spcBef>
                <a:spcPct val="0"/>
              </a:spcBef>
              <a:spcAft>
                <a:spcPct val="0"/>
              </a:spcAft>
              <a:defRPr sz="2800">
                <a:solidFill>
                  <a:srgbClr val="0069A9"/>
                </a:solidFill>
                <a:latin typeface="Palatino" pitchFamily="-96" charset="0"/>
                <a:ea typeface="ＭＳ Ｐゴシック" charset="0"/>
                <a:cs typeface="Arial" charset="0"/>
              </a:defRPr>
            </a:lvl4pPr>
            <a:lvl5pPr algn="l" rtl="0" eaLnBrk="0" fontAlgn="base" hangingPunct="0">
              <a:spcBef>
                <a:spcPct val="0"/>
              </a:spcBef>
              <a:spcAft>
                <a:spcPct val="0"/>
              </a:spcAft>
              <a:defRPr sz="2800">
                <a:solidFill>
                  <a:srgbClr val="0069A9"/>
                </a:solidFill>
                <a:latin typeface="Palatino" pitchFamily="-96" charset="0"/>
                <a:ea typeface="ＭＳ Ｐゴシック" charset="0"/>
                <a:cs typeface="Arial" charset="0"/>
              </a:defRPr>
            </a:lvl5pPr>
            <a:lvl6pPr marL="457200" algn="l" rtl="0" fontAlgn="base">
              <a:spcBef>
                <a:spcPct val="0"/>
              </a:spcBef>
              <a:spcAft>
                <a:spcPct val="0"/>
              </a:spcAft>
              <a:defRPr sz="2800">
                <a:solidFill>
                  <a:srgbClr val="0069A9"/>
                </a:solidFill>
                <a:latin typeface="Palatino" pitchFamily="-96" charset="0"/>
                <a:cs typeface="Arial" charset="0"/>
              </a:defRPr>
            </a:lvl6pPr>
            <a:lvl7pPr marL="914400" algn="l" rtl="0" fontAlgn="base">
              <a:spcBef>
                <a:spcPct val="0"/>
              </a:spcBef>
              <a:spcAft>
                <a:spcPct val="0"/>
              </a:spcAft>
              <a:defRPr sz="2800">
                <a:solidFill>
                  <a:srgbClr val="0069A9"/>
                </a:solidFill>
                <a:latin typeface="Palatino" pitchFamily="-96" charset="0"/>
                <a:cs typeface="Arial" charset="0"/>
              </a:defRPr>
            </a:lvl7pPr>
            <a:lvl8pPr marL="1371600" algn="l" rtl="0" fontAlgn="base">
              <a:spcBef>
                <a:spcPct val="0"/>
              </a:spcBef>
              <a:spcAft>
                <a:spcPct val="0"/>
              </a:spcAft>
              <a:defRPr sz="2800">
                <a:solidFill>
                  <a:srgbClr val="0069A9"/>
                </a:solidFill>
                <a:latin typeface="Palatino" pitchFamily="-96" charset="0"/>
                <a:cs typeface="Arial" charset="0"/>
              </a:defRPr>
            </a:lvl8pPr>
            <a:lvl9pPr marL="1828800" algn="l" rtl="0" fontAlgn="base">
              <a:spcBef>
                <a:spcPct val="0"/>
              </a:spcBef>
              <a:spcAft>
                <a:spcPct val="0"/>
              </a:spcAft>
              <a:defRPr sz="2800">
                <a:solidFill>
                  <a:srgbClr val="0069A9"/>
                </a:solidFill>
                <a:latin typeface="Palatino" pitchFamily="-96" charset="0"/>
                <a:cs typeface="Arial" charset="0"/>
              </a:defRPr>
            </a:lvl9pPr>
          </a:lstStyle>
          <a:p>
            <a:pPr>
              <a:lnSpc>
                <a:spcPts val="2500"/>
              </a:lnSpc>
            </a:pPr>
            <a:endParaRPr lang="en-US" sz="4000" b="1" dirty="0">
              <a:latin typeface="Arial" panose="020B0604020202020204" pitchFamily="34" charset="0"/>
              <a:cs typeface="Arial" panose="020B0604020202020204" pitchFamily="34" charset="0"/>
            </a:endParaRPr>
          </a:p>
        </p:txBody>
      </p:sp>
      <p:sp>
        <p:nvSpPr>
          <p:cNvPr id="2" name="TextBox 1"/>
          <p:cNvSpPr txBox="1"/>
          <p:nvPr/>
        </p:nvSpPr>
        <p:spPr>
          <a:xfrm>
            <a:off x="533400" y="1600200"/>
            <a:ext cx="8305800" cy="4524315"/>
          </a:xfrm>
          <a:prstGeom prst="rect">
            <a:avLst/>
          </a:prstGeom>
          <a:noFill/>
        </p:spPr>
        <p:txBody>
          <a:bodyPr wrap="square" rtlCol="0">
            <a:spAutoFit/>
          </a:bodyPr>
          <a:lstStyle/>
          <a:p>
            <a:pPr marL="742950" indent="-742950">
              <a:buFont typeface="+mj-lt"/>
              <a:buAutoNum type="arabicPeriod"/>
            </a:pPr>
            <a:r>
              <a:rPr lang="en-US" sz="3600" dirty="0"/>
              <a:t>When was the last time a national library joined the NACO Program?</a:t>
            </a:r>
          </a:p>
          <a:p>
            <a:pPr marL="742950" indent="-742950">
              <a:buFont typeface="+mj-lt"/>
              <a:buAutoNum type="arabicPeriod"/>
            </a:pPr>
            <a:r>
              <a:rPr lang="en-US" sz="3600" dirty="0"/>
              <a:t>What makes a national library different from the NACO perspective? </a:t>
            </a:r>
          </a:p>
          <a:p>
            <a:pPr marL="742950" indent="-742950">
              <a:buFont typeface="+mj-lt"/>
              <a:buAutoNum type="arabicPeriod"/>
            </a:pPr>
            <a:r>
              <a:rPr lang="en-US" sz="3600" dirty="0"/>
              <a:t>What mandates do national libraries have?  </a:t>
            </a:r>
          </a:p>
          <a:p>
            <a:pPr marL="571500" indent="-571500">
              <a:buFont typeface="Arial" panose="020B0604020202020204" pitchFamily="34" charset="0"/>
              <a:buChar char="•"/>
            </a:pPr>
            <a:endParaRPr lang="en-US" sz="3600" dirty="0"/>
          </a:p>
        </p:txBody>
      </p:sp>
      <p:sp>
        <p:nvSpPr>
          <p:cNvPr id="3" name="TextBox 2"/>
          <p:cNvSpPr txBox="1"/>
          <p:nvPr/>
        </p:nvSpPr>
        <p:spPr>
          <a:xfrm>
            <a:off x="533400" y="582460"/>
            <a:ext cx="8077200" cy="707886"/>
          </a:xfrm>
          <a:prstGeom prst="rect">
            <a:avLst/>
          </a:prstGeom>
          <a:noFill/>
        </p:spPr>
        <p:txBody>
          <a:bodyPr wrap="square" rtlCol="0">
            <a:spAutoFit/>
          </a:bodyPr>
          <a:lstStyle/>
          <a:p>
            <a:r>
              <a:rPr lang="en-US" sz="4000" b="1" dirty="0">
                <a:solidFill>
                  <a:srgbClr val="F05936"/>
                </a:solidFill>
              </a:rPr>
              <a:t>Quiz Questions</a:t>
            </a:r>
          </a:p>
        </p:txBody>
      </p:sp>
    </p:spTree>
    <p:extLst>
      <p:ext uri="{BB962C8B-B14F-4D97-AF65-F5344CB8AC3E}">
        <p14:creationId xmlns:p14="http://schemas.microsoft.com/office/powerpoint/2010/main" val="1991792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609600"/>
            <a:ext cx="8229600" cy="1600200"/>
          </a:xfrm>
          <a:prstGeom prst="rect">
            <a:avLst/>
          </a:prstGeom>
        </p:spPr>
        <p:txBody>
          <a:bodyPr>
            <a:noAutofit/>
          </a:bodyPr>
          <a:lstStyle>
            <a:lvl1pPr algn="l" rtl="0" eaLnBrk="0" fontAlgn="base" hangingPunct="0">
              <a:spcBef>
                <a:spcPct val="0"/>
              </a:spcBef>
              <a:spcAft>
                <a:spcPct val="0"/>
              </a:spcAft>
              <a:defRPr sz="2800">
                <a:solidFill>
                  <a:srgbClr val="F05936"/>
                </a:solidFill>
                <a:latin typeface="Arial" charset="0"/>
                <a:ea typeface="Arial" charset="0"/>
                <a:cs typeface="Arial" charset="0"/>
              </a:defRPr>
            </a:lvl1pPr>
            <a:lvl2pPr algn="l" rtl="0" eaLnBrk="0" fontAlgn="base" hangingPunct="0">
              <a:spcBef>
                <a:spcPct val="0"/>
              </a:spcBef>
              <a:spcAft>
                <a:spcPct val="0"/>
              </a:spcAft>
              <a:defRPr sz="2800">
                <a:solidFill>
                  <a:srgbClr val="0069A9"/>
                </a:solidFill>
                <a:latin typeface="Palatino" pitchFamily="-96" charset="0"/>
                <a:ea typeface="ＭＳ Ｐゴシック" charset="0"/>
                <a:cs typeface="Arial" charset="0"/>
              </a:defRPr>
            </a:lvl2pPr>
            <a:lvl3pPr algn="l" rtl="0" eaLnBrk="0" fontAlgn="base" hangingPunct="0">
              <a:spcBef>
                <a:spcPct val="0"/>
              </a:spcBef>
              <a:spcAft>
                <a:spcPct val="0"/>
              </a:spcAft>
              <a:defRPr sz="2800">
                <a:solidFill>
                  <a:srgbClr val="0069A9"/>
                </a:solidFill>
                <a:latin typeface="Palatino" pitchFamily="-96" charset="0"/>
                <a:ea typeface="ＭＳ Ｐゴシック" charset="0"/>
                <a:cs typeface="Arial" charset="0"/>
              </a:defRPr>
            </a:lvl3pPr>
            <a:lvl4pPr algn="l" rtl="0" eaLnBrk="0" fontAlgn="base" hangingPunct="0">
              <a:spcBef>
                <a:spcPct val="0"/>
              </a:spcBef>
              <a:spcAft>
                <a:spcPct val="0"/>
              </a:spcAft>
              <a:defRPr sz="2800">
                <a:solidFill>
                  <a:srgbClr val="0069A9"/>
                </a:solidFill>
                <a:latin typeface="Palatino" pitchFamily="-96" charset="0"/>
                <a:ea typeface="ＭＳ Ｐゴシック" charset="0"/>
                <a:cs typeface="Arial" charset="0"/>
              </a:defRPr>
            </a:lvl4pPr>
            <a:lvl5pPr algn="l" rtl="0" eaLnBrk="0" fontAlgn="base" hangingPunct="0">
              <a:spcBef>
                <a:spcPct val="0"/>
              </a:spcBef>
              <a:spcAft>
                <a:spcPct val="0"/>
              </a:spcAft>
              <a:defRPr sz="2800">
                <a:solidFill>
                  <a:srgbClr val="0069A9"/>
                </a:solidFill>
                <a:latin typeface="Palatino" pitchFamily="-96" charset="0"/>
                <a:ea typeface="ＭＳ Ｐゴシック" charset="0"/>
                <a:cs typeface="Arial" charset="0"/>
              </a:defRPr>
            </a:lvl5pPr>
            <a:lvl6pPr marL="457200" algn="l" rtl="0" fontAlgn="base">
              <a:spcBef>
                <a:spcPct val="0"/>
              </a:spcBef>
              <a:spcAft>
                <a:spcPct val="0"/>
              </a:spcAft>
              <a:defRPr sz="2800">
                <a:solidFill>
                  <a:srgbClr val="0069A9"/>
                </a:solidFill>
                <a:latin typeface="Palatino" pitchFamily="-96" charset="0"/>
                <a:cs typeface="Arial" charset="0"/>
              </a:defRPr>
            </a:lvl6pPr>
            <a:lvl7pPr marL="914400" algn="l" rtl="0" fontAlgn="base">
              <a:spcBef>
                <a:spcPct val="0"/>
              </a:spcBef>
              <a:spcAft>
                <a:spcPct val="0"/>
              </a:spcAft>
              <a:defRPr sz="2800">
                <a:solidFill>
                  <a:srgbClr val="0069A9"/>
                </a:solidFill>
                <a:latin typeface="Palatino" pitchFamily="-96" charset="0"/>
                <a:cs typeface="Arial" charset="0"/>
              </a:defRPr>
            </a:lvl7pPr>
            <a:lvl8pPr marL="1371600" algn="l" rtl="0" fontAlgn="base">
              <a:spcBef>
                <a:spcPct val="0"/>
              </a:spcBef>
              <a:spcAft>
                <a:spcPct val="0"/>
              </a:spcAft>
              <a:defRPr sz="2800">
                <a:solidFill>
                  <a:srgbClr val="0069A9"/>
                </a:solidFill>
                <a:latin typeface="Palatino" pitchFamily="-96" charset="0"/>
                <a:cs typeface="Arial" charset="0"/>
              </a:defRPr>
            </a:lvl8pPr>
            <a:lvl9pPr marL="1828800" algn="l" rtl="0" fontAlgn="base">
              <a:spcBef>
                <a:spcPct val="0"/>
              </a:spcBef>
              <a:spcAft>
                <a:spcPct val="0"/>
              </a:spcAft>
              <a:defRPr sz="2800">
                <a:solidFill>
                  <a:srgbClr val="0069A9"/>
                </a:solidFill>
                <a:latin typeface="Palatino" pitchFamily="-96" charset="0"/>
                <a:cs typeface="Arial" charset="0"/>
              </a:defRPr>
            </a:lvl9pPr>
          </a:lstStyle>
          <a:p>
            <a:pPr>
              <a:lnSpc>
                <a:spcPts val="2500"/>
              </a:lnSpc>
            </a:pPr>
            <a:endParaRPr lang="en-US" sz="4000" b="1" dirty="0">
              <a:latin typeface="Arial" panose="020B0604020202020204" pitchFamily="34" charset="0"/>
              <a:cs typeface="Arial" panose="020B0604020202020204" pitchFamily="34" charset="0"/>
            </a:endParaRPr>
          </a:p>
        </p:txBody>
      </p:sp>
      <p:sp>
        <p:nvSpPr>
          <p:cNvPr id="2" name="TextBox 1"/>
          <p:cNvSpPr txBox="1"/>
          <p:nvPr/>
        </p:nvSpPr>
        <p:spPr>
          <a:xfrm>
            <a:off x="533400" y="2057400"/>
            <a:ext cx="8305800" cy="3970318"/>
          </a:xfrm>
          <a:prstGeom prst="rect">
            <a:avLst/>
          </a:prstGeom>
          <a:noFill/>
        </p:spPr>
        <p:txBody>
          <a:bodyPr wrap="square" rtlCol="0">
            <a:spAutoFit/>
          </a:bodyPr>
          <a:lstStyle/>
          <a:p>
            <a:pPr marL="571500" indent="-571500">
              <a:buFont typeface="Arial" panose="020B0604020202020204" pitchFamily="34" charset="0"/>
              <a:buChar char="•"/>
            </a:pPr>
            <a:r>
              <a:rPr lang="en-US" sz="3600" dirty="0"/>
              <a:t>National Library of South Africa </a:t>
            </a:r>
          </a:p>
          <a:p>
            <a:pPr marL="571500" indent="-571500">
              <a:buFont typeface="Arial" panose="020B0604020202020204" pitchFamily="34" charset="0"/>
              <a:buChar char="•"/>
            </a:pPr>
            <a:r>
              <a:rPr lang="en-US" sz="3600" dirty="0"/>
              <a:t>Difference:</a:t>
            </a:r>
          </a:p>
          <a:p>
            <a:pPr lvl="2"/>
            <a:r>
              <a:rPr lang="en-US" sz="3600" dirty="0">
                <a:hlinkClick r:id="rId3"/>
              </a:rPr>
              <a:t>Use of 7XX data in NACO records</a:t>
            </a:r>
            <a:endParaRPr lang="en-US" sz="3600" dirty="0"/>
          </a:p>
          <a:p>
            <a:pPr marL="571500" indent="-571500">
              <a:buFont typeface="Arial" panose="020B0604020202020204" pitchFamily="34" charset="0"/>
              <a:buChar char="•"/>
            </a:pPr>
            <a:r>
              <a:rPr lang="en-US" sz="3600" dirty="0"/>
              <a:t>Mandate:</a:t>
            </a:r>
          </a:p>
          <a:p>
            <a:pPr lvl="1"/>
            <a:r>
              <a:rPr lang="en-US" sz="3600" dirty="0"/>
              <a:t>	National Library Act, No 92 of 1998 </a:t>
            </a:r>
          </a:p>
          <a:p>
            <a:pPr lvl="1"/>
            <a:r>
              <a:rPr lang="en-US" sz="3600" dirty="0"/>
              <a:t>	</a:t>
            </a:r>
          </a:p>
          <a:p>
            <a:endParaRPr lang="en-US" sz="3600" dirty="0"/>
          </a:p>
        </p:txBody>
      </p:sp>
      <p:sp>
        <p:nvSpPr>
          <p:cNvPr id="3" name="TextBox 2"/>
          <p:cNvSpPr txBox="1"/>
          <p:nvPr/>
        </p:nvSpPr>
        <p:spPr>
          <a:xfrm>
            <a:off x="533400" y="582460"/>
            <a:ext cx="8077200" cy="1323439"/>
          </a:xfrm>
          <a:prstGeom prst="rect">
            <a:avLst/>
          </a:prstGeom>
          <a:noFill/>
        </p:spPr>
        <p:txBody>
          <a:bodyPr wrap="square" rtlCol="0">
            <a:spAutoFit/>
          </a:bodyPr>
          <a:lstStyle/>
          <a:p>
            <a:r>
              <a:rPr lang="en-US" sz="4000" b="1" dirty="0">
                <a:solidFill>
                  <a:srgbClr val="F05936"/>
                </a:solidFill>
              </a:rPr>
              <a:t>Last national library to join NACO?</a:t>
            </a:r>
          </a:p>
        </p:txBody>
      </p:sp>
    </p:spTree>
    <p:extLst>
      <p:ext uri="{BB962C8B-B14F-4D97-AF65-F5344CB8AC3E}">
        <p14:creationId xmlns:p14="http://schemas.microsoft.com/office/powerpoint/2010/main" val="1056353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609600"/>
            <a:ext cx="8229600" cy="1600200"/>
          </a:xfrm>
          <a:prstGeom prst="rect">
            <a:avLst/>
          </a:prstGeom>
        </p:spPr>
        <p:txBody>
          <a:bodyPr>
            <a:noAutofit/>
          </a:bodyPr>
          <a:lstStyle>
            <a:lvl1pPr algn="l" rtl="0" eaLnBrk="0" fontAlgn="base" hangingPunct="0">
              <a:spcBef>
                <a:spcPct val="0"/>
              </a:spcBef>
              <a:spcAft>
                <a:spcPct val="0"/>
              </a:spcAft>
              <a:defRPr sz="2800">
                <a:solidFill>
                  <a:srgbClr val="F05936"/>
                </a:solidFill>
                <a:latin typeface="Arial" charset="0"/>
                <a:ea typeface="Arial" charset="0"/>
                <a:cs typeface="Arial" charset="0"/>
              </a:defRPr>
            </a:lvl1pPr>
            <a:lvl2pPr algn="l" rtl="0" eaLnBrk="0" fontAlgn="base" hangingPunct="0">
              <a:spcBef>
                <a:spcPct val="0"/>
              </a:spcBef>
              <a:spcAft>
                <a:spcPct val="0"/>
              </a:spcAft>
              <a:defRPr sz="2800">
                <a:solidFill>
                  <a:srgbClr val="0069A9"/>
                </a:solidFill>
                <a:latin typeface="Palatino" pitchFamily="-96" charset="0"/>
                <a:ea typeface="ＭＳ Ｐゴシック" charset="0"/>
                <a:cs typeface="Arial" charset="0"/>
              </a:defRPr>
            </a:lvl2pPr>
            <a:lvl3pPr algn="l" rtl="0" eaLnBrk="0" fontAlgn="base" hangingPunct="0">
              <a:spcBef>
                <a:spcPct val="0"/>
              </a:spcBef>
              <a:spcAft>
                <a:spcPct val="0"/>
              </a:spcAft>
              <a:defRPr sz="2800">
                <a:solidFill>
                  <a:srgbClr val="0069A9"/>
                </a:solidFill>
                <a:latin typeface="Palatino" pitchFamily="-96" charset="0"/>
                <a:ea typeface="ＭＳ Ｐゴシック" charset="0"/>
                <a:cs typeface="Arial" charset="0"/>
              </a:defRPr>
            </a:lvl3pPr>
            <a:lvl4pPr algn="l" rtl="0" eaLnBrk="0" fontAlgn="base" hangingPunct="0">
              <a:spcBef>
                <a:spcPct val="0"/>
              </a:spcBef>
              <a:spcAft>
                <a:spcPct val="0"/>
              </a:spcAft>
              <a:defRPr sz="2800">
                <a:solidFill>
                  <a:srgbClr val="0069A9"/>
                </a:solidFill>
                <a:latin typeface="Palatino" pitchFamily="-96" charset="0"/>
                <a:ea typeface="ＭＳ Ｐゴシック" charset="0"/>
                <a:cs typeface="Arial" charset="0"/>
              </a:defRPr>
            </a:lvl4pPr>
            <a:lvl5pPr algn="l" rtl="0" eaLnBrk="0" fontAlgn="base" hangingPunct="0">
              <a:spcBef>
                <a:spcPct val="0"/>
              </a:spcBef>
              <a:spcAft>
                <a:spcPct val="0"/>
              </a:spcAft>
              <a:defRPr sz="2800">
                <a:solidFill>
                  <a:srgbClr val="0069A9"/>
                </a:solidFill>
                <a:latin typeface="Palatino" pitchFamily="-96" charset="0"/>
                <a:ea typeface="ＭＳ Ｐゴシック" charset="0"/>
                <a:cs typeface="Arial" charset="0"/>
              </a:defRPr>
            </a:lvl5pPr>
            <a:lvl6pPr marL="457200" algn="l" rtl="0" fontAlgn="base">
              <a:spcBef>
                <a:spcPct val="0"/>
              </a:spcBef>
              <a:spcAft>
                <a:spcPct val="0"/>
              </a:spcAft>
              <a:defRPr sz="2800">
                <a:solidFill>
                  <a:srgbClr val="0069A9"/>
                </a:solidFill>
                <a:latin typeface="Palatino" pitchFamily="-96" charset="0"/>
                <a:cs typeface="Arial" charset="0"/>
              </a:defRPr>
            </a:lvl6pPr>
            <a:lvl7pPr marL="914400" algn="l" rtl="0" fontAlgn="base">
              <a:spcBef>
                <a:spcPct val="0"/>
              </a:spcBef>
              <a:spcAft>
                <a:spcPct val="0"/>
              </a:spcAft>
              <a:defRPr sz="2800">
                <a:solidFill>
                  <a:srgbClr val="0069A9"/>
                </a:solidFill>
                <a:latin typeface="Palatino" pitchFamily="-96" charset="0"/>
                <a:cs typeface="Arial" charset="0"/>
              </a:defRPr>
            </a:lvl7pPr>
            <a:lvl8pPr marL="1371600" algn="l" rtl="0" fontAlgn="base">
              <a:spcBef>
                <a:spcPct val="0"/>
              </a:spcBef>
              <a:spcAft>
                <a:spcPct val="0"/>
              </a:spcAft>
              <a:defRPr sz="2800">
                <a:solidFill>
                  <a:srgbClr val="0069A9"/>
                </a:solidFill>
                <a:latin typeface="Palatino" pitchFamily="-96" charset="0"/>
                <a:cs typeface="Arial" charset="0"/>
              </a:defRPr>
            </a:lvl8pPr>
            <a:lvl9pPr marL="1828800" algn="l" rtl="0" fontAlgn="base">
              <a:spcBef>
                <a:spcPct val="0"/>
              </a:spcBef>
              <a:spcAft>
                <a:spcPct val="0"/>
              </a:spcAft>
              <a:defRPr sz="2800">
                <a:solidFill>
                  <a:srgbClr val="0069A9"/>
                </a:solidFill>
                <a:latin typeface="Palatino" pitchFamily="-96" charset="0"/>
                <a:cs typeface="Arial" charset="0"/>
              </a:defRPr>
            </a:lvl9pPr>
          </a:lstStyle>
          <a:p>
            <a:pPr>
              <a:lnSpc>
                <a:spcPts val="2500"/>
              </a:lnSpc>
            </a:pPr>
            <a:endParaRPr lang="en-US" sz="4000" b="1" dirty="0">
              <a:latin typeface="Arial" panose="020B0604020202020204" pitchFamily="34" charset="0"/>
              <a:cs typeface="Arial" panose="020B0604020202020204" pitchFamily="34" charset="0"/>
            </a:endParaRPr>
          </a:p>
        </p:txBody>
      </p:sp>
      <p:sp>
        <p:nvSpPr>
          <p:cNvPr id="2" name="TextBox 1"/>
          <p:cNvSpPr txBox="1"/>
          <p:nvPr/>
        </p:nvSpPr>
        <p:spPr>
          <a:xfrm>
            <a:off x="533400" y="2057400"/>
            <a:ext cx="8305800" cy="5078313"/>
          </a:xfrm>
          <a:prstGeom prst="rect">
            <a:avLst/>
          </a:prstGeom>
          <a:noFill/>
        </p:spPr>
        <p:txBody>
          <a:bodyPr wrap="square" rtlCol="0">
            <a:spAutoFit/>
          </a:bodyPr>
          <a:lstStyle/>
          <a:p>
            <a:pPr marL="571500" indent="-571500">
              <a:buFont typeface="Arial" panose="020B0604020202020204" pitchFamily="34" charset="0"/>
              <a:buChar char="•"/>
            </a:pPr>
            <a:r>
              <a:rPr lang="en-US" sz="3600" dirty="0"/>
              <a:t>Library and Archives Canada </a:t>
            </a:r>
          </a:p>
          <a:p>
            <a:pPr marL="571500" indent="-571500">
              <a:buFont typeface="Arial" panose="020B0604020202020204" pitchFamily="34" charset="0"/>
              <a:buChar char="•"/>
            </a:pPr>
            <a:r>
              <a:rPr lang="en-US" sz="3600" dirty="0"/>
              <a:t>Difference:</a:t>
            </a:r>
          </a:p>
          <a:p>
            <a:pPr lvl="2"/>
            <a:r>
              <a:rPr lang="en-US" sz="3600" dirty="0"/>
              <a:t>Many “old” and “reserved” MARC Authority Format fields resuscitated! </a:t>
            </a:r>
          </a:p>
          <a:p>
            <a:pPr marL="571500" indent="-571500">
              <a:buFont typeface="Arial" panose="020B0604020202020204" pitchFamily="34" charset="0"/>
              <a:buChar char="•"/>
            </a:pPr>
            <a:r>
              <a:rPr lang="en-US" sz="3600" dirty="0"/>
              <a:t>Mandate:</a:t>
            </a:r>
          </a:p>
          <a:p>
            <a:pPr lvl="1"/>
            <a:r>
              <a:rPr lang="en-US" sz="3600" dirty="0"/>
              <a:t>	Official bilingualism</a:t>
            </a:r>
          </a:p>
          <a:p>
            <a:pPr lvl="1"/>
            <a:r>
              <a:rPr lang="en-US" sz="3600" dirty="0"/>
              <a:t>	</a:t>
            </a:r>
          </a:p>
          <a:p>
            <a:endParaRPr lang="en-US" sz="3600" dirty="0"/>
          </a:p>
        </p:txBody>
      </p:sp>
      <p:sp>
        <p:nvSpPr>
          <p:cNvPr id="3" name="TextBox 2"/>
          <p:cNvSpPr txBox="1"/>
          <p:nvPr/>
        </p:nvSpPr>
        <p:spPr>
          <a:xfrm>
            <a:off x="533400" y="582460"/>
            <a:ext cx="8077200" cy="1323439"/>
          </a:xfrm>
          <a:prstGeom prst="rect">
            <a:avLst/>
          </a:prstGeom>
          <a:noFill/>
        </p:spPr>
        <p:txBody>
          <a:bodyPr wrap="square" rtlCol="0">
            <a:spAutoFit/>
          </a:bodyPr>
          <a:lstStyle/>
          <a:p>
            <a:r>
              <a:rPr lang="en-US" sz="4000" b="1" dirty="0">
                <a:solidFill>
                  <a:srgbClr val="F05936"/>
                </a:solidFill>
              </a:rPr>
              <a:t>Latest national library to join NACO</a:t>
            </a:r>
          </a:p>
        </p:txBody>
      </p:sp>
    </p:spTree>
    <p:extLst>
      <p:ext uri="{BB962C8B-B14F-4D97-AF65-F5344CB8AC3E}">
        <p14:creationId xmlns:p14="http://schemas.microsoft.com/office/powerpoint/2010/main" val="3380307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290346"/>
            <a:ext cx="7772400" cy="4524315"/>
          </a:xfrm>
          <a:prstGeom prst="rect">
            <a:avLst/>
          </a:prstGeom>
          <a:noFill/>
        </p:spPr>
        <p:txBody>
          <a:bodyPr wrap="square" rtlCol="0">
            <a:spAutoFit/>
          </a:bodyPr>
          <a:lstStyle/>
          <a:p>
            <a:pPr marL="571500" indent="-571500">
              <a:buFont typeface="Arial" panose="020B0604020202020204" pitchFamily="34" charset="0"/>
              <a:buChar char="•"/>
            </a:pPr>
            <a:r>
              <a:rPr lang="en-US" sz="3600" dirty="0"/>
              <a:t>2015 October</a:t>
            </a:r>
          </a:p>
          <a:p>
            <a:pPr marL="1028700" lvl="1" indent="-571500">
              <a:buSzPct val="75000"/>
              <a:buFont typeface="Courier New" panose="02070309020205020404" pitchFamily="49" charset="0"/>
              <a:buChar char="o"/>
            </a:pPr>
            <a:r>
              <a:rPr lang="en-US" sz="3600" dirty="0"/>
              <a:t>Preliminary discussions</a:t>
            </a:r>
          </a:p>
          <a:p>
            <a:pPr marL="571500" indent="-571500">
              <a:buFont typeface="Arial" panose="020B0604020202020204" pitchFamily="34" charset="0"/>
              <a:buChar char="•"/>
            </a:pPr>
            <a:r>
              <a:rPr lang="en-US" sz="3600" dirty="0"/>
              <a:t>2016 November</a:t>
            </a:r>
          </a:p>
          <a:p>
            <a:pPr marL="1028700" lvl="1" indent="-571500">
              <a:buSzPct val="75000"/>
              <a:buFont typeface="Courier New" panose="02070309020205020404" pitchFamily="49" charset="0"/>
              <a:buChar char="o"/>
            </a:pPr>
            <a:r>
              <a:rPr lang="en-US" sz="3600" dirty="0"/>
              <a:t>NACO Application</a:t>
            </a:r>
          </a:p>
          <a:p>
            <a:pPr marL="571500" indent="-571500">
              <a:buSzPct val="100000"/>
              <a:buFont typeface="Arial" panose="020B0604020202020204" pitchFamily="34" charset="0"/>
              <a:buChar char="•"/>
            </a:pPr>
            <a:r>
              <a:rPr lang="en-US" sz="3600" dirty="0"/>
              <a:t>2017 -- </a:t>
            </a:r>
            <a:r>
              <a:rPr lang="en-US" sz="3600" i="1" dirty="0"/>
              <a:t>the primary topic of this presentation</a:t>
            </a:r>
          </a:p>
          <a:p>
            <a:pPr marL="571500" indent="-571500">
              <a:buSzPct val="100000"/>
              <a:buFont typeface="Arial" panose="020B0604020202020204" pitchFamily="34" charset="0"/>
              <a:buChar char="•"/>
            </a:pPr>
            <a:r>
              <a:rPr lang="en-US" sz="3600" dirty="0"/>
              <a:t>2018 -- training and review</a:t>
            </a:r>
          </a:p>
          <a:p>
            <a:pPr marL="571500" indent="-571500">
              <a:buSzPct val="100000"/>
              <a:buFont typeface="Arial" panose="020B0604020202020204" pitchFamily="34" charset="0"/>
              <a:buChar char="•"/>
            </a:pPr>
            <a:r>
              <a:rPr lang="en-US" sz="3600" dirty="0"/>
              <a:t>2019 – developing “best practices”  </a:t>
            </a:r>
            <a:endParaRPr lang="en-US" dirty="0"/>
          </a:p>
        </p:txBody>
      </p:sp>
      <p:sp>
        <p:nvSpPr>
          <p:cNvPr id="5" name="TextBox 4"/>
          <p:cNvSpPr txBox="1"/>
          <p:nvPr/>
        </p:nvSpPr>
        <p:spPr>
          <a:xfrm>
            <a:off x="533400" y="582460"/>
            <a:ext cx="8077200" cy="707886"/>
          </a:xfrm>
          <a:prstGeom prst="rect">
            <a:avLst/>
          </a:prstGeom>
          <a:noFill/>
        </p:spPr>
        <p:txBody>
          <a:bodyPr wrap="square" rtlCol="0">
            <a:spAutoFit/>
          </a:bodyPr>
          <a:lstStyle/>
          <a:p>
            <a:r>
              <a:rPr lang="en-US" sz="4000" b="1" dirty="0">
                <a:solidFill>
                  <a:srgbClr val="F05936"/>
                </a:solidFill>
              </a:rPr>
              <a:t>LAC and NACO Timeline</a:t>
            </a:r>
          </a:p>
        </p:txBody>
      </p:sp>
    </p:spTree>
    <p:extLst>
      <p:ext uri="{BB962C8B-B14F-4D97-AF65-F5344CB8AC3E}">
        <p14:creationId xmlns:p14="http://schemas.microsoft.com/office/powerpoint/2010/main" val="3559847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 y="1219200"/>
            <a:ext cx="8610600" cy="7017306"/>
          </a:xfrm>
          <a:prstGeom prst="rect">
            <a:avLst/>
          </a:prstGeom>
          <a:noFill/>
        </p:spPr>
        <p:txBody>
          <a:bodyPr wrap="square" rtlCol="0">
            <a:spAutoFit/>
          </a:bodyPr>
          <a:lstStyle/>
          <a:p>
            <a:r>
              <a:rPr lang="en-CA" sz="3600" dirty="0">
                <a:latin typeface="Arial" charset="0"/>
                <a:ea typeface="ＭＳ Ｐゴシック" charset="0"/>
                <a:cs typeface="Arial" charset="0"/>
              </a:rPr>
              <a:t>MARC Authority Format Fields:</a:t>
            </a:r>
          </a:p>
          <a:p>
            <a:pPr marL="571500" indent="-571500">
              <a:buFont typeface="Arial" panose="020B0604020202020204" pitchFamily="34" charset="0"/>
              <a:buChar char="•"/>
            </a:pPr>
            <a:r>
              <a:rPr lang="en-CA" sz="3600" dirty="0">
                <a:latin typeface="Arial" charset="0"/>
                <a:ea typeface="ＭＳ Ｐゴシック" charset="0"/>
                <a:cs typeface="Arial" charset="0"/>
              </a:rPr>
              <a:t>016 -- </a:t>
            </a:r>
            <a:r>
              <a:rPr lang="en-US" sz="3600" dirty="0"/>
              <a:t>National Bibliographic Agency Control Number</a:t>
            </a:r>
            <a:r>
              <a:rPr lang="en-CA" sz="3600" dirty="0">
                <a:latin typeface="Arial" charset="0"/>
                <a:ea typeface="ＭＳ Ｐゴシック" charset="0"/>
                <a:cs typeface="Arial" charset="0"/>
              </a:rPr>
              <a:t>	 </a:t>
            </a:r>
          </a:p>
          <a:p>
            <a:pPr marL="571500" indent="-571500">
              <a:buFont typeface="Arial" panose="020B0604020202020204" pitchFamily="34" charset="0"/>
              <a:buChar char="•"/>
            </a:pPr>
            <a:r>
              <a:rPr lang="en-CA" sz="3600" dirty="0">
                <a:latin typeface="Arial" charset="0"/>
                <a:ea typeface="ＭＳ Ｐゴシック" charset="0"/>
                <a:cs typeface="Arial" charset="0"/>
              </a:rPr>
              <a:t>042 -- Authentication Code</a:t>
            </a:r>
          </a:p>
          <a:p>
            <a:pPr marL="571500" indent="-571500">
              <a:buFont typeface="Arial" panose="020B0604020202020204" pitchFamily="34" charset="0"/>
              <a:buChar char="•"/>
            </a:pPr>
            <a:r>
              <a:rPr lang="en-CA" sz="3600" dirty="0">
                <a:latin typeface="Arial" charset="0"/>
                <a:ea typeface="ＭＳ Ｐゴシック" charset="0"/>
                <a:cs typeface="Arial" charset="0"/>
              </a:rPr>
              <a:t>065 – Other Classification Number (PS8000 +)</a:t>
            </a:r>
          </a:p>
          <a:p>
            <a:pPr marL="571500" indent="-571500">
              <a:buFont typeface="Arial" panose="020B0604020202020204" pitchFamily="34" charset="0"/>
              <a:buChar char="•"/>
            </a:pPr>
            <a:r>
              <a:rPr lang="en-CA" sz="3600" dirty="0">
                <a:latin typeface="Arial" charset="0"/>
                <a:ea typeface="ＭＳ Ｐゴシック" charset="0"/>
                <a:cs typeface="Arial" charset="0"/>
              </a:rPr>
              <a:t>665 -- History Reference</a:t>
            </a:r>
          </a:p>
          <a:p>
            <a:pPr marL="571500" indent="-571500">
              <a:buFont typeface="Arial" panose="020B0604020202020204" pitchFamily="34" charset="0"/>
              <a:buChar char="•"/>
            </a:pPr>
            <a:r>
              <a:rPr lang="en-CA" sz="3600" dirty="0">
                <a:latin typeface="Arial" charset="0"/>
                <a:ea typeface="ＭＳ Ｐゴシック" charset="0"/>
                <a:cs typeface="Arial" charset="0"/>
              </a:rPr>
              <a:t>5XX + Subfield $0 – See Also From</a:t>
            </a:r>
          </a:p>
          <a:p>
            <a:pPr marL="571500" indent="-571500">
              <a:buFont typeface="Arial" panose="020B0604020202020204" pitchFamily="34" charset="0"/>
              <a:buChar char="•"/>
            </a:pPr>
            <a:r>
              <a:rPr lang="en-CA" sz="3600" dirty="0">
                <a:latin typeface="Arial" charset="0"/>
                <a:ea typeface="ＭＳ Ｐゴシック" charset="0"/>
                <a:cs typeface="Arial" charset="0"/>
              </a:rPr>
              <a:t>7XX + Subfield $0 -- Linking Entries</a:t>
            </a:r>
          </a:p>
          <a:p>
            <a:r>
              <a:rPr lang="en-CA" sz="3600" dirty="0">
                <a:latin typeface="Arial" charset="0"/>
                <a:ea typeface="ＭＳ Ｐゴシック" charset="0"/>
                <a:cs typeface="Arial" charset="0"/>
              </a:rPr>
              <a:t> </a:t>
            </a:r>
            <a:endParaRPr lang="en-US" sz="3600" dirty="0">
              <a:latin typeface="Arial" charset="0"/>
              <a:ea typeface="ＭＳ Ｐゴシック" charset="0"/>
              <a:cs typeface="Arial" charset="0"/>
            </a:endParaRPr>
          </a:p>
          <a:p>
            <a:r>
              <a:rPr lang="en-CA" sz="3600" dirty="0">
                <a:latin typeface="Arial" charset="0"/>
                <a:ea typeface="ＭＳ Ｐゴシック" charset="0"/>
                <a:cs typeface="Arial" charset="0"/>
              </a:rPr>
              <a:t> </a:t>
            </a:r>
            <a:endParaRPr lang="en-US" sz="3600" dirty="0">
              <a:latin typeface="Arial" charset="0"/>
              <a:ea typeface="ＭＳ Ｐゴシック" charset="0"/>
              <a:cs typeface="Arial" charset="0"/>
            </a:endParaRPr>
          </a:p>
          <a:p>
            <a:r>
              <a:rPr lang="en-CA" sz="3600" dirty="0">
                <a:latin typeface="Arial" charset="0"/>
                <a:ea typeface="ＭＳ Ｐゴシック" charset="0"/>
                <a:cs typeface="Arial" charset="0"/>
              </a:rPr>
              <a:t> </a:t>
            </a:r>
            <a:endParaRPr lang="en-US" sz="3600" dirty="0">
              <a:latin typeface="Arial" charset="0"/>
              <a:ea typeface="ＭＳ Ｐゴシック" charset="0"/>
              <a:cs typeface="Arial" charset="0"/>
            </a:endParaRPr>
          </a:p>
          <a:p>
            <a:endParaRPr lang="en-US" dirty="0"/>
          </a:p>
        </p:txBody>
      </p:sp>
      <p:sp>
        <p:nvSpPr>
          <p:cNvPr id="5" name="TextBox 4"/>
          <p:cNvSpPr txBox="1"/>
          <p:nvPr/>
        </p:nvSpPr>
        <p:spPr>
          <a:xfrm>
            <a:off x="533400" y="582460"/>
            <a:ext cx="8077200" cy="707886"/>
          </a:xfrm>
          <a:prstGeom prst="rect">
            <a:avLst/>
          </a:prstGeom>
          <a:noFill/>
        </p:spPr>
        <p:txBody>
          <a:bodyPr wrap="square" rtlCol="0">
            <a:spAutoFit/>
          </a:bodyPr>
          <a:lstStyle/>
          <a:p>
            <a:r>
              <a:rPr lang="en-US" sz="4000" b="1" dirty="0">
                <a:solidFill>
                  <a:srgbClr val="F05936"/>
                </a:solidFill>
              </a:rPr>
              <a:t>LAC and NACO Documentation</a:t>
            </a:r>
          </a:p>
        </p:txBody>
      </p:sp>
    </p:spTree>
    <p:extLst>
      <p:ext uri="{BB962C8B-B14F-4D97-AF65-F5344CB8AC3E}">
        <p14:creationId xmlns:p14="http://schemas.microsoft.com/office/powerpoint/2010/main" val="2531015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 y="1219200"/>
            <a:ext cx="8610600" cy="5016758"/>
          </a:xfrm>
          <a:prstGeom prst="rect">
            <a:avLst/>
          </a:prstGeom>
          <a:noFill/>
        </p:spPr>
        <p:txBody>
          <a:bodyPr wrap="square" rtlCol="0">
            <a:spAutoFit/>
          </a:bodyPr>
          <a:lstStyle/>
          <a:p>
            <a:r>
              <a:rPr lang="en-CA" sz="3200" dirty="0">
                <a:latin typeface="Arial" charset="0"/>
                <a:ea typeface="ＭＳ Ｐゴシック" charset="0"/>
                <a:cs typeface="Arial" charset="0"/>
              </a:rPr>
              <a:t>7XX + Subfield $0 -- Linking Entries – the Canadiana Conversion Project:</a:t>
            </a:r>
          </a:p>
          <a:p>
            <a:pPr marL="571500" indent="-571500">
              <a:buFont typeface="Arial" panose="020B0604020202020204" pitchFamily="34" charset="0"/>
              <a:buChar char="•"/>
            </a:pPr>
            <a:r>
              <a:rPr lang="en-CA" sz="3200" dirty="0">
                <a:latin typeface="Arial" charset="0"/>
                <a:ea typeface="ＭＳ Ｐゴシック" charset="0"/>
                <a:cs typeface="Arial" charset="0"/>
              </a:rPr>
              <a:t>90,000 corporate body NARs added to the LCNAF</a:t>
            </a:r>
          </a:p>
          <a:p>
            <a:pPr marL="571500" indent="-571500">
              <a:buFont typeface="Arial" panose="020B0604020202020204" pitchFamily="34" charset="0"/>
              <a:buChar char="•"/>
            </a:pPr>
            <a:r>
              <a:rPr lang="en-CA" sz="3200" dirty="0">
                <a:latin typeface="Arial" charset="0"/>
                <a:ea typeface="ＭＳ Ｐゴシック" charset="0"/>
                <a:cs typeface="Arial" charset="0"/>
              </a:rPr>
              <a:t>016 with LAC control number</a:t>
            </a:r>
          </a:p>
          <a:p>
            <a:pPr marL="571500" indent="-571500">
              <a:buFont typeface="Arial" panose="020B0604020202020204" pitchFamily="34" charset="0"/>
              <a:buChar char="•"/>
            </a:pPr>
            <a:r>
              <a:rPr lang="en-CA" sz="3200" dirty="0">
                <a:latin typeface="Arial" charset="0"/>
                <a:ea typeface="ＭＳ Ｐゴシック" charset="0"/>
                <a:cs typeface="Arial" charset="0"/>
              </a:rPr>
              <a:t>667 field added: “</a:t>
            </a:r>
            <a:r>
              <a:rPr lang="en-US" sz="3200" dirty="0"/>
              <a:t>Data contributed by Library and Archives Canada for the Canadian Conversion Project.”</a:t>
            </a:r>
          </a:p>
          <a:p>
            <a:pPr marL="571500" indent="-571500">
              <a:buFont typeface="Arial" panose="020B0604020202020204" pitchFamily="34" charset="0"/>
              <a:buChar char="•"/>
            </a:pPr>
            <a:r>
              <a:rPr lang="en-US" sz="3200" dirty="0"/>
              <a:t>670 may not be a “traditional” 670</a:t>
            </a:r>
          </a:p>
          <a:p>
            <a:pPr marL="571500" indent="-571500">
              <a:buFont typeface="Arial" panose="020B0604020202020204" pitchFamily="34" charset="0"/>
              <a:buChar char="•"/>
            </a:pPr>
            <a:r>
              <a:rPr lang="en-US" sz="3200" dirty="0"/>
              <a:t>710 link to the equivalent French heading</a:t>
            </a:r>
          </a:p>
        </p:txBody>
      </p:sp>
      <p:sp>
        <p:nvSpPr>
          <p:cNvPr id="5" name="TextBox 4"/>
          <p:cNvSpPr txBox="1"/>
          <p:nvPr/>
        </p:nvSpPr>
        <p:spPr>
          <a:xfrm>
            <a:off x="533400" y="582460"/>
            <a:ext cx="8077200" cy="707886"/>
          </a:xfrm>
          <a:prstGeom prst="rect">
            <a:avLst/>
          </a:prstGeom>
          <a:noFill/>
        </p:spPr>
        <p:txBody>
          <a:bodyPr wrap="square" rtlCol="0">
            <a:spAutoFit/>
          </a:bodyPr>
          <a:lstStyle/>
          <a:p>
            <a:r>
              <a:rPr lang="en-US" sz="4000" b="1" dirty="0">
                <a:solidFill>
                  <a:srgbClr val="F05936"/>
                </a:solidFill>
              </a:rPr>
              <a:t>LAC and NACO Documentation</a:t>
            </a:r>
          </a:p>
        </p:txBody>
      </p:sp>
    </p:spTree>
    <p:extLst>
      <p:ext uri="{BB962C8B-B14F-4D97-AF65-F5344CB8AC3E}">
        <p14:creationId xmlns:p14="http://schemas.microsoft.com/office/powerpoint/2010/main" val="1050204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582460"/>
            <a:ext cx="8077200" cy="707886"/>
          </a:xfrm>
          <a:prstGeom prst="rect">
            <a:avLst/>
          </a:prstGeom>
          <a:noFill/>
        </p:spPr>
        <p:txBody>
          <a:bodyPr wrap="square" rtlCol="0">
            <a:spAutoFit/>
          </a:bodyPr>
          <a:lstStyle/>
          <a:p>
            <a:r>
              <a:rPr lang="en-US" sz="4000" b="1" dirty="0">
                <a:solidFill>
                  <a:srgbClr val="F05936"/>
                </a:solidFill>
              </a:rPr>
              <a:t>Pulling It All Together</a:t>
            </a:r>
          </a:p>
        </p:txBody>
      </p:sp>
      <p:sp>
        <p:nvSpPr>
          <p:cNvPr id="6" name="TextBox 5"/>
          <p:cNvSpPr txBox="1"/>
          <p:nvPr/>
        </p:nvSpPr>
        <p:spPr>
          <a:xfrm>
            <a:off x="152400" y="1447800"/>
            <a:ext cx="8610600" cy="5016758"/>
          </a:xfrm>
          <a:prstGeom prst="rect">
            <a:avLst/>
          </a:prstGeom>
          <a:noFill/>
        </p:spPr>
        <p:txBody>
          <a:bodyPr wrap="square" rtlCol="0">
            <a:spAutoFit/>
          </a:bodyPr>
          <a:lstStyle/>
          <a:p>
            <a:r>
              <a:rPr lang="en-CA" sz="3200" dirty="0">
                <a:latin typeface="Arial" charset="0"/>
                <a:ea typeface="ＭＳ Ｐゴシック" charset="0"/>
                <a:cs typeface="Arial" charset="0"/>
              </a:rPr>
              <a:t>Where to put the documentation?</a:t>
            </a:r>
          </a:p>
          <a:p>
            <a:pPr marL="571500" indent="-571500">
              <a:buFont typeface="Arial" panose="020B0604020202020204" pitchFamily="34" charset="0"/>
              <a:buChar char="•"/>
            </a:pPr>
            <a:r>
              <a:rPr lang="en-CA" sz="3200" dirty="0">
                <a:latin typeface="Arial" charset="0"/>
                <a:ea typeface="ＭＳ Ｐゴシック" charset="0"/>
                <a:cs typeface="Arial" charset="0"/>
              </a:rPr>
              <a:t>DCM Z1 most logical source</a:t>
            </a:r>
          </a:p>
          <a:p>
            <a:pPr marL="571500" indent="-571500">
              <a:buFont typeface="Arial" panose="020B0604020202020204" pitchFamily="34" charset="0"/>
              <a:buChar char="•"/>
            </a:pPr>
            <a:r>
              <a:rPr lang="en-CA" sz="3200" dirty="0">
                <a:latin typeface="Arial" charset="0"/>
                <a:ea typeface="ＭＳ Ｐゴシック" charset="0"/>
                <a:cs typeface="Arial" charset="0"/>
              </a:rPr>
              <a:t>LC Guidelines supplement updated for LAC use where appropriate</a:t>
            </a:r>
          </a:p>
          <a:p>
            <a:pPr marL="571500" indent="-571500">
              <a:buFont typeface="Arial" panose="020B0604020202020204" pitchFamily="34" charset="0"/>
              <a:buChar char="•"/>
            </a:pPr>
            <a:r>
              <a:rPr lang="en-US" sz="3200" dirty="0"/>
              <a:t>What about the “Canadian Conversion Project”?</a:t>
            </a:r>
          </a:p>
          <a:p>
            <a:pPr marL="1028700" lvl="1" indent="-571500">
              <a:buFont typeface="Arial" panose="020B0604020202020204" pitchFamily="34" charset="0"/>
              <a:buChar char="•"/>
            </a:pPr>
            <a:r>
              <a:rPr lang="en-US" sz="3200" dirty="0"/>
              <a:t>Is PCC listserv lasting enough?</a:t>
            </a:r>
          </a:p>
          <a:p>
            <a:pPr marL="457200" indent="-457200">
              <a:buFont typeface="Arial" panose="020B0604020202020204" pitchFamily="34" charset="0"/>
              <a:buChar char="•"/>
            </a:pPr>
            <a:r>
              <a:rPr lang="en-US" sz="3200" dirty="0"/>
              <a:t>How about a separate instruction sheet in DCM Z1?</a:t>
            </a:r>
          </a:p>
          <a:p>
            <a:pPr marL="571500" indent="-571500">
              <a:buFont typeface="Arial" panose="020B0604020202020204" pitchFamily="34" charset="0"/>
              <a:buChar char="•"/>
            </a:pPr>
            <a:endParaRPr lang="en-US" sz="3200" dirty="0"/>
          </a:p>
        </p:txBody>
      </p:sp>
    </p:spTree>
    <p:extLst>
      <p:ext uri="{BB962C8B-B14F-4D97-AF65-F5344CB8AC3E}">
        <p14:creationId xmlns:p14="http://schemas.microsoft.com/office/powerpoint/2010/main" val="3039089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 y="473363"/>
            <a:ext cx="8915400" cy="822037"/>
          </a:xfrm>
          <a:prstGeom prst="rect">
            <a:avLst/>
          </a:prstGeom>
        </p:spPr>
        <p:txBody>
          <a:bodyPr>
            <a:noAutofit/>
          </a:bodyPr>
          <a:lstStyle>
            <a:lvl1pPr algn="l" rtl="0" eaLnBrk="0" fontAlgn="base" hangingPunct="0">
              <a:spcBef>
                <a:spcPct val="0"/>
              </a:spcBef>
              <a:spcAft>
                <a:spcPct val="0"/>
              </a:spcAft>
              <a:defRPr sz="2800">
                <a:solidFill>
                  <a:srgbClr val="F05936"/>
                </a:solidFill>
                <a:latin typeface="Arial" charset="0"/>
                <a:ea typeface="Arial" charset="0"/>
                <a:cs typeface="Arial" charset="0"/>
              </a:defRPr>
            </a:lvl1pPr>
            <a:lvl2pPr algn="l" rtl="0" eaLnBrk="0" fontAlgn="base" hangingPunct="0">
              <a:spcBef>
                <a:spcPct val="0"/>
              </a:spcBef>
              <a:spcAft>
                <a:spcPct val="0"/>
              </a:spcAft>
              <a:defRPr sz="2800">
                <a:solidFill>
                  <a:srgbClr val="0069A9"/>
                </a:solidFill>
                <a:latin typeface="Palatino" pitchFamily="-96" charset="0"/>
                <a:ea typeface="ＭＳ Ｐゴシック" charset="0"/>
                <a:cs typeface="Arial" charset="0"/>
              </a:defRPr>
            </a:lvl2pPr>
            <a:lvl3pPr algn="l" rtl="0" eaLnBrk="0" fontAlgn="base" hangingPunct="0">
              <a:spcBef>
                <a:spcPct val="0"/>
              </a:spcBef>
              <a:spcAft>
                <a:spcPct val="0"/>
              </a:spcAft>
              <a:defRPr sz="2800">
                <a:solidFill>
                  <a:srgbClr val="0069A9"/>
                </a:solidFill>
                <a:latin typeface="Palatino" pitchFamily="-96" charset="0"/>
                <a:ea typeface="ＭＳ Ｐゴシック" charset="0"/>
                <a:cs typeface="Arial" charset="0"/>
              </a:defRPr>
            </a:lvl3pPr>
            <a:lvl4pPr algn="l" rtl="0" eaLnBrk="0" fontAlgn="base" hangingPunct="0">
              <a:spcBef>
                <a:spcPct val="0"/>
              </a:spcBef>
              <a:spcAft>
                <a:spcPct val="0"/>
              </a:spcAft>
              <a:defRPr sz="2800">
                <a:solidFill>
                  <a:srgbClr val="0069A9"/>
                </a:solidFill>
                <a:latin typeface="Palatino" pitchFamily="-96" charset="0"/>
                <a:ea typeface="ＭＳ Ｐゴシック" charset="0"/>
                <a:cs typeface="Arial" charset="0"/>
              </a:defRPr>
            </a:lvl4pPr>
            <a:lvl5pPr algn="l" rtl="0" eaLnBrk="0" fontAlgn="base" hangingPunct="0">
              <a:spcBef>
                <a:spcPct val="0"/>
              </a:spcBef>
              <a:spcAft>
                <a:spcPct val="0"/>
              </a:spcAft>
              <a:defRPr sz="2800">
                <a:solidFill>
                  <a:srgbClr val="0069A9"/>
                </a:solidFill>
                <a:latin typeface="Palatino" pitchFamily="-96" charset="0"/>
                <a:ea typeface="ＭＳ Ｐゴシック" charset="0"/>
                <a:cs typeface="Arial" charset="0"/>
              </a:defRPr>
            </a:lvl5pPr>
            <a:lvl6pPr marL="457200" algn="l" rtl="0" fontAlgn="base">
              <a:spcBef>
                <a:spcPct val="0"/>
              </a:spcBef>
              <a:spcAft>
                <a:spcPct val="0"/>
              </a:spcAft>
              <a:defRPr sz="2800">
                <a:solidFill>
                  <a:srgbClr val="0069A9"/>
                </a:solidFill>
                <a:latin typeface="Palatino" pitchFamily="-96" charset="0"/>
                <a:cs typeface="Arial" charset="0"/>
              </a:defRPr>
            </a:lvl6pPr>
            <a:lvl7pPr marL="914400" algn="l" rtl="0" fontAlgn="base">
              <a:spcBef>
                <a:spcPct val="0"/>
              </a:spcBef>
              <a:spcAft>
                <a:spcPct val="0"/>
              </a:spcAft>
              <a:defRPr sz="2800">
                <a:solidFill>
                  <a:srgbClr val="0069A9"/>
                </a:solidFill>
                <a:latin typeface="Palatino" pitchFamily="-96" charset="0"/>
                <a:cs typeface="Arial" charset="0"/>
              </a:defRPr>
            </a:lvl7pPr>
            <a:lvl8pPr marL="1371600" algn="l" rtl="0" fontAlgn="base">
              <a:spcBef>
                <a:spcPct val="0"/>
              </a:spcBef>
              <a:spcAft>
                <a:spcPct val="0"/>
              </a:spcAft>
              <a:defRPr sz="2800">
                <a:solidFill>
                  <a:srgbClr val="0069A9"/>
                </a:solidFill>
                <a:latin typeface="Palatino" pitchFamily="-96" charset="0"/>
                <a:cs typeface="Arial" charset="0"/>
              </a:defRPr>
            </a:lvl8pPr>
            <a:lvl9pPr marL="1828800" algn="l" rtl="0" fontAlgn="base">
              <a:spcBef>
                <a:spcPct val="0"/>
              </a:spcBef>
              <a:spcAft>
                <a:spcPct val="0"/>
              </a:spcAft>
              <a:defRPr sz="2800">
                <a:solidFill>
                  <a:srgbClr val="0069A9"/>
                </a:solidFill>
                <a:latin typeface="Palatino" pitchFamily="-96" charset="0"/>
                <a:cs typeface="Arial" charset="0"/>
              </a:defRPr>
            </a:lvl9pPr>
          </a:lstStyle>
          <a:p>
            <a:r>
              <a:rPr lang="en-US" sz="4000" b="1" dirty="0"/>
              <a:t>Pulling It All Together – DCM Z12.9 </a:t>
            </a:r>
          </a:p>
        </p:txBody>
      </p:sp>
      <p:sp>
        <p:nvSpPr>
          <p:cNvPr id="2" name="TextBox 1"/>
          <p:cNvSpPr txBox="1"/>
          <p:nvPr/>
        </p:nvSpPr>
        <p:spPr>
          <a:xfrm>
            <a:off x="304800" y="1507172"/>
            <a:ext cx="8534400" cy="1354217"/>
          </a:xfrm>
          <a:prstGeom prst="rect">
            <a:avLst/>
          </a:prstGeom>
          <a:noFill/>
        </p:spPr>
        <p:txBody>
          <a:bodyPr wrap="square" rtlCol="0">
            <a:spAutoFit/>
          </a:bodyPr>
          <a:lstStyle/>
          <a:p>
            <a:r>
              <a:rPr lang="en-US" sz="2000" b="1" dirty="0"/>
              <a:t>DCM Z12.9. Canadiana Conversion Project</a:t>
            </a:r>
          </a:p>
          <a:p>
            <a:r>
              <a:rPr lang="en-US" sz="2000" b="1" dirty="0"/>
              <a:t>	Z12.9.1  General Information</a:t>
            </a:r>
          </a:p>
          <a:p>
            <a:endParaRPr lang="en-US" sz="1400" dirty="0">
              <a:latin typeface="Arial" charset="0"/>
              <a:ea typeface="ＭＳ Ｐゴシック" charset="0"/>
              <a:cs typeface="Arial" charset="0"/>
            </a:endParaRPr>
          </a:p>
          <a:p>
            <a:endParaRPr lang="en-US" sz="1400" dirty="0">
              <a:latin typeface="Arial" charset="0"/>
              <a:ea typeface="ＭＳ Ｐゴシック" charset="0"/>
              <a:cs typeface="Arial" charset="0"/>
            </a:endParaRPr>
          </a:p>
          <a:p>
            <a:endParaRPr lang="en-US" sz="1400" dirty="0"/>
          </a:p>
        </p:txBody>
      </p:sp>
      <p:graphicFrame>
        <p:nvGraphicFramePr>
          <p:cNvPr id="3" name="Table 2"/>
          <p:cNvGraphicFramePr>
            <a:graphicFrameLocks noGrp="1"/>
          </p:cNvGraphicFramePr>
          <p:nvPr>
            <p:extLst>
              <p:ext uri="{D42A27DB-BD31-4B8C-83A1-F6EECF244321}">
                <p14:modId xmlns:p14="http://schemas.microsoft.com/office/powerpoint/2010/main" val="3259229652"/>
              </p:ext>
            </p:extLst>
          </p:nvPr>
        </p:nvGraphicFramePr>
        <p:xfrm>
          <a:off x="152400" y="4301192"/>
          <a:ext cx="8534400" cy="1828799"/>
        </p:xfrm>
        <a:graphic>
          <a:graphicData uri="http://schemas.openxmlformats.org/drawingml/2006/table">
            <a:tbl>
              <a:tblPr/>
              <a:tblGrid>
                <a:gridCol w="474133">
                  <a:extLst>
                    <a:ext uri="{9D8B030D-6E8A-4147-A177-3AD203B41FA5}">
                      <a16:colId xmlns:a16="http://schemas.microsoft.com/office/drawing/2014/main" val="4053537111"/>
                    </a:ext>
                  </a:extLst>
                </a:gridCol>
                <a:gridCol w="8060267">
                  <a:extLst>
                    <a:ext uri="{9D8B030D-6E8A-4147-A177-3AD203B41FA5}">
                      <a16:colId xmlns:a16="http://schemas.microsoft.com/office/drawing/2014/main" val="1716720658"/>
                    </a:ext>
                  </a:extLst>
                </a:gridCol>
              </a:tblGrid>
              <a:tr h="375362">
                <a:tc>
                  <a:txBody>
                    <a:bodyPr/>
                    <a:lstStyle/>
                    <a:p>
                      <a:r>
                        <a:rPr lang="en-US">
                          <a:effectLst/>
                        </a:rPr>
                        <a:t>• </a:t>
                      </a:r>
                    </a:p>
                  </a:txBody>
                  <a:tcPr marL="68580" marR="68580" marT="20117" marB="20117">
                    <a:lnL>
                      <a:noFill/>
                    </a:lnL>
                    <a:lnR>
                      <a:noFill/>
                    </a:lnR>
                    <a:lnT>
                      <a:noFill/>
                    </a:lnT>
                    <a:lnB>
                      <a:noFill/>
                    </a:lnB>
                  </a:tcPr>
                </a:tc>
                <a:tc>
                  <a:txBody>
                    <a:bodyPr/>
                    <a:lstStyle/>
                    <a:p>
                      <a:r>
                        <a:rPr lang="en-US" sz="2000" dirty="0">
                          <a:effectLst/>
                          <a:latin typeface="+mn-lt"/>
                        </a:rPr>
                        <a:t>016 field has the LAC control number. </a:t>
                      </a:r>
                    </a:p>
                  </a:txBody>
                  <a:tcPr marL="68580" marR="68580" marT="20117" marB="20117">
                    <a:lnL>
                      <a:noFill/>
                    </a:lnL>
                    <a:lnR>
                      <a:noFill/>
                    </a:lnR>
                    <a:lnT>
                      <a:noFill/>
                    </a:lnT>
                    <a:lnB>
                      <a:noFill/>
                    </a:lnB>
                  </a:tcPr>
                </a:tc>
                <a:extLst>
                  <a:ext uri="{0D108BD9-81ED-4DB2-BD59-A6C34878D82A}">
                    <a16:rowId xmlns:a16="http://schemas.microsoft.com/office/drawing/2014/main" val="2225548535"/>
                  </a:ext>
                </a:extLst>
              </a:tr>
              <a:tr h="702713">
                <a:tc>
                  <a:txBody>
                    <a:bodyPr/>
                    <a:lstStyle/>
                    <a:p>
                      <a:r>
                        <a:rPr lang="en-US">
                          <a:effectLst/>
                        </a:rPr>
                        <a:t>• </a:t>
                      </a:r>
                    </a:p>
                  </a:txBody>
                  <a:tcPr marL="68580" marR="68580" marT="20117" marB="20117">
                    <a:lnL>
                      <a:noFill/>
                    </a:lnL>
                    <a:lnR>
                      <a:noFill/>
                    </a:lnR>
                    <a:lnT>
                      <a:noFill/>
                    </a:lnT>
                    <a:lnB>
                      <a:noFill/>
                    </a:lnB>
                  </a:tcPr>
                </a:tc>
                <a:tc>
                  <a:txBody>
                    <a:bodyPr/>
                    <a:lstStyle/>
                    <a:p>
                      <a:r>
                        <a:rPr lang="en-US" sz="2000" dirty="0">
                          <a:effectLst/>
                          <a:latin typeface="+mn-lt"/>
                        </a:rPr>
                        <a:t>A 667 note was added: "Data contributed by Library and Archives Canada for the Canadian Conversion Project." </a:t>
                      </a:r>
                    </a:p>
                  </a:txBody>
                  <a:tcPr marL="68580" marR="68580" marT="20117" marB="20117">
                    <a:lnL>
                      <a:noFill/>
                    </a:lnL>
                    <a:lnR>
                      <a:noFill/>
                    </a:lnR>
                    <a:lnT>
                      <a:noFill/>
                    </a:lnT>
                    <a:lnB>
                      <a:noFill/>
                    </a:lnB>
                  </a:tcPr>
                </a:tc>
                <a:extLst>
                  <a:ext uri="{0D108BD9-81ED-4DB2-BD59-A6C34878D82A}">
                    <a16:rowId xmlns:a16="http://schemas.microsoft.com/office/drawing/2014/main" val="2799090483"/>
                  </a:ext>
                </a:extLst>
              </a:tr>
              <a:tr h="375362">
                <a:tc>
                  <a:txBody>
                    <a:bodyPr/>
                    <a:lstStyle/>
                    <a:p>
                      <a:r>
                        <a:rPr lang="en-US">
                          <a:effectLst/>
                        </a:rPr>
                        <a:t>• </a:t>
                      </a:r>
                    </a:p>
                  </a:txBody>
                  <a:tcPr marL="68580" marR="68580" marT="20117" marB="20117">
                    <a:lnL>
                      <a:noFill/>
                    </a:lnL>
                    <a:lnR>
                      <a:noFill/>
                    </a:lnR>
                    <a:lnT>
                      <a:noFill/>
                    </a:lnT>
                    <a:lnB>
                      <a:noFill/>
                    </a:lnB>
                  </a:tcPr>
                </a:tc>
                <a:tc>
                  <a:txBody>
                    <a:bodyPr/>
                    <a:lstStyle/>
                    <a:p>
                      <a:r>
                        <a:rPr lang="en-US" sz="2000" dirty="0">
                          <a:effectLst/>
                          <a:latin typeface="+mn-lt"/>
                        </a:rPr>
                        <a:t>There may be no 670 field or the 670 field has </a:t>
                      </a:r>
                      <a:r>
                        <a:rPr lang="en-US" sz="2000" dirty="0" err="1">
                          <a:effectLst/>
                          <a:latin typeface="+mn-lt"/>
                        </a:rPr>
                        <a:t>has</a:t>
                      </a:r>
                      <a:r>
                        <a:rPr lang="en-US" sz="2000" dirty="0">
                          <a:effectLst/>
                          <a:latin typeface="+mn-lt"/>
                        </a:rPr>
                        <a:t> no subfield $b. </a:t>
                      </a:r>
                    </a:p>
                  </a:txBody>
                  <a:tcPr marL="68580" marR="68580" marT="20117" marB="20117">
                    <a:lnL>
                      <a:noFill/>
                    </a:lnL>
                    <a:lnR>
                      <a:noFill/>
                    </a:lnR>
                    <a:lnT>
                      <a:noFill/>
                    </a:lnT>
                    <a:lnB>
                      <a:noFill/>
                    </a:lnB>
                  </a:tcPr>
                </a:tc>
                <a:extLst>
                  <a:ext uri="{0D108BD9-81ED-4DB2-BD59-A6C34878D82A}">
                    <a16:rowId xmlns:a16="http://schemas.microsoft.com/office/drawing/2014/main" val="1909612092"/>
                  </a:ext>
                </a:extLst>
              </a:tr>
              <a:tr h="375362">
                <a:tc>
                  <a:txBody>
                    <a:bodyPr/>
                    <a:lstStyle/>
                    <a:p>
                      <a:r>
                        <a:rPr lang="en-US">
                          <a:effectLst/>
                        </a:rPr>
                        <a:t>• </a:t>
                      </a:r>
                    </a:p>
                  </a:txBody>
                  <a:tcPr marL="68580" marR="68580" marT="20117" marB="20117">
                    <a:lnL>
                      <a:noFill/>
                    </a:lnL>
                    <a:lnR>
                      <a:noFill/>
                    </a:lnR>
                    <a:lnT>
                      <a:noFill/>
                    </a:lnT>
                    <a:lnB>
                      <a:noFill/>
                    </a:lnB>
                  </a:tcPr>
                </a:tc>
                <a:tc>
                  <a:txBody>
                    <a:bodyPr/>
                    <a:lstStyle/>
                    <a:p>
                      <a:r>
                        <a:rPr lang="en-US" sz="2000" dirty="0">
                          <a:effectLst/>
                          <a:latin typeface="+mn-lt"/>
                        </a:rPr>
                        <a:t>There may be a 710 field linking to the equivalent French heading. </a:t>
                      </a:r>
                    </a:p>
                  </a:txBody>
                  <a:tcPr marL="68580" marR="68580" marT="20117" marB="20117">
                    <a:lnL>
                      <a:noFill/>
                    </a:lnL>
                    <a:lnR>
                      <a:noFill/>
                    </a:lnR>
                    <a:lnT>
                      <a:noFill/>
                    </a:lnT>
                    <a:lnB>
                      <a:noFill/>
                    </a:lnB>
                  </a:tcPr>
                </a:tc>
                <a:extLst>
                  <a:ext uri="{0D108BD9-81ED-4DB2-BD59-A6C34878D82A}">
                    <a16:rowId xmlns:a16="http://schemas.microsoft.com/office/drawing/2014/main" val="2665494725"/>
                  </a:ext>
                </a:extLst>
              </a:tr>
            </a:tbl>
          </a:graphicData>
        </a:graphic>
      </p:graphicFrame>
      <p:sp>
        <p:nvSpPr>
          <p:cNvPr id="6" name="Rectangle 5"/>
          <p:cNvSpPr/>
          <p:nvPr/>
        </p:nvSpPr>
        <p:spPr>
          <a:xfrm>
            <a:off x="152400" y="2286000"/>
            <a:ext cx="8534400" cy="1938992"/>
          </a:xfrm>
          <a:prstGeom prst="rect">
            <a:avLst/>
          </a:prstGeom>
        </p:spPr>
        <p:txBody>
          <a:bodyPr wrap="square">
            <a:spAutoFit/>
          </a:bodyPr>
          <a:lstStyle/>
          <a:p>
            <a:r>
              <a:rPr lang="en-US" sz="2000" dirty="0"/>
              <a:t>Library and Archives Canada (LAC) joined the NACO Program in 2016, and began contributing English-language authority records to the LCNAF in 2018. </a:t>
            </a:r>
          </a:p>
          <a:p>
            <a:r>
              <a:rPr lang="en-US" sz="2000" dirty="0"/>
              <a:t>LAC is contributing approximately 90,000 corporate body authority records to the LCNAF through the Canadiana Conversion Project. These records had these characteristics at the time they were added to the NAF: </a:t>
            </a:r>
          </a:p>
        </p:txBody>
      </p:sp>
    </p:spTree>
    <p:extLst>
      <p:ext uri="{BB962C8B-B14F-4D97-AF65-F5344CB8AC3E}">
        <p14:creationId xmlns:p14="http://schemas.microsoft.com/office/powerpoint/2010/main" val="30712891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371&quot;/&gt;&lt;/object&gt;&lt;object type=&quot;3&quot; unique_id=&quot;10392&quot;&gt;&lt;property id=&quot;20148&quot; value=&quot;5&quot;/&gt;&lt;property id=&quot;20300&quot; value=&quot;Slide 8&quot;/&gt;&lt;property id=&quot;20307&quot; value=&quot;401&quot;/&gt;&lt;/object&gt;&lt;object type=&quot;3&quot; unique_id=&quot;10393&quot;&gt;&lt;property id=&quot;20148&quot; value=&quot;5&quot;/&gt;&lt;property id=&quot;20300&quot; value=&quot;Slide 9&quot;/&gt;&lt;property id=&quot;20307&quot; value=&quot;399&quot;/&gt;&lt;/object&gt;&lt;object type=&quot;3&quot; unique_id=&quot;10478&quot;&gt;&lt;property id=&quot;20148&quot; value=&quot;5&quot;/&gt;&lt;property id=&quot;20300&quot; value=&quot;Slide 5&quot;/&gt;&lt;property id=&quot;20307&quot; value=&quot;403&quot;/&gt;&lt;/object&gt;&lt;object type=&quot;3&quot; unique_id=&quot;10554&quot;&gt;&lt;property id=&quot;20148&quot; value=&quot;5&quot;/&gt;&lt;property id=&quot;20300&quot; value=&quot;Slide 2&quot;/&gt;&lt;property id=&quot;20307&quot; value=&quot;404&quot;/&gt;&lt;/object&gt;&lt;object type=&quot;3&quot; unique_id=&quot;10555&quot;&gt;&lt;property id=&quot;20148&quot; value=&quot;5&quot;/&gt;&lt;property id=&quot;20300&quot; value=&quot;Slide 3&quot;/&gt;&lt;property id=&quot;20307&quot; value=&quot;405&quot;/&gt;&lt;/object&gt;&lt;object type=&quot;3&quot; unique_id=&quot;10639&quot;&gt;&lt;property id=&quot;20148&quot; value=&quot;5&quot;/&gt;&lt;property id=&quot;20300&quot; value=&quot;Slide 6&quot;/&gt;&lt;property id=&quot;20307&quot; value=&quot;406&quot;/&gt;&lt;/object&gt;&lt;object type=&quot;3&quot; unique_id=&quot;10759&quot;&gt;&lt;property id=&quot;20148&quot; value=&quot;5&quot;/&gt;&lt;property id=&quot;20300&quot; value=&quot;Slide 4&quot;/&gt;&lt;property id=&quot;20307&quot; value=&quot;409&quot;/&gt;&lt;/object&gt;&lt;object type=&quot;3&quot; unique_id=&quot;10760&quot;&gt;&lt;property id=&quot;20148&quot; value=&quot;5&quot;/&gt;&lt;property id=&quot;20300&quot; value=&quot;Slide 7&quot;/&gt;&lt;property id=&quot;20307&quot; value=&quot;407&quot;/&gt;&lt;/object&gt;&lt;object type=&quot;3&quot; unique_id=&quot;10761&quot;&gt;&lt;property id=&quot;20148&quot; value=&quot;5&quot;/&gt;&lt;property id=&quot;20300&quot; value=&quot;Slide 10&quot;/&gt;&lt;property id=&quot;20307&quot; value=&quot;410&quot;/&gt;&lt;/object&gt;&lt;object type=&quot;3&quot; unique_id=&quot;10854&quot;&gt;&lt;property id=&quot;20148&quot; value=&quot;5&quot;/&gt;&lt;property id=&quot;20300&quot; value=&quot;Slide 11&quot;/&gt;&lt;property id=&quot;20307&quot; value=&quot;411&quot;/&gt;&lt;/object&gt;&lt;object type=&quot;3&quot; unique_id=&quot;10895&quot;&gt;&lt;property id=&quot;20148&quot; value=&quot;5&quot;/&gt;&lt;property id=&quot;20300&quot; value=&quot;Slide 12&quot;/&gt;&lt;property id=&quot;20307&quot; value=&quot;412&quot;/&gt;&lt;/object&gt;&lt;/object&gt;&lt;object type=&quot;8&quot; unique_id=&quot;10044&quot;&gt;&lt;/object&gt;&lt;/object&gt;&lt;/database&gt;"/>
  <p:tag name="SECTOMILLISECCONVERTED" val="1"/>
</p:tagLst>
</file>

<file path=ppt/theme/theme1.xml><?xml version="1.0" encoding="utf-8"?>
<a:theme xmlns:a="http://schemas.openxmlformats.org/drawingml/2006/main" name="Default Design">
  <a:themeElements>
    <a:clrScheme name="Custom 4">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EF5936"/>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LOC:Applications:Utilities:Microsoft Office X:Templates:Presentations:Designs:Blank Presentation</Template>
  <TotalTime>46916</TotalTime>
  <Words>1190</Words>
  <Application>Microsoft Office PowerPoint</Application>
  <PresentationFormat>On-screen Show (4:3)</PresentationFormat>
  <Paragraphs>130</Paragraphs>
  <Slides>12</Slides>
  <Notes>12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12</vt:i4>
      </vt:variant>
    </vt:vector>
  </HeadingPairs>
  <TitlesOfParts>
    <vt:vector size="22" baseType="lpstr">
      <vt:lpstr>ＭＳ Ｐゴシック</vt:lpstr>
      <vt:lpstr>Arial</vt:lpstr>
      <vt:lpstr>Calibri</vt:lpstr>
      <vt:lpstr>Calibri Light</vt:lpstr>
      <vt:lpstr>Courier New</vt:lpstr>
      <vt:lpstr>Palatino</vt:lpstr>
      <vt:lpstr>Wingdings</vt:lpstr>
      <vt:lpstr>Default Design</vt:lpstr>
      <vt:lpstr>1_Custom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Library of Congress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ccarlson</dc:creator>
  <cp:lastModifiedBy>Martha Sanders</cp:lastModifiedBy>
  <cp:revision>1687</cp:revision>
  <cp:lastPrinted>2014-10-21T13:50:45Z</cp:lastPrinted>
  <dcterms:created xsi:type="dcterms:W3CDTF">2008-12-16T14:45:54Z</dcterms:created>
  <dcterms:modified xsi:type="dcterms:W3CDTF">2019-06-25T16:01:48Z</dcterms:modified>
</cp:coreProperties>
</file>