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4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15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16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17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notesSlides/notesSlide18.xml" ContentType="application/vnd.openxmlformats-officedocument.presentationml.notesSl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24"/>
  </p:notesMasterIdLst>
  <p:sldIdLst>
    <p:sldId id="256" r:id="rId2"/>
    <p:sldId id="258" r:id="rId3"/>
    <p:sldId id="257" r:id="rId4"/>
    <p:sldId id="259" r:id="rId5"/>
    <p:sldId id="260" r:id="rId6"/>
    <p:sldId id="274" r:id="rId7"/>
    <p:sldId id="275" r:id="rId8"/>
    <p:sldId id="276" r:id="rId9"/>
    <p:sldId id="277" r:id="rId10"/>
    <p:sldId id="278" r:id="rId11"/>
    <p:sldId id="279" r:id="rId12"/>
    <p:sldId id="280" r:id="rId13"/>
    <p:sldId id="282" r:id="rId14"/>
    <p:sldId id="283" r:id="rId15"/>
    <p:sldId id="284" r:id="rId16"/>
    <p:sldId id="285" r:id="rId17"/>
    <p:sldId id="286" r:id="rId18"/>
    <p:sldId id="287" r:id="rId19"/>
    <p:sldId id="261" r:id="rId20"/>
    <p:sldId id="262" r:id="rId21"/>
    <p:sldId id="265" r:id="rId22"/>
    <p:sldId id="281" r:id="rId23"/>
  </p:sldIdLst>
  <p:sldSz cx="12192000" cy="6858000"/>
  <p:notesSz cx="6881813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914" autoAdjust="0"/>
    <p:restoredTop sz="54974" autoAdjust="0"/>
  </p:normalViewPr>
  <p:slideViewPr>
    <p:cSldViewPr snapToGrid="0">
      <p:cViewPr varScale="1">
        <p:scale>
          <a:sx n="41" d="100"/>
          <a:sy n="41" d="100"/>
        </p:scale>
        <p:origin x="654" y="42"/>
      </p:cViewPr>
      <p:guideLst/>
    </p:cSldViewPr>
  </p:slideViewPr>
  <p:outlineViewPr>
    <p:cViewPr>
      <p:scale>
        <a:sx n="33" d="100"/>
        <a:sy n="33" d="100"/>
      </p:scale>
      <p:origin x="0" y="-12076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2" d="100"/>
          <a:sy n="52" d="100"/>
        </p:scale>
        <p:origin x="2680" y="6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E:\EAM%20Pie%20Chart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E:\EAM%20Pie%20Charts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E:\EAM%20Pie%20Charts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E:\EAM%20Pie%20Charts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E:\EAM%20Pie%20Charts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E:\EAM%20Pie%20Charts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cap="all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Current Cataloging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cap="all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5">
                  <a:shade val="76000"/>
                  <a:alpha val="90000"/>
                </a:schemeClr>
              </a:solidFill>
              <a:ln w="19050">
                <a:solidFill>
                  <a:schemeClr val="accent5">
                    <a:shade val="76000"/>
                    <a:lumMod val="75000"/>
                  </a:schemeClr>
                </a:solidFill>
              </a:ln>
              <a:effectLst>
                <a:innerShdw blurRad="114300">
                  <a:schemeClr val="accent5">
                    <a:shade val="76000"/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5">
                    <a:shade val="76000"/>
                    <a:lumMod val="75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5AD2-4358-BA8A-74A2F3A55287}"/>
              </c:ext>
            </c:extLst>
          </c:dPt>
          <c:dPt>
            <c:idx val="1"/>
            <c:bubble3D val="0"/>
            <c:spPr>
              <a:solidFill>
                <a:schemeClr val="accent5">
                  <a:tint val="77000"/>
                  <a:alpha val="90000"/>
                </a:schemeClr>
              </a:solidFill>
              <a:ln w="19050">
                <a:solidFill>
                  <a:schemeClr val="accent5">
                    <a:tint val="77000"/>
                    <a:lumMod val="75000"/>
                  </a:schemeClr>
                </a:solidFill>
              </a:ln>
              <a:effectLst>
                <a:innerShdw blurRad="114300">
                  <a:schemeClr val="accent5">
                    <a:tint val="77000"/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5">
                    <a:tint val="77000"/>
                    <a:lumMod val="75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5AD2-4358-BA8A-74A2F3A55287}"/>
              </c:ext>
            </c:extLst>
          </c:dPt>
          <c:dLbls>
            <c:dLbl>
              <c:idx val="0"/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5">
                      <a:shade val="76000"/>
                    </a:schemeClr>
                  </a:solidFill>
                  <a:round/>
                </a:ln>
                <a:effectLst>
                  <a:outerShdw blurRad="50800" dist="38100" dir="2700000" algn="tl" rotWithShape="0">
                    <a:schemeClr val="accent5">
                      <a:shade val="76000"/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0" i="0" u="none" strike="noStrike" kern="1200" baseline="0">
                      <a:solidFill>
                        <a:schemeClr val="accent5">
                          <a:shade val="76000"/>
                        </a:schemeClr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5AD2-4358-BA8A-74A2F3A55287}"/>
                </c:ext>
              </c:extLst>
            </c:dLbl>
            <c:dLbl>
              <c:idx val="1"/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5">
                      <a:tint val="77000"/>
                    </a:schemeClr>
                  </a:solidFill>
                  <a:round/>
                </a:ln>
                <a:effectLst>
                  <a:outerShdw blurRad="50800" dist="38100" dir="2700000" algn="tl" rotWithShape="0">
                    <a:schemeClr val="accent5">
                      <a:tint val="77000"/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0" i="0" u="none" strike="noStrike" kern="1200" baseline="0">
                      <a:solidFill>
                        <a:schemeClr val="accent5">
                          <a:tint val="77000"/>
                        </a:schemeClr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3-5AD2-4358-BA8A-74A2F3A55287}"/>
                </c:ext>
              </c:extLst>
            </c:dLbl>
            <c:spPr>
              <a:solidFill>
                <a:sysClr val="window" lastClr="FFFFFF">
                  <a:alpha val="90000"/>
                </a:sysClr>
              </a:solidFill>
              <a:ln w="12700" cap="flat" cmpd="sng" algn="ctr">
                <a:solidFill>
                  <a:srgbClr val="4472C4"/>
                </a:solidFill>
                <a:round/>
              </a:ln>
              <a:effectLst>
                <a:outerShdw blurRad="50800" dist="38100" dir="2700000" algn="tl" rotWithShape="0">
                  <a:srgbClr val="4472C4">
                    <a:lumMod val="75000"/>
                    <a:alpha val="40000"/>
                  </a:srgbClr>
                </a:outerShdw>
              </a:effectLst>
            </c:sp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>
                  <a:solidFill>
                    <a:schemeClr val="tx1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Sheet1!$A$1:$A$2</c:f>
              <c:strCache>
                <c:ptCount val="2"/>
                <c:pt idx="0">
                  <c:v>Vended</c:v>
                </c:pt>
                <c:pt idx="1">
                  <c:v>Other Methods</c:v>
                </c:pt>
              </c:strCache>
            </c:strRef>
          </c:cat>
          <c:val>
            <c:numRef>
              <c:f>Sheet1!$B$1:$B$2</c:f>
              <c:numCache>
                <c:formatCode>0%</c:formatCode>
                <c:ptCount val="2"/>
                <c:pt idx="0">
                  <c:v>0.56000000000000005</c:v>
                </c:pt>
                <c:pt idx="1">
                  <c:v>0.44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AD2-4358-BA8A-74A2F3A55287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Chosen Vendor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cap="all" spc="120" normalizeH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stack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Sheet2!$A$1:$A$4</c:f>
              <c:strCache>
                <c:ptCount val="4"/>
                <c:pt idx="0">
                  <c:v>None</c:v>
                </c:pt>
                <c:pt idx="1">
                  <c:v>Backstage Library Works</c:v>
                </c:pt>
                <c:pt idx="2">
                  <c:v>LTI</c:v>
                </c:pt>
                <c:pt idx="3">
                  <c:v>Marcive</c:v>
                </c:pt>
              </c:strCache>
            </c:strRef>
          </c:cat>
          <c:val>
            <c:numRef>
              <c:f>Sheet2!$B$1:$B$4</c:f>
              <c:numCache>
                <c:formatCode>General</c:formatCode>
                <c:ptCount val="4"/>
                <c:pt idx="0">
                  <c:v>28</c:v>
                </c:pt>
                <c:pt idx="1">
                  <c:v>20</c:v>
                </c:pt>
                <c:pt idx="2">
                  <c:v>9</c:v>
                </c:pt>
                <c:pt idx="3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B7D-40CE-928C-4DD445CB3E6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9"/>
        <c:shape val="box"/>
        <c:axId val="1034170799"/>
        <c:axId val="1034174127"/>
        <c:axId val="0"/>
      </c:bar3DChart>
      <c:catAx>
        <c:axId val="1034170799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34174127"/>
        <c:crosses val="autoZero"/>
        <c:auto val="1"/>
        <c:lblAlgn val="ctr"/>
        <c:lblOffset val="100"/>
        <c:noMultiLvlLbl val="0"/>
      </c:catAx>
      <c:valAx>
        <c:axId val="1034174127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034170799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4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Frequency</a:t>
            </a:r>
            <a:r>
              <a:rPr lang="en-US" baseline="0"/>
              <a:t> of Processing</a:t>
            </a: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4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ofPieChart>
        <c:ofPieType val="pie"/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456C-490A-9DF3-633224A1885F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456C-490A-9DF3-633224A1885F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456C-490A-9DF3-633224A1885F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456C-490A-9DF3-633224A1885F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456C-490A-9DF3-633224A1885F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456C-490A-9DF3-633224A1885F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456C-490A-9DF3-633224A1885F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456C-490A-9DF3-633224A1885F}"/>
              </c:ext>
            </c:extLst>
          </c:dPt>
          <c:dLbls>
            <c:spPr>
              <a:solidFill>
                <a:sysClr val="window" lastClr="FFFFFF"/>
              </a:solidFill>
              <a:ln>
                <a:solidFill>
                  <a:sysClr val="windowText" lastClr="000000">
                    <a:lumMod val="50000"/>
                    <a:lumOff val="50000"/>
                  </a:sys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Sheet3!$A$1:$A$7</c:f>
              <c:strCache>
                <c:ptCount val="7"/>
                <c:pt idx="0">
                  <c:v>Monthly</c:v>
                </c:pt>
                <c:pt idx="1">
                  <c:v>Quarterly</c:v>
                </c:pt>
                <c:pt idx="2">
                  <c:v>Weekly</c:v>
                </c:pt>
                <c:pt idx="3">
                  <c:v>Daily</c:v>
                </c:pt>
                <c:pt idx="4">
                  <c:v>Bi-annually</c:v>
                </c:pt>
                <c:pt idx="5">
                  <c:v>Bi-weekly</c:v>
                </c:pt>
                <c:pt idx="6">
                  <c:v>Annually</c:v>
                </c:pt>
              </c:strCache>
            </c:strRef>
          </c:cat>
          <c:val>
            <c:numRef>
              <c:f>Sheet3!$B$1:$B$7</c:f>
              <c:numCache>
                <c:formatCode>General</c:formatCode>
                <c:ptCount val="7"/>
                <c:pt idx="0">
                  <c:v>21</c:v>
                </c:pt>
                <c:pt idx="1">
                  <c:v>4</c:v>
                </c:pt>
                <c:pt idx="2">
                  <c:v>3</c:v>
                </c:pt>
                <c:pt idx="3">
                  <c:v>2</c:v>
                </c:pt>
                <c:pt idx="4">
                  <c:v>2</c:v>
                </c:pt>
                <c:pt idx="5">
                  <c:v>1</c:v>
                </c:pt>
                <c:pt idx="6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456C-490A-9DF3-633224A1885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gapWidth val="100"/>
        <c:secondPieSize val="75"/>
        <c:serLines>
          <c:spPr>
            <a:ln w="9525" cap="flat" cmpd="sng" algn="ctr">
              <a:solidFill>
                <a:schemeClr val="tx1">
                  <a:lumMod val="35000"/>
                  <a:lumOff val="65000"/>
                </a:schemeClr>
              </a:solidFill>
              <a:round/>
            </a:ln>
            <a:effectLst/>
          </c:spPr>
        </c:serLines>
      </c:of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Staffing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15"/>
      <c:rotY val="20"/>
      <c:depthPercent val="100"/>
      <c:rAngAx val="0"/>
    </c:view3D>
    <c:floor>
      <c:thickness val="0"/>
      <c:spPr>
        <a:noFill/>
        <a:ln w="9525" cap="flat" cmpd="sng" algn="ctr">
          <a:solidFill>
            <a:schemeClr val="tx1">
              <a:lumMod val="15000"/>
              <a:lumOff val="85000"/>
            </a:schemeClr>
          </a:solidFill>
          <a:round/>
        </a:ln>
        <a:effectLst/>
        <a:sp3d contourW="9525">
          <a:contourClr>
            <a:schemeClr val="tx1">
              <a:lumMod val="15000"/>
              <a:lumOff val="85000"/>
            </a:schemeClr>
          </a:contourClr>
        </a:sp3d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area3DChart>
        <c:grouping val="standard"/>
        <c:varyColors val="0"/>
        <c:ser>
          <c:idx val="0"/>
          <c:order val="0"/>
          <c:tx>
            <c:strRef>
              <c:f>Sheet4!$A$1</c:f>
              <c:strCache>
                <c:ptCount val="1"/>
                <c:pt idx="0">
                  <c:v>Students or hourly workers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val>
            <c:numRef>
              <c:f>Sheet4!$B$1:$C$1</c:f>
              <c:numCache>
                <c:formatCode>General</c:formatCode>
                <c:ptCount val="2"/>
                <c:pt idx="0">
                  <c:v>0</c:v>
                </c:pt>
                <c:pt idx="1">
                  <c:v>1.5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01B-4623-9EE4-A221F2F53193}"/>
            </c:ext>
          </c:extLst>
        </c:ser>
        <c:ser>
          <c:idx val="1"/>
          <c:order val="1"/>
          <c:tx>
            <c:strRef>
              <c:f>Sheet4!$A$2</c:f>
              <c:strCache>
                <c:ptCount val="1"/>
                <c:pt idx="0">
                  <c:v>Clerical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val>
            <c:numRef>
              <c:f>Sheet4!$B$2:$C$2</c:f>
              <c:numCache>
                <c:formatCode>General</c:formatCode>
                <c:ptCount val="2"/>
                <c:pt idx="0">
                  <c:v>0</c:v>
                </c:pt>
                <c:pt idx="1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01B-4623-9EE4-A221F2F53193}"/>
            </c:ext>
          </c:extLst>
        </c:ser>
        <c:ser>
          <c:idx val="2"/>
          <c:order val="2"/>
          <c:tx>
            <c:strRef>
              <c:f>Sheet4!$A$3</c:f>
              <c:strCache>
                <c:ptCount val="1"/>
                <c:pt idx="0">
                  <c:v>Paraprofessionals</c:v>
                </c:pt>
              </c:strCache>
            </c:strRef>
          </c:tx>
          <c:spPr>
            <a:solidFill>
              <a:schemeClr val="accent3"/>
            </a:solidFill>
            <a:ln w="25400">
              <a:noFill/>
            </a:ln>
            <a:effectLst/>
            <a:sp3d/>
          </c:spPr>
          <c:val>
            <c:numRef>
              <c:f>Sheet4!$B$3:$C$3</c:f>
              <c:numCache>
                <c:formatCode>General</c:formatCode>
                <c:ptCount val="2"/>
                <c:pt idx="0">
                  <c:v>0.25</c:v>
                </c:pt>
                <c:pt idx="1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01B-4623-9EE4-A221F2F53193}"/>
            </c:ext>
          </c:extLst>
        </c:ser>
        <c:ser>
          <c:idx val="3"/>
          <c:order val="3"/>
          <c:tx>
            <c:strRef>
              <c:f>Sheet4!$A$4</c:f>
              <c:strCache>
                <c:ptCount val="1"/>
                <c:pt idx="0">
                  <c:v>Librarians</c:v>
                </c:pt>
              </c:strCache>
            </c:strRef>
          </c:tx>
          <c:spPr>
            <a:solidFill>
              <a:schemeClr val="accent4"/>
            </a:solidFill>
            <a:ln w="25400">
              <a:noFill/>
            </a:ln>
            <a:effectLst/>
            <a:sp3d/>
          </c:spPr>
          <c:val>
            <c:numRef>
              <c:f>Sheet4!$B$4:$C$4</c:f>
              <c:numCache>
                <c:formatCode>General</c:formatCode>
                <c:ptCount val="2"/>
                <c:pt idx="0">
                  <c:v>0</c:v>
                </c:pt>
                <c:pt idx="1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E01B-4623-9EE4-A221F2F5319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040219055"/>
        <c:axId val="1040198671"/>
        <c:axId val="1037943151"/>
      </c:area3DChart>
      <c:catAx>
        <c:axId val="1040219055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40198671"/>
        <c:crosses val="autoZero"/>
        <c:auto val="1"/>
        <c:lblAlgn val="ctr"/>
        <c:lblOffset val="100"/>
        <c:noMultiLvlLbl val="0"/>
      </c:catAx>
      <c:valAx>
        <c:axId val="104019867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40219055"/>
        <c:crosses val="autoZero"/>
        <c:crossBetween val="midCat"/>
      </c:valAx>
      <c:serAx>
        <c:axId val="1037943151"/>
        <c:scaling>
          <c:orientation val="minMax"/>
        </c:scaling>
        <c:delete val="0"/>
        <c:axPos val="b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40198671"/>
        <c:crosses val="autoZero"/>
      </c:ser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Ability to Stay Current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A49B-4A9E-B178-B68A6254AA01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A49B-4A9E-B178-B68A6254AA01}"/>
              </c:ext>
            </c:extLst>
          </c:dPt>
          <c:dLbls>
            <c:spPr>
              <a:solidFill>
                <a:sysClr val="window" lastClr="FFFFFF"/>
              </a:solidFill>
              <a:ln>
                <a:solidFill>
                  <a:sysClr val="windowText" lastClr="000000">
                    <a:lumMod val="25000"/>
                    <a:lumOff val="75000"/>
                  </a:sys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Sheet5!$A$1:$A$2</c:f>
              <c:strCache>
                <c:ptCount val="2"/>
                <c:pt idx="0">
                  <c:v>Stay Current</c:v>
                </c:pt>
                <c:pt idx="1">
                  <c:v>Unable to Stay Current</c:v>
                </c:pt>
              </c:strCache>
            </c:strRef>
          </c:cat>
          <c:val>
            <c:numRef>
              <c:f>Sheet5!$B$1:$B$2</c:f>
              <c:numCache>
                <c:formatCode>General</c:formatCode>
                <c:ptCount val="2"/>
                <c:pt idx="0">
                  <c:v>29</c:v>
                </c:pt>
                <c:pt idx="1">
                  <c:v>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49B-4A9E-B178-B68A6254AA0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Changes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D544-4CB9-85CA-54B29D754897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D544-4CB9-85CA-54B29D754897}"/>
              </c:ext>
            </c:extLst>
          </c:dPt>
          <c:dLbls>
            <c:spPr>
              <a:solidFill>
                <a:sysClr val="window" lastClr="FFFFFF"/>
              </a:solidFill>
              <a:ln>
                <a:solidFill>
                  <a:sysClr val="windowText" lastClr="000000">
                    <a:lumMod val="25000"/>
                    <a:lumOff val="75000"/>
                  </a:sys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Sheet6!$A$1:$A$2</c:f>
              <c:strCache>
                <c:ptCount val="2"/>
                <c:pt idx="0">
                  <c:v>Expect Changes</c:v>
                </c:pt>
                <c:pt idx="1">
                  <c:v>Do not Expect Changes</c:v>
                </c:pt>
              </c:strCache>
            </c:strRef>
          </c:cat>
          <c:val>
            <c:numRef>
              <c:f>Sheet6!$B$1:$B$2</c:f>
              <c:numCache>
                <c:formatCode>General</c:formatCode>
                <c:ptCount val="2"/>
                <c:pt idx="0">
                  <c:v>39</c:v>
                </c:pt>
                <c:pt idx="1">
                  <c:v>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D544-4CB9-85CA-54B29D75489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8">
  <a:schemeClr val="accent5"/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3">
  <cs:axisTitle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587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>
      <cs:styleClr val="auto"/>
    </cs:lnRef>
    <cs:fillRef idx="0"/>
    <cs:effectRef idx="0">
      <cs:styleClr val="auto"/>
    </cs:effectRef>
    <cs:fontRef idx="minor">
      <cs:styleClr val="auto"/>
    </cs:fontRef>
    <cs:spPr>
      <a:solidFill>
        <a:schemeClr val="lt1">
          <a:alpha val="90000"/>
        </a:schemeClr>
      </a:solidFill>
      <a:ln w="12700" cap="flat" cmpd="sng" algn="ctr">
        <a:solidFill>
          <a:schemeClr val="phClr"/>
        </a:solidFill>
        <a:round/>
      </a:ln>
      <a:effectLst>
        <a:outerShdw blurRad="50800" dist="38100" dir="2700000" algn="tl" rotWithShape="0">
          <a:schemeClr val="phClr">
            <a:lumMod val="75000"/>
            <a:alpha val="40000"/>
          </a:schemeClr>
        </a:outerShdw>
      </a:effectLst>
    </cs:spPr>
    <cs:defRPr sz="1000" b="0" i="0" u="none" strike="noStrike" kern="1200" baseline="0">
      <a:effectLst/>
    </cs:defRPr>
    <cs:bodyPr rot="0" spcFirstLastPara="1" vertOverflow="clip" horzOverflow="clip" vert="horz" wrap="square" lIns="38100" tIns="19050" rIns="38100" bIns="19050" anchor="ctr" anchorCtr="1">
      <a:spAutoFit/>
    </cs:bodyPr>
  </cs:dataLabel>
  <cs:dataLabelCallout>
    <cs:lnRef idx="0">
      <cs:styleClr val="auto"/>
    </cs:lnRef>
    <cs:fillRef idx="0"/>
    <cs:effectRef idx="0">
      <cs:styleClr val="auto"/>
    </cs:effectRef>
    <cs:fontRef idx="minor">
      <cs:styleClr val="auto"/>
    </cs:fontRef>
    <cs:spPr>
      <a:solidFill>
        <a:schemeClr val="lt1">
          <a:alpha val="90000"/>
        </a:schemeClr>
      </a:solidFill>
      <a:ln w="12700" cap="flat" cmpd="sng" algn="ctr">
        <a:solidFill>
          <a:schemeClr val="phClr"/>
        </a:solidFill>
        <a:round/>
      </a:ln>
      <a:effectLst>
        <a:outerShdw blurRad="50800" dist="38100" dir="2700000" algn="tl" rotWithShape="0">
          <a:schemeClr val="phClr">
            <a:lumMod val="75000"/>
            <a:alpha val="40000"/>
          </a:schemeClr>
        </a:outerShdw>
      </a:effectLst>
    </cs:spPr>
    <cs:defRPr sz="1000" b="0" i="0" u="none" strike="noStrike" kern="1200" baseline="0">
      <a:effectLst/>
    </cs:defRPr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>
          <a:alpha val="70000"/>
        </a:schemeClr>
      </a:solidFill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tx1"/>
    </cs:fontRef>
    <cs:spPr>
      <a:solidFill>
        <a:schemeClr val="phClr">
          <a:alpha val="90000"/>
        </a:schemeClr>
      </a:solidFill>
      <a:ln w="19050">
        <a:solidFill>
          <a:schemeClr val="phClr">
            <a:lumMod val="75000"/>
          </a:schemeClr>
        </a:solidFill>
      </a:ln>
      <a:effectLst>
        <a:innerShdw blurRad="114300">
          <a:schemeClr val="phClr">
            <a:lumMod val="75000"/>
          </a:schemeClr>
        </a:innerShdw>
      </a:effectLst>
      <a:scene3d>
        <a:camera prst="orthographicFront"/>
        <a:lightRig rig="threePt" dir="t"/>
      </a:scene3d>
      <a:sp3d contourW="19050" prstMaterial="flat">
        <a:contourClr>
          <a:schemeClr val="accent4">
            <a:lumMod val="75000"/>
          </a:schemeClr>
        </a:contourClr>
      </a:sp3d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00" b="1" kern="1200" cap="all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587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 spc="20" baseline="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31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800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800" b="1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8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33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50000"/>
            <a:lumOff val="50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4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7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22C4E868-BE45-44CB-9F4C-1BF957B01B44}" type="datetimeFigureOut">
              <a:rPr lang="en-US" smtClean="0"/>
              <a:t>1/26/2019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54050" y="1162050"/>
            <a:ext cx="5573713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473892"/>
            <a:ext cx="550545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8"/>
            <a:ext cx="2982119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102" y="8829968"/>
            <a:ext cx="2982119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1FA263BB-7C2F-49F0-BC7E-00380A967B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60585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A263BB-7C2F-49F0-BC7E-00380A967B1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306069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A263BB-7C2F-49F0-BC7E-00380A967B1E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668125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A263BB-7C2F-49F0-BC7E-00380A967B1E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59321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A263BB-7C2F-49F0-BC7E-00380A967B1E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502545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56% of 62 respondents use a vendor</a:t>
            </a:r>
          </a:p>
          <a:p>
            <a:pPr lvl="1"/>
            <a:r>
              <a:rPr lang="en-US" dirty="0" smtClean="0"/>
              <a:t>51% of public institutions</a:t>
            </a:r>
          </a:p>
          <a:p>
            <a:pPr lvl="1"/>
            <a:r>
              <a:rPr lang="en-US" dirty="0" smtClean="0"/>
              <a:t>68% of private institutions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Other approaches</a:t>
            </a:r>
          </a:p>
          <a:p>
            <a:pPr lvl="1"/>
            <a:r>
              <a:rPr lang="en-US" dirty="0" smtClean="0"/>
              <a:t>50% run reports, programs, or scripts that make corrections</a:t>
            </a:r>
          </a:p>
          <a:p>
            <a:pPr lvl="1"/>
            <a:r>
              <a:rPr lang="en-US" dirty="0" smtClean="0"/>
              <a:t>42% generate reports and make the corrections manually</a:t>
            </a:r>
          </a:p>
          <a:p>
            <a:pPr lvl="1"/>
            <a:r>
              <a:rPr lang="en-US" dirty="0" smtClean="0"/>
              <a:t>31% generate reports and make corrections through batch processing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A263BB-7C2F-49F0-BC7E-00380A967B1E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388256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20 out of 62 libraries use Backstage Library Works</a:t>
            </a:r>
          </a:p>
          <a:p>
            <a:pPr lvl="1"/>
            <a:r>
              <a:rPr lang="en-US" dirty="0" smtClean="0"/>
              <a:t>26% of public institutions</a:t>
            </a:r>
          </a:p>
          <a:p>
            <a:pPr lvl="1"/>
            <a:r>
              <a:rPr lang="en-US" dirty="0" smtClean="0"/>
              <a:t>42% of private institutions</a:t>
            </a:r>
          </a:p>
          <a:p>
            <a:r>
              <a:rPr lang="en-US" dirty="0" smtClean="0"/>
              <a:t>9 libraries use LTI</a:t>
            </a:r>
          </a:p>
          <a:p>
            <a:r>
              <a:rPr lang="en-US" dirty="0" smtClean="0"/>
              <a:t>8 libraries use </a:t>
            </a:r>
            <a:r>
              <a:rPr lang="en-US" dirty="0" err="1" smtClean="0"/>
              <a:t>Marcive</a:t>
            </a:r>
            <a:endParaRPr lang="en-US" dirty="0" smtClean="0"/>
          </a:p>
          <a:p>
            <a:r>
              <a:rPr lang="en-US" dirty="0" smtClean="0"/>
              <a:t>28 libraries do not use a vendor for current cataloging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A263BB-7C2F-49F0-BC7E-00380A967B1E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656179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32% (21 libraries) send their records on a monthly basis</a:t>
            </a:r>
          </a:p>
          <a:p>
            <a:r>
              <a:rPr lang="en-US" dirty="0" smtClean="0"/>
              <a:t>Other frequencies are much less prevalent</a:t>
            </a:r>
          </a:p>
          <a:p>
            <a:pPr lvl="1"/>
            <a:r>
              <a:rPr lang="en-US" dirty="0" smtClean="0"/>
              <a:t>Quarterly: 4 libraries </a:t>
            </a:r>
          </a:p>
          <a:p>
            <a:pPr lvl="1"/>
            <a:r>
              <a:rPr lang="en-US" dirty="0" smtClean="0"/>
              <a:t>Weekly: 3 libraries</a:t>
            </a:r>
          </a:p>
          <a:p>
            <a:pPr lvl="1"/>
            <a:r>
              <a:rPr lang="en-US" dirty="0" smtClean="0"/>
              <a:t>Daily: 2 libraries</a:t>
            </a:r>
          </a:p>
          <a:p>
            <a:pPr lvl="1"/>
            <a:r>
              <a:rPr lang="en-US" dirty="0" smtClean="0"/>
              <a:t>Bi-annually: 2 libraries</a:t>
            </a:r>
          </a:p>
          <a:p>
            <a:pPr lvl="1"/>
            <a:r>
              <a:rPr lang="en-US" dirty="0" smtClean="0"/>
              <a:t>Bi-weekly: 1 library</a:t>
            </a:r>
          </a:p>
          <a:p>
            <a:pPr lvl="1"/>
            <a:r>
              <a:rPr lang="en-US" dirty="0" smtClean="0"/>
              <a:t>Annually: 1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A263BB-7C2F-49F0-BC7E-00380A967B1E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636973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Staff dedicated to authority control functions fall into several categories</a:t>
            </a:r>
          </a:p>
          <a:p>
            <a:pPr lvl="1"/>
            <a:r>
              <a:rPr lang="en-US" dirty="0" smtClean="0"/>
              <a:t>Librarians ranged from 0 to 6</a:t>
            </a:r>
          </a:p>
          <a:p>
            <a:pPr lvl="2"/>
            <a:r>
              <a:rPr lang="en-US" dirty="0" smtClean="0"/>
              <a:t>Many respondents indicated that all catalogers had responsibility for authority control, which made it difficult to quantify</a:t>
            </a:r>
          </a:p>
          <a:p>
            <a:pPr lvl="1"/>
            <a:r>
              <a:rPr lang="en-US" dirty="0" smtClean="0"/>
              <a:t>Paraprofessionals ranged from 0.25 to 5</a:t>
            </a:r>
          </a:p>
          <a:p>
            <a:pPr lvl="1"/>
            <a:r>
              <a:rPr lang="en-US" dirty="0" smtClean="0"/>
              <a:t>Clerical staff ranged from 0 to 2</a:t>
            </a:r>
          </a:p>
          <a:p>
            <a:pPr lvl="1"/>
            <a:r>
              <a:rPr lang="en-US" dirty="0" smtClean="0"/>
              <a:t>Students or hourly workers ranged from 0 to 1.5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A263BB-7C2F-49F0-BC7E-00380A967B1E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2592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47.5% of the 61 respondents to this question indicated they were able to stay current with authority-control tasks</a:t>
            </a:r>
          </a:p>
          <a:p>
            <a:r>
              <a:rPr lang="en-US" dirty="0" smtClean="0"/>
              <a:t>52.5% responded that they were unable to stay current </a:t>
            </a:r>
          </a:p>
          <a:p>
            <a:r>
              <a:rPr lang="en-US" dirty="0" smtClean="0"/>
              <a:t>Libraries who use vendor-supplied authority records and those who download records individually split nearly evenly in ability to stay current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A263BB-7C2F-49F0-BC7E-00380A967B1E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39276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A263BB-7C2F-49F0-BC7E-00380A967B1E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2717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A263BB-7C2F-49F0-BC7E-00380A967B1E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2246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A263BB-7C2F-49F0-BC7E-00380A967B1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27481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A263BB-7C2F-49F0-BC7E-00380A967B1E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086931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A263BB-7C2F-49F0-BC7E-00380A967B1E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73461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A263BB-7C2F-49F0-BC7E-00380A967B1E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45156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A263BB-7C2F-49F0-BC7E-00380A967B1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18170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A263BB-7C2F-49F0-BC7E-00380A967B1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82176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A263BB-7C2F-49F0-BC7E-00380A967B1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91809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A263BB-7C2F-49F0-BC7E-00380A967B1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410836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A263BB-7C2F-49F0-BC7E-00380A967B1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757091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A263BB-7C2F-49F0-BC7E-00380A967B1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62929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A263BB-7C2F-49F0-BC7E-00380A967B1E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97961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923F103-BC34-4FE4-A40E-EDDEECFDA5D0}" type="datetimeFigureOut">
              <a:rPr lang="en-US" dirty="0"/>
              <a:pPr/>
              <a:t>1/26/2019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1CC3-2375-41D4-9E03-427CAF2A4C1A}" type="datetimeFigureOut">
              <a:rPr lang="en-US" dirty="0"/>
              <a:t>1/26/2019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868-8199-4C2C-A5B1-63AEE139F88E}" type="datetimeFigureOut">
              <a:rPr lang="en-US" dirty="0"/>
              <a:t>1/26/2019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FF7F-6988-44CC-821B-644E70CD2F73}" type="datetimeFigureOut">
              <a:rPr lang="en-US" dirty="0"/>
              <a:t>1/26/2019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dirty="0"/>
              <a:t>1/26/2019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6839-B9D8-4651-8783-F325ECE74E65}" type="datetimeFigureOut">
              <a:rPr lang="en-US" dirty="0"/>
              <a:t>1/26/2019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4F64-32F6-45C5-931F-ADC1662401D0}" type="datetimeFigureOut">
              <a:rPr lang="en-US" dirty="0"/>
              <a:t>1/26/2019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3086D93-FCAC-47E0-A2EE-787E62CA814C}" type="datetimeFigureOut">
              <a:rPr lang="en-US" dirty="0"/>
              <a:t>1/26/2019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DA879A6-0FD0-4734-A311-86BFCA472E6E}" type="datetimeFigureOut">
              <a:rPr lang="en-US" dirty="0"/>
              <a:t>1/26/2019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dirty="0"/>
              <a:t>1/26/2019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dirty="0"/>
              <a:t>1/26/2019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dirty="0"/>
              <a:t>1/26/2019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dirty="0"/>
              <a:t>1/26/2019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dirty="0"/>
              <a:t>1/26/2019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dirty="0"/>
              <a:t>1/26/2019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dirty="0"/>
              <a:t>1/26/2019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dirty="0"/>
              <a:t>1/26/2019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BE451C3-0FF4-47C4-B829-773ADF60F88C}" type="datetimeFigureOut">
              <a:rPr lang="en-US" dirty="0"/>
              <a:t>1/26/2019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72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mailto:rmugridge@albany.edu" TargetMode="Externa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4.xml"/><Relationship Id="rId4" Type="http://schemas.openxmlformats.org/officeDocument/2006/relationships/hyperlink" Target="mailto:npoehlmann@albany.edu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Benchmarking Vended Authority Control Practices in ARL Libraries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Rebecca L. Mugridge and Nancy M. Poehlmann</a:t>
            </a:r>
          </a:p>
          <a:p>
            <a:r>
              <a:rPr lang="en-US" dirty="0" smtClean="0"/>
              <a:t>January 26, 2019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7059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Vendor sourced authority records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Backstage Library Works (44%)</a:t>
            </a:r>
          </a:p>
          <a:p>
            <a:pPr lvl="1"/>
            <a:r>
              <a:rPr lang="en-US" dirty="0" smtClean="0"/>
              <a:t>26% of public institutions</a:t>
            </a:r>
          </a:p>
          <a:p>
            <a:pPr lvl="1"/>
            <a:r>
              <a:rPr lang="en-US" dirty="0" smtClean="0"/>
              <a:t>42% of private institutions</a:t>
            </a:r>
          </a:p>
          <a:p>
            <a:r>
              <a:rPr lang="en-US" dirty="0" smtClean="0"/>
              <a:t>Peter Ward (20%)</a:t>
            </a:r>
          </a:p>
          <a:p>
            <a:r>
              <a:rPr lang="en-US" dirty="0" err="1" smtClean="0"/>
              <a:t>Marcive</a:t>
            </a:r>
            <a:r>
              <a:rPr lang="en-US" dirty="0" smtClean="0"/>
              <a:t> (18%)</a:t>
            </a:r>
          </a:p>
          <a:p>
            <a:r>
              <a:rPr lang="en-US" dirty="0" smtClean="0"/>
              <a:t>LTI (18%)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9443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Frequency of authority record updates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Monthly: 44%</a:t>
            </a:r>
          </a:p>
          <a:p>
            <a:r>
              <a:rPr lang="en-US" dirty="0" smtClean="0"/>
              <a:t>Weekly: 24%</a:t>
            </a:r>
          </a:p>
          <a:p>
            <a:r>
              <a:rPr lang="en-US" dirty="0" smtClean="0"/>
              <a:t>At the point of cataloging: 20%</a:t>
            </a:r>
          </a:p>
          <a:p>
            <a:r>
              <a:rPr lang="en-US" dirty="0" smtClean="0"/>
              <a:t>Quarterly: 14%</a:t>
            </a:r>
          </a:p>
          <a:p>
            <a:r>
              <a:rPr lang="en-US" dirty="0" smtClean="0"/>
              <a:t>Bi-annually: 7%</a:t>
            </a:r>
          </a:p>
          <a:p>
            <a:r>
              <a:rPr lang="en-US" dirty="0" smtClean="0"/>
              <a:t>Bi-weekly: 5%</a:t>
            </a:r>
          </a:p>
          <a:p>
            <a:r>
              <a:rPr lang="en-US" dirty="0" smtClean="0"/>
              <a:t>Annually: 2%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5099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Local authority records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59% do not create or maintain local authority records</a:t>
            </a:r>
          </a:p>
          <a:p>
            <a:pPr lvl="1"/>
            <a:r>
              <a:rPr lang="en-US" dirty="0"/>
              <a:t>Ability to contribute to NACO precludes need for local authority records</a:t>
            </a:r>
          </a:p>
          <a:p>
            <a:r>
              <a:rPr lang="en-US" dirty="0" smtClean="0"/>
              <a:t>41% create or maintain local authority records not later submitted to national files</a:t>
            </a:r>
          </a:p>
          <a:p>
            <a:pPr lvl="1"/>
            <a:r>
              <a:rPr lang="en-US" dirty="0" smtClean="0"/>
              <a:t>Some create local records when they don’t have enough information to create a NACO standard record</a:t>
            </a:r>
          </a:p>
          <a:p>
            <a:r>
              <a:rPr lang="en-US" dirty="0" smtClean="0"/>
              <a:t>48% make local changes to national-level authority records in local system (local series decisions, classification #s for literary authors, cross-references)</a:t>
            </a:r>
          </a:p>
          <a:p>
            <a:r>
              <a:rPr lang="en-US" dirty="0" smtClean="0"/>
              <a:t>52% do not make local changes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7241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cataloging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23068819"/>
              </p:ext>
            </p:extLst>
          </p:nvPr>
        </p:nvGraphicFramePr>
        <p:xfrm>
          <a:off x="1155700" y="2603500"/>
          <a:ext cx="8824913" cy="3416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146654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Choice of </a:t>
            </a:r>
            <a:r>
              <a:rPr lang="en-US" dirty="0" smtClean="0"/>
              <a:t>vendor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62275409"/>
              </p:ext>
            </p:extLst>
          </p:nvPr>
        </p:nvGraphicFramePr>
        <p:xfrm>
          <a:off x="1155700" y="2603500"/>
          <a:ext cx="8824913" cy="3416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639818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Frequency of processing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40567636"/>
              </p:ext>
            </p:extLst>
          </p:nvPr>
        </p:nvGraphicFramePr>
        <p:xfrm>
          <a:off x="1155700" y="2603500"/>
          <a:ext cx="8824913" cy="3416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969502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Staff involved in authority </a:t>
            </a:r>
            <a:r>
              <a:rPr lang="en-US" dirty="0"/>
              <a:t>w</a:t>
            </a:r>
            <a:r>
              <a:rPr lang="en-US" dirty="0" smtClean="0"/>
              <a:t>ork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9833168"/>
              </p:ext>
            </p:extLst>
          </p:nvPr>
        </p:nvGraphicFramePr>
        <p:xfrm>
          <a:off x="1155700" y="2603500"/>
          <a:ext cx="8824913" cy="3416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837341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Ability to stay </a:t>
            </a:r>
            <a:r>
              <a:rPr lang="en-US" dirty="0"/>
              <a:t>c</a:t>
            </a:r>
            <a:r>
              <a:rPr lang="en-US" dirty="0" smtClean="0"/>
              <a:t>urrent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2787499"/>
              </p:ext>
            </p:extLst>
          </p:nvPr>
        </p:nvGraphicFramePr>
        <p:xfrm>
          <a:off x="1155700" y="2603500"/>
          <a:ext cx="8824913" cy="3416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590415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changes in authority </a:t>
            </a:r>
            <a:r>
              <a:rPr lang="en-US" dirty="0"/>
              <a:t>w</a:t>
            </a:r>
            <a:r>
              <a:rPr lang="en-US" dirty="0" smtClean="0"/>
              <a:t>ork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04832951"/>
              </p:ext>
            </p:extLst>
          </p:nvPr>
        </p:nvGraphicFramePr>
        <p:xfrm>
          <a:off x="1155700" y="2603500"/>
          <a:ext cx="8824913" cy="3416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521000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Most large academic libraries maintain an authority file in their ILS.</a:t>
            </a:r>
          </a:p>
          <a:p>
            <a:r>
              <a:rPr lang="en-US" dirty="0"/>
              <a:t>A majority of survey respondents are members of one or more cooperative cataloging initiatives</a:t>
            </a:r>
            <a:r>
              <a:rPr lang="en-US" dirty="0" smtClean="0"/>
              <a:t>.</a:t>
            </a:r>
          </a:p>
          <a:p>
            <a:r>
              <a:rPr lang="en-US" dirty="0" smtClean="0"/>
              <a:t>Nearly three-quarters use vendors as a source of authority records and more than half use vendors to process current cataloging.</a:t>
            </a:r>
          </a:p>
          <a:p>
            <a:r>
              <a:rPr lang="en-US" dirty="0" smtClean="0"/>
              <a:t>The options for vendor support have shrunk from 7 in </a:t>
            </a:r>
            <a:r>
              <a:rPr lang="en-US" dirty="0" err="1" smtClean="0"/>
              <a:t>Wolverton’s</a:t>
            </a:r>
            <a:r>
              <a:rPr lang="en-US" dirty="0" smtClean="0"/>
              <a:t> 2004 survey to 3 vendors (soon to be 2).</a:t>
            </a:r>
          </a:p>
          <a:p>
            <a:r>
              <a:rPr lang="en-US" dirty="0" smtClean="0"/>
              <a:t>41% of libraries continue to maintain or create local authority records.</a:t>
            </a:r>
          </a:p>
          <a:p>
            <a:r>
              <a:rPr lang="en-US" dirty="0" smtClean="0"/>
              <a:t>Nearly half of the respondents indicated they are still unable to stay current with authority control tasks.</a:t>
            </a:r>
          </a:p>
        </p:txBody>
      </p:sp>
    </p:spTree>
    <p:extLst>
      <p:ext uri="{BB962C8B-B14F-4D97-AF65-F5344CB8AC3E}">
        <p14:creationId xmlns:p14="http://schemas.microsoft.com/office/powerpoint/2010/main" val="1460738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1.5 </a:t>
            </a:r>
            <a:r>
              <a:rPr lang="en-US" dirty="0"/>
              <a:t>million bibliographic </a:t>
            </a:r>
            <a:r>
              <a:rPr lang="en-US" dirty="0" smtClean="0"/>
              <a:t>records (now 1.7)</a:t>
            </a:r>
            <a:endParaRPr lang="en-US" dirty="0"/>
          </a:p>
          <a:p>
            <a:r>
              <a:rPr lang="en-US" dirty="0" smtClean="0"/>
              <a:t>Used a vendor to provide authority control on entire catalog in 2004 prior to our migration to Ex Libris’ Aleph ILS</a:t>
            </a:r>
          </a:p>
          <a:p>
            <a:r>
              <a:rPr lang="en-US" dirty="0" smtClean="0"/>
              <a:t>No automated authority control processes implemented in Aleph, 2004-2014; authority control functionality not configured in ILS</a:t>
            </a:r>
          </a:p>
          <a:p>
            <a:r>
              <a:rPr lang="en-US" dirty="0" smtClean="0"/>
              <a:t>Some ad hoc authority work and heading updates were made</a:t>
            </a:r>
          </a:p>
          <a:p>
            <a:r>
              <a:rPr lang="en-US" dirty="0" smtClean="0"/>
              <a:t>Question: Could we secure funding to support basefile processing of our records, as well as ongoing processing of new bibliographic records and authority record updates?</a:t>
            </a:r>
          </a:p>
          <a:p>
            <a:r>
              <a:rPr lang="en-US" dirty="0" smtClean="0"/>
              <a:t>Question: Could benchmarking with our peers help us make a case?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0560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Suggestions for further research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Inability of libraries to keep current with authority work</a:t>
            </a:r>
          </a:p>
          <a:p>
            <a:r>
              <a:rPr lang="en-US" dirty="0" smtClean="0"/>
              <a:t>Assessment of built-in authority control functionality, as in the Alma LSP</a:t>
            </a:r>
          </a:p>
          <a:p>
            <a:r>
              <a:rPr lang="en-US" dirty="0" smtClean="0"/>
              <a:t>Use of locally created and edited authority records</a:t>
            </a:r>
          </a:p>
          <a:p>
            <a:r>
              <a:rPr lang="en-US" dirty="0" smtClean="0"/>
              <a:t>Impact of BIBFRAME, linked data, and other developments on authority control activities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0536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Rebecca L. Mugridge, Rebecca Nous, Nancy Poehlmann &amp; Wendy </a:t>
            </a:r>
            <a:r>
              <a:rPr lang="en-US" dirty="0" smtClean="0"/>
              <a:t>West. “Benchmarking </a:t>
            </a:r>
            <a:r>
              <a:rPr lang="en-US" dirty="0"/>
              <a:t>Vended Authority Control Practices in ARL Libraries</a:t>
            </a:r>
            <a:r>
              <a:rPr lang="en-US" dirty="0" smtClean="0"/>
              <a:t>,” </a:t>
            </a:r>
            <a:r>
              <a:rPr lang="en-US" i="1" dirty="0"/>
              <a:t>Technical </a:t>
            </a:r>
            <a:r>
              <a:rPr lang="en-US" i="1" dirty="0" smtClean="0"/>
              <a:t>Services Quarterly</a:t>
            </a:r>
            <a:r>
              <a:rPr lang="en-US"/>
              <a:t>, </a:t>
            </a:r>
            <a:r>
              <a:rPr lang="en-US" smtClean="0"/>
              <a:t>35:4 (2018): </a:t>
            </a:r>
            <a:r>
              <a:rPr lang="en-US" dirty="0"/>
              <a:t>323-337, DOI</a:t>
            </a:r>
            <a:r>
              <a:rPr lang="en-US"/>
              <a:t>: </a:t>
            </a:r>
            <a:r>
              <a:rPr lang="en-US" smtClean="0"/>
              <a:t>10.1080/07317131.2018.1509432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3255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Rebecca L. Mugridge </a:t>
            </a:r>
          </a:p>
          <a:p>
            <a:pPr marL="0" indent="0">
              <a:buNone/>
            </a:pPr>
            <a:r>
              <a:rPr lang="en-US" dirty="0"/>
              <a:t>Dean of University Libraries </a:t>
            </a:r>
          </a:p>
          <a:p>
            <a:pPr marL="0" indent="0">
              <a:buNone/>
            </a:pPr>
            <a:r>
              <a:rPr lang="en-US" dirty="0"/>
              <a:t>University Library, LI-123 </a:t>
            </a:r>
          </a:p>
          <a:p>
            <a:pPr marL="0" indent="0">
              <a:buNone/>
            </a:pPr>
            <a:r>
              <a:rPr lang="en-US" dirty="0"/>
              <a:t>University at Albany </a:t>
            </a:r>
          </a:p>
          <a:p>
            <a:pPr marL="0" indent="0">
              <a:buNone/>
            </a:pPr>
            <a:r>
              <a:rPr lang="en-US" dirty="0"/>
              <a:t>1400 Washington Avenue </a:t>
            </a:r>
          </a:p>
          <a:p>
            <a:pPr marL="0" indent="0">
              <a:buNone/>
            </a:pPr>
            <a:r>
              <a:rPr lang="en-US" dirty="0"/>
              <a:t>Albany, NY 12222</a:t>
            </a:r>
          </a:p>
          <a:p>
            <a:pPr marL="0" indent="0">
              <a:buNone/>
            </a:pPr>
            <a:r>
              <a:rPr lang="en-US" dirty="0"/>
              <a:t>Phone: 518-442-3570</a:t>
            </a:r>
          </a:p>
          <a:p>
            <a:pPr marL="0" indent="0">
              <a:buNone/>
            </a:pPr>
            <a:r>
              <a:rPr lang="en-US" dirty="0"/>
              <a:t>Email: </a:t>
            </a:r>
            <a:r>
              <a:rPr lang="en-US" u="sng" dirty="0">
                <a:hlinkClick r:id="rId3"/>
              </a:rPr>
              <a:t>rmugridge@albany.edu</a:t>
            </a:r>
            <a:endParaRPr lang="en-US" dirty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Nancy M. Poehlmann</a:t>
            </a:r>
          </a:p>
          <a:p>
            <a:pPr marL="0" indent="0">
              <a:buNone/>
            </a:pPr>
            <a:r>
              <a:rPr lang="en-US" dirty="0"/>
              <a:t>Head, Metadata Services </a:t>
            </a:r>
            <a:r>
              <a:rPr lang="en-US" dirty="0" smtClean="0"/>
              <a:t>Department</a:t>
            </a:r>
          </a:p>
          <a:p>
            <a:pPr marL="0" indent="0">
              <a:buNone/>
            </a:pPr>
            <a:r>
              <a:rPr lang="en-US" dirty="0" smtClean="0"/>
              <a:t>University Library, B35i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University at Albany</a:t>
            </a:r>
          </a:p>
          <a:p>
            <a:pPr marL="0" indent="0">
              <a:buNone/>
            </a:pPr>
            <a:r>
              <a:rPr lang="en-US" dirty="0"/>
              <a:t>1400 Washington Avenue</a:t>
            </a:r>
          </a:p>
          <a:p>
            <a:pPr marL="0" indent="0">
              <a:buNone/>
            </a:pPr>
            <a:r>
              <a:rPr lang="en-US" dirty="0"/>
              <a:t>Albany, NY 12222</a:t>
            </a:r>
          </a:p>
          <a:p>
            <a:pPr marL="0" indent="0">
              <a:buNone/>
            </a:pPr>
            <a:r>
              <a:rPr lang="en-US" dirty="0" smtClean="0"/>
              <a:t>Phone: 518-442-3889</a:t>
            </a:r>
          </a:p>
          <a:p>
            <a:pPr marL="0" indent="0">
              <a:buNone/>
            </a:pPr>
            <a:r>
              <a:rPr lang="en-US" dirty="0" smtClean="0"/>
              <a:t>Email: </a:t>
            </a:r>
            <a:r>
              <a:rPr lang="en-US" u="sng" dirty="0" smtClean="0">
                <a:hlinkClick r:id="rId4"/>
              </a:rPr>
              <a:t>npoehlmann@albany.edu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0467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Value of benchmarking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Rebecca L. Mugridge &amp; Nancy M. </a:t>
            </a:r>
            <a:r>
              <a:rPr lang="en-US" dirty="0" smtClean="0"/>
              <a:t>Poehlmann. “Benchmarking as </a:t>
            </a:r>
            <a:r>
              <a:rPr lang="en-US" dirty="0"/>
              <a:t>an Assessment Tool for Cataloging</a:t>
            </a:r>
            <a:r>
              <a:rPr lang="en-US" dirty="0" smtClean="0"/>
              <a:t>,” </a:t>
            </a:r>
            <a:r>
              <a:rPr lang="en-US" i="1" dirty="0"/>
              <a:t>Technical Services Quarterly</a:t>
            </a:r>
            <a:r>
              <a:rPr lang="en-US" dirty="0"/>
              <a:t>, 32:2, </a:t>
            </a:r>
            <a:r>
              <a:rPr lang="en-US" dirty="0" smtClean="0"/>
              <a:t>(2015): 141-159</a:t>
            </a:r>
            <a:r>
              <a:rPr lang="en-US" dirty="0"/>
              <a:t>, DOI</a:t>
            </a:r>
            <a:r>
              <a:rPr lang="en-US" dirty="0" smtClean="0"/>
              <a:t>: 10.1080/07317131.2015.998465 </a:t>
            </a:r>
            <a:endParaRPr lang="en-US" dirty="0"/>
          </a:p>
          <a:p>
            <a:r>
              <a:rPr lang="en-US" dirty="0" smtClean="0"/>
              <a:t>Goals of benchmarking cataloging activities:</a:t>
            </a:r>
          </a:p>
          <a:p>
            <a:pPr lvl="1"/>
            <a:r>
              <a:rPr lang="en-US" dirty="0" smtClean="0"/>
              <a:t>Improve or streamline services (72 %)</a:t>
            </a:r>
          </a:p>
          <a:p>
            <a:pPr lvl="1"/>
            <a:r>
              <a:rPr lang="en-US" dirty="0" smtClean="0"/>
              <a:t>Make better decisions (61%)</a:t>
            </a:r>
          </a:p>
          <a:p>
            <a:pPr lvl="1"/>
            <a:r>
              <a:rPr lang="en-US" dirty="0" smtClean="0"/>
              <a:t>Improve services (33 %)</a:t>
            </a:r>
          </a:p>
          <a:p>
            <a:pPr lvl="1"/>
            <a:r>
              <a:rPr lang="en-US" dirty="0" smtClean="0"/>
              <a:t>Reallocate staff or other services (33 %)</a:t>
            </a:r>
          </a:p>
          <a:p>
            <a:pPr lvl="1"/>
            <a:r>
              <a:rPr lang="en-US" dirty="0" smtClean="0"/>
              <a:t>Explore offering new services (22 %)</a:t>
            </a:r>
          </a:p>
          <a:p>
            <a:pPr lvl="1"/>
            <a:r>
              <a:rPr lang="en-US" dirty="0" smtClean="0"/>
              <a:t>Inform strategic planning activities (22 %)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2673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Survey of peer institutions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Describe survey project plan:</a:t>
            </a:r>
          </a:p>
          <a:p>
            <a:pPr lvl="1"/>
            <a:r>
              <a:rPr lang="en-US" dirty="0" smtClean="0"/>
              <a:t>Survey designed with SurveyMonkey</a:t>
            </a:r>
          </a:p>
          <a:p>
            <a:pPr lvl="1"/>
            <a:r>
              <a:rPr lang="en-US" dirty="0" smtClean="0"/>
              <a:t>IRB expedited review</a:t>
            </a:r>
          </a:p>
          <a:p>
            <a:pPr lvl="1"/>
            <a:r>
              <a:rPr lang="en-US" dirty="0" smtClean="0"/>
              <a:t>Surveyed ARL academic libraries (ARL includes 125 R1 institutions in North America, most of them universities)</a:t>
            </a:r>
          </a:p>
          <a:p>
            <a:pPr lvl="1"/>
            <a:r>
              <a:rPr lang="en-US" dirty="0" smtClean="0"/>
              <a:t>Used personalized emails </a:t>
            </a:r>
            <a:r>
              <a:rPr lang="en-US" dirty="0"/>
              <a:t>to </a:t>
            </a:r>
            <a:r>
              <a:rPr lang="en-US" dirty="0" smtClean="0"/>
              <a:t>heads </a:t>
            </a:r>
            <a:r>
              <a:rPr lang="en-US" dirty="0"/>
              <a:t>of </a:t>
            </a:r>
            <a:r>
              <a:rPr lang="en-US" dirty="0" smtClean="0"/>
              <a:t>cataloging or </a:t>
            </a:r>
            <a:r>
              <a:rPr lang="en-US" dirty="0"/>
              <a:t>authority control </a:t>
            </a:r>
            <a:r>
              <a:rPr lang="en-US" dirty="0" smtClean="0"/>
              <a:t>librarians</a:t>
            </a:r>
            <a:endParaRPr lang="en-US" dirty="0"/>
          </a:p>
          <a:p>
            <a:pPr lvl="1"/>
            <a:r>
              <a:rPr lang="en-US" dirty="0" smtClean="0"/>
              <a:t>65 completed surveys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1351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Profile of responding libraries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Public institutions: 71% (46 libraries)</a:t>
            </a:r>
          </a:p>
          <a:p>
            <a:r>
              <a:rPr lang="en-US" dirty="0" smtClean="0"/>
              <a:t>Private Institutions: 29% (19 libraries)</a:t>
            </a:r>
          </a:p>
          <a:p>
            <a:r>
              <a:rPr lang="en-US" dirty="0" smtClean="0"/>
              <a:t>Size of holdings range: 1.5 million-14 million titles</a:t>
            </a:r>
          </a:p>
          <a:p>
            <a:r>
              <a:rPr lang="en-US" dirty="0" smtClean="0"/>
              <a:t>ARL Library Investment Index ranking: 2-111</a:t>
            </a:r>
          </a:p>
          <a:p>
            <a:r>
              <a:rPr lang="en-US" dirty="0" smtClean="0"/>
              <a:t>Length of time on current ILS ranged from a few months to more than 25 years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6936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Integrated Library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 Libris Voyager: 16 libraries</a:t>
            </a:r>
          </a:p>
          <a:p>
            <a:r>
              <a:rPr lang="en-US" dirty="0" smtClean="0"/>
              <a:t>Ex Libris Alma: 12 libraries</a:t>
            </a:r>
          </a:p>
          <a:p>
            <a:r>
              <a:rPr lang="en-US" dirty="0" smtClean="0"/>
              <a:t>III Sierra: 11 libraries</a:t>
            </a:r>
          </a:p>
          <a:p>
            <a:r>
              <a:rPr lang="en-US" dirty="0" smtClean="0"/>
              <a:t>SirsiDynix Symphony: 9 libraries</a:t>
            </a:r>
          </a:p>
          <a:p>
            <a:r>
              <a:rPr lang="en-US" dirty="0" smtClean="0"/>
              <a:t>III </a:t>
            </a:r>
            <a:r>
              <a:rPr lang="en-US" dirty="0" err="1" smtClean="0"/>
              <a:t>Millenium</a:t>
            </a:r>
            <a:r>
              <a:rPr lang="en-US" dirty="0" smtClean="0"/>
              <a:t>: 9 libraries</a:t>
            </a:r>
          </a:p>
          <a:p>
            <a:r>
              <a:rPr lang="en-US" dirty="0" smtClean="0"/>
              <a:t>Ex Libris Aleph: 7 libraries</a:t>
            </a:r>
          </a:p>
          <a:p>
            <a:r>
              <a:rPr lang="en-US" dirty="0" smtClean="0"/>
              <a:t>SirsiDynix Horizon: 1 library</a:t>
            </a:r>
          </a:p>
          <a:p>
            <a:r>
              <a:rPr lang="en-US" dirty="0" smtClean="0"/>
              <a:t>OCLC </a:t>
            </a:r>
            <a:r>
              <a:rPr lang="en-US" dirty="0" err="1" smtClean="0"/>
              <a:t>Worldshare</a:t>
            </a:r>
            <a:r>
              <a:rPr lang="en-US" dirty="0" smtClean="0"/>
              <a:t> Management Services: 1 library</a:t>
            </a:r>
          </a:p>
        </p:txBody>
      </p:sp>
    </p:spTree>
    <p:extLst>
      <p:ext uri="{BB962C8B-B14F-4D97-AF65-F5344CB8AC3E}">
        <p14:creationId xmlns:p14="http://schemas.microsoft.com/office/powerpoint/2010/main" val="3102036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Maintenance of an authority file in ILS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91% (59 libraries) do maintain an authority file</a:t>
            </a:r>
          </a:p>
          <a:p>
            <a:r>
              <a:rPr lang="en-US" dirty="0" smtClean="0"/>
              <a:t>9% (6 libraries) do not maintain an authority file. These included libraries with the following ILSs:</a:t>
            </a:r>
          </a:p>
          <a:p>
            <a:pPr lvl="1"/>
            <a:r>
              <a:rPr lang="en-US" dirty="0" smtClean="0"/>
              <a:t>Aleph (1)</a:t>
            </a:r>
          </a:p>
          <a:p>
            <a:pPr lvl="1"/>
            <a:r>
              <a:rPr lang="en-US" dirty="0" smtClean="0"/>
              <a:t>Alma (3)</a:t>
            </a:r>
          </a:p>
          <a:p>
            <a:pPr lvl="1"/>
            <a:r>
              <a:rPr lang="en-US" dirty="0" smtClean="0"/>
              <a:t>Symphony (1)</a:t>
            </a:r>
          </a:p>
          <a:p>
            <a:pPr lvl="1"/>
            <a:r>
              <a:rPr lang="en-US" dirty="0" smtClean="0"/>
              <a:t>Sierra (1)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15146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Authority files maintained in ILSs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Library of Congress name headings (97%)</a:t>
            </a:r>
          </a:p>
          <a:p>
            <a:r>
              <a:rPr lang="en-US" dirty="0" smtClean="0"/>
              <a:t>Library of Congress subject headings (95%)</a:t>
            </a:r>
          </a:p>
          <a:p>
            <a:r>
              <a:rPr lang="en-US" dirty="0" smtClean="0"/>
              <a:t>Library of Congress genre/form terms (63%)</a:t>
            </a:r>
          </a:p>
          <a:p>
            <a:r>
              <a:rPr lang="en-US" dirty="0" smtClean="0"/>
              <a:t>Medical subject headings (47%)</a:t>
            </a:r>
          </a:p>
          <a:p>
            <a:r>
              <a:rPr lang="en-US" dirty="0" smtClean="0"/>
              <a:t>Children’s headings (13%)</a:t>
            </a:r>
          </a:p>
          <a:p>
            <a:r>
              <a:rPr lang="en-US" dirty="0" smtClean="0"/>
              <a:t>Other: series, local, other form/genre, Canadian, French, Arabic, Japanese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0315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Source of authority records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Vendor: 73%</a:t>
            </a:r>
          </a:p>
          <a:p>
            <a:r>
              <a:rPr lang="en-US" dirty="0" smtClean="0"/>
              <a:t>Purchase directly: 5%</a:t>
            </a:r>
          </a:p>
          <a:p>
            <a:r>
              <a:rPr lang="en-US" dirty="0" smtClean="0"/>
              <a:t>Download individually from bibliographic utility: 35%</a:t>
            </a:r>
          </a:p>
          <a:p>
            <a:r>
              <a:rPr lang="en-US" dirty="0" smtClean="0"/>
              <a:t>Batch download from bibliographic utility: 6%</a:t>
            </a:r>
          </a:p>
          <a:p>
            <a:r>
              <a:rPr lang="en-US" dirty="0" smtClean="0"/>
              <a:t>Other (29%): </a:t>
            </a:r>
          </a:p>
          <a:p>
            <a:pPr lvl="1"/>
            <a:r>
              <a:rPr lang="en-US" dirty="0" smtClean="0"/>
              <a:t>Create in-house</a:t>
            </a:r>
          </a:p>
          <a:p>
            <a:pPr lvl="1"/>
            <a:r>
              <a:rPr lang="en-US" dirty="0" smtClean="0"/>
              <a:t>Alma community zone</a:t>
            </a:r>
          </a:p>
          <a:p>
            <a:pPr lvl="1"/>
            <a:r>
              <a:rPr lang="en-US" dirty="0" smtClean="0"/>
              <a:t>Consortium provided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3050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368</TotalTime>
  <Words>1200</Words>
  <Application>Microsoft Office PowerPoint</Application>
  <PresentationFormat>Widescreen</PresentationFormat>
  <Paragraphs>182</Paragraphs>
  <Slides>22</Slides>
  <Notes>22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7" baseType="lpstr">
      <vt:lpstr>Arial</vt:lpstr>
      <vt:lpstr>Calibri</vt:lpstr>
      <vt:lpstr>Century Gothic</vt:lpstr>
      <vt:lpstr>Wingdings 3</vt:lpstr>
      <vt:lpstr>Ion Boardroom</vt:lpstr>
      <vt:lpstr>Benchmarking Vended Authority Control Practices in ARL Libraries</vt:lpstr>
      <vt:lpstr>Background</vt:lpstr>
      <vt:lpstr>Value of benchmarking</vt:lpstr>
      <vt:lpstr>Survey of peer institutions</vt:lpstr>
      <vt:lpstr>Profile of responding libraries</vt:lpstr>
      <vt:lpstr>Integrated Library System</vt:lpstr>
      <vt:lpstr>Maintenance of an authority file in ILS</vt:lpstr>
      <vt:lpstr>Authority files maintained in ILSs</vt:lpstr>
      <vt:lpstr>Source of authority records</vt:lpstr>
      <vt:lpstr>Vendor sourced authority records</vt:lpstr>
      <vt:lpstr>Frequency of authority record updates</vt:lpstr>
      <vt:lpstr>Local authority records</vt:lpstr>
      <vt:lpstr>Current cataloging</vt:lpstr>
      <vt:lpstr>Choice of vendor</vt:lpstr>
      <vt:lpstr>Frequency of processing</vt:lpstr>
      <vt:lpstr>Staff involved in authority work</vt:lpstr>
      <vt:lpstr>Ability to stay current</vt:lpstr>
      <vt:lpstr>Future changes in authority work</vt:lpstr>
      <vt:lpstr>Conclusion</vt:lpstr>
      <vt:lpstr>Suggestions for further research</vt:lpstr>
      <vt:lpstr>Citation</vt:lpstr>
      <vt:lpstr>Questions?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Benchmarking Vended Authority Control Practices in ARL Libraries</dc:title>
  <dc:creator>Mugridge, Rebecca</dc:creator>
  <cp:lastModifiedBy>datasis</cp:lastModifiedBy>
  <cp:revision>37</cp:revision>
  <cp:lastPrinted>2019-01-23T14:46:27Z</cp:lastPrinted>
  <dcterms:created xsi:type="dcterms:W3CDTF">2018-12-07T16:51:23Z</dcterms:created>
  <dcterms:modified xsi:type="dcterms:W3CDTF">2019-01-26T22:23:26Z</dcterms:modified>
</cp:coreProperties>
</file>