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64" r:id="rId5"/>
    <p:sldId id="276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74" r:id="rId15"/>
  </p:sldIdLst>
  <p:sldSz cx="12188825" cy="6858000"/>
  <p:notesSz cx="7010400" cy="9296400"/>
  <p:custDataLst>
    <p:tags r:id="rId18"/>
  </p:custDataLst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 showGuides="1">
      <p:cViewPr varScale="1">
        <p:scale>
          <a:sx n="87" d="100"/>
          <a:sy n="87" d="100"/>
        </p:scale>
        <p:origin x="528" y="5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5/11/2018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5/11/2018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5/11/2018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5/11/2018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5/11/2018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5/11/2018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5/11/2018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5/11/2018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5/11/2018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5/11/2018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5/11/2018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i="0" u="none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Standing Room Only: Creating a Graduate Workshop Certificate Program to Increase Graduate Student Workshop Attendance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Brian Quinn</a:t>
            </a:r>
          </a:p>
          <a:p>
            <a:r>
              <a:rPr lang="en-US" dirty="0"/>
              <a:t>Texas Tech University Libraries</a:t>
            </a:r>
          </a:p>
          <a:p>
            <a:r>
              <a:rPr lang="en-US" dirty="0"/>
              <a:t>brian.quinn@ttu.edu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 to the Future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Expand Curriculum to Include More Workshop Topics</a:t>
            </a:r>
          </a:p>
          <a:p>
            <a:r>
              <a:rPr lang="en-US" dirty="0"/>
              <a:t>Use Larger Venues to Accommodate More Students</a:t>
            </a:r>
          </a:p>
          <a:p>
            <a:r>
              <a:rPr lang="en-US" dirty="0"/>
              <a:t>Host Award Ceremony to Help Publicize Program</a:t>
            </a:r>
          </a:p>
          <a:p>
            <a:r>
              <a:rPr lang="en-US" dirty="0"/>
              <a:t>Create Undergraduate Workshop Certificate Program</a:t>
            </a:r>
          </a:p>
        </p:txBody>
      </p:sp>
    </p:spTree>
    <p:extLst>
      <p:ext uri="{BB962C8B-B14F-4D97-AF65-F5344CB8AC3E}">
        <p14:creationId xmlns:p14="http://schemas.microsoft.com/office/powerpoint/2010/main" val="321951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BE6DE9C-1C72-4A9D-899D-30A5CBC1A58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1" b="1065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Poor Workshop Attendance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Register But Don’t Show Up</a:t>
            </a:r>
          </a:p>
          <a:p>
            <a:r>
              <a:rPr lang="en-US" dirty="0"/>
              <a:t>No Ideal Time To Offer Workshops</a:t>
            </a:r>
          </a:p>
          <a:p>
            <a:r>
              <a:rPr lang="en-US" dirty="0"/>
              <a:t>Food and Swag Limited Effectiveness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a Certificate Program?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Certificates Increasingly Important in Credential Society</a:t>
            </a:r>
          </a:p>
          <a:p>
            <a:r>
              <a:rPr lang="en-US" dirty="0"/>
              <a:t>International Students Value Credentials Prized in Home Countries</a:t>
            </a:r>
          </a:p>
          <a:p>
            <a:r>
              <a:rPr lang="en-US" dirty="0"/>
              <a:t>Certificate Offers Competitive Advantage in Job Market</a:t>
            </a:r>
          </a:p>
          <a:p>
            <a:r>
              <a:rPr lang="en-US" dirty="0"/>
              <a:t>Certificate Provides Powerful Incentive to Attend</a:t>
            </a:r>
          </a:p>
          <a:p>
            <a:r>
              <a:rPr lang="en-US" dirty="0"/>
              <a:t>Students Really Want Them!</a:t>
            </a:r>
          </a:p>
        </p:txBody>
      </p:sp>
    </p:spTree>
    <p:extLst>
      <p:ext uri="{BB962C8B-B14F-4D97-AF65-F5344CB8AC3E}">
        <p14:creationId xmlns:p14="http://schemas.microsoft.com/office/powerpoint/2010/main" val="18884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Partnering with the Graduate School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Already Offered Scaffolded Series of Ten Workshops</a:t>
            </a:r>
          </a:p>
          <a:p>
            <a:r>
              <a:rPr lang="en-US" dirty="0"/>
              <a:t>Workshop Topics Sequenced from Basic to Advanced</a:t>
            </a:r>
          </a:p>
          <a:p>
            <a:r>
              <a:rPr lang="en-US" dirty="0"/>
              <a:t>Progress From Basic Citation and Lit Review to </a:t>
            </a:r>
            <a:r>
              <a:rPr lang="en-US" dirty="0" err="1"/>
              <a:t>Altmetrics</a:t>
            </a:r>
            <a:r>
              <a:rPr lang="en-US" dirty="0"/>
              <a:t> and Copyright</a:t>
            </a:r>
          </a:p>
          <a:p>
            <a:r>
              <a:rPr lang="en-US" dirty="0"/>
              <a:t>Decided on “Research Strategies Training Program” as umbrella title </a:t>
            </a:r>
          </a:p>
          <a:p>
            <a:r>
              <a:rPr lang="en-US" dirty="0"/>
              <a:t>Requirement to Only Attend Eight of Ten Provides Flexibility</a:t>
            </a:r>
          </a:p>
          <a:p>
            <a:r>
              <a:rPr lang="en-US" dirty="0"/>
              <a:t>No Assignments or Exams Makes Program Appealing to Overworked Graduate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3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Attendance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Register on Library Website</a:t>
            </a:r>
          </a:p>
          <a:p>
            <a:r>
              <a:rPr lang="en-US" dirty="0"/>
              <a:t>Separate Registration for Distance Students</a:t>
            </a:r>
          </a:p>
          <a:p>
            <a:r>
              <a:rPr lang="en-US" dirty="0"/>
              <a:t>When Room Capacity is Reached, Students Are Waitlisted</a:t>
            </a:r>
          </a:p>
        </p:txBody>
      </p:sp>
    </p:spTree>
    <p:extLst>
      <p:ext uri="{BB962C8B-B14F-4D97-AF65-F5344CB8AC3E}">
        <p14:creationId xmlns:p14="http://schemas.microsoft.com/office/powerpoint/2010/main" val="39576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Can Be Tricky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Waitlist Students Are Invited to Attend in Case Some Students Don’t Show</a:t>
            </a:r>
          </a:p>
          <a:p>
            <a:r>
              <a:rPr lang="en-US" dirty="0"/>
              <a:t>Students Who Register But Don’t Attend Two Workshops Dropped</a:t>
            </a:r>
          </a:p>
          <a:p>
            <a:r>
              <a:rPr lang="en-US" dirty="0"/>
              <a:t>Students Are Required to Sign In at END of Workshop to Receive Credit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1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Accommodating Distance Students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Word Got Out, Distance Students Demanded Participation</a:t>
            </a:r>
          </a:p>
          <a:p>
            <a:r>
              <a:rPr lang="en-US" dirty="0"/>
              <a:t>Use Skype For Business and Send Them Meeting Request</a:t>
            </a:r>
          </a:p>
          <a:p>
            <a:r>
              <a:rPr lang="en-US" dirty="0"/>
              <a:t>Colleague Checks Remotely From Office to Make Sure Connections Are Working</a:t>
            </a:r>
          </a:p>
          <a:p>
            <a:r>
              <a:rPr lang="en-US" dirty="0"/>
              <a:t>Colleague Takes Screen Shot of Distance Students Attending 15 Minutes After Workshop Begins to Document Attendance</a:t>
            </a:r>
          </a:p>
          <a:p>
            <a:r>
              <a:rPr lang="en-US" dirty="0"/>
              <a:t>Workshop Handouts Are Emailed to Students Who Want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96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the Workshop Program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 Marketed on Graduate School Website</a:t>
            </a:r>
          </a:p>
          <a:p>
            <a:r>
              <a:rPr lang="en-US" dirty="0"/>
              <a:t>Flyers Describing Program Are Distributed in Graduate Center and Library</a:t>
            </a:r>
          </a:p>
          <a:p>
            <a:r>
              <a:rPr lang="en-US" dirty="0"/>
              <a:t>Advertisements Posted to Online Campus Newsletter By Both Library and Graduate School</a:t>
            </a:r>
          </a:p>
          <a:p>
            <a:r>
              <a:rPr lang="en-US" dirty="0"/>
              <a:t>Program is Promoted at New Graduate Student Orientation and Events</a:t>
            </a:r>
          </a:p>
          <a:p>
            <a:r>
              <a:rPr lang="en-US" dirty="0"/>
              <a:t>Word of Mouth is Rapid and Effective </a:t>
            </a:r>
          </a:p>
        </p:txBody>
      </p:sp>
    </p:spTree>
    <p:extLst>
      <p:ext uri="{BB962C8B-B14F-4D97-AF65-F5344CB8AC3E}">
        <p14:creationId xmlns:p14="http://schemas.microsoft.com/office/powerpoint/2010/main" val="79132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Advantages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 Is A Great Source of Outreach</a:t>
            </a:r>
          </a:p>
          <a:p>
            <a:r>
              <a:rPr lang="en-US" dirty="0"/>
              <a:t>Participants Get Familiar with Graduate Student Services Librarian </a:t>
            </a:r>
          </a:p>
          <a:p>
            <a:r>
              <a:rPr lang="en-US" dirty="0"/>
              <a:t>Results in More Individual Consultations Because They Know You</a:t>
            </a:r>
          </a:p>
          <a:p>
            <a:r>
              <a:rPr lang="en-US" dirty="0"/>
              <a:t>Increases Stature of Library by Making It Similar to Degree-Granting Departments and Programs</a:t>
            </a:r>
          </a:p>
          <a:p>
            <a:r>
              <a:rPr lang="en-US" dirty="0"/>
              <a:t>Positions Library As Purveyor of Expert Knowledge That Can Be Taught and Mastered at a Graduate Level</a:t>
            </a:r>
          </a:p>
        </p:txBody>
      </p:sp>
    </p:spTree>
    <p:extLst>
      <p:ext uri="{BB962C8B-B14F-4D97-AF65-F5344CB8AC3E}">
        <p14:creationId xmlns:p14="http://schemas.microsoft.com/office/powerpoint/2010/main" val="821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tanding Room Only: Creating a Graduate Workshop Certificate Program to Increase Graduate Student Workshop Attendan&quot;/&gt;&lt;property id=&quot;20307&quot; value=&quot;264&quot;/&gt;&lt;/object&gt;&lt;object type=&quot;3&quot; unique_id=&quot;10005&quot;&gt;&lt;property id=&quot;20148&quot; value=&quot;5&quot;/&gt;&lt;property id=&quot;20300&quot; value=&quot;Slide 2 - &amp;quot;Poor Workshop Attendance&amp;quot;&quot;/&gt;&lt;property id=&quot;20307&quot; value=&quot;276&quot;/&gt;&lt;/object&gt;&lt;object type=&quot;3&quot; unique_id=&quot;10014&quot;&gt;&lt;property id=&quot;20148&quot; value=&quot;5&quot;/&gt;&lt;property id=&quot;20300&quot; value=&quot;Slide 11&quot;/&gt;&lt;property id=&quot;20307&quot; value=&quot;274&quot;/&gt;&lt;/object&gt;&lt;object type=&quot;3&quot; unique_id=&quot;10106&quot;&gt;&lt;property id=&quot;20148&quot; value=&quot;5&quot;/&gt;&lt;property id=&quot;20300&quot; value=&quot;Slide 3 - &amp;quot;Why Not a Certificate Program?&amp;quot;&quot;/&gt;&lt;property id=&quot;20307&quot; value=&quot;282&quot;/&gt;&lt;/object&gt;&lt;object type=&quot;3&quot; unique_id=&quot;10149&quot;&gt;&lt;property id=&quot;20148&quot; value=&quot;5&quot;/&gt;&lt;property id=&quot;20300&quot; value=&quot;Slide 4 - &amp;quot;Partnering with the Graduate School&amp;quot;&quot;/&gt;&lt;property id=&quot;20307&quot; value=&quot;283&quot;/&gt;&lt;/object&gt;&lt;object type=&quot;3&quot; unique_id=&quot;10375&quot;&gt;&lt;property id=&quot;20148&quot; value=&quot;5&quot;/&gt;&lt;property id=&quot;20300&quot; value=&quot;Slide 5 - &amp;quot;Managing Attendance&amp;quot;&quot;/&gt;&lt;property id=&quot;20307&quot; value=&quot;284&quot;/&gt;&lt;/object&gt;&lt;object type=&quot;3&quot; unique_id=&quot;10616&quot;&gt;&lt;property id=&quot;20148&quot; value=&quot;5&quot;/&gt;&lt;property id=&quot;20300&quot; value=&quot;Slide 6 - &amp;quot;Attendance Can Be Tricky&amp;quot;&quot;/&gt;&lt;property id=&quot;20307&quot; value=&quot;285&quot;/&gt;&lt;/object&gt;&lt;object type=&quot;3&quot; unique_id=&quot;10702&quot;&gt;&lt;property id=&quot;20148&quot; value=&quot;5&quot;/&gt;&lt;property id=&quot;20300&quot; value=&quot;Slide 7 - &amp;quot;Accommodating Distance Students&amp;quot;&quot;/&gt;&lt;property id=&quot;20307&quot; value=&quot;286&quot;/&gt;&lt;/object&gt;&lt;object type=&quot;3&quot; unique_id=&quot;10793&quot;&gt;&lt;property id=&quot;20148&quot; value=&quot;5&quot;/&gt;&lt;property id=&quot;20300&quot; value=&quot;Slide 8 - &amp;quot;Marketing the Workshop Program&amp;quot;&quot;/&gt;&lt;property id=&quot;20307&quot; value=&quot;287&quot;/&gt;&lt;/object&gt;&lt;object type=&quot;3&quot; unique_id=&quot;10965&quot;&gt;&lt;property id=&quot;20148&quot; value=&quot;5&quot;/&gt;&lt;property id=&quot;20300&quot; value=&quot;Slide 9 - &amp;quot;Program Advantages&amp;quot;&quot;/&gt;&lt;property id=&quot;20307&quot; value=&quot;288&quot;/&gt;&lt;/object&gt;&lt;object type=&quot;3&quot; unique_id=&quot;11186&quot;&gt;&lt;property id=&quot;20148&quot; value=&quot;5&quot;/&gt;&lt;property id=&quot;20300&quot; value=&quot;Slide 10 - &amp;quot;Looking Ahead to the Future&amp;quot;&quot;/&gt;&lt;property id=&quot;20307&quot; value=&quot;28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385</TotalTime>
  <Words>402</Words>
  <Application>Microsoft Office PowerPoint</Application>
  <PresentationFormat>Custom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Books 16x9</vt:lpstr>
      <vt:lpstr>Standing Room Only: Creating a Graduate Workshop Certificate Program to Increase Graduate Student Workshop Attendance</vt:lpstr>
      <vt:lpstr>Poor Workshop Attendance</vt:lpstr>
      <vt:lpstr>Why Not a Certificate Program?</vt:lpstr>
      <vt:lpstr>Partnering with the Graduate School</vt:lpstr>
      <vt:lpstr>Managing Attendance</vt:lpstr>
      <vt:lpstr>Attendance Can Be Tricky</vt:lpstr>
      <vt:lpstr>Accommodating Distance Students</vt:lpstr>
      <vt:lpstr>Marketing the Workshop Program</vt:lpstr>
      <vt:lpstr>Program Advantages</vt:lpstr>
      <vt:lpstr>Looking Ahead to the Future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Standing Room Only: Creating a Graduate Workshop Certificate Program to Increase Graduate Student Workshop Attendance</dc:title>
  <dc:creator>Quinn, Brian</dc:creator>
  <cp:lastModifiedBy>Quinn, Brian</cp:lastModifiedBy>
  <cp:revision>49</cp:revision>
  <cp:lastPrinted>2018-05-11T21:18:26Z</cp:lastPrinted>
  <dcterms:created xsi:type="dcterms:W3CDTF">2018-05-11T15:07:08Z</dcterms:created>
  <dcterms:modified xsi:type="dcterms:W3CDTF">2018-05-11T21:32:38Z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