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9" r:id="rId2"/>
    <p:sldId id="263" r:id="rId3"/>
    <p:sldId id="269" r:id="rId4"/>
    <p:sldId id="266" r:id="rId5"/>
    <p:sldId id="257" r:id="rId6"/>
    <p:sldId id="262" r:id="rId7"/>
    <p:sldId id="265" r:id="rId8"/>
    <p:sldId id="271" r:id="rId9"/>
    <p:sldId id="267" r:id="rId10"/>
    <p:sldId id="261" r:id="rId11"/>
    <p:sldId id="264" r:id="rId12"/>
    <p:sldId id="260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6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8D3A7-E510-480C-8780-BAB3733212F7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3045B-B7B3-42DF-9A5C-E4B68CA6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7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University of California was created in 1868, during the era of settler colonialism.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policies and actions between 1846 and 1873, reduced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California Indian population from about 150,000 to about 30,000.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3045B-B7B3-42DF-9A5C-E4B68CA6FC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50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students and the librarian collaboratively created a physical collection of material AND an online guide – with a focus on free/OA materials for those outside the academy.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3045B-B7B3-42DF-9A5C-E4B68CA6FC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51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3045B-B7B3-42DF-9A5C-E4B68CA6FC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91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School</a:t>
            </a:r>
            <a:r>
              <a:rPr lang="en-US" baseline="0" dirty="0" smtClean="0"/>
              <a:t> of Social Welfare was founded in 1944. It has a strong commitment to social </a:t>
            </a:r>
            <a:r>
              <a:rPr lang="en-US" baseline="0" dirty="0" err="1" smtClean="0"/>
              <a:t>justice,and</a:t>
            </a:r>
            <a:r>
              <a:rPr lang="en-US" baseline="0" dirty="0" smtClean="0"/>
              <a:t> is committed to improving the lives of vulnerable individuals, families and communities.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3045B-B7B3-42DF-9A5C-E4B68CA6FC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3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legacy of genocide and colonization has led to multigenerational trauma and an array of trauma related conditions such as higher rates of suicide, alcoholism and addiction.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3045B-B7B3-42DF-9A5C-E4B68CA6FC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very few graduate students at Berkeley who are Native American or Indigenous</a:t>
            </a:r>
            <a:r>
              <a:rPr lang="en-US" baseline="0" dirty="0" smtClean="0"/>
              <a:t> (other countries.)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3045B-B7B3-42DF-9A5C-E4B68CA6FC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School has a slightly higher percentage, but there still</a:t>
            </a:r>
            <a:r>
              <a:rPr lang="en-US" baseline="0" dirty="0" smtClean="0"/>
              <a:t> might be only one in an MSW class.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3045B-B7B3-42DF-9A5C-E4B68CA6FC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03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(RE)</a:t>
            </a:r>
            <a:r>
              <a:rPr lang="en-US" baseline="0" dirty="0" smtClean="0"/>
              <a:t>generation was created to provide support for all Indigenous students at Berkeley.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3045B-B7B3-42DF-9A5C-E4B68CA6FC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16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r>
              <a:rPr lang="en-US" baseline="0" dirty="0" smtClean="0"/>
              <a:t> in (RE)generation wanted to make it easier to find culturally appropriate material – they felt many of the material used, including by some faculty, didn’t address Indigenous issues through a decolonization lens.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3045B-B7B3-42DF-9A5C-E4B68CA6FC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01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students in (RE)generation approached the Library with some great strategies to address the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3045B-B7B3-42DF-9A5C-E4B68CA6FC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14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</a:t>
            </a:r>
            <a:r>
              <a:rPr lang="en-US" baseline="0" dirty="0" smtClean="0"/>
              <a:t> organized an event, the Library just provided funding for food and a space to discuss social work with Indigenous communities.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3045B-B7B3-42DF-9A5C-E4B68CA6FC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8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B4E8-CAB9-EC48-AB34-0F1761BDFB6B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06DA-FD69-A14F-96C1-4CD47F98D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2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B4E8-CAB9-EC48-AB34-0F1761BDFB6B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06DA-FD69-A14F-96C1-4CD47F98D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53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B4E8-CAB9-EC48-AB34-0F1761BDFB6B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06DA-FD69-A14F-96C1-4CD47F98D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8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B4E8-CAB9-EC48-AB34-0F1761BDFB6B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06DA-FD69-A14F-96C1-4CD47F98D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B4E8-CAB9-EC48-AB34-0F1761BDFB6B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06DA-FD69-A14F-96C1-4CD47F98D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4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B4E8-CAB9-EC48-AB34-0F1761BDFB6B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06DA-FD69-A14F-96C1-4CD47F98D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5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B4E8-CAB9-EC48-AB34-0F1761BDFB6B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06DA-FD69-A14F-96C1-4CD47F98D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2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B4E8-CAB9-EC48-AB34-0F1761BDFB6B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06DA-FD69-A14F-96C1-4CD47F98D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4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B4E8-CAB9-EC48-AB34-0F1761BDFB6B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06DA-FD69-A14F-96C1-4CD47F98D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4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B4E8-CAB9-EC48-AB34-0F1761BDFB6B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06DA-FD69-A14F-96C1-4CD47F98D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34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B4E8-CAB9-EC48-AB34-0F1761BDFB6B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06DA-FD69-A14F-96C1-4CD47F98D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0B4E8-CAB9-EC48-AB34-0F1761BDFB6B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606DA-FD69-A14F-96C1-4CD47F98D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8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s://guides.lib.berkeley.edu/IndigenousSocialWelfar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visiblechildren.com/blog/2012/04/04/the-origin-of-our-liberty-is-bound-togethe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42950" y="775154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Decolonizing Social Work –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and the Library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37015" y="3649436"/>
            <a:ext cx="6400800" cy="1752600"/>
          </a:xfrm>
        </p:spPr>
        <p:txBody>
          <a:bodyPr/>
          <a:lstStyle/>
          <a:p>
            <a:pPr algn="r"/>
            <a:r>
              <a:rPr lang="en-US" sz="2000" dirty="0" smtClean="0"/>
              <a:t>Academic Library Services For Graduate Students IG</a:t>
            </a:r>
          </a:p>
          <a:p>
            <a:pPr algn="r"/>
            <a:r>
              <a:rPr lang="en-US" sz="2000" dirty="0" smtClean="0"/>
              <a:t>ALA Midwinter, January 26, 2019</a:t>
            </a:r>
          </a:p>
          <a:p>
            <a:pPr algn="r"/>
            <a:r>
              <a:rPr lang="en-US" sz="2000" dirty="0" smtClean="0"/>
              <a:t>Susan Edwards, seedwards@berkeley.edu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2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ertical 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420" y="435814"/>
            <a:ext cx="3731079" cy="5223511"/>
          </a:xfrm>
        </p:spPr>
      </p:pic>
    </p:spTree>
    <p:extLst>
      <p:ext uri="{BB962C8B-B14F-4D97-AF65-F5344CB8AC3E}">
        <p14:creationId xmlns:p14="http://schemas.microsoft.com/office/powerpoint/2010/main" val="297433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62275" y="3867150"/>
            <a:ext cx="2990850" cy="409575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71914" y="6367755"/>
            <a:ext cx="527208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hlinkClick r:id="rId4"/>
              </a:rPr>
              <a:t>https://guides.lib.berkeley.edu/IndigenousSocialWelfare</a:t>
            </a:r>
            <a:endParaRPr lang="en-US" sz="16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288" y="789650"/>
            <a:ext cx="8508528" cy="504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7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ertical 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96" y="410547"/>
            <a:ext cx="7240294" cy="50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7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ertical 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“If you have come here to help me, you are wasting your time. But if you have come because your liberation is bound up with mine, </a:t>
            </a:r>
            <a:r>
              <a:rPr lang="en-US" dirty="0" smtClean="0"/>
              <a:t>then </a:t>
            </a:r>
            <a:r>
              <a:rPr lang="en-US" dirty="0"/>
              <a:t>let us work together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2800" i="1" dirty="0" smtClean="0">
                <a:hlinkClick r:id="rId4"/>
              </a:rPr>
              <a:t>Lila Watson</a:t>
            </a:r>
            <a:r>
              <a:rPr lang="en-US" sz="2800" i="1" dirty="0" smtClean="0"/>
              <a:t> </a:t>
            </a:r>
          </a:p>
          <a:p>
            <a:pPr marL="0" indent="0" algn="r">
              <a:buNone/>
            </a:pP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91715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ertical Title 11"/>
          <p:cNvSpPr>
            <a:spLocks noGrp="1"/>
          </p:cNvSpPr>
          <p:nvPr>
            <p:ph type="title" orient="vert"/>
          </p:nvPr>
        </p:nvSpPr>
        <p:spPr>
          <a:xfrm>
            <a:off x="7211786" y="860425"/>
            <a:ext cx="269421" cy="5851525"/>
          </a:xfrm>
        </p:spPr>
        <p:txBody>
          <a:bodyPr>
            <a:noAutofit/>
          </a:bodyPr>
          <a:lstStyle/>
          <a:p>
            <a:pPr algn="l"/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Alan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Open Sans"/>
              </a:rPr>
              <a:t>Nyiri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, courtesy of the Atkinson Photographic Archive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Vertical Text Placeholder 12"/>
          <p:cNvSpPr>
            <a:spLocks noGrp="1"/>
          </p:cNvSpPr>
          <p:nvPr>
            <p:ph type="body" orient="vert" idx="1"/>
          </p:nvPr>
        </p:nvSpPr>
        <p:spPr>
          <a:xfrm>
            <a:off x="1338943" y="388938"/>
            <a:ext cx="5872843" cy="438716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47775" y="4776107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Context: UC Berkeley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is located on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the traditional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ancestral, and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unceded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land of the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Ohlone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people.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942" y="388937"/>
            <a:ext cx="5872843" cy="441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6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Connector 9"/>
          <p:cNvSpPr/>
          <p:nvPr/>
        </p:nvSpPr>
        <p:spPr>
          <a:xfrm>
            <a:off x="2382568" y="2914105"/>
            <a:ext cx="947057" cy="1020536"/>
          </a:xfrm>
          <a:prstGeom prst="flowChartConnector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School’s Mission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600200"/>
            <a:ext cx="8505825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“Social Welfare strives to transform the systems that perpetuate poverty and social disadvantage… and prepares the next generation of culturally competent social workers.”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40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Connector 9"/>
          <p:cNvSpPr/>
          <p:nvPr/>
        </p:nvSpPr>
        <p:spPr>
          <a:xfrm>
            <a:off x="2382568" y="2914105"/>
            <a:ext cx="947057" cy="1020536"/>
          </a:xfrm>
          <a:prstGeom prst="flowChartConnector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46247" y="651123"/>
            <a:ext cx="859155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“As a direct result of colonization, the vast majority of Indigenous people have lived, or are living, in trauma; in most cases, this trauma is multigenerational…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“It is widely recognized that Indigenous peoples are often not well served by Western treatment … and those seeking help are often confronted with more alienation and traumatization.”</a:t>
            </a:r>
          </a:p>
          <a:p>
            <a:pPr marL="0" indent="0" algn="r">
              <a:buNone/>
            </a:pPr>
            <a:endParaRPr lang="en-US" sz="2000" dirty="0" smtClean="0"/>
          </a:p>
          <a:p>
            <a:pPr marL="0" indent="0" algn="r"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Linklater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R. (2014).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Decolonizing trauma work: Indigenous stories and strategies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Halifax: Fernwood Publishing.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922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347107"/>
            <a:ext cx="5342881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934" y="2707277"/>
            <a:ext cx="200578" cy="365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5250" y="318407"/>
            <a:ext cx="8665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59 of 11,666 Grad Students at Berkeley Are Native American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2197911" y="2903764"/>
            <a:ext cx="947057" cy="1020536"/>
          </a:xfrm>
          <a:prstGeom prst="flowChartConnector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597223" y="1247775"/>
            <a:ext cx="498902" cy="13716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41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08" y="1200857"/>
            <a:ext cx="5342881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899" y="2740969"/>
            <a:ext cx="231440" cy="4220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87779" y="318407"/>
            <a:ext cx="857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3 of 214 Social Welfare Grad Students Are Native American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2382568" y="2914105"/>
            <a:ext cx="947057" cy="1020536"/>
          </a:xfrm>
          <a:prstGeom prst="flowChartConnector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820" y="2814828"/>
            <a:ext cx="301752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6664116" y="1197919"/>
            <a:ext cx="554133" cy="154305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58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79" y="318407"/>
            <a:ext cx="857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(RE)generation</a:t>
            </a:r>
            <a:r>
              <a:rPr lang="en-US" sz="3200" b="1" dirty="0" smtClean="0">
                <a:solidFill>
                  <a:srgbClr val="002060"/>
                </a:solidFill>
              </a:rPr>
              <a:t>: </a:t>
            </a:r>
            <a:r>
              <a:rPr lang="en-US" sz="3200" dirty="0" smtClean="0">
                <a:solidFill>
                  <a:srgbClr val="002060"/>
                </a:solidFill>
              </a:rPr>
              <a:t>Indigenous Social Welfare Caucus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2382568" y="2914105"/>
            <a:ext cx="947057" cy="1020536"/>
          </a:xfrm>
          <a:prstGeom prst="flowChartConnector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66700" y="1076325"/>
            <a:ext cx="859155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Supports the </a:t>
            </a:r>
            <a:r>
              <a:rPr lang="en-US" sz="2800" dirty="0"/>
              <a:t>personal, interpersonal, educational, and professional success of Indigenous students in the </a:t>
            </a:r>
            <a:r>
              <a:rPr lang="en-US" sz="2800" dirty="0" smtClean="0"/>
              <a:t>Berkeley School </a:t>
            </a:r>
            <a:r>
              <a:rPr lang="en-US" sz="2800" dirty="0"/>
              <a:t>of Social </a:t>
            </a:r>
            <a:r>
              <a:rPr lang="en-US" sz="2800" dirty="0" smtClean="0"/>
              <a:t>Welfare, and advocates </a:t>
            </a:r>
            <a:r>
              <a:rPr lang="en-US" sz="2800" dirty="0"/>
              <a:t>for the needs and interests of all Indigenous students at </a:t>
            </a:r>
            <a:r>
              <a:rPr lang="en-US" sz="2800" dirty="0" smtClean="0"/>
              <a:t>Berkeley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87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Connector 9"/>
          <p:cNvSpPr/>
          <p:nvPr/>
        </p:nvSpPr>
        <p:spPr>
          <a:xfrm>
            <a:off x="2382568" y="2914105"/>
            <a:ext cx="947057" cy="1020536"/>
          </a:xfrm>
          <a:prstGeom prst="flowChartConnector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352425" y="790575"/>
            <a:ext cx="859155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“We are tired of researchers coming in and documenting all the things wrong with our communities… </a:t>
            </a:r>
          </a:p>
          <a:p>
            <a:pPr marL="0" indent="0">
              <a:buNone/>
            </a:pPr>
            <a:r>
              <a:rPr lang="en-US" sz="2800" dirty="0" smtClean="0"/>
              <a:t>You would think people would want to figure out how we survived white people for so many hundred of years…</a:t>
            </a:r>
          </a:p>
          <a:p>
            <a:pPr marL="0" indent="0">
              <a:buNone/>
            </a:pPr>
            <a:r>
              <a:rPr lang="en-US" sz="2800" dirty="0" smtClean="0"/>
              <a:t>How about some research on what’s right with us? About what makes us resilient?”</a:t>
            </a:r>
          </a:p>
          <a:p>
            <a:pPr marL="0" indent="0">
              <a:buNone/>
            </a:pPr>
            <a:endParaRPr lang="en-US" sz="2800" dirty="0"/>
          </a:p>
          <a:p>
            <a:pPr marL="0" indent="0" algn="r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Brown, L. A., &amp; Strega, S. (2015).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 as resistance: revisiting critical, indigenous, and anti-oppressive approaches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23875" y="2667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Nothing About Us </a:t>
            </a:r>
            <a:r>
              <a:rPr lang="en-US" sz="3600" dirty="0">
                <a:solidFill>
                  <a:srgbClr val="002060"/>
                </a:solidFill>
              </a:rPr>
              <a:t>W</a:t>
            </a:r>
            <a:r>
              <a:rPr lang="en-US" sz="3600" dirty="0" smtClean="0">
                <a:solidFill>
                  <a:srgbClr val="002060"/>
                </a:solidFill>
              </a:rPr>
              <a:t>ithout Us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4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(RE)generation and the Library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08113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Created a collection of culturally appropriate material in </a:t>
            </a:r>
            <a:r>
              <a:rPr lang="en-US" sz="2400" b="1" dirty="0" smtClean="0"/>
              <a:t>one place</a:t>
            </a:r>
            <a:r>
              <a:rPr lang="en-US" sz="2400" dirty="0" smtClean="0"/>
              <a:t> (BF, E, GN, HV, HQ, KF, L, PS, RC)</a:t>
            </a:r>
          </a:p>
          <a:p>
            <a:r>
              <a:rPr lang="en-US" sz="2400" dirty="0" smtClean="0"/>
              <a:t>Welcomed Indigenous students, staff, faculty, community elders and allies into the Library </a:t>
            </a:r>
          </a:p>
          <a:p>
            <a:r>
              <a:rPr lang="en-US" sz="2400" dirty="0" smtClean="0"/>
              <a:t>Formed a Talking Circle to share: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xperiences of research/education in this context</a:t>
            </a:r>
          </a:p>
          <a:p>
            <a:pPr lvl="1"/>
            <a:r>
              <a:rPr lang="en-US" sz="2400" dirty="0" smtClean="0"/>
              <a:t>Strategies for resistance</a:t>
            </a:r>
          </a:p>
          <a:p>
            <a:pPr lvl="1"/>
            <a:r>
              <a:rPr lang="en-US" sz="2400" dirty="0" smtClean="0"/>
              <a:t>Food!</a:t>
            </a:r>
          </a:p>
          <a:p>
            <a:r>
              <a:rPr lang="en-US" sz="2400" dirty="0" smtClean="0"/>
              <a:t>Co-created an online guide to resources, especially free ones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076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</TotalTime>
  <Words>676</Words>
  <Application>Microsoft Office PowerPoint</Application>
  <PresentationFormat>On-screen Show (4:3)</PresentationFormat>
  <Paragraphs>59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Open Sans</vt:lpstr>
      <vt:lpstr>Office Theme</vt:lpstr>
      <vt:lpstr>Decolonizing Social Work –  and the Library</vt:lpstr>
      <vt:lpstr>Alan Nyiri, courtesy of the Atkinson Photographic Archive</vt:lpstr>
      <vt:lpstr>School’s 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(RE)generation and the Library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library  graphics</dc:creator>
  <cp:lastModifiedBy>Rempel, Hannah Joy Gascho</cp:lastModifiedBy>
  <cp:revision>35</cp:revision>
  <dcterms:created xsi:type="dcterms:W3CDTF">2017-02-17T21:16:46Z</dcterms:created>
  <dcterms:modified xsi:type="dcterms:W3CDTF">2019-02-01T21:03:58Z</dcterms:modified>
</cp:coreProperties>
</file>