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EB Garamond" panose="020B0604020202020204" charset="0"/>
      <p:regular r:id="rId19"/>
      <p:bold r:id="rId20"/>
      <p:italic r:id="rId21"/>
      <p:boldItalic r:id="rId22"/>
    </p:embeddedFont>
    <p:embeddedFont>
      <p:font typeface="Gill San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5a377f8e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5a377f8e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5a377f8e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5a377f8e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5a377f8e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5a377f8e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5a377f8e4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5a377f8e4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 &amp; Steven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9208f280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9208f28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Steven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5a377f8e4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5a377f8e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90f1e514a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90f1e514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49baed6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49baed6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1f5f1c3d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1f5f1c3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Steven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162b62de3_4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162b62de3_4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Steven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9e111f06c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9e111f06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08b911a0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08b911a0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Joslyn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162b62de3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162b62de3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Steven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5a377f8e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5a377f8e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Steven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5a377f8e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5a377f8e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Steven</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85800" y="1485900"/>
            <a:ext cx="7772400"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0070C0"/>
              </a:buClr>
              <a:buSzPts val="6600"/>
              <a:buFont typeface="EB Garamond"/>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371600" y="3086100"/>
            <a:ext cx="6400800" cy="8001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888888"/>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SzPts val="2000"/>
              <a:buNone/>
              <a:defRPr>
                <a:solidFill>
                  <a:srgbClr val="888888"/>
                </a:solidFill>
              </a:defRPr>
            </a:lvl4pPr>
            <a:lvl5pPr lvl="4" algn="ctr">
              <a:spcBef>
                <a:spcPts val="400"/>
              </a:spcBef>
              <a:spcAft>
                <a:spcPts val="0"/>
              </a:spcAft>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4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65" name="Google Shape;6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4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69" name="Google Shape;69;p12"/>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70" name="Google Shape;7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311700" y="2150850"/>
            <a:ext cx="8520600" cy="841800"/>
          </a:xfrm>
          <a:prstGeom prst="rect">
            <a:avLst/>
          </a:prstGeom>
        </p:spPr>
        <p:txBody>
          <a:bodyPr spcFirstLastPara="1" wrap="square" lIns="91425" tIns="45700" rIns="91425" bIns="4570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3" name="Google Shape;7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070C0"/>
              </a:buClr>
              <a:buSzPts val="4000"/>
              <a:buFont typeface="EB Garamond"/>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 name="Google Shape;26;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7" name="Google Shape;27;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Gill Sans"/>
                <a:ea typeface="Gill Sans"/>
                <a:cs typeface="Gill Sans"/>
                <a:sym typeface="Gill Sans"/>
              </a:defRPr>
            </a:lvl1pPr>
            <a:lvl2pPr marL="0" marR="0" lvl="1" indent="0" algn="l" rtl="0">
              <a:spcBef>
                <a:spcPts val="0"/>
              </a:spcBef>
              <a:buNone/>
              <a:defRPr sz="1800" b="0" i="0" u="none" strike="noStrike" cap="none">
                <a:solidFill>
                  <a:schemeClr val="dk1"/>
                </a:solidFill>
                <a:latin typeface="Gill Sans"/>
                <a:ea typeface="Gill Sans"/>
                <a:cs typeface="Gill Sans"/>
                <a:sym typeface="Gill Sans"/>
              </a:defRPr>
            </a:lvl2pPr>
            <a:lvl3pPr marL="0" marR="0" lvl="2" indent="0" algn="l" rtl="0">
              <a:spcBef>
                <a:spcPts val="0"/>
              </a:spcBef>
              <a:buNone/>
              <a:defRPr sz="1800" b="0" i="0" u="none" strike="noStrike" cap="none">
                <a:solidFill>
                  <a:schemeClr val="dk1"/>
                </a:solidFill>
                <a:latin typeface="Gill Sans"/>
                <a:ea typeface="Gill Sans"/>
                <a:cs typeface="Gill Sans"/>
                <a:sym typeface="Gill Sans"/>
              </a:defRPr>
            </a:lvl3pPr>
            <a:lvl4pPr marL="0" marR="0" lvl="3" indent="0" algn="l" rtl="0">
              <a:spcBef>
                <a:spcPts val="0"/>
              </a:spcBef>
              <a:buNone/>
              <a:defRPr sz="1800" b="0" i="0" u="none" strike="noStrike" cap="none">
                <a:solidFill>
                  <a:schemeClr val="dk1"/>
                </a:solidFill>
                <a:latin typeface="Gill Sans"/>
                <a:ea typeface="Gill Sans"/>
                <a:cs typeface="Gill Sans"/>
                <a:sym typeface="Gill Sans"/>
              </a:defRPr>
            </a:lvl4pPr>
            <a:lvl5pPr marL="0" marR="0" lvl="4" indent="0" algn="l" rtl="0">
              <a:spcBef>
                <a:spcPts val="0"/>
              </a:spcBef>
              <a:buNone/>
              <a:defRPr sz="1800" b="0" i="0" u="none" strike="noStrike" cap="none">
                <a:solidFill>
                  <a:schemeClr val="dk1"/>
                </a:solidFill>
                <a:latin typeface="Gill Sans"/>
                <a:ea typeface="Gill Sans"/>
                <a:cs typeface="Gill Sans"/>
                <a:sym typeface="Gill Sans"/>
              </a:defRPr>
            </a:lvl5pPr>
            <a:lvl6pPr marL="0" marR="0" lvl="5" indent="0" algn="l" rtl="0">
              <a:spcBef>
                <a:spcPts val="0"/>
              </a:spcBef>
              <a:buNone/>
              <a:defRPr sz="1800" b="0" i="0" u="none" strike="noStrike" cap="none">
                <a:solidFill>
                  <a:schemeClr val="dk1"/>
                </a:solidFill>
                <a:latin typeface="Gill Sans"/>
                <a:ea typeface="Gill Sans"/>
                <a:cs typeface="Gill Sans"/>
                <a:sym typeface="Gill Sans"/>
              </a:defRPr>
            </a:lvl6pPr>
            <a:lvl7pPr marL="0" marR="0" lvl="6" indent="0" algn="l" rtl="0">
              <a:spcBef>
                <a:spcPts val="0"/>
              </a:spcBef>
              <a:buNone/>
              <a:defRPr sz="1800" b="0" i="0" u="none" strike="noStrike" cap="none">
                <a:solidFill>
                  <a:schemeClr val="dk1"/>
                </a:solidFill>
                <a:latin typeface="Gill Sans"/>
                <a:ea typeface="Gill Sans"/>
                <a:cs typeface="Gill Sans"/>
                <a:sym typeface="Gill Sans"/>
              </a:defRPr>
            </a:lvl7pPr>
            <a:lvl8pPr marL="0" marR="0" lvl="7" indent="0" algn="l" rtl="0">
              <a:spcBef>
                <a:spcPts val="0"/>
              </a:spcBef>
              <a:buNone/>
              <a:defRPr sz="1800" b="0" i="0" u="none" strike="noStrike" cap="none">
                <a:solidFill>
                  <a:schemeClr val="dk1"/>
                </a:solidFill>
                <a:latin typeface="Gill Sans"/>
                <a:ea typeface="Gill Sans"/>
                <a:cs typeface="Gill Sans"/>
                <a:sym typeface="Gill Sans"/>
              </a:defRPr>
            </a:lvl8pPr>
            <a:lvl9pPr marL="0" marR="0" lvl="8" indent="0" algn="l" rtl="0">
              <a:spcBef>
                <a:spcPts val="0"/>
              </a:spcBef>
              <a:buNone/>
              <a:defRPr sz="1800" b="0" i="0" u="none" strike="noStrike" cap="none">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C0"/>
              </a:buClr>
              <a:buSzPts val="4800"/>
              <a:buFont typeface="EB 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solidFill>
                  <a:srgbClr val="FF0000"/>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 name="Google Shape;33;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 name="Google Shape;34;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solidFill>
                  <a:srgbClr val="FF0000"/>
                </a:solidFil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ill Sans"/>
                <a:ea typeface="Gill Sans"/>
                <a:cs typeface="Gill Sans"/>
                <a:sym typeface="Gill Sans"/>
              </a:defRPr>
            </a:lvl1pPr>
            <a:lvl2pPr marL="0" marR="0" lvl="1" indent="0" algn="l" rtl="0">
              <a:spcBef>
                <a:spcPts val="0"/>
              </a:spcBef>
              <a:buNone/>
              <a:defRPr sz="1800">
                <a:solidFill>
                  <a:schemeClr val="dk1"/>
                </a:solidFill>
                <a:latin typeface="Gill Sans"/>
                <a:ea typeface="Gill Sans"/>
                <a:cs typeface="Gill Sans"/>
                <a:sym typeface="Gill Sans"/>
              </a:defRPr>
            </a:lvl2pPr>
            <a:lvl3pPr marL="0" marR="0" lvl="2" indent="0" algn="l" rtl="0">
              <a:spcBef>
                <a:spcPts val="0"/>
              </a:spcBef>
              <a:buNone/>
              <a:defRPr sz="1800">
                <a:solidFill>
                  <a:schemeClr val="dk1"/>
                </a:solidFill>
                <a:latin typeface="Gill Sans"/>
                <a:ea typeface="Gill Sans"/>
                <a:cs typeface="Gill Sans"/>
                <a:sym typeface="Gill Sans"/>
              </a:defRPr>
            </a:lvl3pPr>
            <a:lvl4pPr marL="0" marR="0" lvl="3" indent="0" algn="l" rtl="0">
              <a:spcBef>
                <a:spcPts val="0"/>
              </a:spcBef>
              <a:buNone/>
              <a:defRPr sz="1800">
                <a:solidFill>
                  <a:schemeClr val="dk1"/>
                </a:solidFill>
                <a:latin typeface="Gill Sans"/>
                <a:ea typeface="Gill Sans"/>
                <a:cs typeface="Gill Sans"/>
                <a:sym typeface="Gill Sans"/>
              </a:defRPr>
            </a:lvl4pPr>
            <a:lvl5pPr marL="0" marR="0" lvl="4" indent="0" algn="l" rtl="0">
              <a:spcBef>
                <a:spcPts val="0"/>
              </a:spcBef>
              <a:buNone/>
              <a:defRPr sz="1800">
                <a:solidFill>
                  <a:schemeClr val="dk1"/>
                </a:solidFill>
                <a:latin typeface="Gill Sans"/>
                <a:ea typeface="Gill Sans"/>
                <a:cs typeface="Gill Sans"/>
                <a:sym typeface="Gill Sans"/>
              </a:defRPr>
            </a:lvl5pPr>
            <a:lvl6pPr marL="0" marR="0" lvl="5" indent="0" algn="l" rtl="0">
              <a:spcBef>
                <a:spcPts val="0"/>
              </a:spcBef>
              <a:buNone/>
              <a:defRPr sz="1800">
                <a:solidFill>
                  <a:schemeClr val="dk1"/>
                </a:solidFill>
                <a:latin typeface="Gill Sans"/>
                <a:ea typeface="Gill Sans"/>
                <a:cs typeface="Gill Sans"/>
                <a:sym typeface="Gill Sans"/>
              </a:defRPr>
            </a:lvl6pPr>
            <a:lvl7pPr marL="0" marR="0" lvl="6" indent="0" algn="l" rtl="0">
              <a:spcBef>
                <a:spcPts val="0"/>
              </a:spcBef>
              <a:buNone/>
              <a:defRPr sz="1800">
                <a:solidFill>
                  <a:schemeClr val="dk1"/>
                </a:solidFill>
                <a:latin typeface="Gill Sans"/>
                <a:ea typeface="Gill Sans"/>
                <a:cs typeface="Gill Sans"/>
                <a:sym typeface="Gill Sans"/>
              </a:defRPr>
            </a:lvl7pPr>
            <a:lvl8pPr marL="0" marR="0" lvl="7" indent="0" algn="l" rtl="0">
              <a:spcBef>
                <a:spcPts val="0"/>
              </a:spcBef>
              <a:buNone/>
              <a:defRPr sz="1800">
                <a:solidFill>
                  <a:schemeClr val="dk1"/>
                </a:solidFill>
                <a:latin typeface="Gill Sans"/>
                <a:ea typeface="Gill Sans"/>
                <a:cs typeface="Gill Sans"/>
                <a:sym typeface="Gill Sans"/>
              </a:defRPr>
            </a:lvl8pPr>
            <a:lvl9pPr marL="0" marR="0" lvl="8" indent="0" algn="l" rtl="0">
              <a:spcBef>
                <a:spcPts val="0"/>
              </a:spcBef>
              <a:buNone/>
              <a:defRPr sz="1800">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ill Sans"/>
                <a:ea typeface="Gill Sans"/>
                <a:cs typeface="Gill Sans"/>
                <a:sym typeface="Gill Sans"/>
              </a:defRPr>
            </a:lvl1pPr>
            <a:lvl2pPr marL="0" marR="0" lvl="1" indent="0" algn="l" rtl="0">
              <a:spcBef>
                <a:spcPts val="0"/>
              </a:spcBef>
              <a:buNone/>
              <a:defRPr sz="1800">
                <a:solidFill>
                  <a:schemeClr val="dk1"/>
                </a:solidFill>
                <a:latin typeface="Gill Sans"/>
                <a:ea typeface="Gill Sans"/>
                <a:cs typeface="Gill Sans"/>
                <a:sym typeface="Gill Sans"/>
              </a:defRPr>
            </a:lvl2pPr>
            <a:lvl3pPr marL="0" marR="0" lvl="2" indent="0" algn="l" rtl="0">
              <a:spcBef>
                <a:spcPts val="0"/>
              </a:spcBef>
              <a:buNone/>
              <a:defRPr sz="1800">
                <a:solidFill>
                  <a:schemeClr val="dk1"/>
                </a:solidFill>
                <a:latin typeface="Gill Sans"/>
                <a:ea typeface="Gill Sans"/>
                <a:cs typeface="Gill Sans"/>
                <a:sym typeface="Gill Sans"/>
              </a:defRPr>
            </a:lvl3pPr>
            <a:lvl4pPr marL="0" marR="0" lvl="3" indent="0" algn="l" rtl="0">
              <a:spcBef>
                <a:spcPts val="0"/>
              </a:spcBef>
              <a:buNone/>
              <a:defRPr sz="1800">
                <a:solidFill>
                  <a:schemeClr val="dk1"/>
                </a:solidFill>
                <a:latin typeface="Gill Sans"/>
                <a:ea typeface="Gill Sans"/>
                <a:cs typeface="Gill Sans"/>
                <a:sym typeface="Gill Sans"/>
              </a:defRPr>
            </a:lvl4pPr>
            <a:lvl5pPr marL="0" marR="0" lvl="4" indent="0" algn="l" rtl="0">
              <a:spcBef>
                <a:spcPts val="0"/>
              </a:spcBef>
              <a:buNone/>
              <a:defRPr sz="1800">
                <a:solidFill>
                  <a:schemeClr val="dk1"/>
                </a:solidFill>
                <a:latin typeface="Gill Sans"/>
                <a:ea typeface="Gill Sans"/>
                <a:cs typeface="Gill Sans"/>
                <a:sym typeface="Gill Sans"/>
              </a:defRPr>
            </a:lvl5pPr>
            <a:lvl6pPr marL="0" marR="0" lvl="5" indent="0" algn="l" rtl="0">
              <a:spcBef>
                <a:spcPts val="0"/>
              </a:spcBef>
              <a:buNone/>
              <a:defRPr sz="1800">
                <a:solidFill>
                  <a:schemeClr val="dk1"/>
                </a:solidFill>
                <a:latin typeface="Gill Sans"/>
                <a:ea typeface="Gill Sans"/>
                <a:cs typeface="Gill Sans"/>
                <a:sym typeface="Gill Sans"/>
              </a:defRPr>
            </a:lvl6pPr>
            <a:lvl7pPr marL="0" marR="0" lvl="6" indent="0" algn="l" rtl="0">
              <a:spcBef>
                <a:spcPts val="0"/>
              </a:spcBef>
              <a:buNone/>
              <a:defRPr sz="1800">
                <a:solidFill>
                  <a:schemeClr val="dk1"/>
                </a:solidFill>
                <a:latin typeface="Gill Sans"/>
                <a:ea typeface="Gill Sans"/>
                <a:cs typeface="Gill Sans"/>
                <a:sym typeface="Gill Sans"/>
              </a:defRPr>
            </a:lvl7pPr>
            <a:lvl8pPr marL="0" marR="0" lvl="7" indent="0" algn="l" rtl="0">
              <a:spcBef>
                <a:spcPts val="0"/>
              </a:spcBef>
              <a:buNone/>
              <a:defRPr sz="1800">
                <a:solidFill>
                  <a:schemeClr val="dk1"/>
                </a:solidFill>
                <a:latin typeface="Gill Sans"/>
                <a:ea typeface="Gill Sans"/>
                <a:cs typeface="Gill Sans"/>
                <a:sym typeface="Gill Sans"/>
              </a:defRPr>
            </a:lvl8pPr>
            <a:lvl9pPr marL="0" marR="0" lvl="8" indent="0" algn="l" rtl="0">
              <a:spcBef>
                <a:spcPts val="0"/>
              </a:spcBef>
              <a:buNone/>
              <a:defRPr sz="1800">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ill Sans"/>
                <a:ea typeface="Gill Sans"/>
                <a:cs typeface="Gill Sans"/>
                <a:sym typeface="Gill Sans"/>
              </a:defRPr>
            </a:lvl1pPr>
            <a:lvl2pPr marL="0" marR="0" lvl="1" indent="0" algn="l" rtl="0">
              <a:spcBef>
                <a:spcPts val="0"/>
              </a:spcBef>
              <a:buNone/>
              <a:defRPr sz="1800">
                <a:solidFill>
                  <a:schemeClr val="dk1"/>
                </a:solidFill>
                <a:latin typeface="Gill Sans"/>
                <a:ea typeface="Gill Sans"/>
                <a:cs typeface="Gill Sans"/>
                <a:sym typeface="Gill Sans"/>
              </a:defRPr>
            </a:lvl2pPr>
            <a:lvl3pPr marL="0" marR="0" lvl="2" indent="0" algn="l" rtl="0">
              <a:spcBef>
                <a:spcPts val="0"/>
              </a:spcBef>
              <a:buNone/>
              <a:defRPr sz="1800">
                <a:solidFill>
                  <a:schemeClr val="dk1"/>
                </a:solidFill>
                <a:latin typeface="Gill Sans"/>
                <a:ea typeface="Gill Sans"/>
                <a:cs typeface="Gill Sans"/>
                <a:sym typeface="Gill Sans"/>
              </a:defRPr>
            </a:lvl3pPr>
            <a:lvl4pPr marL="0" marR="0" lvl="3" indent="0" algn="l" rtl="0">
              <a:spcBef>
                <a:spcPts val="0"/>
              </a:spcBef>
              <a:buNone/>
              <a:defRPr sz="1800">
                <a:solidFill>
                  <a:schemeClr val="dk1"/>
                </a:solidFill>
                <a:latin typeface="Gill Sans"/>
                <a:ea typeface="Gill Sans"/>
                <a:cs typeface="Gill Sans"/>
                <a:sym typeface="Gill Sans"/>
              </a:defRPr>
            </a:lvl4pPr>
            <a:lvl5pPr marL="0" marR="0" lvl="4" indent="0" algn="l" rtl="0">
              <a:spcBef>
                <a:spcPts val="0"/>
              </a:spcBef>
              <a:buNone/>
              <a:defRPr sz="1800">
                <a:solidFill>
                  <a:schemeClr val="dk1"/>
                </a:solidFill>
                <a:latin typeface="Gill Sans"/>
                <a:ea typeface="Gill Sans"/>
                <a:cs typeface="Gill Sans"/>
                <a:sym typeface="Gill Sans"/>
              </a:defRPr>
            </a:lvl5pPr>
            <a:lvl6pPr marL="0" marR="0" lvl="5" indent="0" algn="l" rtl="0">
              <a:spcBef>
                <a:spcPts val="0"/>
              </a:spcBef>
              <a:buNone/>
              <a:defRPr sz="1800">
                <a:solidFill>
                  <a:schemeClr val="dk1"/>
                </a:solidFill>
                <a:latin typeface="Gill Sans"/>
                <a:ea typeface="Gill Sans"/>
                <a:cs typeface="Gill Sans"/>
                <a:sym typeface="Gill Sans"/>
              </a:defRPr>
            </a:lvl6pPr>
            <a:lvl7pPr marL="0" marR="0" lvl="6" indent="0" algn="l" rtl="0">
              <a:spcBef>
                <a:spcPts val="0"/>
              </a:spcBef>
              <a:buNone/>
              <a:defRPr sz="1800">
                <a:solidFill>
                  <a:schemeClr val="dk1"/>
                </a:solidFill>
                <a:latin typeface="Gill Sans"/>
                <a:ea typeface="Gill Sans"/>
                <a:cs typeface="Gill Sans"/>
                <a:sym typeface="Gill Sans"/>
              </a:defRPr>
            </a:lvl7pPr>
            <a:lvl8pPr marL="0" marR="0" lvl="7" indent="0" algn="l" rtl="0">
              <a:spcBef>
                <a:spcPts val="0"/>
              </a:spcBef>
              <a:buNone/>
              <a:defRPr sz="1800">
                <a:solidFill>
                  <a:schemeClr val="dk1"/>
                </a:solidFill>
                <a:latin typeface="Gill Sans"/>
                <a:ea typeface="Gill Sans"/>
                <a:cs typeface="Gill Sans"/>
                <a:sym typeface="Gill Sans"/>
              </a:defRPr>
            </a:lvl8pPr>
            <a:lvl9pPr marL="0" marR="0" lvl="8" indent="0" algn="l" rtl="0">
              <a:spcBef>
                <a:spcPts val="0"/>
              </a:spcBef>
              <a:buNone/>
              <a:defRPr sz="1800">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57200" y="204788"/>
            <a:ext cx="3008400" cy="11097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70C0"/>
              </a:buClr>
              <a:buSzPts val="3200"/>
              <a:buFont typeface="EB Garamond"/>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1" name="Google Shape;51;p9"/>
          <p:cNvSpPr txBox="1">
            <a:spLocks noGrp="1"/>
          </p:cNvSpPr>
          <p:nvPr>
            <p:ph type="body" idx="2"/>
          </p:nvPr>
        </p:nvSpPr>
        <p:spPr>
          <a:xfrm>
            <a:off x="457200" y="1314450"/>
            <a:ext cx="3008400" cy="32802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2" name="Google Shape;52;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ill Sans"/>
                <a:ea typeface="Gill Sans"/>
                <a:cs typeface="Gill Sans"/>
                <a:sym typeface="Gill Sans"/>
              </a:defRPr>
            </a:lvl1pPr>
            <a:lvl2pPr marL="0" marR="0" lvl="1" indent="0" algn="l" rtl="0">
              <a:spcBef>
                <a:spcPts val="0"/>
              </a:spcBef>
              <a:buNone/>
              <a:defRPr sz="1800">
                <a:solidFill>
                  <a:schemeClr val="dk1"/>
                </a:solidFill>
                <a:latin typeface="Gill Sans"/>
                <a:ea typeface="Gill Sans"/>
                <a:cs typeface="Gill Sans"/>
                <a:sym typeface="Gill Sans"/>
              </a:defRPr>
            </a:lvl2pPr>
            <a:lvl3pPr marL="0" marR="0" lvl="2" indent="0" algn="l" rtl="0">
              <a:spcBef>
                <a:spcPts val="0"/>
              </a:spcBef>
              <a:buNone/>
              <a:defRPr sz="1800">
                <a:solidFill>
                  <a:schemeClr val="dk1"/>
                </a:solidFill>
                <a:latin typeface="Gill Sans"/>
                <a:ea typeface="Gill Sans"/>
                <a:cs typeface="Gill Sans"/>
                <a:sym typeface="Gill Sans"/>
              </a:defRPr>
            </a:lvl3pPr>
            <a:lvl4pPr marL="0" marR="0" lvl="3" indent="0" algn="l" rtl="0">
              <a:spcBef>
                <a:spcPts val="0"/>
              </a:spcBef>
              <a:buNone/>
              <a:defRPr sz="1800">
                <a:solidFill>
                  <a:schemeClr val="dk1"/>
                </a:solidFill>
                <a:latin typeface="Gill Sans"/>
                <a:ea typeface="Gill Sans"/>
                <a:cs typeface="Gill Sans"/>
                <a:sym typeface="Gill Sans"/>
              </a:defRPr>
            </a:lvl4pPr>
            <a:lvl5pPr marL="0" marR="0" lvl="4" indent="0" algn="l" rtl="0">
              <a:spcBef>
                <a:spcPts val="0"/>
              </a:spcBef>
              <a:buNone/>
              <a:defRPr sz="1800">
                <a:solidFill>
                  <a:schemeClr val="dk1"/>
                </a:solidFill>
                <a:latin typeface="Gill Sans"/>
                <a:ea typeface="Gill Sans"/>
                <a:cs typeface="Gill Sans"/>
                <a:sym typeface="Gill Sans"/>
              </a:defRPr>
            </a:lvl5pPr>
            <a:lvl6pPr marL="0" marR="0" lvl="5" indent="0" algn="l" rtl="0">
              <a:spcBef>
                <a:spcPts val="0"/>
              </a:spcBef>
              <a:buNone/>
              <a:defRPr sz="1800">
                <a:solidFill>
                  <a:schemeClr val="dk1"/>
                </a:solidFill>
                <a:latin typeface="Gill Sans"/>
                <a:ea typeface="Gill Sans"/>
                <a:cs typeface="Gill Sans"/>
                <a:sym typeface="Gill Sans"/>
              </a:defRPr>
            </a:lvl6pPr>
            <a:lvl7pPr marL="0" marR="0" lvl="6" indent="0" algn="l" rtl="0">
              <a:spcBef>
                <a:spcPts val="0"/>
              </a:spcBef>
              <a:buNone/>
              <a:defRPr sz="1800">
                <a:solidFill>
                  <a:schemeClr val="dk1"/>
                </a:solidFill>
                <a:latin typeface="Gill Sans"/>
                <a:ea typeface="Gill Sans"/>
                <a:cs typeface="Gill Sans"/>
                <a:sym typeface="Gill Sans"/>
              </a:defRPr>
            </a:lvl7pPr>
            <a:lvl8pPr marL="0" marR="0" lvl="7" indent="0" algn="l" rtl="0">
              <a:spcBef>
                <a:spcPts val="0"/>
              </a:spcBef>
              <a:buNone/>
              <a:defRPr sz="1800">
                <a:solidFill>
                  <a:schemeClr val="dk1"/>
                </a:solidFill>
                <a:latin typeface="Gill Sans"/>
                <a:ea typeface="Gill Sans"/>
                <a:cs typeface="Gill Sans"/>
                <a:sym typeface="Gill Sans"/>
              </a:defRPr>
            </a:lvl8pPr>
            <a:lvl9pPr marL="0" marR="0" lvl="8" indent="0" algn="l" rtl="0">
              <a:spcBef>
                <a:spcPts val="0"/>
              </a:spcBef>
              <a:buNone/>
              <a:defRPr sz="1800">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70C0"/>
              </a:buClr>
              <a:buSzPts val="2000"/>
              <a:buFont typeface="EB Garamond"/>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FF0000"/>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FF0000"/>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FF0000"/>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FF0000"/>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FF0000"/>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58" name="Google Shape;58;p10"/>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ill Sans"/>
                <a:ea typeface="Gill Sans"/>
                <a:cs typeface="Gill Sans"/>
                <a:sym typeface="Gill Sans"/>
              </a:defRPr>
            </a:lvl1pPr>
            <a:lvl2pPr marL="0" marR="0" lvl="1" indent="0" algn="l" rtl="0">
              <a:spcBef>
                <a:spcPts val="0"/>
              </a:spcBef>
              <a:buNone/>
              <a:defRPr sz="1800">
                <a:solidFill>
                  <a:schemeClr val="dk1"/>
                </a:solidFill>
                <a:latin typeface="Gill Sans"/>
                <a:ea typeface="Gill Sans"/>
                <a:cs typeface="Gill Sans"/>
                <a:sym typeface="Gill Sans"/>
              </a:defRPr>
            </a:lvl2pPr>
            <a:lvl3pPr marL="0" marR="0" lvl="2" indent="0" algn="l" rtl="0">
              <a:spcBef>
                <a:spcPts val="0"/>
              </a:spcBef>
              <a:buNone/>
              <a:defRPr sz="1800">
                <a:solidFill>
                  <a:schemeClr val="dk1"/>
                </a:solidFill>
                <a:latin typeface="Gill Sans"/>
                <a:ea typeface="Gill Sans"/>
                <a:cs typeface="Gill Sans"/>
                <a:sym typeface="Gill Sans"/>
              </a:defRPr>
            </a:lvl3pPr>
            <a:lvl4pPr marL="0" marR="0" lvl="3" indent="0" algn="l" rtl="0">
              <a:spcBef>
                <a:spcPts val="0"/>
              </a:spcBef>
              <a:buNone/>
              <a:defRPr sz="1800">
                <a:solidFill>
                  <a:schemeClr val="dk1"/>
                </a:solidFill>
                <a:latin typeface="Gill Sans"/>
                <a:ea typeface="Gill Sans"/>
                <a:cs typeface="Gill Sans"/>
                <a:sym typeface="Gill Sans"/>
              </a:defRPr>
            </a:lvl4pPr>
            <a:lvl5pPr marL="0" marR="0" lvl="4" indent="0" algn="l" rtl="0">
              <a:spcBef>
                <a:spcPts val="0"/>
              </a:spcBef>
              <a:buNone/>
              <a:defRPr sz="1800">
                <a:solidFill>
                  <a:schemeClr val="dk1"/>
                </a:solidFill>
                <a:latin typeface="Gill Sans"/>
                <a:ea typeface="Gill Sans"/>
                <a:cs typeface="Gill Sans"/>
                <a:sym typeface="Gill Sans"/>
              </a:defRPr>
            </a:lvl5pPr>
            <a:lvl6pPr marL="0" marR="0" lvl="5" indent="0" algn="l" rtl="0">
              <a:spcBef>
                <a:spcPts val="0"/>
              </a:spcBef>
              <a:buNone/>
              <a:defRPr sz="1800">
                <a:solidFill>
                  <a:schemeClr val="dk1"/>
                </a:solidFill>
                <a:latin typeface="Gill Sans"/>
                <a:ea typeface="Gill Sans"/>
                <a:cs typeface="Gill Sans"/>
                <a:sym typeface="Gill Sans"/>
              </a:defRPr>
            </a:lvl6pPr>
            <a:lvl7pPr marL="0" marR="0" lvl="6" indent="0" algn="l" rtl="0">
              <a:spcBef>
                <a:spcPts val="0"/>
              </a:spcBef>
              <a:buNone/>
              <a:defRPr sz="1800">
                <a:solidFill>
                  <a:schemeClr val="dk1"/>
                </a:solidFill>
                <a:latin typeface="Gill Sans"/>
                <a:ea typeface="Gill Sans"/>
                <a:cs typeface="Gill Sans"/>
                <a:sym typeface="Gill Sans"/>
              </a:defRPr>
            </a:lvl7pPr>
            <a:lvl8pPr marL="0" marR="0" lvl="7" indent="0" algn="l" rtl="0">
              <a:spcBef>
                <a:spcPts val="0"/>
              </a:spcBef>
              <a:buNone/>
              <a:defRPr sz="1800">
                <a:solidFill>
                  <a:schemeClr val="dk1"/>
                </a:solidFill>
                <a:latin typeface="Gill Sans"/>
                <a:ea typeface="Gill Sans"/>
                <a:cs typeface="Gill Sans"/>
                <a:sym typeface="Gill Sans"/>
              </a:defRPr>
            </a:lvl8pPr>
            <a:lvl9pPr marL="0" marR="0" lvl="8" indent="0" algn="l" rtl="0">
              <a:spcBef>
                <a:spcPts val="0"/>
              </a:spcBef>
              <a:buNone/>
              <a:defRPr sz="1800">
                <a:solidFill>
                  <a:schemeClr val="dk1"/>
                </a:solidFill>
                <a:latin typeface="Gill Sans"/>
                <a:ea typeface="Gill Sans"/>
                <a:cs typeface="Gill Sans"/>
                <a:sym typeface="Gill San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70C0"/>
              </a:buClr>
              <a:buSzPts val="4800"/>
              <a:buFont typeface="EB Garamond"/>
              <a:buNone/>
              <a:defRPr sz="4800" b="1" i="0" u="none" strike="noStrike" cap="none">
                <a:solidFill>
                  <a:srgbClr val="0070C0"/>
                </a:solidFill>
                <a:latin typeface="EB Garamond"/>
                <a:ea typeface="EB Garamond"/>
                <a:cs typeface="EB Garamond"/>
                <a:sym typeface="EB 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FF0000"/>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FF0000"/>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FF00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FF0000"/>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FF0000"/>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forwardtogether.ala.org/index.php/report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rveymonkey.com/r/X5KHQJZ"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forwardtogether@ala.org"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1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forwardtogether.ala.org/index.php/report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4"/>
          <p:cNvPicPr preferRelativeResize="0"/>
          <p:nvPr/>
        </p:nvPicPr>
        <p:blipFill>
          <a:blip r:embed="rId3">
            <a:alphaModFix/>
          </a:blip>
          <a:stretch>
            <a:fillRect/>
          </a:stretch>
        </p:blipFill>
        <p:spPr>
          <a:xfrm>
            <a:off x="2967389" y="4199600"/>
            <a:ext cx="3209226" cy="943899"/>
          </a:xfrm>
          <a:prstGeom prst="rect">
            <a:avLst/>
          </a:prstGeom>
          <a:noFill/>
          <a:ln>
            <a:noFill/>
          </a:ln>
        </p:spPr>
      </p:pic>
      <p:sp>
        <p:nvSpPr>
          <p:cNvPr id="79" name="Google Shape;79;p14"/>
          <p:cNvSpPr txBox="1">
            <a:spLocks noGrp="1"/>
          </p:cNvSpPr>
          <p:nvPr>
            <p:ph type="ctrTitle"/>
          </p:nvPr>
        </p:nvSpPr>
        <p:spPr>
          <a:xfrm>
            <a:off x="685800" y="1485900"/>
            <a:ext cx="7772400" cy="1600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 dirty="0"/>
              <a:t>Forward Together </a:t>
            </a:r>
            <a:endParaRPr dirty="0"/>
          </a:p>
          <a:p>
            <a:pPr marL="0" lvl="0" indent="0" algn="ctr" rtl="0">
              <a:spcBef>
                <a:spcPts val="0"/>
              </a:spcBef>
              <a:spcAft>
                <a:spcPts val="0"/>
              </a:spcAft>
              <a:buNone/>
            </a:pPr>
            <a:r>
              <a:rPr lang="en" dirty="0"/>
              <a:t>Working Group</a:t>
            </a:r>
            <a:endParaRPr dirty="0"/>
          </a:p>
        </p:txBody>
      </p:sp>
      <p:sp>
        <p:nvSpPr>
          <p:cNvPr id="80" name="Google Shape;80;p14"/>
          <p:cNvSpPr txBox="1">
            <a:spLocks noGrp="1"/>
          </p:cNvSpPr>
          <p:nvPr>
            <p:ph type="subTitle" idx="1"/>
          </p:nvPr>
        </p:nvSpPr>
        <p:spPr>
          <a:xfrm>
            <a:off x="1371600" y="3086100"/>
            <a:ext cx="6400800" cy="8001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
              <a:t>Update for Council</a:t>
            </a:r>
            <a:endParaRPr/>
          </a:p>
          <a:p>
            <a:pPr marL="0" lvl="0" indent="0" algn="ctr" rtl="0">
              <a:spcBef>
                <a:spcPts val="640"/>
              </a:spcBef>
              <a:spcAft>
                <a:spcPts val="0"/>
              </a:spcAft>
              <a:buNone/>
            </a:pPr>
            <a:endParaRPr/>
          </a:p>
        </p:txBody>
      </p:sp>
      <p:sp>
        <p:nvSpPr>
          <p:cNvPr id="2" name="TextBox 1">
            <a:extLst>
              <a:ext uri="{FF2B5EF4-FFF2-40B4-BE49-F238E27FC236}">
                <a16:creationId xmlns:a16="http://schemas.microsoft.com/office/drawing/2014/main" id="{E8B38BD6-3E4D-41B7-AE4C-4FDA816AAE00}"/>
              </a:ext>
            </a:extLst>
          </p:cNvPr>
          <p:cNvSpPr txBox="1"/>
          <p:nvPr/>
        </p:nvSpPr>
        <p:spPr>
          <a:xfrm>
            <a:off x="5693869" y="162580"/>
            <a:ext cx="3327187" cy="461665"/>
          </a:xfrm>
          <a:prstGeom prst="rect">
            <a:avLst/>
          </a:prstGeom>
          <a:noFill/>
        </p:spPr>
        <p:txBody>
          <a:bodyPr wrap="square" rtlCol="0">
            <a:spAutoFit/>
          </a:bodyPr>
          <a:lstStyle/>
          <a:p>
            <a:pPr algn="r"/>
            <a:r>
              <a:rPr lang="en-US" sz="1200" b="1" dirty="0"/>
              <a:t>2020-2021 ALA CD#51</a:t>
            </a:r>
            <a:br>
              <a:rPr lang="en-US" sz="1200" b="1" dirty="0"/>
            </a:br>
            <a:r>
              <a:rPr lang="en-US" sz="1200" b="1" dirty="0"/>
              <a:t>2020 ALA Virtual Dec. Council Meeting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endParaRPr sz="1800">
              <a:solidFill>
                <a:schemeClr val="dk1"/>
              </a:solidFill>
            </a:endParaRPr>
          </a:p>
          <a:p>
            <a:pPr marL="0" lvl="0" indent="0" algn="l" rtl="0">
              <a:spcBef>
                <a:spcPts val="360"/>
              </a:spcBef>
              <a:spcAft>
                <a:spcPts val="0"/>
              </a:spcAft>
              <a:buNone/>
            </a:pPr>
            <a:r>
              <a:rPr lang="en" sz="1800">
                <a:solidFill>
                  <a:schemeClr val="dk1"/>
                </a:solidFill>
              </a:rPr>
              <a:t>What recommendations do you have for changes if the 1% limit for roundtable creation is abandoned?</a:t>
            </a:r>
            <a:endParaRPr sz="1800">
              <a:solidFill>
                <a:schemeClr val="dk1"/>
              </a:solidFill>
            </a:endParaRPr>
          </a:p>
          <a:p>
            <a:pPr marL="0" lvl="0" indent="0" algn="l" rtl="0">
              <a:spcBef>
                <a:spcPts val="360"/>
              </a:spcBef>
              <a:spcAft>
                <a:spcPts val="0"/>
              </a:spcAft>
              <a:buNone/>
            </a:pPr>
            <a:endParaRPr sz="1800">
              <a:solidFill>
                <a:schemeClr val="dk1"/>
              </a:solidFill>
            </a:endParaRPr>
          </a:p>
          <a:p>
            <a:pPr marL="0" lvl="0" indent="0" algn="l" rtl="0">
              <a:spcBef>
                <a:spcPts val="360"/>
              </a:spcBef>
              <a:spcAft>
                <a:spcPts val="0"/>
              </a:spcAft>
              <a:buNone/>
            </a:pPr>
            <a:r>
              <a:rPr lang="en" sz="1800">
                <a:solidFill>
                  <a:schemeClr val="dk1"/>
                </a:solidFill>
              </a:rPr>
              <a:t>Based on the commentary you have heard from others are there aspects you agree or disagree with?</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spcBef>
                <a:spcPts val="12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p2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Council Information Session 4: </a:t>
            </a:r>
            <a:endParaRPr/>
          </a:p>
          <a:p>
            <a:pPr marL="0" lvl="0" indent="0" algn="ctr" rtl="0">
              <a:spcBef>
                <a:spcPts val="0"/>
              </a:spcBef>
              <a:spcAft>
                <a:spcPts val="0"/>
              </a:spcAft>
              <a:buNone/>
            </a:pPr>
            <a:r>
              <a:rPr lang="en"/>
              <a:t>1% Threshold for Roundtables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endParaRPr sz="1800">
              <a:solidFill>
                <a:schemeClr val="dk1"/>
              </a:solidFill>
            </a:endParaRPr>
          </a:p>
          <a:p>
            <a:pPr marL="0" lvl="0" indent="0" algn="l" rtl="0">
              <a:spcBef>
                <a:spcPts val="360"/>
              </a:spcBef>
              <a:spcAft>
                <a:spcPts val="0"/>
              </a:spcAft>
              <a:buNone/>
            </a:pPr>
            <a:r>
              <a:rPr lang="en" sz="1800">
                <a:solidFill>
                  <a:schemeClr val="dk1"/>
                </a:solidFill>
              </a:rPr>
              <a:t>What might cohesive bylaws look like that create equity across round tables?</a:t>
            </a:r>
            <a:endParaRPr sz="1800">
              <a:solidFill>
                <a:schemeClr val="dk1"/>
              </a:solidFill>
            </a:endParaRPr>
          </a:p>
          <a:p>
            <a:pPr marL="0" lvl="0" indent="0" algn="l" rtl="0">
              <a:spcBef>
                <a:spcPts val="360"/>
              </a:spcBef>
              <a:spcAft>
                <a:spcPts val="0"/>
              </a:spcAft>
              <a:buNone/>
            </a:pPr>
            <a:endParaRPr sz="1800">
              <a:solidFill>
                <a:schemeClr val="dk1"/>
              </a:solidFill>
            </a:endParaRPr>
          </a:p>
          <a:p>
            <a:pPr marL="0" lvl="0" indent="0" algn="l" rtl="0">
              <a:spcBef>
                <a:spcPts val="360"/>
              </a:spcBef>
              <a:spcAft>
                <a:spcPts val="0"/>
              </a:spcAft>
              <a:buNone/>
            </a:pPr>
            <a:endParaRPr sz="1800">
              <a:solidFill>
                <a:schemeClr val="dk1"/>
              </a:solidFill>
            </a:endParaRPr>
          </a:p>
          <a:p>
            <a:pPr marL="0" lvl="0" indent="0" algn="l" rtl="0">
              <a:spcBef>
                <a:spcPts val="360"/>
              </a:spcBef>
              <a:spcAft>
                <a:spcPts val="0"/>
              </a:spcAft>
              <a:buNone/>
            </a:pPr>
            <a:r>
              <a:rPr lang="en" sz="1800">
                <a:solidFill>
                  <a:schemeClr val="dk1"/>
                </a:solidFill>
              </a:rPr>
              <a:t>What level of bylaws/constitution/some other governing document should the round tables adopt?</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spcBef>
                <a:spcPts val="12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4" name="Google Shape;154;p24"/>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Council Information Session 5: </a:t>
            </a:r>
            <a:endParaRPr/>
          </a:p>
          <a:p>
            <a:pPr marL="0" lvl="0" indent="0" algn="ctr" rtl="0">
              <a:spcBef>
                <a:spcPts val="0"/>
              </a:spcBef>
              <a:spcAft>
                <a:spcPts val="0"/>
              </a:spcAft>
              <a:buNone/>
            </a:pPr>
            <a:r>
              <a:rPr lang="en"/>
              <a:t>Roundtable Governing Documents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Do you have a better understanding of Forward Together and how aspects of Council could be redistributed to other parts of the Association?</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your concerns about changing the structure of Council in Forward Together?</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What additional information do you need to make a decision regarding the functions of Council ALA?</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some ways we can respond to your questions or concerns?</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spcBef>
                <a:spcPts val="12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0" name="Google Shape;160;p2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Council Information Session 6: Council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Clr>
                <a:schemeClr val="dk1"/>
              </a:buClr>
              <a:buSzPts val="1100"/>
              <a:buFont typeface="Arial"/>
              <a:buNone/>
            </a:pPr>
            <a:endParaRPr sz="2500" b="1">
              <a:solidFill>
                <a:schemeClr val="dk1"/>
              </a:solidFill>
            </a:endParaRPr>
          </a:p>
          <a:p>
            <a:pPr marL="0" lvl="0" indent="0" algn="ctr" rtl="0">
              <a:lnSpc>
                <a:spcPct val="115000"/>
              </a:lnSpc>
              <a:spcBef>
                <a:spcPts val="1200"/>
              </a:spcBef>
              <a:spcAft>
                <a:spcPts val="0"/>
              </a:spcAft>
              <a:buClr>
                <a:schemeClr val="dk1"/>
              </a:buClr>
              <a:buSzPts val="1100"/>
              <a:buFont typeface="Arial"/>
              <a:buNone/>
            </a:pPr>
            <a:endParaRPr sz="2500" b="1">
              <a:solidFill>
                <a:schemeClr val="dk1"/>
              </a:solidFill>
            </a:endParaRPr>
          </a:p>
          <a:p>
            <a:pPr marL="0" lvl="0" indent="0" algn="ctr" rtl="0">
              <a:lnSpc>
                <a:spcPct val="115000"/>
              </a:lnSpc>
              <a:spcBef>
                <a:spcPts val="1200"/>
              </a:spcBef>
              <a:spcAft>
                <a:spcPts val="0"/>
              </a:spcAft>
              <a:buClr>
                <a:schemeClr val="dk1"/>
              </a:buClr>
              <a:buSzPts val="1100"/>
              <a:buFont typeface="Arial"/>
              <a:buNone/>
            </a:pPr>
            <a:r>
              <a:rPr lang="en" sz="2500" b="1" u="sng">
                <a:solidFill>
                  <a:schemeClr val="hlink"/>
                </a:solidFill>
                <a:hlinkClick r:id="rId3"/>
              </a:rPr>
              <a:t>https://forwardtogether.ala.org/index.php/reports/</a:t>
            </a:r>
            <a:endParaRPr sz="2500" b="1">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spcBef>
                <a:spcPts val="12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6" name="Google Shape;166;p2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Where We’ve Captured the Flavor of the Conversations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747675" y="1919375"/>
            <a:ext cx="7628700" cy="60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a:t>The follow-up survey launched on November 25.</a:t>
            </a:r>
            <a:endParaRPr sz="1900"/>
          </a:p>
          <a:p>
            <a:pPr marL="0" lvl="0" indent="0" algn="ctr" rtl="0">
              <a:spcBef>
                <a:spcPts val="0"/>
              </a:spcBef>
              <a:spcAft>
                <a:spcPts val="0"/>
              </a:spcAft>
              <a:buNone/>
            </a:pPr>
            <a:endParaRPr sz="1900"/>
          </a:p>
          <a:p>
            <a:pPr marL="0" lvl="0" indent="0" algn="ctr" rtl="0">
              <a:spcBef>
                <a:spcPts val="0"/>
              </a:spcBef>
              <a:spcAft>
                <a:spcPts val="0"/>
              </a:spcAft>
              <a:buNone/>
            </a:pPr>
            <a:r>
              <a:rPr lang="en" sz="1900" u="sng">
                <a:solidFill>
                  <a:schemeClr val="hlink"/>
                </a:solidFill>
                <a:hlinkClick r:id="rId3"/>
              </a:rPr>
              <a:t>https://www.surveymonkey.com/r/X5KHQJZ</a:t>
            </a:r>
            <a:r>
              <a:rPr lang="en" sz="1900"/>
              <a:t> </a:t>
            </a:r>
            <a:endParaRPr sz="1900"/>
          </a:p>
          <a:p>
            <a:pPr marL="0" lvl="0" indent="0" algn="ctr" rtl="0">
              <a:spcBef>
                <a:spcPts val="0"/>
              </a:spcBef>
              <a:spcAft>
                <a:spcPts val="0"/>
              </a:spcAft>
              <a:buNone/>
            </a:pPr>
            <a:endParaRPr sz="1900"/>
          </a:p>
          <a:p>
            <a:pPr marL="0" lvl="0" indent="0" algn="ctr" rtl="0">
              <a:spcBef>
                <a:spcPts val="0"/>
              </a:spcBef>
              <a:spcAft>
                <a:spcPts val="0"/>
              </a:spcAft>
              <a:buNone/>
            </a:pPr>
            <a:r>
              <a:rPr lang="en" sz="1900"/>
              <a:t>The survey closes on </a:t>
            </a:r>
            <a:r>
              <a:rPr lang="en" sz="1900" b="1"/>
              <a:t>December 9</a:t>
            </a:r>
            <a:r>
              <a:rPr lang="en" sz="1900"/>
              <a:t> at 5pm CT. </a:t>
            </a:r>
            <a:endParaRPr sz="1900"/>
          </a:p>
          <a:p>
            <a:pPr marL="0" lvl="0" indent="0" algn="ctr" rtl="0">
              <a:spcBef>
                <a:spcPts val="0"/>
              </a:spcBef>
              <a:spcAft>
                <a:spcPts val="0"/>
              </a:spcAft>
              <a:buNone/>
            </a:pPr>
            <a:endParaRPr sz="1900"/>
          </a:p>
          <a:p>
            <a:pPr marL="0" lvl="0" indent="0" algn="ctr" rtl="0">
              <a:spcBef>
                <a:spcPts val="0"/>
              </a:spcBef>
              <a:spcAft>
                <a:spcPts val="0"/>
              </a:spcAft>
              <a:buNone/>
            </a:pPr>
            <a:r>
              <a:rPr lang="en" sz="1900"/>
              <a:t>Our goal: 100% Council engagement with this survey!</a:t>
            </a:r>
            <a:endParaRPr sz="1900"/>
          </a:p>
        </p:txBody>
      </p:sp>
      <p:pic>
        <p:nvPicPr>
          <p:cNvPr id="172" name="Google Shape;172;p27"/>
          <p:cNvPicPr preferRelativeResize="0"/>
          <p:nvPr/>
        </p:nvPicPr>
        <p:blipFill>
          <a:blip r:embed="rId4">
            <a:alphaModFix/>
          </a:blip>
          <a:stretch>
            <a:fillRect/>
          </a:stretch>
        </p:blipFill>
        <p:spPr>
          <a:xfrm>
            <a:off x="1751100" y="96550"/>
            <a:ext cx="5621826" cy="1653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p:nvPr/>
        </p:nvSpPr>
        <p:spPr>
          <a:xfrm>
            <a:off x="488175" y="1919375"/>
            <a:ext cx="8185800" cy="60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i="1" u="sng"/>
              <a:t>What’s Ahead for the Forward Together Working Group</a:t>
            </a:r>
            <a:endParaRPr sz="1900" i="1" u="sng"/>
          </a:p>
          <a:p>
            <a:pPr marL="0" lvl="0" indent="0" algn="ctr" rtl="0">
              <a:spcBef>
                <a:spcPts val="0"/>
              </a:spcBef>
              <a:spcAft>
                <a:spcPts val="0"/>
              </a:spcAft>
              <a:buNone/>
            </a:pPr>
            <a:endParaRPr sz="1900"/>
          </a:p>
          <a:p>
            <a:pPr marL="0" lvl="0" indent="0" algn="ctr" rtl="0">
              <a:spcBef>
                <a:spcPts val="0"/>
              </a:spcBef>
              <a:spcAft>
                <a:spcPts val="0"/>
              </a:spcAft>
              <a:buNone/>
            </a:pPr>
            <a:r>
              <a:rPr lang="en" sz="1900" b="1"/>
              <a:t>December 9 - January 8</a:t>
            </a:r>
            <a:r>
              <a:rPr lang="en" sz="1900"/>
              <a:t>: Complete Report for Council integrating survey results</a:t>
            </a:r>
            <a:endParaRPr sz="1900"/>
          </a:p>
          <a:p>
            <a:pPr marL="0" lvl="0" indent="0" algn="ctr" rtl="0">
              <a:spcBef>
                <a:spcPts val="0"/>
              </a:spcBef>
              <a:spcAft>
                <a:spcPts val="0"/>
              </a:spcAft>
              <a:buNone/>
            </a:pPr>
            <a:endParaRPr sz="1900"/>
          </a:p>
          <a:p>
            <a:pPr marL="0" lvl="0" indent="0" algn="ctr" rtl="0">
              <a:spcBef>
                <a:spcPts val="0"/>
              </a:spcBef>
              <a:spcAft>
                <a:spcPts val="0"/>
              </a:spcAft>
              <a:buNone/>
            </a:pPr>
            <a:r>
              <a:rPr lang="en" sz="1900" b="1"/>
              <a:t>Midwinter 2021</a:t>
            </a:r>
            <a:r>
              <a:rPr lang="en" sz="1900"/>
              <a:t>: Report Presented at Council Session</a:t>
            </a:r>
            <a:endParaRPr sz="1900"/>
          </a:p>
        </p:txBody>
      </p:sp>
      <p:pic>
        <p:nvPicPr>
          <p:cNvPr id="178" name="Google Shape;178;p28"/>
          <p:cNvPicPr preferRelativeResize="0"/>
          <p:nvPr/>
        </p:nvPicPr>
        <p:blipFill>
          <a:blip r:embed="rId3">
            <a:alphaModFix/>
          </a:blip>
          <a:stretch>
            <a:fillRect/>
          </a:stretch>
        </p:blipFill>
        <p:spPr>
          <a:xfrm>
            <a:off x="1751100" y="96550"/>
            <a:ext cx="5621826" cy="1653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We Welcome Your Feedback</a:t>
            </a:r>
            <a:endParaRPr/>
          </a:p>
        </p:txBody>
      </p:sp>
      <p:sp>
        <p:nvSpPr>
          <p:cNvPr id="184" name="Google Shape;184;p2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sz="1900" b="1"/>
          </a:p>
          <a:p>
            <a:pPr marL="0" lvl="0" indent="0" algn="ctr" rtl="0">
              <a:spcBef>
                <a:spcPts val="640"/>
              </a:spcBef>
              <a:spcAft>
                <a:spcPts val="0"/>
              </a:spcAft>
              <a:buNone/>
            </a:pPr>
            <a:r>
              <a:rPr lang="en" sz="1900" b="1"/>
              <a:t>COMPLETE THE SURVEY!</a:t>
            </a:r>
            <a:endParaRPr sz="1900" b="1"/>
          </a:p>
          <a:p>
            <a:pPr marL="0" lvl="0" indent="0" algn="l" rtl="0">
              <a:spcBef>
                <a:spcPts val="640"/>
              </a:spcBef>
              <a:spcAft>
                <a:spcPts val="0"/>
              </a:spcAft>
              <a:buNone/>
            </a:pPr>
            <a:endParaRPr sz="1900" b="1"/>
          </a:p>
          <a:p>
            <a:pPr marL="0" lvl="0" indent="0" algn="ctr" rtl="0">
              <a:spcBef>
                <a:spcPts val="640"/>
              </a:spcBef>
              <a:spcAft>
                <a:spcPts val="0"/>
              </a:spcAft>
              <a:buNone/>
            </a:pPr>
            <a:r>
              <a:rPr lang="en" sz="1900" b="1" u="sng">
                <a:solidFill>
                  <a:schemeClr val="hlink"/>
                </a:solidFill>
                <a:hlinkClick r:id="rId3"/>
              </a:rPr>
              <a:t>forwardtogether@ala.org</a:t>
            </a:r>
            <a:r>
              <a:rPr lang="en" sz="1900" b="1"/>
              <a:t> </a:t>
            </a:r>
            <a:endParaRPr sz="1900" b="1"/>
          </a:p>
          <a:p>
            <a:pPr marL="0" lvl="0" indent="0" algn="l" rtl="0">
              <a:spcBef>
                <a:spcPts val="640"/>
              </a:spcBef>
              <a:spcAft>
                <a:spcPts val="0"/>
              </a:spcAft>
              <a:buNone/>
            </a:pPr>
            <a:endParaRPr sz="1900" b="1"/>
          </a:p>
        </p:txBody>
      </p:sp>
      <p:pic>
        <p:nvPicPr>
          <p:cNvPr id="185" name="Google Shape;185;p29"/>
          <p:cNvPicPr preferRelativeResize="0"/>
          <p:nvPr/>
        </p:nvPicPr>
        <p:blipFill>
          <a:blip r:embed="rId4">
            <a:alphaModFix/>
          </a:blip>
          <a:stretch>
            <a:fillRect/>
          </a:stretch>
        </p:blipFill>
        <p:spPr>
          <a:xfrm>
            <a:off x="2103525" y="3116850"/>
            <a:ext cx="4936953" cy="1452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260725" y="97825"/>
            <a:ext cx="8482800" cy="584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Members</a:t>
            </a:r>
            <a:endParaRPr/>
          </a:p>
        </p:txBody>
      </p:sp>
      <p:pic>
        <p:nvPicPr>
          <p:cNvPr id="86" name="Google Shape;86;p15"/>
          <p:cNvPicPr preferRelativeResize="0"/>
          <p:nvPr/>
        </p:nvPicPr>
        <p:blipFill>
          <a:blip r:embed="rId3">
            <a:alphaModFix/>
          </a:blip>
          <a:stretch>
            <a:fillRect/>
          </a:stretch>
        </p:blipFill>
        <p:spPr>
          <a:xfrm>
            <a:off x="1782914" y="774425"/>
            <a:ext cx="1014023" cy="1523424"/>
          </a:xfrm>
          <a:prstGeom prst="rect">
            <a:avLst/>
          </a:prstGeom>
          <a:noFill/>
          <a:ln>
            <a:noFill/>
          </a:ln>
          <a:effectLst>
            <a:outerShdw blurRad="57150" dist="19050" dir="5400000" algn="bl" rotWithShape="0">
              <a:srgbClr val="000000">
                <a:alpha val="50000"/>
              </a:srgbClr>
            </a:outerShdw>
          </a:effectLst>
        </p:spPr>
      </p:pic>
      <p:pic>
        <p:nvPicPr>
          <p:cNvPr id="87" name="Google Shape;87;p15"/>
          <p:cNvPicPr preferRelativeResize="0"/>
          <p:nvPr/>
        </p:nvPicPr>
        <p:blipFill>
          <a:blip r:embed="rId4">
            <a:alphaModFix/>
          </a:blip>
          <a:stretch>
            <a:fillRect/>
          </a:stretch>
        </p:blipFill>
        <p:spPr>
          <a:xfrm>
            <a:off x="6527725" y="786987"/>
            <a:ext cx="1198650" cy="1498312"/>
          </a:xfrm>
          <a:prstGeom prst="rect">
            <a:avLst/>
          </a:prstGeom>
          <a:noFill/>
          <a:ln>
            <a:noFill/>
          </a:ln>
        </p:spPr>
      </p:pic>
      <p:pic>
        <p:nvPicPr>
          <p:cNvPr id="88" name="Google Shape;88;p15"/>
          <p:cNvPicPr preferRelativeResize="0"/>
          <p:nvPr/>
        </p:nvPicPr>
        <p:blipFill>
          <a:blip r:embed="rId5">
            <a:alphaModFix/>
          </a:blip>
          <a:stretch>
            <a:fillRect/>
          </a:stretch>
        </p:blipFill>
        <p:spPr>
          <a:xfrm>
            <a:off x="4155325" y="786981"/>
            <a:ext cx="1198650" cy="1498307"/>
          </a:xfrm>
          <a:prstGeom prst="rect">
            <a:avLst/>
          </a:prstGeom>
          <a:noFill/>
          <a:ln>
            <a:noFill/>
          </a:ln>
        </p:spPr>
      </p:pic>
      <p:pic>
        <p:nvPicPr>
          <p:cNvPr id="89" name="Google Shape;89;p15"/>
          <p:cNvPicPr preferRelativeResize="0"/>
          <p:nvPr/>
        </p:nvPicPr>
        <p:blipFill>
          <a:blip r:embed="rId6">
            <a:alphaModFix/>
          </a:blip>
          <a:stretch>
            <a:fillRect/>
          </a:stretch>
        </p:blipFill>
        <p:spPr>
          <a:xfrm>
            <a:off x="5329075" y="808488"/>
            <a:ext cx="1198650" cy="1455287"/>
          </a:xfrm>
          <a:prstGeom prst="rect">
            <a:avLst/>
          </a:prstGeom>
          <a:noFill/>
          <a:ln>
            <a:noFill/>
          </a:ln>
        </p:spPr>
      </p:pic>
      <p:pic>
        <p:nvPicPr>
          <p:cNvPr id="90" name="Google Shape;90;p15"/>
          <p:cNvPicPr preferRelativeResize="0"/>
          <p:nvPr/>
        </p:nvPicPr>
        <p:blipFill>
          <a:blip r:embed="rId7">
            <a:alphaModFix/>
          </a:blip>
          <a:stretch>
            <a:fillRect/>
          </a:stretch>
        </p:blipFill>
        <p:spPr>
          <a:xfrm>
            <a:off x="72025" y="2788460"/>
            <a:ext cx="1333501" cy="1696242"/>
          </a:xfrm>
          <a:prstGeom prst="rect">
            <a:avLst/>
          </a:prstGeom>
          <a:noFill/>
          <a:ln>
            <a:noFill/>
          </a:ln>
        </p:spPr>
      </p:pic>
      <p:pic>
        <p:nvPicPr>
          <p:cNvPr id="91" name="Google Shape;91;p15"/>
          <p:cNvPicPr preferRelativeResize="0"/>
          <p:nvPr/>
        </p:nvPicPr>
        <p:blipFill>
          <a:blip r:embed="rId8">
            <a:alphaModFix/>
          </a:blip>
          <a:stretch>
            <a:fillRect/>
          </a:stretch>
        </p:blipFill>
        <p:spPr>
          <a:xfrm>
            <a:off x="1485650" y="3039325"/>
            <a:ext cx="1415700" cy="1415700"/>
          </a:xfrm>
          <a:prstGeom prst="rect">
            <a:avLst/>
          </a:prstGeom>
          <a:noFill/>
          <a:ln>
            <a:noFill/>
          </a:ln>
        </p:spPr>
      </p:pic>
      <p:pic>
        <p:nvPicPr>
          <p:cNvPr id="92" name="Google Shape;92;p15"/>
          <p:cNvPicPr preferRelativeResize="0"/>
          <p:nvPr/>
        </p:nvPicPr>
        <p:blipFill>
          <a:blip r:embed="rId9">
            <a:alphaModFix/>
          </a:blip>
          <a:stretch>
            <a:fillRect/>
          </a:stretch>
        </p:blipFill>
        <p:spPr>
          <a:xfrm>
            <a:off x="2981463" y="3080423"/>
            <a:ext cx="1333500" cy="1333500"/>
          </a:xfrm>
          <a:prstGeom prst="rect">
            <a:avLst/>
          </a:prstGeom>
          <a:noFill/>
          <a:ln>
            <a:noFill/>
          </a:ln>
        </p:spPr>
      </p:pic>
      <p:pic>
        <p:nvPicPr>
          <p:cNvPr id="93" name="Google Shape;93;p15"/>
          <p:cNvPicPr preferRelativeResize="0"/>
          <p:nvPr/>
        </p:nvPicPr>
        <p:blipFill>
          <a:blip r:embed="rId10">
            <a:alphaModFix/>
          </a:blip>
          <a:stretch>
            <a:fillRect/>
          </a:stretch>
        </p:blipFill>
        <p:spPr>
          <a:xfrm>
            <a:off x="4475212" y="2790332"/>
            <a:ext cx="1198650" cy="1678094"/>
          </a:xfrm>
          <a:prstGeom prst="rect">
            <a:avLst/>
          </a:prstGeom>
          <a:noFill/>
          <a:ln>
            <a:noFill/>
          </a:ln>
        </p:spPr>
      </p:pic>
      <p:pic>
        <p:nvPicPr>
          <p:cNvPr id="94" name="Google Shape;94;p15"/>
          <p:cNvPicPr preferRelativeResize="0"/>
          <p:nvPr/>
        </p:nvPicPr>
        <p:blipFill>
          <a:blip r:embed="rId11">
            <a:alphaModFix/>
          </a:blip>
          <a:stretch>
            <a:fillRect/>
          </a:stretch>
        </p:blipFill>
        <p:spPr>
          <a:xfrm>
            <a:off x="5801476" y="2790324"/>
            <a:ext cx="1333500" cy="1666852"/>
          </a:xfrm>
          <a:prstGeom prst="rect">
            <a:avLst/>
          </a:prstGeom>
          <a:noFill/>
          <a:ln>
            <a:noFill/>
          </a:ln>
        </p:spPr>
      </p:pic>
      <p:pic>
        <p:nvPicPr>
          <p:cNvPr id="95" name="Google Shape;95;p15"/>
          <p:cNvPicPr preferRelativeResize="0"/>
          <p:nvPr/>
        </p:nvPicPr>
        <p:blipFill>
          <a:blip r:embed="rId12">
            <a:alphaModFix/>
          </a:blip>
          <a:stretch>
            <a:fillRect/>
          </a:stretch>
        </p:blipFill>
        <p:spPr>
          <a:xfrm>
            <a:off x="2796927" y="783967"/>
            <a:ext cx="1333500" cy="1504332"/>
          </a:xfrm>
          <a:prstGeom prst="rect">
            <a:avLst/>
          </a:prstGeom>
          <a:noFill/>
          <a:ln>
            <a:noFill/>
          </a:ln>
        </p:spPr>
      </p:pic>
      <p:pic>
        <p:nvPicPr>
          <p:cNvPr id="96" name="Google Shape;96;p15"/>
          <p:cNvPicPr preferRelativeResize="0"/>
          <p:nvPr/>
        </p:nvPicPr>
        <p:blipFill>
          <a:blip r:embed="rId13">
            <a:alphaModFix/>
          </a:blip>
          <a:stretch>
            <a:fillRect/>
          </a:stretch>
        </p:blipFill>
        <p:spPr>
          <a:xfrm>
            <a:off x="7327825" y="2859263"/>
            <a:ext cx="1415701" cy="1554672"/>
          </a:xfrm>
          <a:prstGeom prst="rect">
            <a:avLst/>
          </a:prstGeom>
          <a:noFill/>
          <a:ln>
            <a:noFill/>
          </a:ln>
        </p:spPr>
      </p:pic>
      <p:pic>
        <p:nvPicPr>
          <p:cNvPr id="97" name="Google Shape;97;p15"/>
          <p:cNvPicPr preferRelativeResize="0"/>
          <p:nvPr/>
        </p:nvPicPr>
        <p:blipFill>
          <a:blip r:embed="rId14">
            <a:alphaModFix/>
          </a:blip>
          <a:stretch>
            <a:fillRect/>
          </a:stretch>
        </p:blipFill>
        <p:spPr>
          <a:xfrm>
            <a:off x="72014" y="808501"/>
            <a:ext cx="1710912" cy="1455276"/>
          </a:xfrm>
          <a:prstGeom prst="rect">
            <a:avLst/>
          </a:prstGeom>
          <a:noFill/>
          <a:ln>
            <a:noFill/>
          </a:ln>
        </p:spPr>
      </p:pic>
      <p:pic>
        <p:nvPicPr>
          <p:cNvPr id="98" name="Google Shape;98;p15"/>
          <p:cNvPicPr preferRelativeResize="0"/>
          <p:nvPr/>
        </p:nvPicPr>
        <p:blipFill>
          <a:blip r:embed="rId15">
            <a:alphaModFix/>
          </a:blip>
          <a:stretch>
            <a:fillRect/>
          </a:stretch>
        </p:blipFill>
        <p:spPr>
          <a:xfrm>
            <a:off x="7726375" y="808501"/>
            <a:ext cx="1198650" cy="1598200"/>
          </a:xfrm>
          <a:prstGeom prst="rect">
            <a:avLst/>
          </a:prstGeom>
          <a:noFill/>
          <a:ln>
            <a:noFill/>
          </a:ln>
        </p:spPr>
      </p:pic>
      <p:sp>
        <p:nvSpPr>
          <p:cNvPr id="99" name="Google Shape;99;p15"/>
          <p:cNvSpPr txBox="1"/>
          <p:nvPr/>
        </p:nvSpPr>
        <p:spPr>
          <a:xfrm>
            <a:off x="153750" y="2390050"/>
            <a:ext cx="8875200" cy="1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Ben Hunter		Camila Alire   Christina Rodriques  Ed Garcia	  Erika Linke       Eboni Henry      Steven Yates 	</a:t>
            </a:r>
            <a:endParaRPr/>
          </a:p>
        </p:txBody>
      </p:sp>
      <p:sp>
        <p:nvSpPr>
          <p:cNvPr id="100" name="Google Shape;100;p15"/>
          <p:cNvSpPr txBox="1"/>
          <p:nvPr/>
        </p:nvSpPr>
        <p:spPr>
          <a:xfrm>
            <a:off x="68250" y="4484700"/>
            <a:ext cx="9046200" cy="1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JJ Pionke 	  Joslyn Bowling-Dixon     Lesliediana Jones   Meg Delaney     Sara Dallas     Stephanie Chase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70350" y="45525"/>
            <a:ext cx="8361900" cy="972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4300"/>
              <a:t>Forward Together Working Group Mission</a:t>
            </a:r>
            <a:endParaRPr sz="4300"/>
          </a:p>
        </p:txBody>
      </p:sp>
      <p:sp>
        <p:nvSpPr>
          <p:cNvPr id="106" name="Google Shape;106;p16"/>
          <p:cNvSpPr txBox="1">
            <a:spLocks noGrp="1"/>
          </p:cNvSpPr>
          <p:nvPr>
            <p:ph type="body" idx="1"/>
          </p:nvPr>
        </p:nvSpPr>
        <p:spPr>
          <a:xfrm>
            <a:off x="251000" y="1752425"/>
            <a:ext cx="8520600" cy="3157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900"/>
              <a:t>Through the remainder of 2020, the Forward Together Working Group is hosting a series of two-hour discussion sessions for current Councilors, focusing on the elements of the Forward Together recommendations that have the greatest lack of consensus.  This is to give current Councilors time to review, consider, discuss and provide feedback to the Working Group so final recommendations can be brought forward for a Council vote. </a:t>
            </a:r>
            <a:endParaRPr sz="2700">
              <a:solidFill>
                <a:schemeClr val="dk1"/>
              </a:solidFill>
            </a:endParaRPr>
          </a:p>
          <a:p>
            <a:pPr marL="0" lvl="0" indent="0" algn="r" rtl="0">
              <a:spcBef>
                <a:spcPts val="1200"/>
              </a:spcBef>
              <a:spcAft>
                <a:spcPts val="0"/>
              </a:spcAft>
              <a:buClr>
                <a:schemeClr val="dk1"/>
              </a:buClr>
              <a:buSzPts val="1100"/>
              <a:buFont typeface="Arial"/>
              <a:buNone/>
            </a:pPr>
            <a:r>
              <a:rPr lang="en" sz="1100">
                <a:solidFill>
                  <a:schemeClr val="dk1"/>
                </a:solidFill>
              </a:rPr>
              <a:t>)</a:t>
            </a:r>
            <a:endParaRPr sz="1100">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Process: Outward Facing </a:t>
            </a:r>
            <a:endParaRPr/>
          </a:p>
        </p:txBody>
      </p:sp>
      <p:sp>
        <p:nvSpPr>
          <p:cNvPr id="112" name="Google Shape;112;p17"/>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endParaRPr sz="1300"/>
          </a:p>
          <a:p>
            <a:pPr marL="457200" lvl="0" indent="-311150" algn="l" rtl="0">
              <a:lnSpc>
                <a:spcPct val="115000"/>
              </a:lnSpc>
              <a:spcBef>
                <a:spcPts val="1200"/>
              </a:spcBef>
              <a:spcAft>
                <a:spcPts val="0"/>
              </a:spcAft>
              <a:buClr>
                <a:srgbClr val="000000"/>
              </a:buClr>
              <a:buSzPts val="1300"/>
              <a:buChar char="●"/>
            </a:pPr>
            <a:r>
              <a:rPr lang="en" sz="1500"/>
              <a:t>Pertinent Document microsite:</a:t>
            </a:r>
            <a:r>
              <a:rPr lang="en" sz="1300" u="sng">
                <a:solidFill>
                  <a:srgbClr val="1155CC"/>
                </a:solidFill>
                <a:hlinkClick r:id="rId3">
                  <a:extLst>
                    <a:ext uri="{A12FA001-AC4F-418D-AE19-62706E023703}">
                      <ahyp:hlinkClr xmlns:ahyp="http://schemas.microsoft.com/office/drawing/2018/hyperlinkcolor" val="tx"/>
                    </a:ext>
                  </a:extLst>
                </a:hlinkClick>
              </a:rPr>
              <a:t>https://forwardtogether.ala.org/index.php/reports/</a:t>
            </a:r>
            <a:r>
              <a:rPr lang="en" sz="1300"/>
              <a:t>.  </a:t>
            </a:r>
            <a:endParaRPr sz="1500"/>
          </a:p>
          <a:p>
            <a:pPr marL="457200" lvl="0" indent="0" algn="l" rtl="0">
              <a:lnSpc>
                <a:spcPct val="115000"/>
              </a:lnSpc>
              <a:spcBef>
                <a:spcPts val="1200"/>
              </a:spcBef>
              <a:spcAft>
                <a:spcPts val="0"/>
              </a:spcAft>
              <a:buNone/>
            </a:pPr>
            <a:endParaRPr sz="1500"/>
          </a:p>
          <a:p>
            <a:pPr marL="457200" lvl="0" indent="-323850" algn="l" rtl="0">
              <a:lnSpc>
                <a:spcPct val="115000"/>
              </a:lnSpc>
              <a:spcBef>
                <a:spcPts val="1200"/>
              </a:spcBef>
              <a:spcAft>
                <a:spcPts val="0"/>
              </a:spcAft>
              <a:buClr>
                <a:srgbClr val="000000"/>
              </a:buClr>
              <a:buSzPts val="1500"/>
              <a:buChar char="●"/>
            </a:pPr>
            <a:r>
              <a:rPr lang="en" sz="1500"/>
              <a:t>Background/Origin Story Provided on Forward Together Working Group microsite</a:t>
            </a:r>
            <a:endParaRPr sz="1500"/>
          </a:p>
          <a:p>
            <a:pPr marL="457200" lvl="0" indent="0" algn="l" rtl="0">
              <a:lnSpc>
                <a:spcPct val="115000"/>
              </a:lnSpc>
              <a:spcBef>
                <a:spcPts val="1200"/>
              </a:spcBef>
              <a:spcAft>
                <a:spcPts val="0"/>
              </a:spcAft>
              <a:buNone/>
            </a:pPr>
            <a:endParaRPr sz="1500"/>
          </a:p>
          <a:p>
            <a:pPr marL="457200" lvl="0" indent="-323850" algn="l" rtl="0">
              <a:lnSpc>
                <a:spcPct val="115000"/>
              </a:lnSpc>
              <a:spcBef>
                <a:spcPts val="1200"/>
              </a:spcBef>
              <a:spcAft>
                <a:spcPts val="0"/>
              </a:spcAft>
              <a:buClr>
                <a:srgbClr val="000000"/>
              </a:buClr>
              <a:buSzPts val="1500"/>
              <a:buChar char="●"/>
            </a:pPr>
            <a:r>
              <a:rPr lang="en" sz="1500"/>
              <a:t>Ground Rules set for each session</a:t>
            </a:r>
            <a:endParaRPr sz="1500"/>
          </a:p>
          <a:p>
            <a:pPr marL="457200" lvl="0" indent="0" algn="l" rtl="0">
              <a:lnSpc>
                <a:spcPct val="115000"/>
              </a:lnSpc>
              <a:spcBef>
                <a:spcPts val="1200"/>
              </a:spcBef>
              <a:spcAft>
                <a:spcPts val="0"/>
              </a:spcAft>
              <a:buNone/>
            </a:pPr>
            <a:endParaRPr sz="1100" i="1"/>
          </a:p>
          <a:p>
            <a:pPr marL="457200" lvl="0" indent="0" algn="l" rtl="0">
              <a:lnSpc>
                <a:spcPct val="115000"/>
              </a:lnSpc>
              <a:spcBef>
                <a:spcPts val="0"/>
              </a:spcBef>
              <a:spcAft>
                <a:spcPts val="0"/>
              </a:spcAft>
              <a:buNone/>
            </a:pPr>
            <a:endParaRPr sz="1100" i="1"/>
          </a:p>
          <a:p>
            <a:pPr marL="457200" lvl="0" indent="0" algn="l" rtl="0">
              <a:lnSpc>
                <a:spcPct val="115000"/>
              </a:lnSpc>
              <a:spcBef>
                <a:spcPts val="1200"/>
              </a:spcBef>
              <a:spcAft>
                <a:spcPts val="0"/>
              </a:spcAft>
              <a:buNone/>
            </a:pPr>
            <a:endParaRPr sz="1300"/>
          </a:p>
          <a:p>
            <a:pPr marL="457200" lvl="0" indent="0" algn="l" rtl="0">
              <a:lnSpc>
                <a:spcPct val="115000"/>
              </a:lnSpc>
              <a:spcBef>
                <a:spcPts val="1200"/>
              </a:spcBef>
              <a:spcAft>
                <a:spcPts val="0"/>
              </a:spcAft>
              <a:buNone/>
            </a:pPr>
            <a:endParaRPr sz="1300"/>
          </a:p>
          <a:p>
            <a:pPr marL="457200" lvl="0" indent="0" algn="l" rtl="0">
              <a:lnSpc>
                <a:spcPct val="115000"/>
              </a:lnSpc>
              <a:spcBef>
                <a:spcPts val="1200"/>
              </a:spcBef>
              <a:spcAft>
                <a:spcPts val="0"/>
              </a:spcAft>
              <a:buNone/>
            </a:pPr>
            <a:endParaRPr sz="1300"/>
          </a:p>
          <a:p>
            <a:pPr marL="0" lvl="0" indent="0" algn="l" rtl="0">
              <a:spcBef>
                <a:spcPts val="12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Process: Behind the Scenes</a:t>
            </a:r>
            <a:endParaRPr/>
          </a:p>
        </p:txBody>
      </p:sp>
      <p:sp>
        <p:nvSpPr>
          <p:cNvPr id="118" name="Google Shape;118;p18"/>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457200" lvl="0" indent="0" algn="l" rtl="0">
              <a:spcBef>
                <a:spcPts val="640"/>
              </a:spcBef>
              <a:spcAft>
                <a:spcPts val="0"/>
              </a:spcAft>
              <a:buNone/>
            </a:pPr>
            <a:endParaRPr sz="1300"/>
          </a:p>
          <a:p>
            <a:pPr marL="457200" lvl="0" indent="-323850" algn="l" rtl="0">
              <a:lnSpc>
                <a:spcPct val="115000"/>
              </a:lnSpc>
              <a:spcBef>
                <a:spcPts val="1200"/>
              </a:spcBef>
              <a:spcAft>
                <a:spcPts val="0"/>
              </a:spcAft>
              <a:buClr>
                <a:schemeClr val="dk1"/>
              </a:buClr>
              <a:buSzPts val="1500"/>
              <a:buChar char="●"/>
            </a:pPr>
            <a:r>
              <a:rPr lang="en" sz="1500"/>
              <a:t>ALA Connect Page</a:t>
            </a:r>
            <a:endParaRPr sz="1500"/>
          </a:p>
          <a:p>
            <a:pPr marL="457200" lvl="0" indent="-323850" algn="l" rtl="0">
              <a:lnSpc>
                <a:spcPct val="115000"/>
              </a:lnSpc>
              <a:spcBef>
                <a:spcPts val="0"/>
              </a:spcBef>
              <a:spcAft>
                <a:spcPts val="0"/>
              </a:spcAft>
              <a:buClr>
                <a:schemeClr val="dk1"/>
              </a:buClr>
              <a:buSzPts val="1500"/>
              <a:buChar char="●"/>
            </a:pPr>
            <a:r>
              <a:rPr lang="en" sz="1500"/>
              <a:t>Forward Together Working Group meets bi-weekly on Mondays from 3PM-5PM CST</a:t>
            </a:r>
            <a:endParaRPr sz="1500"/>
          </a:p>
          <a:p>
            <a:pPr marL="457200" lvl="0" indent="-323850" algn="l" rtl="0">
              <a:lnSpc>
                <a:spcPct val="115000"/>
              </a:lnSpc>
              <a:spcBef>
                <a:spcPts val="0"/>
              </a:spcBef>
              <a:spcAft>
                <a:spcPts val="0"/>
              </a:spcAft>
              <a:buClr>
                <a:schemeClr val="dk1"/>
              </a:buClr>
              <a:buSzPts val="1500"/>
              <a:buChar char="●"/>
            </a:pPr>
            <a:r>
              <a:rPr lang="en" sz="1500"/>
              <a:t>Slides from Friday sessions as well as Zoom transcript provided after each session</a:t>
            </a:r>
            <a:endParaRPr sz="1500"/>
          </a:p>
          <a:p>
            <a:pPr marL="457200" lvl="0" indent="-323850" algn="l" rtl="0">
              <a:lnSpc>
                <a:spcPct val="115000"/>
              </a:lnSpc>
              <a:spcBef>
                <a:spcPts val="0"/>
              </a:spcBef>
              <a:spcAft>
                <a:spcPts val="0"/>
              </a:spcAft>
              <a:buClr>
                <a:schemeClr val="dk1"/>
              </a:buClr>
              <a:buSzPts val="1500"/>
              <a:buChar char="●"/>
            </a:pPr>
            <a:r>
              <a:rPr lang="en" sz="1500"/>
              <a:t>Post-session meeting with FTWG to prep for Monday meetings</a:t>
            </a:r>
            <a:endParaRPr sz="1500"/>
          </a:p>
          <a:p>
            <a:pPr marL="457200" lvl="0" indent="-323850" algn="l" rtl="0">
              <a:lnSpc>
                <a:spcPct val="115000"/>
              </a:lnSpc>
              <a:spcBef>
                <a:spcPts val="0"/>
              </a:spcBef>
              <a:spcAft>
                <a:spcPts val="0"/>
              </a:spcAft>
              <a:buClr>
                <a:schemeClr val="dk1"/>
              </a:buClr>
              <a:buSzPts val="1500"/>
              <a:buChar char="●"/>
            </a:pPr>
            <a:r>
              <a:rPr lang="en" sz="1500"/>
              <a:t>Draft and send replies concerning FTWG to Council Listserv</a:t>
            </a:r>
            <a:endParaRPr sz="1500"/>
          </a:p>
          <a:p>
            <a:pPr marL="0" lvl="0" indent="0" algn="l" rtl="0">
              <a:spcBef>
                <a:spcPts val="1200"/>
              </a:spcBef>
              <a:spcAft>
                <a:spcPts val="0"/>
              </a:spcAft>
              <a:buNone/>
            </a:pP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Timeline for Council Information Sessions</a:t>
            </a:r>
            <a:endParaRPr/>
          </a:p>
        </p:txBody>
      </p:sp>
      <p:sp>
        <p:nvSpPr>
          <p:cNvPr id="124" name="Google Shape;124;p19"/>
          <p:cNvSpPr txBox="1">
            <a:spLocks noGrp="1"/>
          </p:cNvSpPr>
          <p:nvPr>
            <p:ph type="body" idx="1"/>
          </p:nvPr>
        </p:nvSpPr>
        <p:spPr>
          <a:xfrm>
            <a:off x="195675" y="1152475"/>
            <a:ext cx="88755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1900"/>
          </a:p>
          <a:p>
            <a:pPr marL="0" lvl="0" indent="0" algn="l" rtl="0">
              <a:spcBef>
                <a:spcPts val="640"/>
              </a:spcBef>
              <a:spcAft>
                <a:spcPts val="0"/>
              </a:spcAft>
              <a:buNone/>
            </a:pPr>
            <a:r>
              <a:rPr lang="en" sz="1900"/>
              <a:t>8/28	☑ALA Core Values </a:t>
            </a:r>
            <a:endParaRPr sz="1900"/>
          </a:p>
          <a:p>
            <a:pPr marL="0" lvl="0" indent="0" algn="l" rtl="0">
              <a:spcBef>
                <a:spcPts val="640"/>
              </a:spcBef>
              <a:spcAft>
                <a:spcPts val="0"/>
              </a:spcAft>
              <a:buNone/>
            </a:pPr>
            <a:r>
              <a:rPr lang="en" sz="1900"/>
              <a:t>9/11		☑ Election and Appointment of the Board of Directors; Size of the Board</a:t>
            </a:r>
            <a:endParaRPr sz="1900"/>
          </a:p>
          <a:p>
            <a:pPr marL="0" lvl="0" indent="0" algn="l" rtl="0">
              <a:spcBef>
                <a:spcPts val="640"/>
              </a:spcBef>
              <a:spcAft>
                <a:spcPts val="0"/>
              </a:spcAft>
              <a:buNone/>
            </a:pPr>
            <a:r>
              <a:rPr lang="en" sz="1900"/>
              <a:t>9/25	☑ Elected and Appointed members to ALA Committees</a:t>
            </a:r>
            <a:endParaRPr sz="1900"/>
          </a:p>
          <a:p>
            <a:pPr marL="0" lvl="0" indent="0" algn="l" rtl="0">
              <a:spcBef>
                <a:spcPts val="640"/>
              </a:spcBef>
              <a:spcAft>
                <a:spcPts val="0"/>
              </a:spcAft>
              <a:buNone/>
            </a:pPr>
            <a:r>
              <a:rPr lang="en" sz="1900"/>
              <a:t>10/9	☑ 1% Threshold for Round Table creation</a:t>
            </a:r>
            <a:endParaRPr sz="1900"/>
          </a:p>
          <a:p>
            <a:pPr marL="0" lvl="0" indent="0" algn="l" rtl="0">
              <a:spcBef>
                <a:spcPts val="640"/>
              </a:spcBef>
              <a:spcAft>
                <a:spcPts val="0"/>
              </a:spcAft>
              <a:buNone/>
            </a:pPr>
            <a:r>
              <a:rPr lang="en" sz="1900"/>
              <a:t>11/6		☑ Shared Round Table Governance Docs, Policies and Procedures</a:t>
            </a:r>
            <a:endParaRPr sz="1900"/>
          </a:p>
          <a:p>
            <a:pPr marL="0" lvl="0" indent="0" algn="l" rtl="0">
              <a:spcBef>
                <a:spcPts val="640"/>
              </a:spcBef>
              <a:spcAft>
                <a:spcPts val="0"/>
              </a:spcAft>
              <a:buNone/>
            </a:pPr>
            <a:r>
              <a:rPr lang="en" sz="1900"/>
              <a:t>11/20	☑ Redistribution of the functions of Council to other areas of the Assoc.</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Do you have a better understanding of Forward Together and Core Values?</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How can the Core Values be better represented in ALA?</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your concerns about Core Values in Forward Together?</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What additional information do you need to make a decision regarding Core Values and ALA?</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some ways we can respond to your questions or concerns?</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spcBef>
                <a:spcPts val="12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0" name="Google Shape;130;p2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Council Information Session 1: Core Values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Do you have a better understanding of Forward Together and the ALA Board of Directors?</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How can the ALA Board of Directors be better improved?</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your concerns about the ALA Board of Directors in Forward Together?</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What additional information do you need to make a decision regarding the ALA Board of Directors?</a:t>
            </a:r>
            <a:endParaRPr sz="18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800">
                <a:solidFill>
                  <a:schemeClr val="dk1"/>
                </a:solidFill>
              </a:rPr>
              <a:t>What are some ways we can respond to your questions or concerns?</a:t>
            </a:r>
            <a:endParaRPr sz="1800">
              <a:solidFill>
                <a:schemeClr val="dk1"/>
              </a:solidFill>
            </a:endParaRPr>
          </a:p>
        </p:txBody>
      </p:sp>
      <p:sp>
        <p:nvSpPr>
          <p:cNvPr id="136" name="Google Shape;136;p2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Council Information Session 2: </a:t>
            </a:r>
            <a:endParaRPr/>
          </a:p>
          <a:p>
            <a:pPr marL="0" lvl="0" indent="0" algn="ctr" rtl="0">
              <a:spcBef>
                <a:spcPts val="0"/>
              </a:spcBef>
              <a:spcAft>
                <a:spcPts val="0"/>
              </a:spcAft>
              <a:buNone/>
            </a:pPr>
            <a:r>
              <a:rPr lang="en"/>
              <a:t>Board of Directors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p:nvPr/>
        </p:nvSpPr>
        <p:spPr>
          <a:xfrm>
            <a:off x="342750" y="1215000"/>
            <a:ext cx="8458500" cy="311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Do you have a better understanding of the Forward Together process and the SCOE recommendations on ALA Committees?</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How can the ALA Committee recommendations be better improved?</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your concerns about ALA Committees in Forward Together?</a:t>
            </a:r>
            <a:endParaRPr sz="1800">
              <a:solidFill>
                <a:schemeClr val="dk1"/>
              </a:solidFill>
            </a:endParaRPr>
          </a:p>
          <a:p>
            <a:pPr marL="0" lvl="0" indent="0" algn="l" rtl="0">
              <a:spcBef>
                <a:spcPts val="1200"/>
              </a:spcBef>
              <a:spcAft>
                <a:spcPts val="0"/>
              </a:spcAft>
              <a:buClr>
                <a:schemeClr val="dk1"/>
              </a:buClr>
              <a:buSzPts val="1100"/>
              <a:buFont typeface="Arial"/>
              <a:buNone/>
            </a:pPr>
            <a:r>
              <a:rPr lang="en" sz="1800">
                <a:solidFill>
                  <a:schemeClr val="dk1"/>
                </a:solidFill>
              </a:rPr>
              <a:t>What additional information do you need to make a decision regarding ALA Committees?</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rPr>
              <a:t>What are some ways we can respond to your questions or concerns?</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800"/>
          </a:p>
          <a:p>
            <a:pPr marL="0" lvl="0" indent="0" algn="l" rtl="0">
              <a:spcBef>
                <a:spcPts val="120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2" name="Google Shape;142;p2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Council Information Session 3: ALA Committees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On-screen Show (16:9)</PresentationFormat>
  <Paragraphs>153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EB Garamond</vt:lpstr>
      <vt:lpstr>Gill Sans</vt:lpstr>
      <vt:lpstr>Office Theme</vt:lpstr>
      <vt:lpstr>Forward Together  Working Group</vt:lpstr>
      <vt:lpstr>Members</vt:lpstr>
      <vt:lpstr> Forward Together Working Group Mission</vt:lpstr>
      <vt:lpstr>The Process: Outward Facing </vt:lpstr>
      <vt:lpstr>The Process: Behind the Scenes</vt:lpstr>
      <vt:lpstr>Timeline for Council Information Sessions</vt:lpstr>
      <vt:lpstr>Council Information Session 1: Core Values</vt:lpstr>
      <vt:lpstr>Council Information Session 2:  Board of Directors</vt:lpstr>
      <vt:lpstr>Council Information Session 3: ALA Committees</vt:lpstr>
      <vt:lpstr>Council Information Session 4:  1% Threshold for Roundtables </vt:lpstr>
      <vt:lpstr>Council Information Session 5:  Roundtable Governing Documents</vt:lpstr>
      <vt:lpstr>Council Information Session 6: Council</vt:lpstr>
      <vt:lpstr>Where We’ve Captured the Flavor of the Conversations</vt:lpstr>
      <vt:lpstr>PowerPoint Presentation</vt:lpstr>
      <vt:lpstr>PowerPoint Presentation</vt:lpstr>
      <vt:lpstr>We Welcome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Forward Together  Working Group</dc:title>
  <dc:creator>Marsha Burgess</dc:creator>
  <cp:lastModifiedBy>Marsha Burgess</cp:lastModifiedBy>
  <cp:revision>1</cp:revision>
  <dcterms:modified xsi:type="dcterms:W3CDTF">2020-12-02T22:58:19Z</dcterms:modified>
</cp:coreProperties>
</file>