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5" r:id="rId3"/>
    <p:sldMasterId id="214748366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embeddedFontLst>
    <p:embeddedFont>
      <p:font typeface="Century Gothic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CenturyGothic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CenturyGothic-bold.fntdata"/><Relationship Id="rId6" Type="http://schemas.openxmlformats.org/officeDocument/2006/relationships/slide" Target="slides/slide1.xml"/><Relationship Id="rId18" Type="http://schemas.openxmlformats.org/officeDocument/2006/relationships/font" Target="fonts/CenturyGothic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Shape 27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Shape 27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Shape 29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Shape 17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Shape 18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Shape 19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Shape 20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Shape 21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Shape 23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Shape 24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Shape 26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Shape 2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hape 24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" name="Shape 25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6" name="Shape 26"/>
            <p:cNvSpPr/>
            <p:nvPr/>
          </p:nvSpPr>
          <p:spPr>
            <a:xfrm>
              <a:off x="9181476" y="-8467"/>
              <a:ext cx="3007349" cy="6866467"/>
            </a:xfrm>
            <a:custGeom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27" name="Shape 27"/>
            <p:cNvSpPr/>
            <p:nvPr/>
          </p:nvSpPr>
          <p:spPr>
            <a:xfrm>
              <a:off x="9603442" y="-8467"/>
              <a:ext cx="2588558" cy="6866467"/>
            </a:xfrm>
            <a:custGeom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8" name="Shape 28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9334500" y="-8467"/>
              <a:ext cx="2854326" cy="6866467"/>
            </a:xfrm>
            <a:custGeom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30" name="Shape 30"/>
            <p:cNvSpPr/>
            <p:nvPr/>
          </p:nvSpPr>
          <p:spPr>
            <a:xfrm>
              <a:off x="10898730" y="-8467"/>
              <a:ext cx="1290094" cy="6866467"/>
            </a:xfrm>
            <a:custGeom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31" name="Shape 31"/>
            <p:cNvSpPr/>
            <p:nvPr/>
          </p:nvSpPr>
          <p:spPr>
            <a:xfrm>
              <a:off x="10938999" y="-8467"/>
              <a:ext cx="1249825" cy="6866467"/>
            </a:xfrm>
            <a:custGeom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2" name="Shape 32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Shape 34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b="0" i="0" sz="54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aption">
  <p:cSld name="Title and Caption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i="0" sz="44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with Caption">
  <p:cSld name="Quote with Caption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i="0" sz="44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2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" name="Shape 10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Shape 10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800" u="none" cap="none" strike="noStrike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me Card">
  <p:cSld name="Name Card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i="0" sz="44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Name Card">
  <p:cSld name="Quote Name Card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i="0" sz="44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b="0" i="0" sz="2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Shape 118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Shape 119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rue or False">
  <p:cSld name="True or Fals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i="0" sz="44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b="0" i="0" sz="24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59" name="Shape 15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60" name="Shape 16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61" name="Shape 16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i="0" sz="40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2" type="body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b="0" i="0" sz="2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1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3" type="body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b="0" i="0" sz="2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1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4" type="body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b="0" i="0" sz="20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2" type="body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i="0" sz="24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5" name="Shape 85"/>
          <p:cNvSpPr/>
          <p:nvPr>
            <p:ph idx="2" type="pic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Shape 7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" name="Shape 8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" name="Shape 9"/>
            <p:cNvSpPr/>
            <p:nvPr/>
          </p:nvSpPr>
          <p:spPr>
            <a:xfrm>
              <a:off x="9181476" y="-8467"/>
              <a:ext cx="3007349" cy="6866467"/>
            </a:xfrm>
            <a:custGeom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0" name="Shape 10"/>
            <p:cNvSpPr/>
            <p:nvPr/>
          </p:nvSpPr>
          <p:spPr>
            <a:xfrm>
              <a:off x="9603442" y="-8467"/>
              <a:ext cx="2588558" cy="6866467"/>
            </a:xfrm>
            <a:custGeom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Shape 1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9334500" y="-8467"/>
              <a:ext cx="2854326" cy="6866467"/>
            </a:xfrm>
            <a:custGeom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3" name="Shape 13"/>
            <p:cNvSpPr/>
            <p:nvPr/>
          </p:nvSpPr>
          <p:spPr>
            <a:xfrm>
              <a:off x="10898730" y="-8467"/>
              <a:ext cx="1290094" cy="6866467"/>
            </a:xfrm>
            <a:custGeom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4" name="Shape 14"/>
            <p:cNvSpPr/>
            <p:nvPr/>
          </p:nvSpPr>
          <p:spPr>
            <a:xfrm>
              <a:off x="10938999" y="-8467"/>
              <a:ext cx="1249825" cy="6866467"/>
            </a:xfrm>
            <a:custGeom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5" name="Shape 15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" name="Shape 17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Shape 140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1" name="Shape 14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2" name="Shape 142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43" name="Shape 143"/>
            <p:cNvSpPr/>
            <p:nvPr/>
          </p:nvSpPr>
          <p:spPr>
            <a:xfrm>
              <a:off x="9181476" y="-8467"/>
              <a:ext cx="3007349" cy="6866467"/>
            </a:xfrm>
            <a:custGeom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44" name="Shape 144"/>
            <p:cNvSpPr/>
            <p:nvPr/>
          </p:nvSpPr>
          <p:spPr>
            <a:xfrm>
              <a:off x="9603442" y="-8467"/>
              <a:ext cx="2588558" cy="6866467"/>
            </a:xfrm>
            <a:custGeom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45" name="Shape 145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9334500" y="-8467"/>
              <a:ext cx="2854326" cy="6866467"/>
            </a:xfrm>
            <a:custGeom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47" name="Shape 147"/>
            <p:cNvSpPr/>
            <p:nvPr/>
          </p:nvSpPr>
          <p:spPr>
            <a:xfrm>
              <a:off x="10898730" y="-8467"/>
              <a:ext cx="1290094" cy="6866467"/>
            </a:xfrm>
            <a:custGeom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48" name="Shape 148"/>
            <p:cNvSpPr/>
            <p:nvPr/>
          </p:nvSpPr>
          <p:spPr>
            <a:xfrm>
              <a:off x="10938999" y="-8467"/>
              <a:ext cx="1249825" cy="6866467"/>
            </a:xfrm>
            <a:custGeom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49" name="Shape 149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1" name="Shape 151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53" name="Shape 15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54" name="Shape 15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55" name="Shape 15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mymodernmet.com/classical-music-data-visualizations-nicholas-rougeux/" TargetMode="External"/><Relationship Id="rId4" Type="http://schemas.openxmlformats.org/officeDocument/2006/relationships/hyperlink" Target="https://d3js.org/" TargetMode="External"/><Relationship Id="rId5" Type="http://schemas.openxmlformats.org/officeDocument/2006/relationships/hyperlink" Target="http://www.istl.org/18-spring/refereed2.html" TargetMode="External"/><Relationship Id="rId6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Relationship Id="rId3" Type="http://schemas.openxmlformats.org/officeDocument/2006/relationships/hyperlink" Target="mailto:sigman.jessica@epa.gov" TargetMode="External"/><Relationship Id="rId4" Type="http://schemas.openxmlformats.org/officeDocument/2006/relationships/image" Target="../media/image6.jpg"/><Relationship Id="rId5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hyperlink" Target="http://www.istl.org/18-spring/refereed2.html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Relationship Id="rId4" Type="http://schemas.openxmlformats.org/officeDocument/2006/relationships/image" Target="../media/image3.jpg"/><Relationship Id="rId5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0" Type="http://schemas.openxmlformats.org/officeDocument/2006/relationships/image" Target="../media/image11.jp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udemy.com/tableau10/?siteID=SAyYsTvLiGQ-FyJyj5TdCLmVLl8LtSqNWA&amp;LSNPUBID=SAyYsTvLiGQ" TargetMode="External"/><Relationship Id="rId4" Type="http://schemas.openxmlformats.org/officeDocument/2006/relationships/hyperlink" Target="https://www.datacamp.com/tracks/skill" TargetMode="External"/><Relationship Id="rId9" Type="http://schemas.openxmlformats.org/officeDocument/2006/relationships/hyperlink" Target="https://www.skillshare.com/browse/data-visualization" TargetMode="External"/><Relationship Id="rId5" Type="http://schemas.openxmlformats.org/officeDocument/2006/relationships/hyperlink" Target="https://www.edx.org/learn/data-visualization" TargetMode="External"/><Relationship Id="rId6" Type="http://schemas.openxmlformats.org/officeDocument/2006/relationships/hyperlink" Target="https://www.udacity.com/course/data-visualization-and-d3js--ud507" TargetMode="External"/><Relationship Id="rId7" Type="http://schemas.openxmlformats.org/officeDocument/2006/relationships/hyperlink" Target="https://www.coursera.org/specializations/jhu-data-science" TargetMode="External"/><Relationship Id="rId8" Type="http://schemas.openxmlformats.org/officeDocument/2006/relationships/hyperlink" Target="https://bost.ocks.org/mike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12.jpg"/><Relationship Id="rId5" Type="http://schemas.openxmlformats.org/officeDocument/2006/relationships/hyperlink" Target="https://learn.freecodecamp.org/" TargetMode="External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hyperlink" Target="http://vizualize.me/" TargetMode="External"/><Relationship Id="rId10" Type="http://schemas.openxmlformats.org/officeDocument/2006/relationships/hyperlink" Target="https://sourceforge.net/" TargetMode="External"/><Relationship Id="rId13" Type="http://schemas.openxmlformats.org/officeDocument/2006/relationships/hyperlink" Target="https://www.gliffy.com/pricing" TargetMode="External"/><Relationship Id="rId12" Type="http://schemas.openxmlformats.org/officeDocument/2006/relationships/hyperlink" Target="http://openrefine.org/" TargetMode="External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d3js.org/" TargetMode="External"/><Relationship Id="rId4" Type="http://schemas.openxmlformats.org/officeDocument/2006/relationships/hyperlink" Target="https://developers.google.com/chart/" TargetMode="External"/><Relationship Id="rId9" Type="http://schemas.openxmlformats.org/officeDocument/2006/relationships/hyperlink" Target="https://about.gitlab.com/?utm_medium=cpc&amp;utm_source=google&amp;utm_campaign=brand+general+us+desktop+e&amp;utm_term=gitlab_e&amp;utm_source=google&amp;utm_medium=cpc&amp;utm_campaign=&amp;utm_content=&amp;utm_term=gitlab&amp;gclid=EAIaIQobChMIhbvDh8Td2wIVAoTICh3CfgPaEAAYASAAEgIJF_D_BwE" TargetMode="External"/><Relationship Id="rId15" Type="http://schemas.openxmlformats.org/officeDocument/2006/relationships/hyperlink" Target="https://gephi.org/" TargetMode="External"/><Relationship Id="rId14" Type="http://schemas.openxmlformats.org/officeDocument/2006/relationships/hyperlink" Target="https://www.policymap.com/" TargetMode="External"/><Relationship Id="rId16" Type="http://schemas.openxmlformats.org/officeDocument/2006/relationships/image" Target="../media/image2.png"/><Relationship Id="rId5" Type="http://schemas.openxmlformats.org/officeDocument/2006/relationships/hyperlink" Target="https://myheatmap.com/" TargetMode="External"/><Relationship Id="rId6" Type="http://schemas.openxmlformats.org/officeDocument/2006/relationships/hyperlink" Target="https://gephi.org/" TargetMode="External"/><Relationship Id="rId7" Type="http://schemas.openxmlformats.org/officeDocument/2006/relationships/hyperlink" Target="https://www.r-project.org/" TargetMode="External"/><Relationship Id="rId8" Type="http://schemas.openxmlformats.org/officeDocument/2006/relationships/hyperlink" Target="https://github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2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ctrTitle"/>
          </p:nvPr>
        </p:nvSpPr>
        <p:spPr>
          <a:xfrm>
            <a:off x="1507066" y="2099734"/>
            <a:ext cx="7766937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entury Gothic"/>
              <a:buNone/>
            </a:pPr>
            <a:r>
              <a:rPr b="0" i="0" lang="en-US" sz="54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Visualizing Agriculture Research </a:t>
            </a:r>
            <a:endParaRPr/>
          </a:p>
        </p:txBody>
      </p:sp>
      <p:sp>
        <p:nvSpPr>
          <p:cNvPr id="167" name="Shape 167"/>
          <p:cNvSpPr txBox="1"/>
          <p:nvPr>
            <p:ph idx="1" type="subTitle"/>
          </p:nvPr>
        </p:nvSpPr>
        <p:spPr>
          <a:xfrm>
            <a:off x="1507067" y="3843569"/>
            <a:ext cx="7766936" cy="1911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b="0" i="0" lang="en-US" sz="1800" u="none" cap="none" strike="noStrike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Jesse Sigman</a:t>
            </a:r>
            <a:endParaRPr b="0" i="0" sz="1800" u="none" cap="none" strike="noStrike">
              <a:solidFill>
                <a:srgbClr val="92D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b="0" i="0" lang="en-US" sz="1800" u="none" cap="none" strike="noStrike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Reference Services Coordinator and Chemical &amp; Toxics Librarian</a:t>
            </a:r>
            <a:endParaRPr/>
          </a:p>
          <a:p>
            <a:pPr indent="0" lvl="0" marL="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b="0" i="0" lang="en-US" sz="1800" u="none" cap="none" strike="noStrike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Headquarters – US Environmental Protection Agency</a:t>
            </a:r>
            <a:endParaRPr/>
          </a:p>
          <a:p>
            <a:pPr indent="0" lvl="0" marL="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b="0" i="0" lang="en-US" sz="1800" u="none" cap="none" strike="noStrike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Contractor – ASMS</a:t>
            </a:r>
            <a:endParaRPr/>
          </a:p>
          <a:p>
            <a:pPr indent="0" lvl="0" marL="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b="0" i="0" lang="en-US" sz="1800" u="none" cap="none" strike="noStrike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sigman.jessica@epa.gov</a:t>
            </a:r>
            <a:endParaRPr/>
          </a:p>
          <a:p>
            <a:pPr indent="0" lvl="0" marL="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2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>
            <p:ph type="title"/>
          </p:nvPr>
        </p:nvSpPr>
        <p:spPr>
          <a:xfrm>
            <a:off x="5536734" y="609600"/>
            <a:ext cx="37372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b="0" i="0" lang="en-US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Data Visualizations From:</a:t>
            </a:r>
            <a:endParaRPr/>
          </a:p>
        </p:txBody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x="5394940" y="2662142"/>
            <a:ext cx="4064439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▶"/>
            </a:pPr>
            <a:r>
              <a:rPr b="0" i="0" lang="en-US" sz="3200" u="sng" cap="none" strike="noStrik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My Modern Met – Visualizing Classical Music Scores</a:t>
            </a:r>
            <a:endParaRPr b="0" i="0" sz="3200" u="none" cap="none" strike="noStrike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▶"/>
            </a:pPr>
            <a:r>
              <a:rPr b="0" i="0" lang="en-US" sz="3200" u="sng" cap="none" strike="noStrik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The D3 Library</a:t>
            </a:r>
            <a:endParaRPr b="0" i="0" sz="3200" u="none" cap="none" strike="noStrike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▶"/>
            </a:pPr>
            <a:r>
              <a:rPr b="0" i="0" lang="en-US" sz="3200" u="sng" cap="none" strike="noStrik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ISTL Spring 2018</a:t>
            </a:r>
            <a:endParaRPr b="0" i="0" sz="3200" u="none" cap="none" strike="noStrike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FEFEF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75" name="Shape 275"/>
          <p:cNvPicPr preferRelativeResize="0"/>
          <p:nvPr/>
        </p:nvPicPr>
        <p:blipFill rotWithShape="1">
          <a:blip r:embed="rId6">
            <a:alphaModFix/>
          </a:blip>
          <a:srcRect b="-1" l="0" r="-1" t="4661"/>
          <a:stretch/>
        </p:blipFill>
        <p:spPr>
          <a:xfrm>
            <a:off x="0" y="-1"/>
            <a:ext cx="5394940" cy="6858001"/>
          </a:xfrm>
          <a:custGeom>
            <a:pathLst>
              <a:path extrusionOk="0" h="6858000" w="539496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76" name="Shape 276"/>
          <p:cNvSpPr/>
          <p:nvPr/>
        </p:nvSpPr>
        <p:spPr>
          <a:xfrm rot="10800000">
            <a:off x="0" y="0"/>
            <a:ext cx="842596" cy="5666154"/>
          </a:xfrm>
          <a:prstGeom prst="triangle">
            <a:avLst>
              <a:gd fmla="val 10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2"/>
        </a:soli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Shape 281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2" name="Shape 28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3" name="Shape 283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84" name="Shape 284"/>
            <p:cNvSpPr/>
            <p:nvPr/>
          </p:nvSpPr>
          <p:spPr>
            <a:xfrm>
              <a:off x="9181476" y="-8467"/>
              <a:ext cx="3007349" cy="6866467"/>
            </a:xfrm>
            <a:custGeom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285" name="Shape 285"/>
            <p:cNvSpPr/>
            <p:nvPr/>
          </p:nvSpPr>
          <p:spPr>
            <a:xfrm>
              <a:off x="9603442" y="-8467"/>
              <a:ext cx="2588558" cy="6866467"/>
            </a:xfrm>
            <a:custGeom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86" name="Shape 28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Shape 287"/>
            <p:cNvSpPr/>
            <p:nvPr/>
          </p:nvSpPr>
          <p:spPr>
            <a:xfrm>
              <a:off x="9334500" y="-8467"/>
              <a:ext cx="2854326" cy="6866467"/>
            </a:xfrm>
            <a:custGeom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288" name="Shape 288"/>
            <p:cNvSpPr/>
            <p:nvPr/>
          </p:nvSpPr>
          <p:spPr>
            <a:xfrm>
              <a:off x="10898730" y="-8467"/>
              <a:ext cx="1290094" cy="6866467"/>
            </a:xfrm>
            <a:custGeom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289" name="Shape 289"/>
            <p:cNvSpPr/>
            <p:nvPr/>
          </p:nvSpPr>
          <p:spPr>
            <a:xfrm>
              <a:off x="10938999" y="-8467"/>
              <a:ext cx="1249825" cy="6866467"/>
            </a:xfrm>
            <a:custGeom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290" name="Shape 29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Shape 291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92" name="Shape 292"/>
          <p:cNvPicPr preferRelativeResize="0"/>
          <p:nvPr/>
        </p:nvPicPr>
        <p:blipFill rotWithShape="1">
          <a:blip r:embed="rId3">
            <a:alphaModFix/>
          </a:blip>
          <a:srcRect b="1" l="28833" r="27819" t="6605"/>
          <a:stretch/>
        </p:blipFill>
        <p:spPr>
          <a:xfrm>
            <a:off x="20" y="0"/>
            <a:ext cx="5394940" cy="6858000"/>
          </a:xfrm>
          <a:custGeom>
            <a:pathLst>
              <a:path extrusionOk="0" h="6858000" w="539496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93" name="Shape 293"/>
          <p:cNvSpPr txBox="1"/>
          <p:nvPr>
            <p:ph type="title"/>
          </p:nvPr>
        </p:nvSpPr>
        <p:spPr>
          <a:xfrm>
            <a:off x="5380563" y="1678665"/>
            <a:ext cx="3887839" cy="23721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entury Gothic"/>
              <a:buNone/>
            </a:pPr>
            <a:r>
              <a:rPr b="0" i="0" lang="en-US" sz="54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Questions?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2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>
            <p:ph type="title"/>
          </p:nvPr>
        </p:nvSpPr>
        <p:spPr>
          <a:xfrm>
            <a:off x="4986528" y="2218944"/>
            <a:ext cx="5218176" cy="31789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Century Gothic"/>
              <a:buNone/>
            </a:pPr>
            <a:r>
              <a:rPr b="0" i="0" lang="en-US" sz="288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Jesse Sigman</a:t>
            </a:r>
            <a:br>
              <a:rPr b="0" i="0" lang="en-US" sz="288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b="0" i="0" lang="en-US" sz="288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0" lang="en-US" sz="2880" u="sng" cap="none" strike="noStrik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sigman.jessica@epa.gov</a:t>
            </a:r>
            <a:br>
              <a:rPr b="0" i="0" lang="en-US" sz="288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b="0" i="0" lang="en-US" sz="288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b="0" i="0" lang="en-US" sz="288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b="0" i="0" lang="en-US" sz="288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0" lang="en-US" sz="216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www.linkedin.com/in/jesse-sigman</a:t>
            </a:r>
            <a:endParaRPr/>
          </a:p>
        </p:txBody>
      </p:sp>
      <p:pic>
        <p:nvPicPr>
          <p:cNvPr id="299" name="Shape 299"/>
          <p:cNvPicPr preferRelativeResize="0"/>
          <p:nvPr/>
        </p:nvPicPr>
        <p:blipFill rotWithShape="1">
          <a:blip r:embed="rId4">
            <a:alphaModFix/>
          </a:blip>
          <a:srcRect b="5297" l="0" r="1" t="0"/>
          <a:stretch/>
        </p:blipFill>
        <p:spPr>
          <a:xfrm>
            <a:off x="20" y="-1"/>
            <a:ext cx="5394940" cy="6858001"/>
          </a:xfrm>
          <a:custGeom>
            <a:pathLst>
              <a:path extrusionOk="0" h="6858000" w="539496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00" name="Shape 300"/>
          <p:cNvSpPr/>
          <p:nvPr/>
        </p:nvSpPr>
        <p:spPr>
          <a:xfrm rot="10800000">
            <a:off x="0" y="0"/>
            <a:ext cx="842596" cy="5666154"/>
          </a:xfrm>
          <a:prstGeom prst="triangle">
            <a:avLst>
              <a:gd fmla="val 10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Image result for linkedin" id="301" name="Shape 3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48118" y="3918255"/>
            <a:ext cx="693683" cy="693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istl.org/18-spring/refereed2-4.png" id="172" name="Shape 172"/>
          <p:cNvPicPr preferRelativeResize="0"/>
          <p:nvPr/>
        </p:nvPicPr>
        <p:blipFill rotWithShape="1">
          <a:blip r:embed="rId3">
            <a:alphaModFix/>
          </a:blip>
          <a:srcRect b="0" l="1487" r="901" t="0"/>
          <a:stretch/>
        </p:blipFill>
        <p:spPr>
          <a:xfrm>
            <a:off x="4269854" y="-1"/>
            <a:ext cx="7922146" cy="6858001"/>
          </a:xfrm>
          <a:custGeom>
            <a:pathLst>
              <a:path extrusionOk="0" h="6858001" w="7922146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73" name="Shape 173"/>
          <p:cNvSpPr txBox="1"/>
          <p:nvPr>
            <p:ph type="title"/>
          </p:nvPr>
        </p:nvSpPr>
        <p:spPr>
          <a:xfrm>
            <a:off x="677333" y="609600"/>
            <a:ext cx="3851123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entury Gothic"/>
              <a:buNone/>
            </a:pPr>
            <a:r>
              <a:rPr b="0" i="0" lang="en-US" sz="4800" u="sng" cap="none" strike="noStrik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Research</a:t>
            </a:r>
            <a:endParaRPr b="0" i="0" sz="4800" u="none" cap="none" strike="noStrik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548033" y="1741026"/>
            <a:ext cx="3851122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▶"/>
            </a:pPr>
            <a:r>
              <a:rPr b="0" i="0" lang="en-US" sz="2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90 articles spanning Meat Science, Sustainable Diets, and Agronomy</a:t>
            </a:r>
            <a:endParaRPr/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▶"/>
            </a:pPr>
            <a:r>
              <a:rPr b="0" i="0" lang="en-US" sz="2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Articles searched in 8 indexing and abstracting services</a:t>
            </a:r>
            <a:endParaRPr/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▶"/>
            </a:pPr>
            <a:r>
              <a:rPr b="0" i="0" lang="en-US" sz="2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Purpose: Identify which service offered the most coverage of the sample</a:t>
            </a:r>
            <a:endParaRPr/>
          </a:p>
        </p:txBody>
      </p:sp>
      <p:cxnSp>
        <p:nvCxnSpPr>
          <p:cNvPr id="175" name="Shape 175"/>
          <p:cNvCxnSpPr/>
          <p:nvPr/>
        </p:nvCxnSpPr>
        <p:spPr>
          <a:xfrm>
            <a:off x="9371012" y="0"/>
            <a:ext cx="1219200" cy="685800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6" name="Shape 176"/>
          <p:cNvCxnSpPr/>
          <p:nvPr/>
        </p:nvCxnSpPr>
        <p:spPr>
          <a:xfrm flipH="1">
            <a:off x="7425267" y="3681413"/>
            <a:ext cx="4763558" cy="3176587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7" name="Shape 177"/>
          <p:cNvSpPr/>
          <p:nvPr/>
        </p:nvSpPr>
        <p:spPr>
          <a:xfrm>
            <a:off x="9181476" y="-8467"/>
            <a:ext cx="3007349" cy="6866467"/>
          </a:xfrm>
          <a:custGeom>
            <a:pathLst>
              <a:path extrusionOk="0" h="6866467" w="3007349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</p:sp>
      <p:sp>
        <p:nvSpPr>
          <p:cNvPr id="178" name="Shape 178"/>
          <p:cNvSpPr/>
          <p:nvPr/>
        </p:nvSpPr>
        <p:spPr>
          <a:xfrm>
            <a:off x="9603442" y="-8467"/>
            <a:ext cx="2588558" cy="6866467"/>
          </a:xfrm>
          <a:custGeom>
            <a:pathLst>
              <a:path extrusionOk="0" h="6866467" w="2573311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</p:sp>
      <p:sp>
        <p:nvSpPr>
          <p:cNvPr id="179" name="Shape 179"/>
          <p:cNvSpPr/>
          <p:nvPr/>
        </p:nvSpPr>
        <p:spPr>
          <a:xfrm>
            <a:off x="8932333" y="3048000"/>
            <a:ext cx="3259667" cy="3810000"/>
          </a:xfrm>
          <a:prstGeom prst="triangle">
            <a:avLst>
              <a:gd fmla="val 100000" name="adj"/>
            </a:avLst>
          </a:prstGeom>
          <a:solidFill>
            <a:schemeClr val="accent2">
              <a:alpha val="71764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9334500" y="-8467"/>
            <a:ext cx="2854326" cy="6866467"/>
          </a:xfrm>
          <a:custGeom>
            <a:pathLst>
              <a:path extrusionOk="0" h="6866467" w="2858013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3F7818">
              <a:alpha val="46666"/>
            </a:srgbClr>
          </a:solidFill>
          <a:ln>
            <a:noFill/>
          </a:ln>
        </p:spPr>
      </p:sp>
      <p:sp>
        <p:nvSpPr>
          <p:cNvPr id="181" name="Shape 181"/>
          <p:cNvSpPr/>
          <p:nvPr/>
        </p:nvSpPr>
        <p:spPr>
          <a:xfrm>
            <a:off x="10898730" y="-8467"/>
            <a:ext cx="1290094" cy="6866467"/>
          </a:xfrm>
          <a:custGeom>
            <a:pathLst>
              <a:path extrusionOk="0" h="6858000" w="1290094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rgbClr val="BFE471">
              <a:alpha val="69803"/>
            </a:srgbClr>
          </a:solidFill>
          <a:ln>
            <a:noFill/>
          </a:ln>
        </p:spPr>
      </p:sp>
      <p:sp>
        <p:nvSpPr>
          <p:cNvPr id="182" name="Shape 182"/>
          <p:cNvSpPr/>
          <p:nvPr/>
        </p:nvSpPr>
        <p:spPr>
          <a:xfrm>
            <a:off x="10938999" y="-8467"/>
            <a:ext cx="1249825" cy="6866467"/>
          </a:xfrm>
          <a:custGeom>
            <a:pathLst>
              <a:path extrusionOk="0" h="6858000" w="1249825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4705"/>
            </a:schemeClr>
          </a:solidFill>
          <a:ln>
            <a:noFill/>
          </a:ln>
        </p:spPr>
      </p:sp>
      <p:sp>
        <p:nvSpPr>
          <p:cNvPr id="183" name="Shape 183"/>
          <p:cNvSpPr/>
          <p:nvPr/>
        </p:nvSpPr>
        <p:spPr>
          <a:xfrm>
            <a:off x="10371666" y="3589867"/>
            <a:ext cx="1817159" cy="3268133"/>
          </a:xfrm>
          <a:prstGeom prst="triangle">
            <a:avLst>
              <a:gd fmla="val 100000" name="adj"/>
            </a:avLst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istl.org/18-spring/refereed2-5.png" id="188" name="Shape 1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2915" y="1098332"/>
            <a:ext cx="7456395" cy="4939861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 txBox="1"/>
          <p:nvPr>
            <p:ph type="title"/>
          </p:nvPr>
        </p:nvSpPr>
        <p:spPr>
          <a:xfrm>
            <a:off x="676746" y="609600"/>
            <a:ext cx="3729076" cy="132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entury Gothic"/>
              <a:buNone/>
            </a:pPr>
            <a:r>
              <a:rPr b="0" i="0" lang="en-US" sz="44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Visualizations</a:t>
            </a:r>
            <a:endParaRPr/>
          </a:p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676746" y="2121494"/>
            <a:ext cx="3720916" cy="35607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▶"/>
            </a:pPr>
            <a:r>
              <a:rPr b="0" i="0" lang="en-US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Excel</a:t>
            </a:r>
            <a:endParaRPr/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▶"/>
            </a:pPr>
            <a:r>
              <a:rPr b="0" i="0" lang="en-US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Gephi</a:t>
            </a:r>
            <a:endParaRPr b="0" i="0" sz="3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▶"/>
            </a:pPr>
            <a:r>
              <a:rPr b="0" i="0" lang="en-US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Cytoscape</a:t>
            </a:r>
            <a:endParaRPr b="0" i="0" sz="3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lh3.googleusercontent.com/CTPc4282u7SnQvx1mR7vdOlryxpUuPlVNIhOBoJR7gWfpXb8xpe-eD9tJG2nEIrq7E78XEithjzOEG4L9Dz2DsV26M6XrTDLXuQQCXX4zFCsi67brC-KTV-n3qOeVjGxeubyu4lcbVPHkX6M1Q" id="195" name="Shape 1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21575" y="173421"/>
            <a:ext cx="3345752" cy="26766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5.googleusercontent.com/u3BDjAoAghnRA0CMWlVCPr-zEQ0KEI6tgsZdS39tOvxWwuGoNEzCAPlDkhZEUF4tv7nM5DNJsOgQvfiURCBWiuYZQbK7SUqVhXLakfyGI4PFCkOdAb6jWRDrdZA_5jhWrXq61azXaSCwZJilnA" id="196" name="Shape 1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11214" y="312841"/>
            <a:ext cx="3349416" cy="2537182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 txBox="1"/>
          <p:nvPr>
            <p:ph type="title"/>
          </p:nvPr>
        </p:nvSpPr>
        <p:spPr>
          <a:xfrm>
            <a:off x="677330" y="609600"/>
            <a:ext cx="2930518" cy="1802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b="0" i="0" lang="en-US" sz="36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Rejections ☹</a:t>
            </a:r>
            <a:endParaRPr b="0" i="0" sz="3600" u="none" cap="none" strike="noStrik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677331" y="2728147"/>
            <a:ext cx="2930517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b="0" i="0" lang="en-US" sz="2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opinion as a visualization producer may not always match that of a publication editor</a:t>
            </a:r>
            <a:endParaRPr/>
          </a:p>
        </p:txBody>
      </p:sp>
      <p:pic>
        <p:nvPicPr>
          <p:cNvPr descr="https://lh6.googleusercontent.com/3V88maxvIgy6V3mDRJw3GXUO0b2CcwStuYX9rv3GIkmncV4GT06yssuc7TiQIyHVrz7JCOAILcu4nmR0XNuoMs7hd1bo1gWbgHNfluzhvTVAnB8BU5EjBRN4jiKLcqvkvQ0X3dtdPFOB67pubw" id="199" name="Shape 1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76218" y="2910558"/>
            <a:ext cx="4174404" cy="3130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2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Image result for patience" id="205" name="Shape 205"/>
          <p:cNvPicPr preferRelativeResize="0"/>
          <p:nvPr/>
        </p:nvPicPr>
        <p:blipFill rotWithShape="1">
          <a:blip r:embed="rId3">
            <a:alphaModFix amt="40000"/>
          </a:blip>
          <a:srcRect b="0" l="0" r="0"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Shape 20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entury Gothic"/>
              <a:buNone/>
            </a:pPr>
            <a:r>
              <a:rPr b="0" i="0" lang="en-US" sz="48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Lessons Learned</a:t>
            </a:r>
            <a:endParaRPr/>
          </a:p>
        </p:txBody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▶"/>
            </a:pPr>
            <a:r>
              <a:rPr b="0" i="0" lang="en-US" sz="3200" u="none" cap="none" strike="noStrike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Patience with emerging trends</a:t>
            </a:r>
            <a:endParaRPr/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▶"/>
            </a:pPr>
            <a:r>
              <a:rPr b="0" i="0" lang="en-US" sz="3200" u="none" cap="none" strike="noStrike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Surprising uses of softwares</a:t>
            </a:r>
            <a:endParaRPr b="0" i="0" sz="3200" u="none" cap="none" strike="noStrike">
              <a:solidFill>
                <a:srgbClr val="92D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▶"/>
            </a:pPr>
            <a:r>
              <a:rPr b="0" i="0" lang="en-US" sz="3200" u="none" cap="none" strike="noStrike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Patience with the process</a:t>
            </a:r>
            <a:endParaRPr/>
          </a:p>
          <a:p>
            <a:pPr indent="-251459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F3F3F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Shape 212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13" name="Shape 213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4" name="Shape 214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15" name="Shape 215"/>
            <p:cNvSpPr/>
            <p:nvPr/>
          </p:nvSpPr>
          <p:spPr>
            <a:xfrm>
              <a:off x="9181476" y="-8467"/>
              <a:ext cx="3007349" cy="6866467"/>
            </a:xfrm>
            <a:custGeom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216" name="Shape 216"/>
            <p:cNvSpPr/>
            <p:nvPr/>
          </p:nvSpPr>
          <p:spPr>
            <a:xfrm>
              <a:off x="9603442" y="-8467"/>
              <a:ext cx="2588558" cy="6866467"/>
            </a:xfrm>
            <a:custGeom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17" name="Shape 217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9334500" y="-8467"/>
              <a:ext cx="2854326" cy="6866467"/>
            </a:xfrm>
            <a:custGeom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219" name="Shape 219"/>
            <p:cNvSpPr/>
            <p:nvPr/>
          </p:nvSpPr>
          <p:spPr>
            <a:xfrm>
              <a:off x="10898730" y="-8467"/>
              <a:ext cx="1290094" cy="6866467"/>
            </a:xfrm>
            <a:custGeom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220" name="Shape 220"/>
            <p:cNvSpPr/>
            <p:nvPr/>
          </p:nvSpPr>
          <p:spPr>
            <a:xfrm>
              <a:off x="10938999" y="-8467"/>
              <a:ext cx="1249825" cy="6866467"/>
            </a:xfrm>
            <a:custGeom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221" name="Shape 22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Vivaldi data visualization" id="223" name="Shape 223"/>
          <p:cNvPicPr preferRelativeResize="0"/>
          <p:nvPr/>
        </p:nvPicPr>
        <p:blipFill rotWithShape="1">
          <a:blip r:embed="rId3">
            <a:alphaModFix/>
          </a:blip>
          <a:srcRect b="24407" l="9091" r="0" t="19858"/>
          <a:stretch/>
        </p:blipFill>
        <p:spPr>
          <a:xfrm>
            <a:off x="1" y="-1"/>
            <a:ext cx="12191999" cy="6849523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Shape 224"/>
          <p:cNvSpPr/>
          <p:nvPr/>
        </p:nvSpPr>
        <p:spPr>
          <a:xfrm rot="10800000">
            <a:off x="0" y="0"/>
            <a:ext cx="842596" cy="5666154"/>
          </a:xfrm>
          <a:prstGeom prst="triangle">
            <a:avLst>
              <a:gd fmla="val 100000" name="adj"/>
            </a:avLst>
          </a:prstGeom>
          <a:solidFill>
            <a:schemeClr val="accent1">
              <a:alpha val="84705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Shape 225"/>
          <p:cNvSpPr/>
          <p:nvPr/>
        </p:nvSpPr>
        <p:spPr>
          <a:xfrm>
            <a:off x="3684541" y="0"/>
            <a:ext cx="7315200" cy="6858000"/>
          </a:xfrm>
          <a:prstGeom prst="parallelogram">
            <a:avLst>
              <a:gd fmla="val 14937" name="adj"/>
            </a:avLst>
          </a:prstGeom>
          <a:solidFill>
            <a:schemeClr val="lt1">
              <a:alpha val="9098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226" name="Shape 226"/>
          <p:cNvCxnSpPr/>
          <p:nvPr/>
        </p:nvCxnSpPr>
        <p:spPr>
          <a:xfrm>
            <a:off x="9371012" y="0"/>
            <a:ext cx="1219200" cy="685800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7" name="Shape 227"/>
          <p:cNvCxnSpPr/>
          <p:nvPr/>
        </p:nvCxnSpPr>
        <p:spPr>
          <a:xfrm flipH="1">
            <a:off x="7425267" y="3681413"/>
            <a:ext cx="4763558" cy="3176587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8" name="Shape 228"/>
          <p:cNvSpPr/>
          <p:nvPr/>
        </p:nvSpPr>
        <p:spPr>
          <a:xfrm>
            <a:off x="9181476" y="-8467"/>
            <a:ext cx="3007349" cy="6866467"/>
          </a:xfrm>
          <a:custGeom>
            <a:pathLst>
              <a:path extrusionOk="0" h="6866467" w="3007349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</p:sp>
      <p:sp>
        <p:nvSpPr>
          <p:cNvPr id="229" name="Shape 229"/>
          <p:cNvSpPr/>
          <p:nvPr/>
        </p:nvSpPr>
        <p:spPr>
          <a:xfrm>
            <a:off x="9603442" y="-8467"/>
            <a:ext cx="2588558" cy="6866467"/>
          </a:xfrm>
          <a:custGeom>
            <a:pathLst>
              <a:path extrusionOk="0" h="6866467" w="2573311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</p:sp>
      <p:sp>
        <p:nvSpPr>
          <p:cNvPr id="230" name="Shape 230"/>
          <p:cNvSpPr/>
          <p:nvPr/>
        </p:nvSpPr>
        <p:spPr>
          <a:xfrm>
            <a:off x="8932333" y="3048000"/>
            <a:ext cx="3259667" cy="3810000"/>
          </a:xfrm>
          <a:prstGeom prst="triangle">
            <a:avLst>
              <a:gd fmla="val 100000" name="adj"/>
            </a:avLst>
          </a:prstGeom>
          <a:solidFill>
            <a:schemeClr val="accent2">
              <a:alpha val="71764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Shape 231"/>
          <p:cNvSpPr txBox="1"/>
          <p:nvPr>
            <p:ph type="title"/>
          </p:nvPr>
        </p:nvSpPr>
        <p:spPr>
          <a:xfrm>
            <a:off x="4315968" y="2158965"/>
            <a:ext cx="5587227" cy="2547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entury Gothic"/>
              <a:buNone/>
            </a:pPr>
            <a:r>
              <a:rPr b="0" i="0" lang="en-US" sz="54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Free (or cheap)</a:t>
            </a:r>
            <a:br>
              <a:rPr b="0" i="0" lang="en-US" sz="54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0" lang="en-US" sz="54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Resources</a:t>
            </a:r>
            <a:endParaRPr/>
          </a:p>
        </p:txBody>
      </p:sp>
      <p:sp>
        <p:nvSpPr>
          <p:cNvPr id="232" name="Shape 232"/>
          <p:cNvSpPr/>
          <p:nvPr/>
        </p:nvSpPr>
        <p:spPr>
          <a:xfrm>
            <a:off x="9334500" y="-8467"/>
            <a:ext cx="2854326" cy="6866467"/>
          </a:xfrm>
          <a:custGeom>
            <a:pathLst>
              <a:path extrusionOk="0" h="6866467" w="2858013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3F7818">
              <a:alpha val="46666"/>
            </a:srgbClr>
          </a:solidFill>
          <a:ln>
            <a:noFill/>
          </a:ln>
        </p:spPr>
      </p:sp>
      <p:sp>
        <p:nvSpPr>
          <p:cNvPr id="233" name="Shape 233"/>
          <p:cNvSpPr/>
          <p:nvPr/>
        </p:nvSpPr>
        <p:spPr>
          <a:xfrm>
            <a:off x="10898730" y="-8467"/>
            <a:ext cx="1290094" cy="6866467"/>
          </a:xfrm>
          <a:custGeom>
            <a:pathLst>
              <a:path extrusionOk="0" h="6858000" w="1290094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rgbClr val="BFE471">
              <a:alpha val="69803"/>
            </a:srgbClr>
          </a:solidFill>
          <a:ln>
            <a:noFill/>
          </a:ln>
        </p:spPr>
      </p:sp>
      <p:sp>
        <p:nvSpPr>
          <p:cNvPr id="234" name="Shape 234"/>
          <p:cNvSpPr/>
          <p:nvPr/>
        </p:nvSpPr>
        <p:spPr>
          <a:xfrm>
            <a:off x="10938999" y="-8467"/>
            <a:ext cx="1249825" cy="6866467"/>
          </a:xfrm>
          <a:custGeom>
            <a:pathLst>
              <a:path extrusionOk="0" h="6858000" w="1249825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4705"/>
            </a:schemeClr>
          </a:solidFill>
          <a:ln>
            <a:noFill/>
          </a:ln>
        </p:spPr>
      </p:sp>
      <p:sp>
        <p:nvSpPr>
          <p:cNvPr id="235" name="Shape 235"/>
          <p:cNvSpPr/>
          <p:nvPr/>
        </p:nvSpPr>
        <p:spPr>
          <a:xfrm>
            <a:off x="10371666" y="3589867"/>
            <a:ext cx="1817159" cy="3268133"/>
          </a:xfrm>
          <a:prstGeom prst="triangle">
            <a:avLst>
              <a:gd fmla="val 100000" name="adj"/>
            </a:avLst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2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x="5536734" y="609600"/>
            <a:ext cx="37372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entury Gothic"/>
              <a:buNone/>
            </a:pPr>
            <a:r>
              <a:rPr b="0" i="0" lang="en-US" sz="6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</a:t>
            </a:r>
            <a:endParaRPr/>
          </a:p>
        </p:txBody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5373148" y="1718442"/>
            <a:ext cx="4064439" cy="44616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▶"/>
            </a:pPr>
            <a:r>
              <a:rPr b="0" i="0" lang="en-US" sz="2600" u="sng" cap="none" strike="noStrik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Tableau 10 A-Z</a:t>
            </a:r>
            <a:r>
              <a:rPr b="0" i="0" lang="en-US" sz="26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($10)</a:t>
            </a:r>
            <a:endParaRPr/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▶"/>
            </a:pPr>
            <a:r>
              <a:rPr b="0" i="0" lang="en-US" sz="2600" u="sng" cap="none" strike="noStrik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Data Camp </a:t>
            </a:r>
            <a:r>
              <a:rPr b="0" i="0" lang="en-US" sz="26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($25/mo)</a:t>
            </a:r>
            <a:endParaRPr/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▶"/>
            </a:pPr>
            <a:r>
              <a:rPr b="0" i="0" lang="en-US" sz="2600" u="sng" cap="none" strike="noStrik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edX</a:t>
            </a:r>
            <a:r>
              <a:rPr b="0" i="0" lang="en-US" sz="26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(FREE!!!!)</a:t>
            </a:r>
            <a:endParaRPr/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▶"/>
            </a:pPr>
            <a:r>
              <a:rPr b="0" i="0" lang="en-US" sz="2600" u="sng" cap="none" strike="noStrik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/>
              </a:rPr>
              <a:t>Udacity</a:t>
            </a:r>
            <a:r>
              <a:rPr b="0" i="0" lang="en-US" sz="26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(FREE!!!!)</a:t>
            </a:r>
            <a:endParaRPr/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▶"/>
            </a:pPr>
            <a:r>
              <a:rPr b="0" i="0" lang="en-US" sz="2600" u="sng" cap="none" strike="noStrik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7"/>
              </a:rPr>
              <a:t>Coursera</a:t>
            </a:r>
            <a:r>
              <a:rPr b="0" i="0" lang="en-US" sz="26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(Varies)</a:t>
            </a:r>
            <a:endParaRPr/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▶"/>
            </a:pPr>
            <a:r>
              <a:rPr b="0" i="0" lang="en-US" sz="2600" u="sng" cap="none" strike="noStrik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8"/>
              </a:rPr>
              <a:t>Mike Bostock </a:t>
            </a:r>
            <a:r>
              <a:rPr b="0" i="0" lang="en-US" sz="26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(FREE!!!!)</a:t>
            </a:r>
            <a:endParaRPr/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▶"/>
            </a:pPr>
            <a:r>
              <a:rPr b="0" i="0" lang="en-US" sz="2600" u="sng" cap="none" strike="noStrik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9"/>
              </a:rPr>
              <a:t>Skillshare</a:t>
            </a:r>
            <a:r>
              <a:rPr b="0" i="0" lang="en-US" sz="26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(One month free, $15/mo after)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FEFEF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Beethoven data visualization" id="242" name="Shape 242"/>
          <p:cNvPicPr preferRelativeResize="0"/>
          <p:nvPr/>
        </p:nvPicPr>
        <p:blipFill rotWithShape="1">
          <a:blip r:embed="rId10">
            <a:alphaModFix/>
          </a:blip>
          <a:srcRect b="-2" l="14343" r="13085" t="0"/>
          <a:stretch/>
        </p:blipFill>
        <p:spPr>
          <a:xfrm>
            <a:off x="20" y="-1"/>
            <a:ext cx="5394940" cy="6858001"/>
          </a:xfrm>
          <a:custGeom>
            <a:pathLst>
              <a:path extrusionOk="0" h="6858000" w="539496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43" name="Shape 243"/>
          <p:cNvSpPr/>
          <p:nvPr/>
        </p:nvSpPr>
        <p:spPr>
          <a:xfrm rot="10800000">
            <a:off x="0" y="0"/>
            <a:ext cx="842596" cy="5666154"/>
          </a:xfrm>
          <a:prstGeom prst="triangle">
            <a:avLst>
              <a:gd fmla="val 10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F3F3F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free code camp" id="248" name="Shape 248"/>
          <p:cNvPicPr preferRelativeResize="0"/>
          <p:nvPr/>
        </p:nvPicPr>
        <p:blipFill rotWithShape="1">
          <a:blip r:embed="rId3">
            <a:alphaModFix/>
          </a:blip>
          <a:srcRect b="33155" l="9091" r="0" t="0"/>
          <a:stretch/>
        </p:blipFill>
        <p:spPr>
          <a:xfrm>
            <a:off x="-30121" y="0"/>
            <a:ext cx="12222121" cy="6874934"/>
          </a:xfrm>
          <a:prstGeom prst="rect">
            <a:avLst/>
          </a:prstGeom>
          <a:blipFill rotWithShape="1">
            <a:blip r:embed="rId4">
              <a:alphaModFix amt="60000"/>
            </a:blip>
            <a:tile algn="tl" flip="none" tx="0" sx="100000" ty="0" sy="100000"/>
          </a:blipFill>
          <a:ln>
            <a:noFill/>
          </a:ln>
        </p:spPr>
      </p:pic>
      <p:sp>
        <p:nvSpPr>
          <p:cNvPr id="249" name="Shape 249"/>
          <p:cNvSpPr/>
          <p:nvPr/>
        </p:nvSpPr>
        <p:spPr>
          <a:xfrm rot="10800000">
            <a:off x="0" y="0"/>
            <a:ext cx="842596" cy="5666154"/>
          </a:xfrm>
          <a:prstGeom prst="triangle">
            <a:avLst>
              <a:gd fmla="val 100000" name="adj"/>
            </a:avLst>
          </a:prstGeom>
          <a:solidFill>
            <a:schemeClr val="accent1">
              <a:alpha val="84705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Shape 250"/>
          <p:cNvSpPr/>
          <p:nvPr/>
        </p:nvSpPr>
        <p:spPr>
          <a:xfrm>
            <a:off x="3733800" y="0"/>
            <a:ext cx="7315200" cy="6858000"/>
          </a:xfrm>
          <a:prstGeom prst="parallelogram">
            <a:avLst>
              <a:gd fmla="val 15925" name="adj"/>
            </a:avLst>
          </a:prstGeom>
          <a:solidFill>
            <a:schemeClr val="lt1">
              <a:alpha val="86666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251" name="Shape 251"/>
          <p:cNvCxnSpPr/>
          <p:nvPr/>
        </p:nvCxnSpPr>
        <p:spPr>
          <a:xfrm>
            <a:off x="9371012" y="0"/>
            <a:ext cx="1219200" cy="685800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2" name="Shape 252"/>
          <p:cNvCxnSpPr/>
          <p:nvPr/>
        </p:nvCxnSpPr>
        <p:spPr>
          <a:xfrm flipH="1">
            <a:off x="7425267" y="3681413"/>
            <a:ext cx="4763558" cy="3176587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3" name="Shape 253"/>
          <p:cNvSpPr/>
          <p:nvPr/>
        </p:nvSpPr>
        <p:spPr>
          <a:xfrm>
            <a:off x="9181476" y="-8467"/>
            <a:ext cx="3007349" cy="6866467"/>
          </a:xfrm>
          <a:custGeom>
            <a:pathLst>
              <a:path extrusionOk="0" h="6866467" w="3007349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</p:sp>
      <p:sp>
        <p:nvSpPr>
          <p:cNvPr id="254" name="Shape 254"/>
          <p:cNvSpPr/>
          <p:nvPr/>
        </p:nvSpPr>
        <p:spPr>
          <a:xfrm>
            <a:off x="9603442" y="-8467"/>
            <a:ext cx="2588558" cy="6866467"/>
          </a:xfrm>
          <a:custGeom>
            <a:pathLst>
              <a:path extrusionOk="0" h="6866467" w="2573311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</p:sp>
      <p:sp>
        <p:nvSpPr>
          <p:cNvPr id="255" name="Shape 255"/>
          <p:cNvSpPr/>
          <p:nvPr/>
        </p:nvSpPr>
        <p:spPr>
          <a:xfrm>
            <a:off x="8932333" y="3048000"/>
            <a:ext cx="3259667" cy="3810000"/>
          </a:xfrm>
          <a:prstGeom prst="triangle">
            <a:avLst>
              <a:gd fmla="val 100000" name="adj"/>
            </a:avLst>
          </a:prstGeom>
          <a:solidFill>
            <a:schemeClr val="accent2">
              <a:alpha val="71764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Shape 256"/>
          <p:cNvSpPr txBox="1"/>
          <p:nvPr>
            <p:ph type="ctrTitle"/>
          </p:nvPr>
        </p:nvSpPr>
        <p:spPr>
          <a:xfrm>
            <a:off x="4364178" y="1628348"/>
            <a:ext cx="5698970" cy="23691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entury Gothic"/>
              <a:buNone/>
            </a:pPr>
            <a:r>
              <a:rPr b="0" i="0" lang="en-US" sz="5400" u="sng" cap="none" strike="noStrik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freeCodeCamp</a:t>
            </a:r>
            <a:endParaRPr b="0" i="0" sz="5400" u="none" cap="none" strike="noStrik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Shape 257"/>
          <p:cNvSpPr/>
          <p:nvPr/>
        </p:nvSpPr>
        <p:spPr>
          <a:xfrm>
            <a:off x="9334500" y="-8467"/>
            <a:ext cx="2854326" cy="6866467"/>
          </a:xfrm>
          <a:custGeom>
            <a:pathLst>
              <a:path extrusionOk="0" h="6866467" w="2858013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3F7818">
              <a:alpha val="46666"/>
            </a:srgbClr>
          </a:solidFill>
          <a:ln>
            <a:noFill/>
          </a:ln>
        </p:spPr>
      </p:sp>
      <p:sp>
        <p:nvSpPr>
          <p:cNvPr id="258" name="Shape 258"/>
          <p:cNvSpPr/>
          <p:nvPr/>
        </p:nvSpPr>
        <p:spPr>
          <a:xfrm>
            <a:off x="10898730" y="-8467"/>
            <a:ext cx="1290094" cy="6866467"/>
          </a:xfrm>
          <a:custGeom>
            <a:pathLst>
              <a:path extrusionOk="0" h="6858000" w="1290094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rgbClr val="BFE471">
              <a:alpha val="69803"/>
            </a:srgbClr>
          </a:solidFill>
          <a:ln>
            <a:noFill/>
          </a:ln>
        </p:spPr>
      </p:sp>
      <p:sp>
        <p:nvSpPr>
          <p:cNvPr id="259" name="Shape 259"/>
          <p:cNvSpPr/>
          <p:nvPr/>
        </p:nvSpPr>
        <p:spPr>
          <a:xfrm>
            <a:off x="10938999" y="-8467"/>
            <a:ext cx="1249825" cy="6866467"/>
          </a:xfrm>
          <a:custGeom>
            <a:pathLst>
              <a:path extrusionOk="0" h="6858000" w="1249825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4705"/>
            </a:schemeClr>
          </a:solidFill>
          <a:ln>
            <a:noFill/>
          </a:ln>
        </p:spPr>
      </p:sp>
      <p:sp>
        <p:nvSpPr>
          <p:cNvPr id="260" name="Shape 260"/>
          <p:cNvSpPr/>
          <p:nvPr/>
        </p:nvSpPr>
        <p:spPr>
          <a:xfrm>
            <a:off x="10371666" y="3589867"/>
            <a:ext cx="1817159" cy="3268133"/>
          </a:xfrm>
          <a:prstGeom prst="triangle">
            <a:avLst>
              <a:gd fmla="val 100000" name="adj"/>
            </a:avLst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2"/>
        </a:soli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type="title"/>
          </p:nvPr>
        </p:nvSpPr>
        <p:spPr>
          <a:xfrm>
            <a:off x="5536734" y="283021"/>
            <a:ext cx="3400002" cy="12070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entury Gothic"/>
              <a:buNone/>
            </a:pPr>
            <a:r>
              <a:rPr b="0" i="0" lang="en-US" sz="6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/>
          </a:p>
        </p:txBody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x="5536734" y="1672909"/>
            <a:ext cx="4836645" cy="4813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72"/>
              <a:buFont typeface="Noto Sans Symbols"/>
              <a:buChar char="▶"/>
            </a:pPr>
            <a:r>
              <a:rPr b="0" i="0" lang="en-US" sz="2590" u="sng" cap="none" strike="noStrik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D3</a:t>
            </a:r>
            <a:endParaRPr b="0" i="0" sz="2590" u="none" cap="none" strike="noStrike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72"/>
              <a:buFont typeface="Noto Sans Symbols"/>
              <a:buChar char="▶"/>
            </a:pPr>
            <a:r>
              <a:rPr b="0" i="0" lang="en-US" sz="2590" u="sng" cap="none" strike="noStrik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Google Charts</a:t>
            </a:r>
            <a:endParaRPr b="0" i="0" sz="2590" u="none" cap="none" strike="noStrike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72"/>
              <a:buFont typeface="Noto Sans Symbols"/>
              <a:buChar char="▶"/>
            </a:pPr>
            <a:r>
              <a:rPr b="0" i="0" lang="en-US" sz="2590" u="sng" cap="none" strike="noStrik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myheatmap</a:t>
            </a:r>
            <a:endParaRPr b="0" i="0" sz="2590" u="none" cap="none" strike="noStrike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72"/>
              <a:buFont typeface="Noto Sans Symbols"/>
              <a:buChar char="▶"/>
            </a:pPr>
            <a:r>
              <a:rPr b="0" i="0" lang="en-US" sz="2590" u="sng" cap="none" strike="noStrik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/>
              </a:rPr>
              <a:t>Gephi</a:t>
            </a:r>
            <a:endParaRPr b="0" i="0" sz="2590" u="none" cap="none" strike="noStrike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72"/>
              <a:buFont typeface="Noto Sans Symbols"/>
              <a:buChar char="▶"/>
            </a:pPr>
            <a:r>
              <a:rPr b="0" i="0" lang="en-US" sz="2590" u="sng" cap="none" strike="noStrik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7"/>
              </a:rPr>
              <a:t>R</a:t>
            </a:r>
            <a:endParaRPr b="0" i="0" sz="2590" u="none" cap="none" strike="noStrike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72"/>
              <a:buFont typeface="Noto Sans Symbols"/>
              <a:buChar char="▶"/>
            </a:pPr>
            <a:r>
              <a:rPr b="0" i="0" lang="en-US" sz="2590" u="sng" cap="none" strike="noStrik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8"/>
              </a:rPr>
              <a:t>Github</a:t>
            </a:r>
            <a:endParaRPr b="0" i="0" sz="2590" u="none" cap="none" strike="noStrike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58"/>
              <a:buFont typeface="Noto Sans Symbols"/>
              <a:buChar char="▶"/>
            </a:pPr>
            <a:r>
              <a:rPr b="0" i="0" lang="en-US" sz="1572" u="sng" cap="none" strike="noStrik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9"/>
              </a:rPr>
              <a:t>Gitlab</a:t>
            </a:r>
            <a:r>
              <a:rPr b="0" i="0" lang="en-US" sz="1572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b="0" i="0" lang="en-US" sz="1572" u="sng" cap="none" strike="noStrik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10"/>
              </a:rPr>
              <a:t>SourceForge</a:t>
            </a:r>
            <a:endParaRPr b="0" i="0" sz="1572" u="none" cap="none" strike="noStrike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72"/>
              <a:buFont typeface="Noto Sans Symbols"/>
              <a:buChar char="▶"/>
            </a:pPr>
            <a:r>
              <a:rPr b="0" i="0" lang="en-US" sz="2590" u="sng" cap="none" strike="noStrik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11"/>
              </a:rPr>
              <a:t>Vizualize</a:t>
            </a:r>
            <a:endParaRPr b="0" i="0" sz="2590" u="none" cap="none" strike="noStrike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72"/>
              <a:buFont typeface="Noto Sans Symbols"/>
              <a:buChar char="▶"/>
            </a:pPr>
            <a:r>
              <a:rPr b="0" i="0" lang="en-US" sz="2590" u="sng" cap="none" strike="noStrik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12"/>
              </a:rPr>
              <a:t>Open Refine</a:t>
            </a:r>
            <a:endParaRPr b="0" i="0" sz="2590" u="none" cap="none" strike="noStrike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72"/>
              <a:buFont typeface="Noto Sans Symbols"/>
              <a:buChar char="▶"/>
            </a:pPr>
            <a:r>
              <a:rPr b="0" i="0" lang="en-US" sz="2590" u="sng" cap="none" strike="noStrik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13"/>
              </a:rPr>
              <a:t>Gliffy</a:t>
            </a:r>
            <a:endParaRPr b="0" i="0" sz="2590" u="none" cap="none" strike="noStrike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72"/>
              <a:buFont typeface="Noto Sans Symbols"/>
              <a:buChar char="▶"/>
            </a:pPr>
            <a:r>
              <a:rPr b="0" i="0" lang="en-US" sz="2590" u="sng" cap="none" strike="noStrik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14"/>
              </a:rPr>
              <a:t>Policy Map</a:t>
            </a:r>
            <a:endParaRPr b="0" i="0" sz="2590" u="sng" cap="none" strike="noStrike">
              <a:solidFill>
                <a:schemeClr val="hlink"/>
              </a:solidFill>
              <a:latin typeface="Century Gothic"/>
              <a:ea typeface="Century Gothic"/>
              <a:cs typeface="Century Gothic"/>
              <a:sym typeface="Century Gothic"/>
              <a:hlinkClick r:id="rId15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10"/>
              <a:buFont typeface="Noto Sans Symbols"/>
              <a:buNone/>
            </a:pPr>
            <a:r>
              <a:t/>
            </a:r>
            <a:endParaRPr b="0" i="0" sz="1387" u="none" cap="none" strike="noStrike">
              <a:solidFill>
                <a:srgbClr val="FEFEF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Related image" id="267" name="Shape 267"/>
          <p:cNvPicPr preferRelativeResize="0"/>
          <p:nvPr/>
        </p:nvPicPr>
        <p:blipFill rotWithShape="1">
          <a:blip r:embed="rId16">
            <a:alphaModFix/>
          </a:blip>
          <a:srcRect b="-1" l="9366" r="17670" t="0"/>
          <a:stretch/>
        </p:blipFill>
        <p:spPr>
          <a:xfrm>
            <a:off x="20" y="-85343"/>
            <a:ext cx="5394940" cy="6943343"/>
          </a:xfrm>
          <a:custGeom>
            <a:pathLst>
              <a:path extrusionOk="0" h="6858000" w="539496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68" name="Shape 268"/>
          <p:cNvSpPr/>
          <p:nvPr/>
        </p:nvSpPr>
        <p:spPr>
          <a:xfrm rot="10800000">
            <a:off x="0" y="0"/>
            <a:ext cx="842596" cy="5666154"/>
          </a:xfrm>
          <a:prstGeom prst="triangle">
            <a:avLst>
              <a:gd fmla="val 10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