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3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2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9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0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0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3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9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1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7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3/9/23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9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6C8088-2625-5A84-7028-7485879BB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1842427"/>
            <a:ext cx="10909640" cy="2780201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8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 Core Cataloging Norms Interest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FFD6A-D9A4-D79F-E124-9FCAEDF8C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2" y="5660607"/>
            <a:ext cx="10909640" cy="1169960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10, 2023 at 2:00 P.M. CST / 3:00 P.M. EST</a:t>
            </a:r>
          </a:p>
          <a:p>
            <a:pPr algn="ctr">
              <a:lnSpc>
                <a:spcPct val="10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Co-chairs: Bela Gupta and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Shuzhen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Zhao</a:t>
            </a:r>
          </a:p>
          <a:p>
            <a:pPr algn="ctr">
              <a:lnSpc>
                <a:spcPct val="100000"/>
              </a:lnSpc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9C03CAD9-3D74-ADDA-0DF9-88B7694DF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9265" y="72591"/>
            <a:ext cx="11548872" cy="164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0000" y="5509052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AB35"/>
          </a:solidFill>
          <a:ln w="38100" cap="rnd">
            <a:solidFill>
              <a:srgbClr val="FFAB35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26">
            <a:extLst>
              <a:ext uri="{FF2B5EF4-FFF2-40B4-BE49-F238E27FC236}">
                <a16:creationId xmlns:a16="http://schemas.microsoft.com/office/drawing/2014/main" id="{F28B82B1-E269-4325-A665-6CFE5DEE5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27">
            <a:extLst>
              <a:ext uri="{FF2B5EF4-FFF2-40B4-BE49-F238E27FC236}">
                <a16:creationId xmlns:a16="http://schemas.microsoft.com/office/drawing/2014/main" id="{7C700527-76FD-4DF4-A597-6F5E089CA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B5EA49A9-01EB-4D60-A392-7DC9B625D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53840-B17E-7966-5AB0-E593CF50ED0B}"/>
              </a:ext>
            </a:extLst>
          </p:cNvPr>
          <p:cNvSpPr txBox="1"/>
          <p:nvPr/>
        </p:nvSpPr>
        <p:spPr>
          <a:xfrm>
            <a:off x="1095506" y="8408019"/>
            <a:ext cx="7123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77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A30F9-2E81-04D6-1975-91AEC185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15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Theme: Cataloging/Metadata Norms and Workflows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31A14-BAD8-D3F3-CADA-4ABFD09E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This interest group is part of Core's </a:t>
            </a:r>
            <a:r>
              <a:rPr lang="en-US" sz="3000" b="0" i="0" u="none" strike="noStrike" dirty="0">
                <a:solidFill>
                  <a:srgbClr val="00679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Metadata and Collections Section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 fontAlgn="base">
              <a:buNone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offers a forum for the exploration, communication, and exchange of ideas on the dynamics and evolution of cataloging/metadata norms and workflows. We encourage and seek out participation from anyone with an interest in cataloging - from public, academic, school, or special libraries - regardless of experience level or training.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8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BF72B2-3A98-8CB1-CE07-07ACA98F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&amp; A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3BB42"/>
          </a:solidFill>
          <a:ln w="38100" cap="rnd">
            <a:solidFill>
              <a:srgbClr val="F3BB4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469CC-17D7-DE82-7B4B-8FA88B038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Answer Session will be at the end of the session. Pl. post your questions to the Q&amp;A or Chat Box.</a:t>
            </a:r>
          </a:p>
        </p:txBody>
      </p:sp>
      <p:pic>
        <p:nvPicPr>
          <p:cNvPr id="5" name="Picture 4" descr="Different coloured question marks">
            <a:extLst>
              <a:ext uri="{FF2B5EF4-FFF2-40B4-BE49-F238E27FC236}">
                <a16:creationId xmlns:a16="http://schemas.microsoft.com/office/drawing/2014/main" id="{2178B894-206B-8C65-7A26-C97D900793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530" r="31270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0896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6420B-308D-59E3-D1A0-568ACA6E6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348"/>
          </a:xfrm>
        </p:spPr>
        <p:txBody>
          <a:bodyPr>
            <a:normAutofit fontScale="90000"/>
          </a:bodyPr>
          <a:lstStyle/>
          <a:p>
            <a:pPr marL="0" indent="0" algn="ctr"/>
            <a:br>
              <a:rPr lang="en-US" sz="27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7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7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Topic of first presentation: </a:t>
            </a:r>
            <a:br>
              <a:rPr lang="en-US" sz="3100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LGBTQ+ Identities, Language, and the Library Catalog </a:t>
            </a:r>
            <a:br>
              <a:rPr lang="en-US" sz="2700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800" b="0" i="0" u="none" strike="noStrike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5C62C-CAEA-F93F-A03A-6A9989125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b="1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 </a:t>
            </a:r>
            <a:endParaRPr lang="en-US" sz="2400" b="0" i="0" u="none" strike="noStrike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Karen Snow, Ph.D.</a:t>
            </a:r>
            <a:endParaRPr lang="en-US" sz="2400" b="0" i="0" u="none" strike="noStrike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0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Professor, School of Information Studies, Dominican University</a:t>
            </a:r>
            <a:endParaRPr lang="en-US" sz="2400" b="0" i="0" u="none" strike="noStrike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Brian </a:t>
            </a:r>
            <a:r>
              <a:rPr lang="en-US" sz="2400" b="1" i="0" u="none" strike="noStrike" dirty="0" err="1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Dobreski</a:t>
            </a:r>
            <a:r>
              <a:rPr lang="en-US" sz="2400" b="1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US" sz="2400" b="0" i="0" u="none" strike="noStrike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0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 School of Information Sciences, University of Tennessee-Knoxville</a:t>
            </a:r>
            <a:endParaRPr lang="en-US" sz="2400" b="0" i="0" u="none" strike="noStrike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endParaRPr lang="en-US" sz="2400" b="0" i="0" u="none" strike="noStrike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Heather </a:t>
            </a:r>
            <a:r>
              <a:rPr lang="en-US" sz="2400" b="1" i="0" u="none" strike="noStrike" dirty="0" err="1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Moulaison</a:t>
            </a:r>
            <a:r>
              <a:rPr lang="en-US" sz="2400" b="1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-Sandy, Ph.D.</a:t>
            </a:r>
            <a:endParaRPr lang="en-US" sz="2400" b="0" i="0" u="none" strike="noStrike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0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Professor, </a:t>
            </a:r>
            <a:r>
              <a:rPr lang="en-US" sz="2400" b="0" i="0" u="none" strike="noStrike" dirty="0" err="1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iSchool</a:t>
            </a:r>
            <a:r>
              <a:rPr lang="en-US" sz="2400" b="0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at the University of Missouri</a:t>
            </a:r>
            <a:endParaRPr lang="en-US" sz="2400" b="0" i="0" u="none" strike="noStrike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83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5A421-43F2-7F6E-94C9-1B6E2F322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604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100" b="0" i="0" u="none" strike="noStrike" dirty="0">
                <a:solidFill>
                  <a:srgbClr val="242424"/>
                </a:solidFill>
                <a:effectLst/>
                <a:latin typeface="Times New Roman" panose="02020603050405020304" pitchFamily="18" charset="0"/>
              </a:rPr>
            </a:br>
            <a:br>
              <a:rPr lang="en-US" sz="3100" b="0" i="0" u="none" strike="noStrike" dirty="0">
                <a:solidFill>
                  <a:srgbClr val="242424"/>
                </a:solidFill>
                <a:effectLst/>
                <a:latin typeface="Times New Roman" panose="02020603050405020304" pitchFamily="18" charset="0"/>
              </a:rPr>
            </a:br>
            <a:br>
              <a:rPr lang="en-US" sz="3100" b="0" i="0" u="none" strike="noStrike" dirty="0">
                <a:solidFill>
                  <a:srgbClr val="242424"/>
                </a:solidFill>
                <a:effectLst/>
                <a:latin typeface="Times New Roman" panose="02020603050405020304" pitchFamily="18" charset="0"/>
              </a:rPr>
            </a:br>
            <a:r>
              <a:rPr lang="en-US" sz="3100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Topic of second presentation:</a:t>
            </a:r>
            <a:br>
              <a:rPr lang="en-US" sz="3100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Culturally-Rich Name Authority Records in RDA for Puerto Rican Artists</a:t>
            </a:r>
            <a:br>
              <a:rPr lang="en-US" sz="3100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800" b="0" i="0" u="none" strike="noStrike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8757E-968F-9456-9E14-BEC2AF7B0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en-US" sz="4000" b="0" i="0" u="none" strike="noStrike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Dinah M. Wilson </a:t>
            </a:r>
            <a:r>
              <a:rPr lang="en-US" sz="4000" b="1" i="0" u="none" strike="noStrike" dirty="0" err="1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Fraites</a:t>
            </a:r>
            <a:endParaRPr lang="en-US" sz="4000" b="0" i="0" u="none" strike="noStrike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0" i="0" u="none" strike="noStrik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Cataloging Librarian, University of Puerto Rico, Río Piedras Campus</a:t>
            </a:r>
            <a:br>
              <a:rPr lang="en-US" sz="4000" b="0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0" i="0" u="none" strike="noStrike" dirty="0">
                <a:solidFill>
                  <a:srgbClr val="082E4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000" b="0" i="0" u="none" strike="noStrike" dirty="0">
              <a:solidFill>
                <a:srgbClr val="2424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4294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253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Modern Love</vt:lpstr>
      <vt:lpstr>The Hand</vt:lpstr>
      <vt:lpstr>Times New Roman</vt:lpstr>
      <vt:lpstr>SketchyVTI</vt:lpstr>
      <vt:lpstr>ALA Core Cataloging Norms Interest Group</vt:lpstr>
      <vt:lpstr>Theme: Cataloging/Metadata Norms and Workflows</vt:lpstr>
      <vt:lpstr>Q &amp; A</vt:lpstr>
      <vt:lpstr>   Topic of first presentation:  LGBTQ+ Identities, Language, and the Library Catalog   </vt:lpstr>
      <vt:lpstr>   Topic of second presentation: Culturally-Rich Name Authority Records in RDA for Puerto Rican Artists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 Core Cataloging Norms Interest Group</dc:title>
  <dc:creator>Bela Gupta</dc:creator>
  <cp:lastModifiedBy>Bela Gupta</cp:lastModifiedBy>
  <cp:revision>35</cp:revision>
  <dcterms:created xsi:type="dcterms:W3CDTF">2023-03-09T15:44:01Z</dcterms:created>
  <dcterms:modified xsi:type="dcterms:W3CDTF">2023-03-09T23:27:06Z</dcterms:modified>
</cp:coreProperties>
</file>