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Proxima Nova"/>
      <p:regular r:id="rId14"/>
      <p:bold r:id="rId15"/>
      <p:italic r:id="rId16"/>
      <p:boldItalic r:id="rId17"/>
    </p:embeddedFont>
    <p:embeddedFont>
      <p:font typeface="Alfa Slab One"/>
      <p:regular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roximaNova-bold.fntdata"/><Relationship Id="rId14" Type="http://schemas.openxmlformats.org/officeDocument/2006/relationships/font" Target="fonts/ProximaNova-regular.fntdata"/><Relationship Id="rId17" Type="http://schemas.openxmlformats.org/officeDocument/2006/relationships/font" Target="fonts/ProximaNova-boldItalic.fntdata"/><Relationship Id="rId16" Type="http://schemas.openxmlformats.org/officeDocument/2006/relationships/font" Target="fonts/ProximaNova-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AlfaSlabOne-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c8b5a45acc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c8b5a45acc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ca70f01a7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ca70f01a7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SzPts val="1100"/>
              <a:buChar char="●"/>
            </a:pPr>
            <a:r>
              <a:rPr lang="en"/>
              <a:t>DHSS program directed by myself, a Research and Instruction Librarian who specializes in film/media/DH.</a:t>
            </a:r>
            <a:endParaRPr/>
          </a:p>
          <a:p>
            <a:pPr indent="-298450" lvl="0" marL="457200" rtl="0" algn="l">
              <a:lnSpc>
                <a:spcPct val="115000"/>
              </a:lnSpc>
              <a:spcBef>
                <a:spcPts val="0"/>
              </a:spcBef>
              <a:spcAft>
                <a:spcPts val="0"/>
              </a:spcAft>
              <a:buSzPts val="1100"/>
              <a:buChar char="●"/>
            </a:pPr>
            <a:r>
              <a:rPr lang="en"/>
              <a:t>Small cohort chosen through a selective application process (in 2020, 37 interviews were held, and 8 Summer Scholars chosen out of 31 applicants); begins at the beginning of the spring semester after a CFP</a:t>
            </a:r>
            <a:endParaRPr/>
          </a:p>
          <a:p>
            <a:pPr indent="-298450" lvl="0" marL="457200" rtl="0" algn="l">
              <a:lnSpc>
                <a:spcPct val="115000"/>
              </a:lnSpc>
              <a:spcBef>
                <a:spcPts val="0"/>
              </a:spcBef>
              <a:spcAft>
                <a:spcPts val="0"/>
              </a:spcAft>
              <a:buSzPts val="1100"/>
              <a:buChar char="●"/>
            </a:pPr>
            <a:r>
              <a:rPr lang="en"/>
              <a:t>Candidates required to interview to express their interest in the program before gaining access to application.</a:t>
            </a:r>
            <a:endParaRPr/>
          </a:p>
          <a:p>
            <a:pPr indent="-298450" lvl="0" marL="457200" rtl="0" algn="l">
              <a:lnSpc>
                <a:spcPct val="115000"/>
              </a:lnSpc>
              <a:spcBef>
                <a:spcPts val="0"/>
              </a:spcBef>
              <a:spcAft>
                <a:spcPts val="0"/>
              </a:spcAft>
              <a:buSzPts val="1100"/>
              <a:buChar char="●"/>
            </a:pPr>
            <a:r>
              <a:rPr lang="en"/>
              <a:t>In interview, students share their research interests, including what project they may want to work on in DHSS; their experience to date with DH, digital scholarship, and/or digital technology. </a:t>
            </a:r>
            <a:endParaRPr/>
          </a:p>
          <a:p>
            <a:pPr indent="-298450" lvl="0" marL="457200" rtl="0" algn="l">
              <a:lnSpc>
                <a:spcPct val="115000"/>
              </a:lnSpc>
              <a:spcBef>
                <a:spcPts val="0"/>
              </a:spcBef>
              <a:spcAft>
                <a:spcPts val="0"/>
              </a:spcAft>
              <a:buSzPts val="1100"/>
              <a:buChar char="●"/>
            </a:pPr>
            <a:r>
              <a:rPr lang="en"/>
              <a:t>After the interview, the student is invited to apply online. </a:t>
            </a:r>
            <a:endParaRPr/>
          </a:p>
          <a:p>
            <a:pPr indent="-298450" lvl="0" marL="457200" rtl="0" algn="l">
              <a:lnSpc>
                <a:spcPct val="115000"/>
              </a:lnSpc>
              <a:spcBef>
                <a:spcPts val="0"/>
              </a:spcBef>
              <a:spcAft>
                <a:spcPts val="0"/>
              </a:spcAft>
              <a:buSzPts val="1100"/>
              <a:buChar char="●"/>
            </a:pPr>
            <a:r>
              <a:rPr lang="en"/>
              <a:t>Committee including myself and library colleagues review and assess which applications are strongest; then a new DHSS cohort is chosen.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ca70f01a7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ca70f01a7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ca70f01a7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ca70f01a7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highlight>
                  <a:srgbClr val="FFFFFF"/>
                </a:highlight>
              </a:rPr>
              <a:t>Four-part, three hour workshop series initially offered in January 2020 interim session (Monday, 1/11 from 1 - 4 pm; Thursday, 1/14 from 1 - 4 pm; Monday, 1/18 from 1 - 4 pm; Thursday, 1/21 from 1 - 4 pm). </a:t>
            </a:r>
            <a:endParaRPr>
              <a:solidFill>
                <a:schemeClr val="dk1"/>
              </a:solidFill>
              <a:highlight>
                <a:srgbClr val="FFFFFF"/>
              </a:highlight>
            </a:endParaRPr>
          </a:p>
          <a:p>
            <a:pPr indent="-298450" lvl="0" marL="457200" rtl="0" algn="l">
              <a:lnSpc>
                <a:spcPct val="115000"/>
              </a:lnSpc>
              <a:spcBef>
                <a:spcPts val="0"/>
              </a:spcBef>
              <a:spcAft>
                <a:spcPts val="0"/>
              </a:spcAft>
              <a:buClr>
                <a:schemeClr val="dk1"/>
              </a:buClr>
              <a:buSzPts val="1100"/>
              <a:buChar char="●"/>
            </a:pPr>
            <a:r>
              <a:rPr lang="en">
                <a:solidFill>
                  <a:schemeClr val="dk1"/>
                </a:solidFill>
                <a:highlight>
                  <a:srgbClr val="FFFFFF"/>
                </a:highlight>
              </a:rPr>
              <a:t>Structure: short lecture, followed by discussion and workshop time (to work HW problems)  </a:t>
            </a:r>
            <a:endParaRPr>
              <a:solidFill>
                <a:schemeClr val="dk1"/>
              </a:solidFill>
              <a:highlight>
                <a:srgbClr val="FFFFFF"/>
              </a:highlight>
            </a:endParaRPr>
          </a:p>
          <a:p>
            <a:pPr indent="-298450" lvl="0" marL="457200" rtl="0" algn="l">
              <a:spcBef>
                <a:spcPts val="0"/>
              </a:spcBef>
              <a:spcAft>
                <a:spcPts val="0"/>
              </a:spcAft>
              <a:buClr>
                <a:schemeClr val="dk1"/>
              </a:buClr>
              <a:buSzPts val="1100"/>
              <a:buChar char="●"/>
            </a:pPr>
            <a:r>
              <a:rPr lang="en">
                <a:solidFill>
                  <a:schemeClr val="dk1"/>
                </a:solidFill>
                <a:highlight>
                  <a:srgbClr val="FFFFFF"/>
                </a:highlight>
              </a:rPr>
              <a:t>First session: Intro to digital humanities scholarship, examples of projects -&gt; homework: find projects and introduce us to them</a:t>
            </a:r>
            <a:endParaRPr>
              <a:solidFill>
                <a:schemeClr val="dk1"/>
              </a:solidFill>
              <a:highlight>
                <a:srgbClr val="FFFFFF"/>
              </a:highlight>
            </a:endParaRPr>
          </a:p>
          <a:p>
            <a:pPr indent="-298450" lvl="0" marL="457200" rtl="0" algn="l">
              <a:spcBef>
                <a:spcPts val="0"/>
              </a:spcBef>
              <a:spcAft>
                <a:spcPts val="0"/>
              </a:spcAft>
              <a:buClr>
                <a:schemeClr val="dk1"/>
              </a:buClr>
              <a:buSzPts val="1100"/>
              <a:buChar char="●"/>
            </a:pPr>
            <a:r>
              <a:rPr lang="en">
                <a:solidFill>
                  <a:schemeClr val="dk1"/>
                </a:solidFill>
                <a:highlight>
                  <a:srgbClr val="FFFFFF"/>
                </a:highlight>
              </a:rPr>
              <a:t>Second session: Intro to thinking as a researcher</a:t>
            </a:r>
            <a:endParaRPr>
              <a:solidFill>
                <a:schemeClr val="dk1"/>
              </a:solidFill>
              <a:highlight>
                <a:srgbClr val="FFFFFF"/>
              </a:highlight>
            </a:endParaRPr>
          </a:p>
          <a:p>
            <a:pPr indent="-298450" lvl="0" marL="457200" rtl="0" algn="l">
              <a:spcBef>
                <a:spcPts val="0"/>
              </a:spcBef>
              <a:spcAft>
                <a:spcPts val="0"/>
              </a:spcAft>
              <a:buClr>
                <a:schemeClr val="dk1"/>
              </a:buClr>
              <a:buSzPts val="1100"/>
              <a:buChar char="●"/>
            </a:pPr>
            <a:r>
              <a:rPr lang="en">
                <a:solidFill>
                  <a:schemeClr val="dk1"/>
                </a:solidFill>
                <a:highlight>
                  <a:srgbClr val="FFFFFF"/>
                </a:highlight>
              </a:rPr>
              <a:t>Third session: DH Data Learning to think the problem</a:t>
            </a:r>
            <a:endParaRPr>
              <a:solidFill>
                <a:schemeClr val="dk1"/>
              </a:solidFill>
              <a:highlight>
                <a:srgbClr val="FFFFFF"/>
              </a:highlight>
            </a:endParaRPr>
          </a:p>
          <a:p>
            <a:pPr indent="-298450" lvl="0" marL="457200" rtl="0" algn="l">
              <a:spcBef>
                <a:spcPts val="0"/>
              </a:spcBef>
              <a:spcAft>
                <a:spcPts val="0"/>
              </a:spcAft>
              <a:buClr>
                <a:schemeClr val="dk1"/>
              </a:buClr>
              <a:buSzPts val="1100"/>
              <a:buChar char="●"/>
            </a:pPr>
            <a:r>
              <a:rPr lang="en">
                <a:solidFill>
                  <a:schemeClr val="dk1"/>
                </a:solidFill>
                <a:highlight>
                  <a:srgbClr val="FFFFFF"/>
                </a:highlight>
              </a:rPr>
              <a:t>Fourth session: How to write a research pitch/proposal</a:t>
            </a:r>
            <a:endParaRPr>
              <a:solidFill>
                <a:schemeClr val="dk1"/>
              </a:solidFill>
              <a:highlight>
                <a:srgbClr val="FFFFFF"/>
              </a:highlight>
            </a:endParaRPr>
          </a:p>
          <a:p>
            <a:pPr indent="-298450" lvl="0" marL="457200" rtl="0" algn="l">
              <a:spcBef>
                <a:spcPts val="0"/>
              </a:spcBef>
              <a:spcAft>
                <a:spcPts val="0"/>
              </a:spcAft>
              <a:buClr>
                <a:schemeClr val="dk1"/>
              </a:buClr>
              <a:buSzPts val="1100"/>
              <a:buChar char="●"/>
            </a:pPr>
            <a:r>
              <a:rPr lang="en">
                <a:solidFill>
                  <a:schemeClr val="dk1"/>
                </a:solidFill>
                <a:highlight>
                  <a:srgbClr val="FFFFFF"/>
                </a:highlight>
              </a:rPr>
              <a:t>Workshop materials </a:t>
            </a:r>
            <a:r>
              <a:rPr lang="en">
                <a:solidFill>
                  <a:schemeClr val="dk1"/>
                </a:solidFill>
                <a:highlight>
                  <a:srgbClr val="FFFFFF"/>
                </a:highlight>
              </a:rPr>
              <a:t>accessible</a:t>
            </a:r>
            <a:r>
              <a:rPr lang="en">
                <a:solidFill>
                  <a:schemeClr val="dk1"/>
                </a:solidFill>
                <a:highlight>
                  <a:srgbClr val="FFFFFF"/>
                </a:highlight>
              </a:rPr>
              <a:t> from Google Drive</a:t>
            </a:r>
            <a:endParaRPr>
              <a:solidFill>
                <a:schemeClr val="dk1"/>
              </a:solidFill>
              <a:highlight>
                <a:srgbClr val="FFFFFF"/>
              </a:highlight>
            </a:endParaRPr>
          </a:p>
          <a:p>
            <a:pPr indent="0" lvl="0" marL="457200" rtl="0" algn="l">
              <a:spcBef>
                <a:spcPts val="0"/>
              </a:spcBef>
              <a:spcAft>
                <a:spcPts val="0"/>
              </a:spcAft>
              <a:buNone/>
            </a:pPr>
            <a:r>
              <a:t/>
            </a:r>
            <a:endParaRPr>
              <a:solidFill>
                <a:schemeClr val="dk1"/>
              </a:solidFill>
              <a:highlight>
                <a:srgbClr val="FFFFFF"/>
              </a:highligh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ca70f01a7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ca70f01a7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ca70f01a71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ca70f01a71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ca70f01a71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ca70f01a71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cap="flat" cmpd="sng" w="76200">
            <a:solidFill>
              <a:schemeClr val="dk1"/>
            </a:solidFill>
            <a:prstDash val="solid"/>
            <a:round/>
            <a:headEnd len="sm" w="sm" type="none"/>
            <a:tailEnd len="sm" w="sm" type="none"/>
          </a:ln>
        </p:spPr>
      </p:cxnSp>
      <p:sp>
        <p:nvSpPr>
          <p:cNvPr id="11" name="Google Shape;11;p2"/>
          <p:cNvSpPr txBox="1"/>
          <p:nvPr>
            <p:ph type="ctrTitle"/>
          </p:nvPr>
        </p:nvSpPr>
        <p:spPr>
          <a:xfrm>
            <a:off x="311700" y="595975"/>
            <a:ext cx="8520600" cy="19578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Google Shape;12;p2"/>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67925"/>
            <a:ext cx="8520600" cy="1980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p:nvPr>
            <p:ph idx="1" type="body"/>
          </p:nvPr>
        </p:nvSpPr>
        <p:spPr>
          <a:xfrm>
            <a:off x="311700" y="32242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311700" y="2480550"/>
            <a:ext cx="8114400" cy="24459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490875"/>
            <a:ext cx="2808000" cy="3078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838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39" name="Google Shape;39;p9"/>
          <p:cNvSpPr txBox="1"/>
          <p:nvPr>
            <p:ph type="title"/>
          </p:nvPr>
        </p:nvSpPr>
        <p:spPr>
          <a:xfrm>
            <a:off x="265500" y="1375599"/>
            <a:ext cx="4045200" cy="15519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Google Shape;40;p9"/>
          <p:cNvSpPr txBox="1"/>
          <p:nvPr>
            <p:ph idx="1" type="subTitle"/>
          </p:nvPr>
        </p:nvSpPr>
        <p:spPr>
          <a:xfrm>
            <a:off x="265500" y="2981125"/>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ame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perkinsa@lafayette.edu" TargetMode="External"/><Relationship Id="rId4" Type="http://schemas.openxmlformats.org/officeDocument/2006/relationships/hyperlink" Target="mailto:avonj@lafayett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595975"/>
            <a:ext cx="8520600" cy="19578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The Digital Humanities Summer Scholars Idea Incubator</a:t>
            </a:r>
            <a:endParaRPr/>
          </a:p>
        </p:txBody>
      </p:sp>
      <p:sp>
        <p:nvSpPr>
          <p:cNvPr id="57" name="Google Shape;57;p13"/>
          <p:cNvSpPr txBox="1"/>
          <p:nvPr>
            <p:ph idx="1" type="subTitle"/>
          </p:nvPr>
        </p:nvSpPr>
        <p:spPr>
          <a:xfrm>
            <a:off x="311700" y="3165828"/>
            <a:ext cx="8520600" cy="1688100"/>
          </a:xfrm>
          <a:prstGeom prst="rect">
            <a:avLst/>
          </a:prstGeom>
        </p:spPr>
        <p:txBody>
          <a:bodyPr anchorCtr="0" anchor="t" bIns="91425" lIns="91425" spcFirstLastPara="1" rIns="91425" wrap="square" tIns="91425">
            <a:normAutofit fontScale="77500" lnSpcReduction="20000"/>
          </a:bodyPr>
          <a:lstStyle/>
          <a:p>
            <a:pPr indent="0" lvl="0" marL="0" rtl="0" algn="ctr">
              <a:spcBef>
                <a:spcPts val="0"/>
              </a:spcBef>
              <a:spcAft>
                <a:spcPts val="0"/>
              </a:spcAft>
              <a:buNone/>
            </a:pPr>
            <a:r>
              <a:rPr lang="en" sz="2508"/>
              <a:t>Developing Programming To Onboard Undergraduates </a:t>
            </a:r>
            <a:br>
              <a:rPr lang="en" sz="2508"/>
            </a:br>
            <a:r>
              <a:rPr lang="en" sz="2508"/>
              <a:t>into DH Research</a:t>
            </a:r>
            <a:endParaRPr sz="2508"/>
          </a:p>
          <a:p>
            <a:pPr indent="0" lvl="0" marL="0" rtl="0" algn="ctr">
              <a:spcBef>
                <a:spcPts val="0"/>
              </a:spcBef>
              <a:spcAft>
                <a:spcPts val="0"/>
              </a:spcAft>
              <a:buNone/>
            </a:pPr>
            <a:r>
              <a:t/>
            </a:r>
            <a:endParaRPr/>
          </a:p>
          <a:p>
            <a:pPr indent="0" lvl="0" marL="0" rtl="0" algn="ctr">
              <a:spcBef>
                <a:spcPts val="0"/>
              </a:spcBef>
              <a:spcAft>
                <a:spcPts val="0"/>
              </a:spcAft>
              <a:buNone/>
            </a:pPr>
            <a:r>
              <a:rPr lang="en" sz="1616"/>
              <a:t>Angela Perkins, Research and Instruction Librarian (</a:t>
            </a:r>
            <a:r>
              <a:rPr lang="en" sz="1616" u="sng">
                <a:solidFill>
                  <a:schemeClr val="hlink"/>
                </a:solidFill>
                <a:hlinkClick r:id="rId3"/>
              </a:rPr>
              <a:t>perkinsa@lafayette.edu</a:t>
            </a:r>
            <a:r>
              <a:rPr lang="en" sz="1616"/>
              <a:t>) </a:t>
            </a:r>
            <a:br>
              <a:rPr lang="en" sz="1616"/>
            </a:br>
            <a:r>
              <a:rPr lang="en" sz="1616"/>
              <a:t>and Janna Avon, Digital Initiatives Librarian (</a:t>
            </a:r>
            <a:r>
              <a:rPr lang="en" sz="1616" u="sng">
                <a:solidFill>
                  <a:schemeClr val="hlink"/>
                </a:solidFill>
                <a:hlinkClick r:id="rId4"/>
              </a:rPr>
              <a:t>avonj@lafayette.edu</a:t>
            </a:r>
            <a:r>
              <a:rPr lang="en" sz="1616"/>
              <a:t>)</a:t>
            </a:r>
            <a:br>
              <a:rPr lang="en" sz="1616"/>
            </a:br>
            <a:r>
              <a:rPr lang="en" sz="1616"/>
              <a:t>Skillman Library, Lafayette College</a:t>
            </a:r>
            <a:endParaRPr sz="1616"/>
          </a:p>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Agenda</a:t>
            </a:r>
            <a:endParaRPr/>
          </a:p>
        </p:txBody>
      </p:sp>
      <p:sp>
        <p:nvSpPr>
          <p:cNvPr id="63" name="Google Shape;63;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 Digital Humanities Summer Scholars (DHSS) program</a:t>
            </a:r>
            <a:endParaRPr/>
          </a:p>
          <a:p>
            <a:pPr indent="-342900" lvl="0" marL="457200" rtl="0" algn="l">
              <a:spcBef>
                <a:spcPts val="0"/>
              </a:spcBef>
              <a:spcAft>
                <a:spcPts val="0"/>
              </a:spcAft>
              <a:buSzPts val="1800"/>
              <a:buChar char="●"/>
            </a:pPr>
            <a:r>
              <a:rPr lang="en"/>
              <a:t>Application Patterns: desire to learn, little experience</a:t>
            </a:r>
            <a:endParaRPr/>
          </a:p>
          <a:p>
            <a:pPr indent="-342900" lvl="0" marL="457200" rtl="0" algn="l">
              <a:spcBef>
                <a:spcPts val="0"/>
              </a:spcBef>
              <a:spcAft>
                <a:spcPts val="0"/>
              </a:spcAft>
              <a:buSzPts val="1800"/>
              <a:buChar char="●"/>
            </a:pPr>
            <a:r>
              <a:rPr lang="en"/>
              <a:t>Concept: DHSS Idea Incubator</a:t>
            </a:r>
            <a:endParaRPr/>
          </a:p>
          <a:p>
            <a:pPr indent="-342900" lvl="0" marL="457200" rtl="0" algn="l">
              <a:spcBef>
                <a:spcPts val="0"/>
              </a:spcBef>
              <a:spcAft>
                <a:spcPts val="0"/>
              </a:spcAft>
              <a:buSzPts val="1800"/>
              <a:buChar char="●"/>
            </a:pPr>
            <a:r>
              <a:rPr lang="en"/>
              <a:t>DHSS II Successes and Challenges</a:t>
            </a:r>
            <a:endParaRPr/>
          </a:p>
          <a:p>
            <a:pPr indent="-342900" lvl="0" marL="457200" rtl="0" algn="l">
              <a:spcBef>
                <a:spcPts val="0"/>
              </a:spcBef>
              <a:spcAft>
                <a:spcPts val="0"/>
              </a:spcAft>
              <a:buSzPts val="1800"/>
              <a:buChar char="●"/>
            </a:pPr>
            <a:r>
              <a:rPr lang="en"/>
              <a:t>Future Development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DHSS?</a:t>
            </a:r>
            <a:endParaRPr/>
          </a:p>
        </p:txBody>
      </p:sp>
      <p:sp>
        <p:nvSpPr>
          <p:cNvPr id="69" name="Google Shape;69;p15"/>
          <p:cNvSpPr txBox="1"/>
          <p:nvPr>
            <p:ph idx="1" type="body"/>
          </p:nvPr>
        </p:nvSpPr>
        <p:spPr>
          <a:xfrm>
            <a:off x="311700" y="1152475"/>
            <a:ext cx="8520600" cy="3867900"/>
          </a:xfrm>
          <a:prstGeom prst="rect">
            <a:avLst/>
          </a:prstGeom>
        </p:spPr>
        <p:txBody>
          <a:bodyPr anchorCtr="0" anchor="t" bIns="91425" lIns="91425" spcFirstLastPara="1" rIns="91425" wrap="square" tIns="91425">
            <a:normAutofit fontScale="77500" lnSpcReduction="20000"/>
          </a:bodyPr>
          <a:lstStyle/>
          <a:p>
            <a:pPr indent="-302418" lvl="0" marL="457200" rtl="0" algn="l">
              <a:spcBef>
                <a:spcPts val="0"/>
              </a:spcBef>
              <a:spcAft>
                <a:spcPts val="0"/>
              </a:spcAft>
              <a:buSzPct val="100000"/>
              <a:buChar char="●"/>
            </a:pPr>
            <a:r>
              <a:rPr lang="en" sz="1500"/>
              <a:t>Digital Humanities Summer Scholars (DHSS) is a research program started in 2015 as a result of a Mellon grant, now funded by the Lafayette Libraries.</a:t>
            </a:r>
            <a:br>
              <a:rPr lang="en" sz="1500"/>
            </a:br>
            <a:endParaRPr sz="1500"/>
          </a:p>
          <a:p>
            <a:pPr indent="-302418" lvl="0" marL="457200" rtl="0" algn="l">
              <a:spcBef>
                <a:spcPts val="0"/>
              </a:spcBef>
              <a:spcAft>
                <a:spcPts val="0"/>
              </a:spcAft>
              <a:buSzPct val="100000"/>
              <a:buChar char="●"/>
            </a:pPr>
            <a:r>
              <a:rPr lang="en" sz="1500"/>
              <a:t>Structured as a six week course, with an emphasis on original research and introduction to DH method</a:t>
            </a:r>
            <a:r>
              <a:rPr lang="en" sz="1500"/>
              <a:t>ology. Summer Scholars execute and present a digital research project within that time.</a:t>
            </a:r>
            <a:endParaRPr sz="1500"/>
          </a:p>
          <a:p>
            <a:pPr indent="0" lvl="0" marL="0" rtl="0" algn="l">
              <a:spcBef>
                <a:spcPts val="0"/>
              </a:spcBef>
              <a:spcAft>
                <a:spcPts val="0"/>
              </a:spcAft>
              <a:buNone/>
            </a:pPr>
            <a:r>
              <a:t/>
            </a:r>
            <a:endParaRPr sz="1500"/>
          </a:p>
          <a:p>
            <a:pPr indent="-302418" lvl="0" marL="457200" rtl="0" algn="l">
              <a:spcBef>
                <a:spcPts val="0"/>
              </a:spcBef>
              <a:spcAft>
                <a:spcPts val="0"/>
              </a:spcAft>
              <a:buSzPct val="100000"/>
              <a:buChar char="●"/>
            </a:pPr>
            <a:r>
              <a:rPr lang="en" sz="1500"/>
              <a:t>The DHSS syllabus includes diving into the craft of the research process, as well as DH concepts like text analysis, topic modeling, mapping and GIS, network analysis, Digital Storytelling, Augmented/Mixed/Virtual Reality, etc. Popular digital tools discussed include Voyant, ArcGIS, R, Omeka, Scalar, Tableau, etc.</a:t>
            </a:r>
            <a:endParaRPr sz="1500"/>
          </a:p>
          <a:p>
            <a:pPr indent="0" lvl="0" marL="0" rtl="0" algn="l">
              <a:spcBef>
                <a:spcPts val="0"/>
              </a:spcBef>
              <a:spcAft>
                <a:spcPts val="0"/>
              </a:spcAft>
              <a:buNone/>
            </a:pPr>
            <a:r>
              <a:t/>
            </a:r>
            <a:endParaRPr sz="1500"/>
          </a:p>
          <a:p>
            <a:pPr indent="-302418" lvl="0" marL="457200" rtl="0" algn="l">
              <a:spcBef>
                <a:spcPts val="0"/>
              </a:spcBef>
              <a:spcAft>
                <a:spcPts val="0"/>
              </a:spcAft>
              <a:buSzPct val="100000"/>
              <a:buChar char="●"/>
            </a:pPr>
            <a:r>
              <a:rPr lang="en" sz="1500"/>
              <a:t>Cohort meets three times per week (MWF), twice per day, with classes/workshops generally in the morning, and a two-to-three hour lab in the afternoon.</a:t>
            </a:r>
            <a:endParaRPr sz="1500"/>
          </a:p>
          <a:p>
            <a:pPr indent="0" lvl="0" marL="0" rtl="0" algn="l">
              <a:spcBef>
                <a:spcPts val="0"/>
              </a:spcBef>
              <a:spcAft>
                <a:spcPts val="0"/>
              </a:spcAft>
              <a:buNone/>
            </a:pPr>
            <a:r>
              <a:t/>
            </a:r>
            <a:endParaRPr sz="1500"/>
          </a:p>
          <a:p>
            <a:pPr indent="-302418" lvl="0" marL="457200" rtl="0" algn="l">
              <a:spcBef>
                <a:spcPts val="0"/>
              </a:spcBef>
              <a:spcAft>
                <a:spcPts val="0"/>
              </a:spcAft>
              <a:buSzPct val="100000"/>
              <a:buChar char="●"/>
            </a:pPr>
            <a:r>
              <a:rPr lang="en" sz="1500"/>
              <a:t>The program often hosts workshops led by DH practitioners outside of Lafayette College. For example, the director of the Folger Shakespeare Library in Washington, D.C., visited via Skype in 2019 for a workshop on his use of text analysis in Shakespeare’s plays. In 2020, a Bucknell University Social Sciences Librarian and a Professor of Comparative and Digital Humanities and German discussed facets of their work on their DH project, </a:t>
            </a:r>
            <a:r>
              <a:rPr i="1" lang="en" sz="1500"/>
              <a:t>Moravian Lives</a:t>
            </a:r>
            <a:r>
              <a:rPr lang="en" sz="1500"/>
              <a:t>, via Zoom.</a:t>
            </a:r>
            <a:endParaRPr sz="1500"/>
          </a:p>
          <a:p>
            <a:pPr indent="0" lvl="0" marL="0" rtl="0" algn="l">
              <a:spcBef>
                <a:spcPts val="0"/>
              </a:spcBef>
              <a:spcAft>
                <a:spcPts val="0"/>
              </a:spcAft>
              <a:buNone/>
            </a:pPr>
            <a:r>
              <a:t/>
            </a:r>
            <a:endParaRPr sz="1500"/>
          </a:p>
          <a:p>
            <a:pPr indent="-302418" lvl="0" marL="457200" rtl="0" algn="l">
              <a:spcBef>
                <a:spcPts val="0"/>
              </a:spcBef>
              <a:spcAft>
                <a:spcPts val="0"/>
              </a:spcAft>
              <a:buSzPct val="100000"/>
              <a:buChar char="●"/>
            </a:pPr>
            <a:r>
              <a:rPr lang="en" sz="1500"/>
              <a:t>2020’s cohort was the first to attend the program fully remotely.</a:t>
            </a:r>
            <a:endParaRPr sz="1500"/>
          </a:p>
          <a:p>
            <a:pPr indent="0" lvl="0" marL="45720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Application Patterns</a:t>
            </a:r>
            <a:endParaRPr/>
          </a:p>
        </p:txBody>
      </p:sp>
      <p:sp>
        <p:nvSpPr>
          <p:cNvPr id="75" name="Google Shape;75;p16"/>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Students almost unanimously expressed explicit desire to learn about the fundamentals of conducting independent research.</a:t>
            </a:r>
            <a:endParaRPr/>
          </a:p>
          <a:p>
            <a:pPr indent="0" lvl="0" marL="0" rtl="0" algn="l">
              <a:spcBef>
                <a:spcPts val="1200"/>
              </a:spcBef>
              <a:spcAft>
                <a:spcPts val="0"/>
              </a:spcAft>
              <a:buNone/>
            </a:pPr>
            <a:r>
              <a:rPr lang="en"/>
              <a:t>- Research proposals were frequently weak in their application of DH as a disciplinary lens.</a:t>
            </a:r>
            <a:endParaRPr/>
          </a:p>
          <a:p>
            <a:pPr indent="0" lvl="0" marL="0" rtl="0" algn="l">
              <a:spcBef>
                <a:spcPts val="1200"/>
              </a:spcBef>
              <a:spcAft>
                <a:spcPts val="0"/>
              </a:spcAft>
              <a:buNone/>
            </a:pPr>
            <a:r>
              <a:rPr lang="en"/>
              <a:t>- Unrealistic expectations of available data, or the question of data was not thought through.</a:t>
            </a:r>
            <a:endParaRPr/>
          </a:p>
          <a:p>
            <a:pPr indent="0" lvl="0" marL="0" rtl="0" algn="l">
              <a:spcBef>
                <a:spcPts val="1200"/>
              </a:spcBef>
              <a:spcAft>
                <a:spcPts val="1200"/>
              </a:spcAft>
              <a:buNone/>
            </a:pPr>
            <a:r>
              <a:t/>
            </a:r>
            <a:endParaRPr/>
          </a:p>
        </p:txBody>
      </p:sp>
      <p:sp>
        <p:nvSpPr>
          <p:cNvPr id="76" name="Google Shape;76;p16"/>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Could we address this information desire in a lower stakes way for a broader audience?</a:t>
            </a:r>
            <a:endParaRPr/>
          </a:p>
          <a:p>
            <a:pPr indent="0" lvl="0" marL="0" rtl="0" algn="l">
              <a:spcBef>
                <a:spcPts val="1200"/>
              </a:spcBef>
              <a:spcAft>
                <a:spcPts val="1200"/>
              </a:spcAft>
              <a:buNone/>
            </a:pPr>
            <a:r>
              <a:rPr lang="en"/>
              <a:t>- Could we address this development gap in the applications we were seeing with supplementary programming aimed at a broader audience?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DHSS Idea Incubator</a:t>
            </a:r>
            <a:endParaRPr/>
          </a:p>
        </p:txBody>
      </p:sp>
      <p:sp>
        <p:nvSpPr>
          <p:cNvPr id="82" name="Google Shape;82;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Four sessions: </a:t>
            </a:r>
            <a:endParaRPr/>
          </a:p>
          <a:p>
            <a:pPr indent="-342900" lvl="0" marL="457200" rtl="0" algn="l">
              <a:spcBef>
                <a:spcPts val="1200"/>
              </a:spcBef>
              <a:spcAft>
                <a:spcPts val="0"/>
              </a:spcAft>
              <a:buSzPts val="1800"/>
              <a:buChar char="●"/>
            </a:pPr>
            <a:r>
              <a:rPr lang="en"/>
              <a:t>introduction to the humanities and digital scholarship</a:t>
            </a:r>
            <a:endParaRPr/>
          </a:p>
          <a:p>
            <a:pPr indent="-342900" lvl="0" marL="457200" rtl="0" algn="l">
              <a:spcBef>
                <a:spcPts val="0"/>
              </a:spcBef>
              <a:spcAft>
                <a:spcPts val="0"/>
              </a:spcAft>
              <a:buSzPts val="1800"/>
              <a:buChar char="●"/>
            </a:pPr>
            <a:r>
              <a:rPr lang="en"/>
              <a:t>introduction to conducting academic research</a:t>
            </a:r>
            <a:endParaRPr/>
          </a:p>
          <a:p>
            <a:pPr indent="-342900" lvl="0" marL="457200" rtl="0" algn="l">
              <a:spcBef>
                <a:spcPts val="0"/>
              </a:spcBef>
              <a:spcAft>
                <a:spcPts val="0"/>
              </a:spcAft>
              <a:buSzPts val="1800"/>
              <a:buChar char="●"/>
            </a:pPr>
            <a:r>
              <a:rPr lang="en"/>
              <a:t>introduction to digital humanities data and research data management</a:t>
            </a:r>
            <a:endParaRPr/>
          </a:p>
          <a:p>
            <a:pPr indent="-342900" lvl="0" marL="457200" rtl="0" algn="l">
              <a:spcBef>
                <a:spcPts val="0"/>
              </a:spcBef>
              <a:spcAft>
                <a:spcPts val="0"/>
              </a:spcAft>
              <a:buSzPts val="1800"/>
              <a:buChar char="●"/>
            </a:pPr>
            <a:r>
              <a:rPr lang="en"/>
              <a:t>writing and pitching a research proposal</a:t>
            </a:r>
            <a:endParaRPr/>
          </a:p>
          <a:p>
            <a:pPr indent="0" lvl="0" marL="0" rtl="0" algn="l">
              <a:spcBef>
                <a:spcPts val="1200"/>
              </a:spcBef>
              <a:spcAft>
                <a:spcPts val="0"/>
              </a:spcAft>
              <a:buNone/>
            </a:pPr>
            <a:r>
              <a:rPr lang="en"/>
              <a:t>Workshop Structure:</a:t>
            </a:r>
            <a:endParaRPr/>
          </a:p>
          <a:p>
            <a:pPr indent="-342900" lvl="0" marL="457200" rtl="0" algn="l">
              <a:spcBef>
                <a:spcPts val="1200"/>
              </a:spcBef>
              <a:spcAft>
                <a:spcPts val="0"/>
              </a:spcAft>
              <a:buSzPts val="1800"/>
              <a:buChar char="●"/>
            </a:pPr>
            <a:r>
              <a:rPr lang="en"/>
              <a:t>general discussion of research ideas and homework assignments</a:t>
            </a:r>
            <a:endParaRPr/>
          </a:p>
          <a:p>
            <a:pPr indent="-342900" lvl="0" marL="457200" rtl="0" algn="l">
              <a:spcBef>
                <a:spcPts val="0"/>
              </a:spcBef>
              <a:spcAft>
                <a:spcPts val="0"/>
              </a:spcAft>
              <a:buSzPts val="1800"/>
              <a:buChar char="●"/>
            </a:pPr>
            <a:r>
              <a:rPr lang="en"/>
              <a:t>short lecture</a:t>
            </a:r>
            <a:endParaRPr/>
          </a:p>
          <a:p>
            <a:pPr indent="-342900" lvl="0" marL="457200" rtl="0" algn="l">
              <a:spcBef>
                <a:spcPts val="0"/>
              </a:spcBef>
              <a:spcAft>
                <a:spcPts val="0"/>
              </a:spcAft>
              <a:buSzPts val="1800"/>
              <a:buChar char="●"/>
            </a:pPr>
            <a:r>
              <a:rPr lang="en"/>
              <a:t>collective work on problems that apply the lecture</a:t>
            </a:r>
            <a:endParaRPr/>
          </a:p>
          <a:p>
            <a:pPr indent="-342900" lvl="0" marL="457200" rtl="0" algn="l">
              <a:spcBef>
                <a:spcPts val="0"/>
              </a:spcBef>
              <a:spcAft>
                <a:spcPts val="0"/>
              </a:spcAft>
              <a:buSzPts val="1800"/>
              <a:buChar char="●"/>
            </a:pPr>
            <a:r>
              <a:rPr lang="en"/>
              <a:t>homework to apply the lecture to their research ideas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Piloted in January 2021</a:t>
            </a:r>
            <a:endParaRPr/>
          </a:p>
        </p:txBody>
      </p:sp>
      <p:sp>
        <p:nvSpPr>
          <p:cNvPr id="88" name="Google Shape;88;p18"/>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Successes:</a:t>
            </a:r>
            <a:endParaRPr/>
          </a:p>
          <a:p>
            <a:pPr indent="-317500" lvl="0" marL="457200" rtl="0" algn="l">
              <a:spcBef>
                <a:spcPts val="1200"/>
              </a:spcBef>
              <a:spcAft>
                <a:spcPts val="0"/>
              </a:spcAft>
              <a:buSzPts val="1400"/>
              <a:buChar char="●"/>
            </a:pPr>
            <a:r>
              <a:rPr lang="en"/>
              <a:t>relatively strong interest from students.</a:t>
            </a:r>
            <a:endParaRPr/>
          </a:p>
          <a:p>
            <a:pPr indent="-317500" lvl="0" marL="457200" rtl="0" algn="l">
              <a:spcBef>
                <a:spcPts val="0"/>
              </a:spcBef>
              <a:spcAft>
                <a:spcPts val="0"/>
              </a:spcAft>
              <a:buSzPts val="1400"/>
              <a:buChar char="●"/>
            </a:pPr>
            <a:r>
              <a:rPr lang="en"/>
              <a:t>demographic data supported our assumptions around broad interest.</a:t>
            </a:r>
            <a:endParaRPr/>
          </a:p>
          <a:p>
            <a:pPr indent="-317500" lvl="0" marL="457200" rtl="0" algn="l">
              <a:spcBef>
                <a:spcPts val="0"/>
              </a:spcBef>
              <a:spcAft>
                <a:spcPts val="0"/>
              </a:spcAft>
              <a:buSzPts val="1400"/>
              <a:buChar char="●"/>
            </a:pPr>
            <a:r>
              <a:rPr lang="en"/>
              <a:t>tangible growth in students' abilities to think through their ideas into doable research projects.</a:t>
            </a:r>
            <a:endParaRPr/>
          </a:p>
          <a:p>
            <a:pPr indent="-317500" lvl="0" marL="457200" rtl="0" algn="l">
              <a:spcBef>
                <a:spcPts val="0"/>
              </a:spcBef>
              <a:spcAft>
                <a:spcPts val="0"/>
              </a:spcAft>
              <a:buSzPts val="1400"/>
              <a:buChar char="●"/>
            </a:pPr>
            <a:r>
              <a:rPr lang="en"/>
              <a:t>Students enjoyed the experience and opportunity to learn.</a:t>
            </a:r>
            <a:endParaRPr/>
          </a:p>
        </p:txBody>
      </p:sp>
      <p:sp>
        <p:nvSpPr>
          <p:cNvPr id="89" name="Google Shape;89;p18"/>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Challenges:</a:t>
            </a:r>
            <a:endParaRPr/>
          </a:p>
          <a:p>
            <a:pPr indent="-317500" lvl="0" marL="457200" rtl="0" algn="l">
              <a:spcBef>
                <a:spcPts val="1200"/>
              </a:spcBef>
              <a:spcAft>
                <a:spcPts val="0"/>
              </a:spcAft>
              <a:buSzPts val="1400"/>
              <a:buChar char="●"/>
            </a:pPr>
            <a:r>
              <a:rPr lang="en"/>
              <a:t>technical difficulties.</a:t>
            </a:r>
            <a:endParaRPr/>
          </a:p>
          <a:p>
            <a:pPr indent="-317500" lvl="0" marL="457200" rtl="0" algn="l">
              <a:spcBef>
                <a:spcPts val="0"/>
              </a:spcBef>
              <a:spcAft>
                <a:spcPts val="0"/>
              </a:spcAft>
              <a:buSzPts val="1400"/>
              <a:buChar char="●"/>
            </a:pPr>
            <a:r>
              <a:rPr lang="en"/>
              <a:t>conflicting time obligations.</a:t>
            </a:r>
            <a:endParaRPr/>
          </a:p>
          <a:p>
            <a:pPr indent="-317500" lvl="0" marL="457200" rtl="0" algn="l">
              <a:spcBef>
                <a:spcPts val="0"/>
              </a:spcBef>
              <a:spcAft>
                <a:spcPts val="0"/>
              </a:spcAft>
              <a:buSzPts val="1400"/>
              <a:buChar char="●"/>
            </a:pPr>
            <a:r>
              <a:rPr lang="en"/>
              <a:t>sessions were long, and lectures in particular were hard to actively engage with in Zoom delivery.</a:t>
            </a:r>
            <a:endParaRPr/>
          </a:p>
          <a:p>
            <a:pPr indent="-317500" lvl="0" marL="457200" rtl="0" algn="l">
              <a:spcBef>
                <a:spcPts val="0"/>
              </a:spcBef>
              <a:spcAft>
                <a:spcPts val="0"/>
              </a:spcAft>
              <a:buSzPts val="1400"/>
              <a:buChar char="●"/>
            </a:pPr>
            <a:r>
              <a:rPr lang="en"/>
              <a:t>pitching activity planned for the last session was not of interest to the students in the way it was presented.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Future Development</a:t>
            </a:r>
            <a:endParaRPr/>
          </a:p>
        </p:txBody>
      </p:sp>
      <p:sp>
        <p:nvSpPr>
          <p:cNvPr id="95" name="Google Shape;95;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brainstorm ways to break up the sessions to shorter commitments that can be more flexibly accessed, with options for asynchronous and alternative formats for content delivery, particularly of lecture content.</a:t>
            </a:r>
            <a:endParaRPr/>
          </a:p>
          <a:p>
            <a:pPr indent="-342900" lvl="0" marL="457200" rtl="0" algn="l">
              <a:spcBef>
                <a:spcPts val="0"/>
              </a:spcBef>
              <a:spcAft>
                <a:spcPts val="0"/>
              </a:spcAft>
              <a:buSzPts val="1800"/>
              <a:buChar char="●"/>
            </a:pPr>
            <a:r>
              <a:rPr lang="en"/>
              <a:t>Explore how a flipped classroom model could work in this context given how much synthesizing and condescing we did of a large selection of materials in order to deliver </a:t>
            </a:r>
            <a:r>
              <a:rPr lang="en"/>
              <a:t>concise</a:t>
            </a:r>
            <a:r>
              <a:rPr lang="en"/>
              <a:t> and focused lectures.</a:t>
            </a:r>
            <a:endParaRPr/>
          </a:p>
          <a:p>
            <a:pPr indent="-342900" lvl="0" marL="457200" rtl="0" algn="l">
              <a:spcBef>
                <a:spcPts val="0"/>
              </a:spcBef>
              <a:spcAft>
                <a:spcPts val="0"/>
              </a:spcAft>
              <a:buSzPts val="1800"/>
              <a:buChar char="●"/>
            </a:pPr>
            <a:r>
              <a:rPr lang="en"/>
              <a:t>Explore folding this content into the DHSS schedule.</a:t>
            </a:r>
            <a:endParaRPr/>
          </a:p>
          <a:p>
            <a:pPr indent="-342900" lvl="0" marL="457200" rtl="0" algn="l">
              <a:spcBef>
                <a:spcPts val="0"/>
              </a:spcBef>
              <a:spcAft>
                <a:spcPts val="0"/>
              </a:spcAft>
              <a:buSzPts val="1800"/>
              <a:buChar char="●"/>
            </a:pPr>
            <a:r>
              <a:rPr lang="en"/>
              <a:t>Develop partnerships with other campus bodies to promote future iterations.</a:t>
            </a:r>
            <a:endParaRPr/>
          </a:p>
          <a:p>
            <a:pPr indent="-342900" lvl="0" marL="457200" rtl="0" algn="l">
              <a:spcBef>
                <a:spcPts val="0"/>
              </a:spcBef>
              <a:spcAft>
                <a:spcPts val="0"/>
              </a:spcAft>
              <a:buSzPts val="1800"/>
              <a:buChar char="●"/>
            </a:pPr>
            <a:r>
              <a:rPr lang="en"/>
              <a:t>Decide whether to continue with digital delivery, and if so, how to improve it.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490250" y="526350"/>
            <a:ext cx="56838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Questions?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