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1"/>
  </p:sldMasterIdLst>
  <p:notesMasterIdLst>
    <p:notesMasterId r:id="rId27"/>
  </p:notesMasterIdLst>
  <p:sldIdLst>
    <p:sldId id="256" r:id="rId2"/>
    <p:sldId id="260" r:id="rId3"/>
    <p:sldId id="264" r:id="rId4"/>
    <p:sldId id="267" r:id="rId5"/>
    <p:sldId id="274" r:id="rId6"/>
    <p:sldId id="275" r:id="rId7"/>
    <p:sldId id="272" r:id="rId8"/>
    <p:sldId id="276" r:id="rId9"/>
    <p:sldId id="265" r:id="rId10"/>
    <p:sldId id="266" r:id="rId11"/>
    <p:sldId id="280" r:id="rId12"/>
    <p:sldId id="277" r:id="rId13"/>
    <p:sldId id="278" r:id="rId14"/>
    <p:sldId id="282" r:id="rId15"/>
    <p:sldId id="273" r:id="rId16"/>
    <p:sldId id="268" r:id="rId17"/>
    <p:sldId id="287" r:id="rId18"/>
    <p:sldId id="290" r:id="rId19"/>
    <p:sldId id="269" r:id="rId20"/>
    <p:sldId id="289" r:id="rId21"/>
    <p:sldId id="283" r:id="rId22"/>
    <p:sldId id="270" r:id="rId23"/>
    <p:sldId id="271" r:id="rId24"/>
    <p:sldId id="284" r:id="rId25"/>
    <p:sldId id="286" r:id="rId26"/>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2" autoAdjust="0"/>
    <p:restoredTop sz="83949" autoAdjust="0"/>
  </p:normalViewPr>
  <p:slideViewPr>
    <p:cSldViewPr snapToGrid="0">
      <p:cViewPr varScale="1">
        <p:scale>
          <a:sx n="106" d="100"/>
          <a:sy n="106" d="100"/>
        </p:scale>
        <p:origin x="55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F443F75A-8BBD-884C-93BD-6F0A48051A70}" type="datetimeFigureOut">
              <a:rPr lang="en-US" smtClean="0"/>
              <a:t>3/6/2023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2500C048-74D6-2246-8E00-2B4EFB56BA26}" type="slidenum">
              <a:rPr lang="en-US" smtClean="0"/>
              <a:t>‹#›</a:t>
            </a:fld>
            <a:endParaRPr lang="en-US"/>
          </a:p>
        </p:txBody>
      </p:sp>
    </p:spTree>
    <p:extLst>
      <p:ext uri="{BB962C8B-B14F-4D97-AF65-F5344CB8AC3E}">
        <p14:creationId xmlns:p14="http://schemas.microsoft.com/office/powerpoint/2010/main" val="2348611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[Becca] My name is Becca Wiederhold and I’m the archives and manuscripts catalog librarian at Brigham Young University Library. I perform authority work in the library’s catalog related to our manuscript and archives collections, and I also have responsibility for managing the archival authorities in our library’s ArchivesSpace instance where our finding aids reside. My co-presenter is Greg Reeve, also at BYU. Greg recently served as the library’s NACO coordinator. This presentation is on the basics of authority control.</a:t>
            </a:r>
          </a:p>
        </p:txBody>
      </p:sp>
      <p:sp>
        <p:nvSpPr>
          <p:cNvPr id="4" name="Slide Number Placeholder 3"/>
          <p:cNvSpPr>
            <a:spLocks noGrp="1"/>
          </p:cNvSpPr>
          <p:nvPr>
            <p:ph type="sldNum" sz="quarter" idx="5"/>
          </p:nvPr>
        </p:nvSpPr>
        <p:spPr/>
        <p:txBody>
          <a:bodyPr/>
          <a:lstStyle/>
          <a:p>
            <a:fld id="{2500C048-74D6-2246-8E00-2B4EFB56BA26}" type="slidenum">
              <a:rPr lang="en-US" smtClean="0"/>
              <a:t>1</a:t>
            </a:fld>
            <a:endParaRPr lang="en-US"/>
          </a:p>
        </p:txBody>
      </p:sp>
    </p:spTree>
    <p:extLst>
      <p:ext uri="{BB962C8B-B14F-4D97-AF65-F5344CB8AC3E}">
        <p14:creationId xmlns:p14="http://schemas.microsoft.com/office/powerpoint/2010/main" val="2326891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Let’s start putting these pieces together to do ”authority work”.</a:t>
            </a:r>
          </a:p>
        </p:txBody>
      </p:sp>
      <p:sp>
        <p:nvSpPr>
          <p:cNvPr id="4" name="Slide Number Placeholder 3"/>
          <p:cNvSpPr>
            <a:spLocks noGrp="1"/>
          </p:cNvSpPr>
          <p:nvPr>
            <p:ph type="sldNum" sz="quarter" idx="5"/>
          </p:nvPr>
        </p:nvSpPr>
        <p:spPr/>
        <p:txBody>
          <a:bodyPr/>
          <a:lstStyle/>
          <a:p>
            <a:fld id="{2500C048-74D6-2246-8E00-2B4EFB56BA26}" type="slidenum">
              <a:rPr lang="en-US" smtClean="0"/>
              <a:t>10</a:t>
            </a:fld>
            <a:endParaRPr lang="en-US"/>
          </a:p>
        </p:txBody>
      </p:sp>
    </p:spTree>
    <p:extLst>
      <p:ext uri="{BB962C8B-B14F-4D97-AF65-F5344CB8AC3E}">
        <p14:creationId xmlns:p14="http://schemas.microsoft.com/office/powerpoint/2010/main" val="3195586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Imagine we are cataloging a collection of poetry entitled *Recollections* by the poet Leslie Norris. </a:t>
            </a:r>
          </a:p>
          <a:p>
            <a:pPr defTabSz="924916">
              <a:defRPr/>
            </a:pPr>
            <a:endParaRPr lang="en-US" dirty="0"/>
          </a:p>
          <a:p>
            <a:pPr defTabSz="924916">
              <a:defRPr/>
            </a:pPr>
            <a:endParaRPr lang="en-US" dirty="0"/>
          </a:p>
          <a:p>
            <a:pPr defTabSz="924916">
              <a:defRPr/>
            </a:pPr>
            <a:r>
              <a:rPr lang="en-US" dirty="0"/>
              <a:t>Image retrieved 2023/02/16 from </a:t>
            </a:r>
            <a:r>
              <a:rPr lang="en-US" dirty="0">
                <a:solidFill>
                  <a:schemeClr val="bg1"/>
                </a:solidFill>
              </a:rPr>
              <a:t>https://</a:t>
            </a:r>
            <a:r>
              <a:rPr lang="en-US" dirty="0" err="1">
                <a:solidFill>
                  <a:schemeClr val="bg1"/>
                </a:solidFill>
              </a:rPr>
              <a:t>alchetron.com</a:t>
            </a:r>
            <a:r>
              <a:rPr lang="en-US" dirty="0">
                <a:solidFill>
                  <a:schemeClr val="bg1"/>
                </a:solidFill>
              </a:rPr>
              <a:t>/Leslie-Norris</a:t>
            </a:r>
          </a:p>
        </p:txBody>
      </p:sp>
      <p:sp>
        <p:nvSpPr>
          <p:cNvPr id="4" name="Slide Number Placeholder 3"/>
          <p:cNvSpPr>
            <a:spLocks noGrp="1"/>
          </p:cNvSpPr>
          <p:nvPr>
            <p:ph type="sldNum" sz="quarter" idx="5"/>
          </p:nvPr>
        </p:nvSpPr>
        <p:spPr/>
        <p:txBody>
          <a:bodyPr/>
          <a:lstStyle/>
          <a:p>
            <a:fld id="{2500C048-74D6-2246-8E00-2B4EFB56BA26}" type="slidenum">
              <a:rPr lang="en-US" smtClean="0"/>
              <a:t>11</a:t>
            </a:fld>
            <a:endParaRPr lang="en-US"/>
          </a:p>
        </p:txBody>
      </p:sp>
    </p:spTree>
    <p:extLst>
      <p:ext uri="{BB962C8B-B14F-4D97-AF65-F5344CB8AC3E}">
        <p14:creationId xmlns:p14="http://schemas.microsoft.com/office/powerpoint/2010/main" val="3499111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Here is a high-level view of a bibliographic MARC record we create for the item we have in hand. In the course of cataloging an item we record the item’s main author or contributor.</a:t>
            </a:r>
          </a:p>
        </p:txBody>
      </p:sp>
      <p:sp>
        <p:nvSpPr>
          <p:cNvPr id="4" name="Slide Number Placeholder 3"/>
          <p:cNvSpPr>
            <a:spLocks noGrp="1"/>
          </p:cNvSpPr>
          <p:nvPr>
            <p:ph type="sldNum" sz="quarter" idx="5"/>
          </p:nvPr>
        </p:nvSpPr>
        <p:spPr/>
        <p:txBody>
          <a:bodyPr/>
          <a:lstStyle/>
          <a:p>
            <a:fld id="{2500C048-74D6-2246-8E00-2B4EFB56BA26}" type="slidenum">
              <a:rPr lang="en-US" smtClean="0"/>
              <a:t>12</a:t>
            </a:fld>
            <a:endParaRPr lang="en-US"/>
          </a:p>
        </p:txBody>
      </p:sp>
    </p:spTree>
    <p:extLst>
      <p:ext uri="{BB962C8B-B14F-4D97-AF65-F5344CB8AC3E}">
        <p14:creationId xmlns:p14="http://schemas.microsoft.com/office/powerpoint/2010/main" val="3457807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If we zoom in on this record, we can highlight two fields that we place under authority control: the main author and a conventional collective title for the work. Focusing on the 100 field we see how we recorded the name of the poet Leslie Norris which form follows the authorized form as established in the MARC authority record for this author. </a:t>
            </a:r>
          </a:p>
        </p:txBody>
      </p:sp>
      <p:sp>
        <p:nvSpPr>
          <p:cNvPr id="4" name="Slide Number Placeholder 3"/>
          <p:cNvSpPr>
            <a:spLocks noGrp="1"/>
          </p:cNvSpPr>
          <p:nvPr>
            <p:ph type="sldNum" sz="quarter" idx="5"/>
          </p:nvPr>
        </p:nvSpPr>
        <p:spPr/>
        <p:txBody>
          <a:bodyPr/>
          <a:lstStyle/>
          <a:p>
            <a:fld id="{2500C048-74D6-2246-8E00-2B4EFB56BA26}" type="slidenum">
              <a:rPr lang="en-US" smtClean="0"/>
              <a:t>13</a:t>
            </a:fld>
            <a:endParaRPr lang="en-US"/>
          </a:p>
        </p:txBody>
      </p:sp>
    </p:spTree>
    <p:extLst>
      <p:ext uri="{BB962C8B-B14F-4D97-AF65-F5344CB8AC3E}">
        <p14:creationId xmlns:p14="http://schemas.microsoft.com/office/powerpoint/2010/main" val="2520204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That authorized form is defined in an authority record. Here we are seeing a snapshot of a MARC authority record for the poet Leslie Norris. We can see what the authorized form for this poet as recorded in the 100 field. All the fields recorded in an authority record help to distinguish this entity from any similar entity that may be associated with a creative work throughout history and help to bring together all items related to the entity described. Looking at the other fields we see we have a single 400 field that provides a variant form of Leslie Norris’ name. The 046 field records associated dates with the person. The 3XX fields record attributes to help identify this person. The 510 includes a related access point for a corporate body that is defined in its own authority record. The 670 field is one of many citation fields in this record that provide evidence for the decisions made of which information to enter in this record. </a:t>
            </a:r>
          </a:p>
        </p:txBody>
      </p:sp>
      <p:sp>
        <p:nvSpPr>
          <p:cNvPr id="4" name="Slide Number Placeholder 3"/>
          <p:cNvSpPr>
            <a:spLocks noGrp="1"/>
          </p:cNvSpPr>
          <p:nvPr>
            <p:ph type="sldNum" sz="quarter" idx="5"/>
          </p:nvPr>
        </p:nvSpPr>
        <p:spPr/>
        <p:txBody>
          <a:bodyPr/>
          <a:lstStyle/>
          <a:p>
            <a:fld id="{2500C048-74D6-2246-8E00-2B4EFB56BA26}" type="slidenum">
              <a:rPr lang="en-US" smtClean="0"/>
              <a:t>14</a:t>
            </a:fld>
            <a:endParaRPr lang="en-US"/>
          </a:p>
        </p:txBody>
      </p:sp>
    </p:spTree>
    <p:extLst>
      <p:ext uri="{BB962C8B-B14F-4D97-AF65-F5344CB8AC3E}">
        <p14:creationId xmlns:p14="http://schemas.microsoft.com/office/powerpoint/2010/main" val="1930332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Let’s now look at the world of authority control. </a:t>
            </a:r>
          </a:p>
        </p:txBody>
      </p:sp>
      <p:sp>
        <p:nvSpPr>
          <p:cNvPr id="4" name="Slide Number Placeholder 3"/>
          <p:cNvSpPr>
            <a:spLocks noGrp="1"/>
          </p:cNvSpPr>
          <p:nvPr>
            <p:ph type="sldNum" sz="quarter" idx="5"/>
          </p:nvPr>
        </p:nvSpPr>
        <p:spPr/>
        <p:txBody>
          <a:bodyPr/>
          <a:lstStyle/>
          <a:p>
            <a:fld id="{2500C048-74D6-2246-8E00-2B4EFB56BA26}" type="slidenum">
              <a:rPr lang="en-US" smtClean="0"/>
              <a:t>15</a:t>
            </a:fld>
            <a:endParaRPr lang="en-US"/>
          </a:p>
        </p:txBody>
      </p:sp>
    </p:spTree>
    <p:extLst>
      <p:ext uri="{BB962C8B-B14F-4D97-AF65-F5344CB8AC3E}">
        <p14:creationId xmlns:p14="http://schemas.microsoft.com/office/powerpoint/2010/main" val="1766086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Authority control and authority work follow content and encoding metadata standards. Here are brief definitions for these terms and some example standards that are used by catalogers and metadata specialists in galleries, libraries, archives, and museums. </a:t>
            </a:r>
          </a:p>
          <a:p>
            <a:endParaRPr lang="en-US" dirty="0"/>
          </a:p>
          <a:p>
            <a:r>
              <a:rPr lang="en-US" dirty="0"/>
              <a:t>Content standards are the rules defining how content is formulated. If we are doing the authority work to establish a personal name how do we know which name to choose for them and how to order the parts of their name? Do we record dates or some other qualifying characteristic? Content metadata standards help answer these questions. </a:t>
            </a:r>
          </a:p>
          <a:p>
            <a:endParaRPr lang="en-US" dirty="0"/>
          </a:p>
          <a:p>
            <a:r>
              <a:rPr lang="en-US" dirty="0"/>
              <a:t>Encoding standards are the rules defining how metadata is recorded. MARC21, MARCXML, RDF, and MADS are encoding standards that can be used to record, store, and share authority metadata for a given entity.</a:t>
            </a:r>
          </a:p>
        </p:txBody>
      </p:sp>
      <p:sp>
        <p:nvSpPr>
          <p:cNvPr id="4" name="Slide Number Placeholder 3"/>
          <p:cNvSpPr>
            <a:spLocks noGrp="1"/>
          </p:cNvSpPr>
          <p:nvPr>
            <p:ph type="sldNum" sz="quarter" idx="5"/>
          </p:nvPr>
        </p:nvSpPr>
        <p:spPr/>
        <p:txBody>
          <a:bodyPr/>
          <a:lstStyle/>
          <a:p>
            <a:fld id="{2500C048-74D6-2246-8E00-2B4EFB56BA26}" type="slidenum">
              <a:rPr lang="en-US" smtClean="0"/>
              <a:t>16</a:t>
            </a:fld>
            <a:endParaRPr lang="en-US"/>
          </a:p>
        </p:txBody>
      </p:sp>
    </p:spTree>
    <p:extLst>
      <p:ext uri="{BB962C8B-B14F-4D97-AF65-F5344CB8AC3E}">
        <p14:creationId xmlns:p14="http://schemas.microsoft.com/office/powerpoint/2010/main" val="3801354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[Becca] </a:t>
            </a:r>
            <a:r>
              <a:rPr lang="en-US" b="0" i="0" dirty="0">
                <a:solidFill>
                  <a:srgbClr val="333333"/>
                </a:solidFill>
                <a:effectLst/>
                <a:latin typeface="Open Sans" panose="020B0606030504020204" pitchFamily="34" charset="0"/>
              </a:rPr>
              <a:t>A library’s local authority database is typically maintained as part of their integrated library system (ILS) alongside other library metadata including bibliographic records. To disambiguate seemingly similar but different resources and collocate related resources, the ILS forms relationships between authority and bibliographic records by using authorized access points from the authority database. When an access point used in a bibliographic record matches the authorized form from an authority record, a link may be created to the authority and indexed in the system along with links from variant references and from related entries defined in the authority record. The ILS does the work to index and collocate these related records for later search and retrieval. The library catalog or discovery system that a library uses to help patrons search, browse, and discover information resources can utilize the information recorded in the authority record to collocate materials with bibliographic metadata that shares the same access point, direct patrons from variant access points to the authorized access point, and direct them to search under alternate identities to make sure all resources by or about the entity are discovered.</a:t>
            </a:r>
            <a:r>
              <a:rPr lang="en-US" dirty="0"/>
              <a:t> </a:t>
            </a:r>
          </a:p>
        </p:txBody>
      </p:sp>
      <p:sp>
        <p:nvSpPr>
          <p:cNvPr id="4" name="Slide Number Placeholder 3"/>
          <p:cNvSpPr>
            <a:spLocks noGrp="1"/>
          </p:cNvSpPr>
          <p:nvPr>
            <p:ph type="sldNum" sz="quarter" idx="5"/>
          </p:nvPr>
        </p:nvSpPr>
        <p:spPr/>
        <p:txBody>
          <a:bodyPr/>
          <a:lstStyle/>
          <a:p>
            <a:fld id="{2500C048-74D6-2246-8E00-2B4EFB56BA26}" type="slidenum">
              <a:rPr lang="en-US" smtClean="0"/>
              <a:t>17</a:t>
            </a:fld>
            <a:endParaRPr lang="en-US"/>
          </a:p>
        </p:txBody>
      </p:sp>
    </p:spTree>
    <p:extLst>
      <p:ext uri="{BB962C8B-B14F-4D97-AF65-F5344CB8AC3E}">
        <p14:creationId xmlns:p14="http://schemas.microsoft.com/office/powerpoint/2010/main" val="2442290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[Becca] While the library’s primary concern is for the functionality of their local catalog, cooperating with other libraries in the creation of uniformly formatted and authorized access points and authority records is an important aspect of making authority work a more impactful and efficient cataloging function. </a:t>
            </a:r>
            <a:r>
              <a:rPr lang="en-US" b="0" i="0" dirty="0">
                <a:solidFill>
                  <a:srgbClr val="333333"/>
                </a:solidFill>
                <a:effectLst/>
                <a:latin typeface="Open Sans" panose="020B0606030504020204" pitchFamily="34" charset="0"/>
              </a:rPr>
              <a:t>Cooperative cataloging programs provide participating libraries documentation and policies clarifying how to apply metadata content standards when contributing authority records to the authority database. LC’s Program for Cooperative Cataloging (PCC) maintains various cooperative cataloging initiatives including the Name Authority Cooperative Program (NACO) and the Subject Authority Cooperative Program (SACO). These two programs create and maintain a shared national database of authority records that can be leveraged by libraries in the creation and maintenance of their own local catalogs.</a:t>
            </a:r>
            <a:endParaRPr lang="en-US" dirty="0"/>
          </a:p>
          <a:p>
            <a:endParaRPr lang="en-US" dirty="0"/>
          </a:p>
        </p:txBody>
      </p:sp>
      <p:sp>
        <p:nvSpPr>
          <p:cNvPr id="4" name="Slide Number Placeholder 3"/>
          <p:cNvSpPr>
            <a:spLocks noGrp="1"/>
          </p:cNvSpPr>
          <p:nvPr>
            <p:ph type="sldNum" sz="quarter" idx="5"/>
          </p:nvPr>
        </p:nvSpPr>
        <p:spPr/>
        <p:txBody>
          <a:bodyPr/>
          <a:lstStyle/>
          <a:p>
            <a:fld id="{2500C048-74D6-2246-8E00-2B4EFB56BA26}" type="slidenum">
              <a:rPr lang="en-US" smtClean="0"/>
              <a:t>18</a:t>
            </a:fld>
            <a:endParaRPr lang="en-US"/>
          </a:p>
        </p:txBody>
      </p:sp>
    </p:spTree>
    <p:extLst>
      <p:ext uri="{BB962C8B-B14F-4D97-AF65-F5344CB8AC3E}">
        <p14:creationId xmlns:p14="http://schemas.microsoft.com/office/powerpoint/2010/main" val="710116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[Becca] It may be becoming clear that authority work is rather labor-intensive. As much as possible, most libraries outsource some of this work to increase efficiency and control costs. Authority records can be purchased along with an automated “clean up” of the access points in the library’s bibliographic database through an authority control vendor. </a:t>
            </a:r>
            <a:r>
              <a:rPr lang="en-US" b="0" i="0" dirty="0">
                <a:solidFill>
                  <a:srgbClr val="333333"/>
                </a:solidFill>
                <a:effectLst/>
                <a:latin typeface="Open Sans" panose="020B0606030504020204" pitchFamily="34" charset="0"/>
              </a:rPr>
              <a:t>The number of options for outsourcing authority control services has decreased in recent years to a handful of vendors, the majority of which provide similar services. When a library is shopping for an authority control vendor, a formal request for proposal or RFP may be issued, allowing vendors to respond to the library’s listed requirements and formally bid their services for comparison. However, a simple price quote request may be sufficient for the library’s needs.</a:t>
            </a:r>
            <a:endParaRPr lang="en-US" dirty="0"/>
          </a:p>
        </p:txBody>
      </p:sp>
      <p:sp>
        <p:nvSpPr>
          <p:cNvPr id="4" name="Slide Number Placeholder 3"/>
          <p:cNvSpPr>
            <a:spLocks noGrp="1"/>
          </p:cNvSpPr>
          <p:nvPr>
            <p:ph type="sldNum" sz="quarter" idx="5"/>
          </p:nvPr>
        </p:nvSpPr>
        <p:spPr/>
        <p:txBody>
          <a:bodyPr/>
          <a:lstStyle/>
          <a:p>
            <a:fld id="{2500C048-74D6-2246-8E00-2B4EFB56BA26}" type="slidenum">
              <a:rPr lang="en-US" smtClean="0"/>
              <a:t>19</a:t>
            </a:fld>
            <a:endParaRPr lang="en-US"/>
          </a:p>
        </p:txBody>
      </p:sp>
    </p:spTree>
    <p:extLst>
      <p:ext uri="{BB962C8B-B14F-4D97-AF65-F5344CB8AC3E}">
        <p14:creationId xmlns:p14="http://schemas.microsoft.com/office/powerpoint/2010/main" val="3876876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[Becca] Before we get into the meat of our presentation, we recognize that many of the regular ACIG attendees are long-time experts in the field with an understanding of deep nuances to the complexities of authority control. Greg and I were asked to gear our talk toward the many newer professionals or graduate students in the field who may be looking for an introduction to this important aspect of librarianship. We only have fifteen minutes to cover this enormous topic, so we will necessarily only touch on the fundamentals of these concepts. I also wanted to note that this presentation is based on an article we wrote as part of a “back to basics” special issue of Cataloging &amp; Classification Quarterly, so you may be able to find references to more information there.</a:t>
            </a:r>
          </a:p>
        </p:txBody>
      </p:sp>
      <p:sp>
        <p:nvSpPr>
          <p:cNvPr id="4" name="Slide Number Placeholder 3"/>
          <p:cNvSpPr>
            <a:spLocks noGrp="1"/>
          </p:cNvSpPr>
          <p:nvPr>
            <p:ph type="sldNum" sz="quarter" idx="5"/>
          </p:nvPr>
        </p:nvSpPr>
        <p:spPr/>
        <p:txBody>
          <a:bodyPr/>
          <a:lstStyle/>
          <a:p>
            <a:fld id="{2500C048-74D6-2246-8E00-2B4EFB56BA26}" type="slidenum">
              <a:rPr lang="en-US" smtClean="0"/>
              <a:t>2</a:t>
            </a:fld>
            <a:endParaRPr lang="en-US"/>
          </a:p>
        </p:txBody>
      </p:sp>
    </p:spTree>
    <p:extLst>
      <p:ext uri="{BB962C8B-B14F-4D97-AF65-F5344CB8AC3E}">
        <p14:creationId xmlns:p14="http://schemas.microsoft.com/office/powerpoint/2010/main" val="526805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[Becca] There are other library realms that need authority control outside of the library catalog. </a:t>
            </a:r>
            <a:r>
              <a:rPr lang="en-US" b="0" i="0" dirty="0">
                <a:solidFill>
                  <a:srgbClr val="333333"/>
                </a:solidFill>
                <a:effectLst/>
                <a:latin typeface="Open Sans" panose="020B0606030504020204" pitchFamily="34" charset="0"/>
              </a:rPr>
              <a:t>Libraries may need to consider how archival authority structures complement bibliographic authority records and how these can work together in their discovery system. Many libraries, especially within academic institutions, coexist with archives, which often means that bibliographic records for traditional library materials must also commingle with descriptions of archival materials, whether within the library catalog, through a discovery layer, or in other applications. Authority work for archival materials must often be undertaken in multiple realms. The collection description in the library catalog will usually conform to traditional library authority control procedures and utilize authorized access points from library authority thesauri. The corresponding archival description within the library’s finding aids database also benefits from authority control.</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Information retrieval in other areas outside the bibliographic realm also greatly relies on the consistent presentation of names and subjects in their databases. Digital collection metadata is an example of another data repository for which authority control should be considered important. Description records for digital objects may be included alongside bibliographic catalog records in discovery layer results lists. The form and choice of access points (i.e., author, subject, title, etc.) should be consistent across platforms in order to enhance discoverability and meet user expectation, especially in regard to bringing together descriptions of physical library materials with a digitized version of the same items. Institutional repositories are another area that may benefit from consideration of authority control within the context of a library’s workflows and procedures</a:t>
            </a:r>
            <a:endParaRPr lang="en-US" dirty="0"/>
          </a:p>
          <a:p>
            <a:endParaRPr lang="en-US" dirty="0"/>
          </a:p>
        </p:txBody>
      </p:sp>
      <p:sp>
        <p:nvSpPr>
          <p:cNvPr id="4" name="Slide Number Placeholder 3"/>
          <p:cNvSpPr>
            <a:spLocks noGrp="1"/>
          </p:cNvSpPr>
          <p:nvPr>
            <p:ph type="sldNum" sz="quarter" idx="5"/>
          </p:nvPr>
        </p:nvSpPr>
        <p:spPr/>
        <p:txBody>
          <a:bodyPr/>
          <a:lstStyle/>
          <a:p>
            <a:fld id="{2500C048-74D6-2246-8E00-2B4EFB56BA26}" type="slidenum">
              <a:rPr lang="en-US" smtClean="0"/>
              <a:t>20</a:t>
            </a:fld>
            <a:endParaRPr lang="en-US"/>
          </a:p>
        </p:txBody>
      </p:sp>
    </p:spTree>
    <p:extLst>
      <p:ext uri="{BB962C8B-B14F-4D97-AF65-F5344CB8AC3E}">
        <p14:creationId xmlns:p14="http://schemas.microsoft.com/office/powerpoint/2010/main" val="3445225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Having reviewed the past and present of authority control we peer into the future to see how authority control will continue to evolve and develop. </a:t>
            </a:r>
          </a:p>
        </p:txBody>
      </p:sp>
      <p:sp>
        <p:nvSpPr>
          <p:cNvPr id="4" name="Slide Number Placeholder 3"/>
          <p:cNvSpPr>
            <a:spLocks noGrp="1"/>
          </p:cNvSpPr>
          <p:nvPr>
            <p:ph type="sldNum" sz="quarter" idx="5"/>
          </p:nvPr>
        </p:nvSpPr>
        <p:spPr/>
        <p:txBody>
          <a:bodyPr/>
          <a:lstStyle/>
          <a:p>
            <a:fld id="{2500C048-74D6-2246-8E00-2B4EFB56BA26}" type="slidenum">
              <a:rPr lang="en-US" smtClean="0"/>
              <a:t>21</a:t>
            </a:fld>
            <a:endParaRPr lang="en-US"/>
          </a:p>
        </p:txBody>
      </p:sp>
    </p:spTree>
    <p:extLst>
      <p:ext uri="{BB962C8B-B14F-4D97-AF65-F5344CB8AC3E}">
        <p14:creationId xmlns:p14="http://schemas.microsoft.com/office/powerpoint/2010/main" val="2956659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The work of cataloging and metadata within galleries, libraries, archives, and museums is moving towards the worlds of linked data and the semantic web. Linked data and the semantic web refer to a set of best practices for publishing data on the World Wide Web. These best practices enable interoperability and forming relationships between data that weren’t easily achieved previously. Listed on this slide are three example areas where libraries are working together to explore how to adopt these best practices and evolve the standards and processes around creating, remediating, transforming, and publishing library resource metadata. </a:t>
            </a:r>
          </a:p>
        </p:txBody>
      </p:sp>
      <p:sp>
        <p:nvSpPr>
          <p:cNvPr id="4" name="Slide Number Placeholder 3"/>
          <p:cNvSpPr>
            <a:spLocks noGrp="1"/>
          </p:cNvSpPr>
          <p:nvPr>
            <p:ph type="sldNum" sz="quarter" idx="5"/>
          </p:nvPr>
        </p:nvSpPr>
        <p:spPr/>
        <p:txBody>
          <a:bodyPr/>
          <a:lstStyle/>
          <a:p>
            <a:fld id="{2500C048-74D6-2246-8E00-2B4EFB56BA26}" type="slidenum">
              <a:rPr lang="en-US" smtClean="0"/>
              <a:t>22</a:t>
            </a:fld>
            <a:endParaRPr lang="en-US"/>
          </a:p>
        </p:txBody>
      </p:sp>
    </p:spTree>
    <p:extLst>
      <p:ext uri="{BB962C8B-B14F-4D97-AF65-F5344CB8AC3E}">
        <p14:creationId xmlns:p14="http://schemas.microsoft.com/office/powerpoint/2010/main" val="2099618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Cataloging in the past and today is about producing catalog or authority records which are essentially well-formed documents describing information resources and their associated entities. The move towards linked data and the semantic web is evolving how we conceptualize describing library resources and their associated entities. Instead of creating a highly structured set of discrete documents describing library resources, cataloging and authority control is moving to a world of loosely coupled description sets containing metadata statements about a given entity and the relationship between those entities. Cataloging and authority work will become much more about managing entities and their relationships between each other than stewarding highly structured metadata documents. Where authority control has traditionally only been done for a limited set of metadata fields, this move towards identity management represents a move to place more of the metadata helping to describe an information resource under authority control and to make more explicit the relationship between entities. </a:t>
            </a:r>
          </a:p>
        </p:txBody>
      </p:sp>
      <p:sp>
        <p:nvSpPr>
          <p:cNvPr id="4" name="Slide Number Placeholder 3"/>
          <p:cNvSpPr>
            <a:spLocks noGrp="1"/>
          </p:cNvSpPr>
          <p:nvPr>
            <p:ph type="sldNum" sz="quarter" idx="5"/>
          </p:nvPr>
        </p:nvSpPr>
        <p:spPr/>
        <p:txBody>
          <a:bodyPr/>
          <a:lstStyle/>
          <a:p>
            <a:fld id="{2500C048-74D6-2246-8E00-2B4EFB56BA26}" type="slidenum">
              <a:rPr lang="en-US" smtClean="0"/>
              <a:t>23</a:t>
            </a:fld>
            <a:endParaRPr lang="en-US"/>
          </a:p>
        </p:txBody>
      </p:sp>
    </p:spTree>
    <p:extLst>
      <p:ext uri="{BB962C8B-B14F-4D97-AF65-F5344CB8AC3E}">
        <p14:creationId xmlns:p14="http://schemas.microsoft.com/office/powerpoint/2010/main" val="1150909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[Becca] </a:t>
            </a:r>
            <a:r>
              <a:rPr lang="en-US" b="0" i="0" dirty="0">
                <a:solidFill>
                  <a:srgbClr val="333333"/>
                </a:solidFill>
                <a:effectLst/>
                <a:latin typeface="Open Sans" panose="020B0606030504020204" pitchFamily="34" charset="0"/>
              </a:rPr>
              <a:t>With many changes on the horizon, the future of authority control practice will continue to evolve. Having a basic knowledge of the history of authority control and an understanding of the principles of current authority control practice, including both the content and encoding metadata standards that underpin the creation of authority records, is critical for competent cataloging. An introduction to authority control that can be built upon through a deeper exploration of the various issues and trends touched on in this talk. Cataloging students may receive basic instructions on authority control in beginning or advanced cataloging courses, but learning how to perform authority work is more often accomplished on the job than in library school, especially to the level of competence that is required to effectively maintain good authority control. This expertise can be achieved through a combination of in-house instruction, attendance at workshops or online trainings, staying up to date on library literature related to authority control, and interacting with authority control-related listservs. However, the best way to build authority work skills is regular, practical application through mentored authority work during day-to-day cataloging activities.</a:t>
            </a:r>
            <a:endParaRPr lang="en-US" dirty="0"/>
          </a:p>
        </p:txBody>
      </p:sp>
      <p:sp>
        <p:nvSpPr>
          <p:cNvPr id="4" name="Slide Number Placeholder 3"/>
          <p:cNvSpPr>
            <a:spLocks noGrp="1"/>
          </p:cNvSpPr>
          <p:nvPr>
            <p:ph type="sldNum" sz="quarter" idx="5"/>
          </p:nvPr>
        </p:nvSpPr>
        <p:spPr/>
        <p:txBody>
          <a:bodyPr/>
          <a:lstStyle/>
          <a:p>
            <a:fld id="{2500C048-74D6-2246-8E00-2B4EFB56BA26}" type="slidenum">
              <a:rPr lang="en-US" smtClean="0"/>
              <a:t>24</a:t>
            </a:fld>
            <a:endParaRPr lang="en-US"/>
          </a:p>
        </p:txBody>
      </p:sp>
    </p:spTree>
    <p:extLst>
      <p:ext uri="{BB962C8B-B14F-4D97-AF65-F5344CB8AC3E}">
        <p14:creationId xmlns:p14="http://schemas.microsoft.com/office/powerpoint/2010/main" val="1867412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[Becca] Thanks for listening to this introduction to the basics of authority control. We’ll be happy to answer any questions you might have, although I believe we are holding those to the end of the last presentation, but you’re also welcome to email us anytime. Thank you.</a:t>
            </a:r>
          </a:p>
        </p:txBody>
      </p:sp>
      <p:sp>
        <p:nvSpPr>
          <p:cNvPr id="4" name="Slide Number Placeholder 3"/>
          <p:cNvSpPr>
            <a:spLocks noGrp="1"/>
          </p:cNvSpPr>
          <p:nvPr>
            <p:ph type="sldNum" sz="quarter" idx="5"/>
          </p:nvPr>
        </p:nvSpPr>
        <p:spPr/>
        <p:txBody>
          <a:bodyPr/>
          <a:lstStyle/>
          <a:p>
            <a:fld id="{2500C048-74D6-2246-8E00-2B4EFB56BA26}" type="slidenum">
              <a:rPr lang="en-US" smtClean="0"/>
              <a:t>25</a:t>
            </a:fld>
            <a:endParaRPr lang="en-US"/>
          </a:p>
        </p:txBody>
      </p:sp>
    </p:spTree>
    <p:extLst>
      <p:ext uri="{BB962C8B-B14F-4D97-AF65-F5344CB8AC3E}">
        <p14:creationId xmlns:p14="http://schemas.microsoft.com/office/powerpoint/2010/main" val="3136848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Let’s start by giving a definition of authority control. Authority control is the set of processes and procedures to formulate and record one and only one conventional form to refer to a single entity used in information resource description. Entities include but are not limited to a creative work, expression, or item, personal or family name, corporate body, series, subject, or genre. </a:t>
            </a:r>
          </a:p>
          <a:p>
            <a:endParaRPr lang="en-US" dirty="0"/>
          </a:p>
          <a:p>
            <a:endParaRPr lang="en-US" dirty="0"/>
          </a:p>
        </p:txBody>
      </p:sp>
      <p:sp>
        <p:nvSpPr>
          <p:cNvPr id="4" name="Slide Number Placeholder 3"/>
          <p:cNvSpPr>
            <a:spLocks noGrp="1"/>
          </p:cNvSpPr>
          <p:nvPr>
            <p:ph type="sldNum" sz="quarter" idx="5"/>
          </p:nvPr>
        </p:nvSpPr>
        <p:spPr/>
        <p:txBody>
          <a:bodyPr/>
          <a:lstStyle/>
          <a:p>
            <a:fld id="{2500C048-74D6-2246-8E00-2B4EFB56BA26}" type="slidenum">
              <a:rPr lang="en-US" smtClean="0"/>
              <a:t>3</a:t>
            </a:fld>
            <a:endParaRPr lang="en-US"/>
          </a:p>
        </p:txBody>
      </p:sp>
    </p:spTree>
    <p:extLst>
      <p:ext uri="{BB962C8B-B14F-4D97-AF65-F5344CB8AC3E}">
        <p14:creationId xmlns:p14="http://schemas.microsoft.com/office/powerpoint/2010/main" val="3131367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Let’s look at some examples to better understand authority control. </a:t>
            </a:r>
          </a:p>
        </p:txBody>
      </p:sp>
      <p:sp>
        <p:nvSpPr>
          <p:cNvPr id="4" name="Slide Number Placeholder 3"/>
          <p:cNvSpPr>
            <a:spLocks noGrp="1"/>
          </p:cNvSpPr>
          <p:nvPr>
            <p:ph type="sldNum" sz="quarter" idx="5"/>
          </p:nvPr>
        </p:nvSpPr>
        <p:spPr/>
        <p:txBody>
          <a:bodyPr/>
          <a:lstStyle/>
          <a:p>
            <a:fld id="{2500C048-74D6-2246-8E00-2B4EFB56BA26}" type="slidenum">
              <a:rPr lang="en-US" smtClean="0"/>
              <a:t>4</a:t>
            </a:fld>
            <a:endParaRPr lang="en-US"/>
          </a:p>
        </p:txBody>
      </p:sp>
    </p:spTree>
    <p:extLst>
      <p:ext uri="{BB962C8B-B14F-4D97-AF65-F5344CB8AC3E}">
        <p14:creationId xmlns:p14="http://schemas.microsoft.com/office/powerpoint/2010/main" val="1914494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If we want to find a work by or about James Stewart, which James Stewart are we talking about? How can we know which James Stewart is the James Stewart we are interested in?</a:t>
            </a:r>
          </a:p>
        </p:txBody>
      </p:sp>
      <p:sp>
        <p:nvSpPr>
          <p:cNvPr id="4" name="Slide Number Placeholder 3"/>
          <p:cNvSpPr>
            <a:spLocks noGrp="1"/>
          </p:cNvSpPr>
          <p:nvPr>
            <p:ph type="sldNum" sz="quarter" idx="5"/>
          </p:nvPr>
        </p:nvSpPr>
        <p:spPr/>
        <p:txBody>
          <a:bodyPr/>
          <a:lstStyle/>
          <a:p>
            <a:fld id="{2500C048-74D6-2246-8E00-2B4EFB56BA26}" type="slidenum">
              <a:rPr lang="en-US" smtClean="0"/>
              <a:t>5</a:t>
            </a:fld>
            <a:endParaRPr lang="en-US"/>
          </a:p>
        </p:txBody>
      </p:sp>
    </p:spTree>
    <p:extLst>
      <p:ext uri="{BB962C8B-B14F-4D97-AF65-F5344CB8AC3E}">
        <p14:creationId xmlns:p14="http://schemas.microsoft.com/office/powerpoint/2010/main" val="779419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If we are doing research on Dr. Seuss it would be helpful to know his birth name of Theodor Seuss Geisel to make sure we find all works by or about this author and cartoonist. </a:t>
            </a:r>
          </a:p>
        </p:txBody>
      </p:sp>
      <p:sp>
        <p:nvSpPr>
          <p:cNvPr id="4" name="Slide Number Placeholder 3"/>
          <p:cNvSpPr>
            <a:spLocks noGrp="1"/>
          </p:cNvSpPr>
          <p:nvPr>
            <p:ph type="sldNum" sz="quarter" idx="5"/>
          </p:nvPr>
        </p:nvSpPr>
        <p:spPr/>
        <p:txBody>
          <a:bodyPr/>
          <a:lstStyle/>
          <a:p>
            <a:fld id="{2500C048-74D6-2246-8E00-2B4EFB56BA26}" type="slidenum">
              <a:rPr lang="en-US" smtClean="0"/>
              <a:t>6</a:t>
            </a:fld>
            <a:endParaRPr lang="en-US"/>
          </a:p>
        </p:txBody>
      </p:sp>
    </p:spTree>
    <p:extLst>
      <p:ext uri="{BB962C8B-B14F-4D97-AF65-F5344CB8AC3E}">
        <p14:creationId xmlns:p14="http://schemas.microsoft.com/office/powerpoint/2010/main" val="3890347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Here we see a catalog card for the work *The rhetoric of Western thought* by James L. Golden. The author’s name as the main heading to this catalog card demonstrates the use of authority control to facilitate discovery of library resources in times past.</a:t>
            </a:r>
          </a:p>
        </p:txBody>
      </p:sp>
      <p:sp>
        <p:nvSpPr>
          <p:cNvPr id="4" name="Slide Number Placeholder 3"/>
          <p:cNvSpPr>
            <a:spLocks noGrp="1"/>
          </p:cNvSpPr>
          <p:nvPr>
            <p:ph type="sldNum" sz="quarter" idx="5"/>
          </p:nvPr>
        </p:nvSpPr>
        <p:spPr/>
        <p:txBody>
          <a:bodyPr/>
          <a:lstStyle/>
          <a:p>
            <a:fld id="{2500C048-74D6-2246-8E00-2B4EFB56BA26}" type="slidenum">
              <a:rPr lang="en-US" smtClean="0"/>
              <a:t>7</a:t>
            </a:fld>
            <a:endParaRPr lang="en-US"/>
          </a:p>
        </p:txBody>
      </p:sp>
    </p:spTree>
    <p:extLst>
      <p:ext uri="{BB962C8B-B14F-4D97-AF65-F5344CB8AC3E}">
        <p14:creationId xmlns:p14="http://schemas.microsoft.com/office/powerpoint/2010/main" val="573721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Here is a modern representation of the use of authority control to facilitate discovery of library resources. This shows how authority control informs the results of a browse search in a library catalog to find all resources by the author James L. Golden.</a:t>
            </a:r>
          </a:p>
        </p:txBody>
      </p:sp>
      <p:sp>
        <p:nvSpPr>
          <p:cNvPr id="4" name="Slide Number Placeholder 3"/>
          <p:cNvSpPr>
            <a:spLocks noGrp="1"/>
          </p:cNvSpPr>
          <p:nvPr>
            <p:ph type="sldNum" sz="quarter" idx="5"/>
          </p:nvPr>
        </p:nvSpPr>
        <p:spPr/>
        <p:txBody>
          <a:bodyPr/>
          <a:lstStyle/>
          <a:p>
            <a:fld id="{2500C048-74D6-2246-8E00-2B4EFB56BA26}" type="slidenum">
              <a:rPr lang="en-US" smtClean="0"/>
              <a:t>8</a:t>
            </a:fld>
            <a:endParaRPr lang="en-US"/>
          </a:p>
        </p:txBody>
      </p:sp>
    </p:spTree>
    <p:extLst>
      <p:ext uri="{BB962C8B-B14F-4D97-AF65-F5344CB8AC3E}">
        <p14:creationId xmlns:p14="http://schemas.microsoft.com/office/powerpoint/2010/main" val="2702681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Why authority control? Authority control supports users’ information retrieval needs by creating consistent, predictable forms to uniquely identify information resources and collocate related resources. </a:t>
            </a:r>
          </a:p>
        </p:txBody>
      </p:sp>
      <p:sp>
        <p:nvSpPr>
          <p:cNvPr id="4" name="Slide Number Placeholder 3"/>
          <p:cNvSpPr>
            <a:spLocks noGrp="1"/>
          </p:cNvSpPr>
          <p:nvPr>
            <p:ph type="sldNum" sz="quarter" idx="5"/>
          </p:nvPr>
        </p:nvSpPr>
        <p:spPr/>
        <p:txBody>
          <a:bodyPr/>
          <a:lstStyle/>
          <a:p>
            <a:fld id="{2500C048-74D6-2246-8E00-2B4EFB56BA26}" type="slidenum">
              <a:rPr lang="en-US" smtClean="0"/>
              <a:t>9</a:t>
            </a:fld>
            <a:endParaRPr lang="en-US"/>
          </a:p>
        </p:txBody>
      </p:sp>
    </p:spTree>
    <p:extLst>
      <p:ext uri="{BB962C8B-B14F-4D97-AF65-F5344CB8AC3E}">
        <p14:creationId xmlns:p14="http://schemas.microsoft.com/office/powerpoint/2010/main" val="214349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D7368D-31D9-8101-473D-CD39E706FD22}"/>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C43946B-3F5A-C916-B62B-8D5938EA8285}"/>
              </a:ext>
            </a:extLst>
          </p:cNvPr>
          <p:cNvSpPr>
            <a:spLocks noGrp="1"/>
          </p:cNvSpPr>
          <p:nvPr>
            <p:ph type="dt" sz="half" idx="10"/>
          </p:nvPr>
        </p:nvSpPr>
        <p:spPr/>
        <p:txBody>
          <a:bodyPr/>
          <a:lstStyle/>
          <a:p>
            <a:fld id="{1E351CED-465B-40B5-ADCE-957C918F227B}" type="datetimeFigureOut">
              <a:rPr lang="en-US" smtClean="0"/>
              <a:t>3/6/2023</a:t>
            </a:fld>
            <a:endParaRPr lang="en-US"/>
          </a:p>
        </p:txBody>
      </p:sp>
      <p:sp>
        <p:nvSpPr>
          <p:cNvPr id="5" name="Footer Placeholder 4">
            <a:extLst>
              <a:ext uri="{FF2B5EF4-FFF2-40B4-BE49-F238E27FC236}">
                <a16:creationId xmlns:a16="http://schemas.microsoft.com/office/drawing/2014/main" id="{5986539F-2DB8-FCDA-C884-9C3CD29B8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72375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D2E-0561-F284-F89A-AAE3CD09AC24}"/>
              </a:ext>
            </a:extLst>
          </p:cNvPr>
          <p:cNvSpPr>
            <a:spLocks noGrp="1"/>
          </p:cNvSpPr>
          <p:nvPr>
            <p:ph type="title"/>
          </p:nvPr>
        </p:nvSpPr>
        <p:spPr>
          <a:xfrm>
            <a:off x="1066800" y="936841"/>
            <a:ext cx="10239338" cy="95366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57C4C-16EC-2477-6332-830F53011D33}"/>
              </a:ext>
            </a:extLst>
          </p:cNvPr>
          <p:cNvSpPr>
            <a:spLocks noGrp="1"/>
          </p:cNvSpPr>
          <p:nvPr>
            <p:ph type="body" orient="vert" idx="1"/>
          </p:nvPr>
        </p:nvSpPr>
        <p:spPr>
          <a:xfrm>
            <a:off x="1069848" y="2139696"/>
            <a:ext cx="10239338" cy="36776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40D3-6996-1C08-F1AF-87C354657912}"/>
              </a:ext>
            </a:extLst>
          </p:cNvPr>
          <p:cNvSpPr>
            <a:spLocks noGrp="1"/>
          </p:cNvSpPr>
          <p:nvPr>
            <p:ph type="dt" sz="half" idx="10"/>
          </p:nvPr>
        </p:nvSpPr>
        <p:spPr/>
        <p:txBody>
          <a:bodyPr/>
          <a:lstStyle/>
          <a:p>
            <a:fld id="{1E351CED-465B-40B5-ADCE-957C918F227B}" type="datetimeFigureOut">
              <a:rPr lang="en-US" smtClean="0"/>
              <a:t>3/6/2023</a:t>
            </a:fld>
            <a:endParaRPr lang="en-US"/>
          </a:p>
        </p:txBody>
      </p:sp>
      <p:sp>
        <p:nvSpPr>
          <p:cNvPr id="5" name="Footer Placeholder 4">
            <a:extLst>
              <a:ext uri="{FF2B5EF4-FFF2-40B4-BE49-F238E27FC236}">
                <a16:creationId xmlns:a16="http://schemas.microsoft.com/office/drawing/2014/main" id="{4C3676C3-588F-B636-8CE0-AA2CBFBCE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EF8A9-EB1E-B344-A4B8-B58D0633630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4225204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F3A28-33E4-2796-AE7A-1234569F5CE0}"/>
              </a:ext>
            </a:extLst>
          </p:cNvPr>
          <p:cNvSpPr>
            <a:spLocks noGrp="1"/>
          </p:cNvSpPr>
          <p:nvPr>
            <p:ph type="title" orient="vert"/>
          </p:nvPr>
        </p:nvSpPr>
        <p:spPr>
          <a:xfrm>
            <a:off x="8844950" y="1081177"/>
            <a:ext cx="2508849" cy="463382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D185FC-2BBB-E997-A5CD-F2C6CF6B7C68}"/>
              </a:ext>
            </a:extLst>
          </p:cNvPr>
          <p:cNvSpPr>
            <a:spLocks noGrp="1"/>
          </p:cNvSpPr>
          <p:nvPr>
            <p:ph type="body" orient="vert" idx="1"/>
          </p:nvPr>
        </p:nvSpPr>
        <p:spPr>
          <a:xfrm>
            <a:off x="1066800" y="1081177"/>
            <a:ext cx="7505700" cy="4633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E314B3C-96CD-071C-C2AD-2C7E04F819C0}"/>
              </a:ext>
            </a:extLst>
          </p:cNvPr>
          <p:cNvSpPr>
            <a:spLocks noGrp="1"/>
          </p:cNvSpPr>
          <p:nvPr>
            <p:ph type="dt" sz="half" idx="10"/>
          </p:nvPr>
        </p:nvSpPr>
        <p:spPr/>
        <p:txBody>
          <a:bodyPr/>
          <a:lstStyle/>
          <a:p>
            <a:fld id="{1E351CED-465B-40B5-ADCE-957C918F227B}" type="datetimeFigureOut">
              <a:rPr lang="en-US" smtClean="0"/>
              <a:t>3/6/2023</a:t>
            </a:fld>
            <a:endParaRPr lang="en-US"/>
          </a:p>
        </p:txBody>
      </p:sp>
      <p:sp>
        <p:nvSpPr>
          <p:cNvPr id="5" name="Footer Placeholder 4">
            <a:extLst>
              <a:ext uri="{FF2B5EF4-FFF2-40B4-BE49-F238E27FC236}">
                <a16:creationId xmlns:a16="http://schemas.microsoft.com/office/drawing/2014/main" id="{F5AA2B04-F5E0-C5A3-C77D-6AE9A9E91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55BC2-C712-C4A4-50EC-E10D88344310}"/>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818297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fld id="{1E351CED-465B-40B5-ADCE-957C918F227B}" type="datetimeFigureOut">
              <a:rPr lang="en-US" smtClean="0"/>
              <a:t>3/6/2023</a:t>
            </a:fld>
            <a:endParaRPr lang="en-US"/>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740296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D9C414-4A2F-78AF-ED60-6130D4C563B3}"/>
              </a:ext>
            </a:extLst>
          </p:cNvPr>
          <p:cNvSpPr/>
          <p:nvPr/>
        </p:nvSpPr>
        <p:spPr>
          <a:xfrm>
            <a:off x="6284115" y="3378954"/>
            <a:ext cx="5907885" cy="3479046"/>
          </a:xfrm>
          <a:custGeom>
            <a:avLst/>
            <a:gdLst>
              <a:gd name="connsiteX0" fmla="*/ 5171297 w 5907885"/>
              <a:gd name="connsiteY0" fmla="*/ 284 h 3479046"/>
              <a:gd name="connsiteX1" fmla="*/ 5813217 w 5907885"/>
              <a:gd name="connsiteY1" fmla="*/ 114238 h 3479046"/>
              <a:gd name="connsiteX2" fmla="*/ 5907885 w 5907885"/>
              <a:gd name="connsiteY2" fmla="*/ 151524 h 3479046"/>
              <a:gd name="connsiteX3" fmla="*/ 5907885 w 5907885"/>
              <a:gd name="connsiteY3" fmla="*/ 3479046 h 3479046"/>
              <a:gd name="connsiteX4" fmla="*/ 0 w 5907885"/>
              <a:gd name="connsiteY4" fmla="*/ 3479046 h 3479046"/>
              <a:gd name="connsiteX5" fmla="*/ 3916974 w 5907885"/>
              <a:gd name="connsiteY5" fmla="*/ 405504 h 3479046"/>
              <a:gd name="connsiteX6" fmla="*/ 3959456 w 5907885"/>
              <a:gd name="connsiteY6" fmla="*/ 373857 h 3479046"/>
              <a:gd name="connsiteX7" fmla="*/ 5052215 w 5907885"/>
              <a:gd name="connsiteY7" fmla="*/ 1756 h 3479046"/>
              <a:gd name="connsiteX8" fmla="*/ 5171297 w 5907885"/>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7885" h="3479046">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23000">
                <a:schemeClr val="bg2"/>
              </a:gs>
              <a:gs pos="100000">
                <a:schemeClr val="accent1">
                  <a:lumMod val="60000"/>
                  <a:lumOff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F3052-6EE8-979F-04FB-1B8DF81F29B9}"/>
              </a:ext>
            </a:extLst>
          </p:cNvPr>
          <p:cNvSpPr>
            <a:spLocks noGrp="1"/>
          </p:cNvSpPr>
          <p:nvPr>
            <p:ph type="dt" sz="half" idx="10"/>
          </p:nvPr>
        </p:nvSpPr>
        <p:spPr/>
        <p:txBody>
          <a:bodyPr/>
          <a:lstStyle/>
          <a:p>
            <a:fld id="{1E351CED-465B-40B5-ADCE-957C918F227B}" type="datetimeFigureOut">
              <a:rPr lang="en-US" smtClean="0"/>
              <a:t>3/6/2023</a:t>
            </a:fld>
            <a:endParaRPr lang="en-US"/>
          </a:p>
        </p:txBody>
      </p:sp>
      <p:sp>
        <p:nvSpPr>
          <p:cNvPr id="5" name="Footer Placeholder 4">
            <a:extLst>
              <a:ext uri="{FF2B5EF4-FFF2-40B4-BE49-F238E27FC236}">
                <a16:creationId xmlns:a16="http://schemas.microsoft.com/office/drawing/2014/main" id="{7D986285-161A-6869-27C2-0A159C234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ED64F-5DAB-238D-C34A-1DCCB12221D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786336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1066799" y="936841"/>
            <a:ext cx="10092477" cy="95366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1066800"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5"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23BD680-4E7A-5155-3CAE-6BD44EE8BA83}"/>
              </a:ext>
            </a:extLst>
          </p:cNvPr>
          <p:cNvSpPr>
            <a:spLocks noGrp="1"/>
          </p:cNvSpPr>
          <p:nvPr>
            <p:ph type="dt" sz="half" idx="10"/>
          </p:nvPr>
        </p:nvSpPr>
        <p:spPr/>
        <p:txBody>
          <a:bodyPr/>
          <a:lstStyle/>
          <a:p>
            <a:fld id="{1E351CED-465B-40B5-ADCE-957C918F227B}" type="datetimeFigureOut">
              <a:rPr lang="en-US" smtClean="0"/>
              <a:t>3/6/2023</a:t>
            </a:fld>
            <a:endParaRPr lang="en-US"/>
          </a:p>
        </p:txBody>
      </p:sp>
      <p:sp>
        <p:nvSpPr>
          <p:cNvPr id="6" name="Footer Placeholder 5">
            <a:extLst>
              <a:ext uri="{FF2B5EF4-FFF2-40B4-BE49-F238E27FC236}">
                <a16:creationId xmlns:a16="http://schemas.microsoft.com/office/drawing/2014/main" id="{4F6A152D-EFF2-B3AA-3F25-14E1136734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BD6032-FD7A-BFFD-9BE5-48EDBEFBD147}"/>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4214481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4D-4855-340E-03F3-4860885EC671}"/>
              </a:ext>
            </a:extLst>
          </p:cNvPr>
          <p:cNvSpPr>
            <a:spLocks noGrp="1"/>
          </p:cNvSpPr>
          <p:nvPr>
            <p:ph type="title"/>
          </p:nvPr>
        </p:nvSpPr>
        <p:spPr>
          <a:xfrm>
            <a:off x="1066800" y="963283"/>
            <a:ext cx="10096500" cy="91600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CEB472-7426-C288-B5F6-0A1232DCED65}"/>
              </a:ext>
            </a:extLst>
          </p:cNvPr>
          <p:cNvSpPr>
            <a:spLocks noGrp="1"/>
          </p:cNvSpPr>
          <p:nvPr>
            <p:ph type="body" idx="1"/>
          </p:nvPr>
        </p:nvSpPr>
        <p:spPr>
          <a:xfrm>
            <a:off x="1066801" y="1879287"/>
            <a:ext cx="4739628"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94F9C-B6FA-97C3-F618-0CF956CB53B2}"/>
              </a:ext>
            </a:extLst>
          </p:cNvPr>
          <p:cNvSpPr>
            <a:spLocks noGrp="1"/>
          </p:cNvSpPr>
          <p:nvPr>
            <p:ph sz="half" idx="2"/>
          </p:nvPr>
        </p:nvSpPr>
        <p:spPr>
          <a:xfrm>
            <a:off x="1066801" y="2505075"/>
            <a:ext cx="4739628"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5665C-7910-AFA2-350F-42C06ED5AF47}"/>
              </a:ext>
            </a:extLst>
          </p:cNvPr>
          <p:cNvSpPr>
            <a:spLocks noGrp="1"/>
          </p:cNvSpPr>
          <p:nvPr>
            <p:ph type="body" sz="quarter" idx="3"/>
          </p:nvPr>
        </p:nvSpPr>
        <p:spPr>
          <a:xfrm>
            <a:off x="6400330" y="1879287"/>
            <a:ext cx="4762970"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71352E-1DE0-F0CD-6F81-1D8FF59C2B0D}"/>
              </a:ext>
            </a:extLst>
          </p:cNvPr>
          <p:cNvSpPr>
            <a:spLocks noGrp="1"/>
          </p:cNvSpPr>
          <p:nvPr>
            <p:ph sz="quarter" idx="4"/>
          </p:nvPr>
        </p:nvSpPr>
        <p:spPr>
          <a:xfrm>
            <a:off x="6400330" y="2505075"/>
            <a:ext cx="4762970"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8F7E4-7D9E-4736-3269-4F0C46996125}"/>
              </a:ext>
            </a:extLst>
          </p:cNvPr>
          <p:cNvSpPr>
            <a:spLocks noGrp="1"/>
          </p:cNvSpPr>
          <p:nvPr>
            <p:ph type="dt" sz="half" idx="10"/>
          </p:nvPr>
        </p:nvSpPr>
        <p:spPr/>
        <p:txBody>
          <a:bodyPr/>
          <a:lstStyle/>
          <a:p>
            <a:fld id="{1E351CED-465B-40B5-ADCE-957C918F227B}" type="datetimeFigureOut">
              <a:rPr lang="en-US" smtClean="0"/>
              <a:t>3/6/2023</a:t>
            </a:fld>
            <a:endParaRPr lang="en-US"/>
          </a:p>
        </p:txBody>
      </p:sp>
      <p:sp>
        <p:nvSpPr>
          <p:cNvPr id="8" name="Footer Placeholder 7">
            <a:extLst>
              <a:ext uri="{FF2B5EF4-FFF2-40B4-BE49-F238E27FC236}">
                <a16:creationId xmlns:a16="http://schemas.microsoft.com/office/drawing/2014/main" id="{218386CF-9A84-8D2A-BC47-C951DD994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80844D-FE1F-49E7-3BBD-527FB72ECD1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223965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91C-93A5-1364-00A9-A470C289F365}"/>
              </a:ext>
            </a:extLst>
          </p:cNvPr>
          <p:cNvSpPr>
            <a:spLocks noGrp="1"/>
          </p:cNvSpPr>
          <p:nvPr>
            <p:ph type="title"/>
          </p:nvPr>
        </p:nvSpPr>
        <p:spPr>
          <a:xfrm>
            <a:off x="1066800" y="1357223"/>
            <a:ext cx="8886884" cy="1043078"/>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76E055BD-4154-B9D1-0B5B-B1E3A06B6B31}"/>
              </a:ext>
            </a:extLst>
          </p:cNvPr>
          <p:cNvSpPr>
            <a:spLocks noGrp="1"/>
          </p:cNvSpPr>
          <p:nvPr>
            <p:ph type="dt" sz="half" idx="10"/>
          </p:nvPr>
        </p:nvSpPr>
        <p:spPr/>
        <p:txBody>
          <a:bodyPr/>
          <a:lstStyle/>
          <a:p>
            <a:fld id="{1E351CED-465B-40B5-ADCE-957C918F227B}" type="datetimeFigureOut">
              <a:rPr lang="en-US" smtClean="0"/>
              <a:t>3/6/2023</a:t>
            </a:fld>
            <a:endParaRPr lang="en-US"/>
          </a:p>
        </p:txBody>
      </p:sp>
      <p:sp>
        <p:nvSpPr>
          <p:cNvPr id="4" name="Footer Placeholder 3">
            <a:extLst>
              <a:ext uri="{FF2B5EF4-FFF2-40B4-BE49-F238E27FC236}">
                <a16:creationId xmlns:a16="http://schemas.microsoft.com/office/drawing/2014/main" id="{0C2A9E4A-03D1-7A8B-233D-014A3248F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2CEFC4-D276-DF45-F395-F5BD2EA70114}"/>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4869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2C0AD-76F4-FCE4-2717-0A9AA4351B6D}"/>
              </a:ext>
            </a:extLst>
          </p:cNvPr>
          <p:cNvSpPr>
            <a:spLocks noGrp="1"/>
          </p:cNvSpPr>
          <p:nvPr>
            <p:ph type="dt" sz="half" idx="10"/>
          </p:nvPr>
        </p:nvSpPr>
        <p:spPr/>
        <p:txBody>
          <a:bodyPr/>
          <a:lstStyle/>
          <a:p>
            <a:fld id="{1E351CED-465B-40B5-ADCE-957C918F227B}" type="datetimeFigureOut">
              <a:rPr lang="en-US" smtClean="0"/>
              <a:t>3/6/2023</a:t>
            </a:fld>
            <a:endParaRPr lang="en-US"/>
          </a:p>
        </p:txBody>
      </p:sp>
      <p:sp>
        <p:nvSpPr>
          <p:cNvPr id="3" name="Footer Placeholder 2">
            <a:extLst>
              <a:ext uri="{FF2B5EF4-FFF2-40B4-BE49-F238E27FC236}">
                <a16:creationId xmlns:a16="http://schemas.microsoft.com/office/drawing/2014/main" id="{BE83BB66-3F41-7F1D-5108-B3F679A88E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A6DA0-07AE-4BE4-B82F-7936D0E3E37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862749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FB75-C953-0BD0-4E2E-717767426228}"/>
              </a:ext>
            </a:extLst>
          </p:cNvPr>
          <p:cNvSpPr>
            <a:spLocks noGrp="1"/>
          </p:cNvSpPr>
          <p:nvPr>
            <p:ph type="title"/>
          </p:nvPr>
        </p:nvSpPr>
        <p:spPr>
          <a:xfrm>
            <a:off x="1066800" y="770626"/>
            <a:ext cx="3705225" cy="1286774"/>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75426"/>
            <a:ext cx="5980112" cy="4768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BFED3-7CB3-1B8B-9504-13A121CAD015}"/>
              </a:ext>
            </a:extLst>
          </p:cNvPr>
          <p:cNvSpPr>
            <a:spLocks noGrp="1"/>
          </p:cNvSpPr>
          <p:nvPr>
            <p:ph type="dt" sz="half" idx="10"/>
          </p:nvPr>
        </p:nvSpPr>
        <p:spPr/>
        <p:txBody>
          <a:bodyPr/>
          <a:lstStyle/>
          <a:p>
            <a:fld id="{1E351CED-465B-40B5-ADCE-957C918F227B}" type="datetimeFigureOut">
              <a:rPr lang="en-US" smtClean="0"/>
              <a:t>3/6/2023</a:t>
            </a:fld>
            <a:endParaRPr lang="en-US"/>
          </a:p>
        </p:txBody>
      </p:sp>
      <p:sp>
        <p:nvSpPr>
          <p:cNvPr id="6" name="Footer Placeholder 5">
            <a:extLst>
              <a:ext uri="{FF2B5EF4-FFF2-40B4-BE49-F238E27FC236}">
                <a16:creationId xmlns:a16="http://schemas.microsoft.com/office/drawing/2014/main" id="{152456C9-19A0-4441-B1AF-B7AFBF642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898EA-84CC-411C-0012-D314953696B9}"/>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768655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1E10-1458-2553-05B4-313F7E26D210}"/>
              </a:ext>
            </a:extLst>
          </p:cNvPr>
          <p:cNvSpPr>
            <a:spLocks noGrp="1"/>
          </p:cNvSpPr>
          <p:nvPr>
            <p:ph type="title"/>
          </p:nvPr>
        </p:nvSpPr>
        <p:spPr>
          <a:xfrm>
            <a:off x="1066800" y="782128"/>
            <a:ext cx="3705225" cy="1275272"/>
          </a:xfrm>
        </p:spPr>
        <p:txBody>
          <a:bodyPr anchor="b">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3C0F677-F177-6DED-1920-685B9D9FF254}"/>
              </a:ext>
            </a:extLst>
          </p:cNvPr>
          <p:cNvSpPr>
            <a:spLocks noGrp="1"/>
          </p:cNvSpPr>
          <p:nvPr>
            <p:ph type="pic" idx="1"/>
          </p:nvPr>
        </p:nvSpPr>
        <p:spPr>
          <a:xfrm>
            <a:off x="5183188" y="1143000"/>
            <a:ext cx="5980112"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C4D1CB1-2109-480E-8904-4077C94D6E7D}"/>
              </a:ext>
            </a:extLst>
          </p:cNvPr>
          <p:cNvSpPr>
            <a:spLocks noGrp="1"/>
          </p:cNvSpPr>
          <p:nvPr>
            <p:ph type="body" sz="half" idx="2"/>
          </p:nvPr>
        </p:nvSpPr>
        <p:spPr>
          <a:xfrm>
            <a:off x="1066800" y="2057400"/>
            <a:ext cx="37052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0DB38-7CB9-2140-BC21-6D2E7DD0B6B5}"/>
              </a:ext>
            </a:extLst>
          </p:cNvPr>
          <p:cNvSpPr>
            <a:spLocks noGrp="1"/>
          </p:cNvSpPr>
          <p:nvPr>
            <p:ph type="dt" sz="half" idx="10"/>
          </p:nvPr>
        </p:nvSpPr>
        <p:spPr/>
        <p:txBody>
          <a:bodyPr/>
          <a:lstStyle/>
          <a:p>
            <a:fld id="{1E351CED-465B-40B5-ADCE-957C918F227B}" type="datetimeFigureOut">
              <a:rPr lang="en-US" smtClean="0"/>
              <a:t>3/6/2023</a:t>
            </a:fld>
            <a:endParaRPr lang="en-US"/>
          </a:p>
        </p:txBody>
      </p:sp>
      <p:sp>
        <p:nvSpPr>
          <p:cNvPr id="6" name="Footer Placeholder 5">
            <a:extLst>
              <a:ext uri="{FF2B5EF4-FFF2-40B4-BE49-F238E27FC236}">
                <a16:creationId xmlns:a16="http://schemas.microsoft.com/office/drawing/2014/main" id="{C7B448AD-3B1D-4B5E-CAB9-BB5FD2CDE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EF53D-CF5A-87A2-E973-3B8CCDEBAA2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234168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1066800" y="936841"/>
            <a:ext cx="8886884" cy="95366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1069848" y="2139696"/>
            <a:ext cx="8883836" cy="36776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04F519-BA47-2B81-CC1C-7E1F119EC69E}"/>
              </a:ext>
            </a:extLst>
          </p:cNvPr>
          <p:cNvSpPr>
            <a:spLocks noGrp="1"/>
          </p:cNvSpPr>
          <p:nvPr>
            <p:ph type="dt" sz="half" idx="2"/>
          </p:nvPr>
        </p:nvSpPr>
        <p:spPr>
          <a:xfrm rot="5400000">
            <a:off x="10477379" y="4629744"/>
            <a:ext cx="2653508" cy="365125"/>
          </a:xfrm>
          <a:prstGeom prst="rect">
            <a:avLst/>
          </a:prstGeom>
        </p:spPr>
        <p:txBody>
          <a:bodyPr vert="horz" lIns="91440" tIns="45720" rIns="91440" bIns="45720" rtlCol="0" anchor="ctr"/>
          <a:lstStyle>
            <a:lvl1pPr algn="r">
              <a:defRPr sz="900">
                <a:solidFill>
                  <a:schemeClr val="tx1"/>
                </a:solidFill>
              </a:defRPr>
            </a:lvl1pPr>
          </a:lstStyle>
          <a:p>
            <a:fld id="{1E351CED-465B-40B5-ADCE-957C918F227B}" type="datetimeFigureOut">
              <a:rPr lang="en-US" smtClean="0"/>
              <a:t>3/6/2023</a:t>
            </a:fld>
            <a:endParaRPr lang="en-US"/>
          </a:p>
        </p:txBody>
      </p:sp>
      <p:sp>
        <p:nvSpPr>
          <p:cNvPr id="5" name="Footer Placeholder 4">
            <a:extLst>
              <a:ext uri="{FF2B5EF4-FFF2-40B4-BE49-F238E27FC236}">
                <a16:creationId xmlns:a16="http://schemas.microsoft.com/office/drawing/2014/main" id="{BE952D7B-C352-1630-4C3D-7D5983C04D4A}"/>
              </a:ext>
            </a:extLst>
          </p:cNvPr>
          <p:cNvSpPr>
            <a:spLocks noGrp="1"/>
          </p:cNvSpPr>
          <p:nvPr>
            <p:ph type="ftr" sz="quarter" idx="3"/>
          </p:nvPr>
        </p:nvSpPr>
        <p:spPr>
          <a:xfrm>
            <a:off x="8610602" y="6318446"/>
            <a:ext cx="2743198"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353800" y="6318446"/>
            <a:ext cx="615696" cy="365125"/>
          </a:xfrm>
          <a:prstGeom prst="rect">
            <a:avLst/>
          </a:prstGeom>
        </p:spPr>
        <p:txBody>
          <a:bodyPr vert="horz" lIns="91440" tIns="45720" rIns="91440" bIns="45720" rtlCol="0" anchor="ctr"/>
          <a:lstStyle>
            <a:lvl1pPr algn="r">
              <a:defRPr sz="1600" b="1">
                <a:solidFill>
                  <a:schemeClr val="tx1"/>
                </a:solidFill>
              </a:defRPr>
            </a:lvl1pPr>
          </a:lstStyle>
          <a:p>
            <a:fld id="{5A33CB2A-1702-4C1D-9CC4-8D472D39F19E}" type="slidenum">
              <a:rPr lang="en-US" smtClean="0"/>
              <a:t>‹#›</a:t>
            </a:fld>
            <a:endParaRPr lang="en-US"/>
          </a:p>
        </p:txBody>
      </p:sp>
    </p:spTree>
    <p:extLst>
      <p:ext uri="{BB962C8B-B14F-4D97-AF65-F5344CB8AC3E}">
        <p14:creationId xmlns:p14="http://schemas.microsoft.com/office/powerpoint/2010/main" val="394283768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795" r:id="rId6"/>
    <p:sldLayoutId id="2147483791" r:id="rId7"/>
    <p:sldLayoutId id="2147483792" r:id="rId8"/>
    <p:sldLayoutId id="2147483793" r:id="rId9"/>
    <p:sldLayoutId id="2147483794" r:id="rId10"/>
    <p:sldLayoutId id="2147483796" r:id="rId11"/>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mailto:greg_reeve@byu.edu" TargetMode="External"/><Relationship Id="rId4" Type="http://schemas.openxmlformats.org/officeDocument/2006/relationships/hyperlink" Target="mailto:rebecca_Wiederhold@byu.e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4F049F8-87E1-403E-2A50-2F4544BF8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Jigsaw puzzles in plastic figures">
            <a:extLst>
              <a:ext uri="{FF2B5EF4-FFF2-40B4-BE49-F238E27FC236}">
                <a16:creationId xmlns:a16="http://schemas.microsoft.com/office/drawing/2014/main" id="{B6319D9F-5235-4983-7CAD-3D719661F3D4}"/>
              </a:ext>
            </a:extLst>
          </p:cNvPr>
          <p:cNvPicPr>
            <a:picLocks noChangeAspect="1"/>
          </p:cNvPicPr>
          <p:nvPr/>
        </p:nvPicPr>
        <p:blipFill rotWithShape="1">
          <a:blip r:embed="rId3"/>
          <a:srcRect t="5264" b="13509"/>
          <a:stretch/>
        </p:blipFill>
        <p:spPr>
          <a:xfrm>
            <a:off x="20" y="10"/>
            <a:ext cx="12191979" cy="6857989"/>
          </a:xfrm>
          <a:prstGeom prst="rect">
            <a:avLst/>
          </a:prstGeom>
        </p:spPr>
      </p:pic>
      <p:sp>
        <p:nvSpPr>
          <p:cNvPr id="26" name="Freeform: Shape 25">
            <a:extLst>
              <a:ext uri="{FF2B5EF4-FFF2-40B4-BE49-F238E27FC236}">
                <a16:creationId xmlns:a16="http://schemas.microsoft.com/office/drawing/2014/main" id="{DD29B6E1-6E86-A1A0-2491-E5B84B3AA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40000" flipH="1">
            <a:off x="1035555" y="1445436"/>
            <a:ext cx="11191887" cy="5509960"/>
          </a:xfrm>
          <a:custGeom>
            <a:avLst/>
            <a:gdLst>
              <a:gd name="connsiteX0" fmla="*/ 75794 w 11191887"/>
              <a:gd name="connsiteY0" fmla="*/ 5509960 h 5509960"/>
              <a:gd name="connsiteX1" fmla="*/ 11191887 w 11191887"/>
              <a:gd name="connsiteY1" fmla="*/ 5315928 h 5509960"/>
              <a:gd name="connsiteX2" fmla="*/ 5163097 w 11191887"/>
              <a:gd name="connsiteY2" fmla="*/ 753031 h 5509960"/>
              <a:gd name="connsiteX3" fmla="*/ 5078820 w 11191887"/>
              <a:gd name="connsiteY3" fmla="*/ 692507 h 5509960"/>
              <a:gd name="connsiteX4" fmla="*/ 2926071 w 11191887"/>
              <a:gd name="connsiteY4" fmla="*/ 1150 h 5509960"/>
              <a:gd name="connsiteX5" fmla="*/ 2692814 w 11191887"/>
              <a:gd name="connsiteY5" fmla="*/ 2336 h 5509960"/>
              <a:gd name="connsiteX6" fmla="*/ 95718 w 11191887"/>
              <a:gd name="connsiteY6" fmla="*/ 1073885 h 5509960"/>
              <a:gd name="connsiteX7" fmla="*/ 0 w 11191887"/>
              <a:gd name="connsiteY7" fmla="*/ 1167726 h 550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1887" h="5509960">
                <a:moveTo>
                  <a:pt x="75794" y="5509960"/>
                </a:moveTo>
                <a:lnTo>
                  <a:pt x="11191887" y="5315928"/>
                </a:lnTo>
                <a:lnTo>
                  <a:pt x="5163097" y="753031"/>
                </a:lnTo>
                <a:lnTo>
                  <a:pt x="5078820" y="692507"/>
                </a:lnTo>
                <a:cubicBezTo>
                  <a:pt x="4421358" y="245206"/>
                  <a:pt x="3672983" y="19009"/>
                  <a:pt x="2926071" y="1150"/>
                </a:cubicBezTo>
                <a:cubicBezTo>
                  <a:pt x="2848268" y="-711"/>
                  <a:pt x="2770480" y="-310"/>
                  <a:pt x="2692814" y="2336"/>
                </a:cubicBezTo>
                <a:cubicBezTo>
                  <a:pt x="1746244" y="34591"/>
                  <a:pt x="817542" y="400481"/>
                  <a:pt x="95718" y="1073885"/>
                </a:cubicBezTo>
                <a:lnTo>
                  <a:pt x="0" y="1167726"/>
                </a:lnTo>
                <a:close/>
              </a:path>
            </a:pathLst>
          </a:custGeom>
          <a:gradFill>
            <a:gsLst>
              <a:gs pos="23000">
                <a:schemeClr val="bg2">
                  <a:alpha val="68000"/>
                </a:schemeClr>
              </a:gs>
              <a:gs pos="100000">
                <a:schemeClr val="accent1">
                  <a:lumMod val="60000"/>
                  <a:lumOff val="40000"/>
                  <a:alpha val="78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9FE1B70-E0DE-4DC5-C927-26569E99DF49}"/>
              </a:ext>
            </a:extLst>
          </p:cNvPr>
          <p:cNvSpPr>
            <a:spLocks noGrp="1"/>
          </p:cNvSpPr>
          <p:nvPr>
            <p:ph type="ctrTitle"/>
          </p:nvPr>
        </p:nvSpPr>
        <p:spPr>
          <a:xfrm>
            <a:off x="5486401" y="2357720"/>
            <a:ext cx="5825336" cy="2142559"/>
          </a:xfrm>
        </p:spPr>
        <p:txBody>
          <a:bodyPr>
            <a:normAutofit/>
          </a:bodyPr>
          <a:lstStyle/>
          <a:p>
            <a:pPr algn="r">
              <a:lnSpc>
                <a:spcPct val="90000"/>
              </a:lnSpc>
            </a:pPr>
            <a:r>
              <a:rPr lang="en-US" sz="4000" dirty="0"/>
              <a:t>Authority Control Basics</a:t>
            </a:r>
            <a:br>
              <a:rPr lang="en-US" sz="2300" dirty="0"/>
            </a:br>
            <a:endParaRPr lang="en-US" sz="2300" dirty="0"/>
          </a:p>
        </p:txBody>
      </p:sp>
      <p:sp>
        <p:nvSpPr>
          <p:cNvPr id="3" name="Subtitle 2">
            <a:extLst>
              <a:ext uri="{FF2B5EF4-FFF2-40B4-BE49-F238E27FC236}">
                <a16:creationId xmlns:a16="http://schemas.microsoft.com/office/drawing/2014/main" id="{3459A603-FD60-E138-E374-3D8F25B4BD8D}"/>
              </a:ext>
            </a:extLst>
          </p:cNvPr>
          <p:cNvSpPr>
            <a:spLocks noGrp="1"/>
          </p:cNvSpPr>
          <p:nvPr>
            <p:ph type="subTitle" idx="1"/>
          </p:nvPr>
        </p:nvSpPr>
        <p:spPr>
          <a:xfrm>
            <a:off x="5829817" y="4500279"/>
            <a:ext cx="5481920" cy="1818168"/>
          </a:xfrm>
        </p:spPr>
        <p:txBody>
          <a:bodyPr>
            <a:normAutofit/>
          </a:bodyPr>
          <a:lstStyle/>
          <a:p>
            <a:pPr algn="r"/>
            <a:r>
              <a:rPr lang="en-US" dirty="0"/>
              <a:t>Reb</a:t>
            </a:r>
            <a:r>
              <a:rPr lang="en-US" sz="2000" dirty="0"/>
              <a:t>ecca A. Wiederhold &amp; Greg Reeve</a:t>
            </a:r>
            <a:br>
              <a:rPr lang="en-US" sz="2000" dirty="0"/>
            </a:br>
            <a:r>
              <a:rPr lang="en-US" sz="2000" dirty="0"/>
              <a:t>BYU Library</a:t>
            </a:r>
            <a:br>
              <a:rPr lang="en-US" sz="2000" dirty="0"/>
            </a:br>
            <a:r>
              <a:rPr lang="en-US" sz="2000" dirty="0"/>
              <a:t>CORE Interest Group Week: ACIG </a:t>
            </a:r>
            <a:br>
              <a:rPr lang="en-US" sz="2000" dirty="0"/>
            </a:br>
            <a:r>
              <a:rPr lang="en-US" sz="2000" dirty="0"/>
              <a:t>March 7, 2023</a:t>
            </a:r>
            <a:endParaRPr lang="en-US" dirty="0"/>
          </a:p>
        </p:txBody>
      </p:sp>
    </p:spTree>
    <p:extLst>
      <p:ext uri="{BB962C8B-B14F-4D97-AF65-F5344CB8AC3E}">
        <p14:creationId xmlns:p14="http://schemas.microsoft.com/office/powerpoint/2010/main" val="1230357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igsaw puzzles in plastic figures">
            <a:extLst>
              <a:ext uri="{FF2B5EF4-FFF2-40B4-BE49-F238E27FC236}">
                <a16:creationId xmlns:a16="http://schemas.microsoft.com/office/drawing/2014/main" id="{B6319D9F-5235-4983-7CAD-3D719661F3D4}"/>
              </a:ext>
            </a:extLst>
          </p:cNvPr>
          <p:cNvPicPr>
            <a:picLocks noChangeAspect="1"/>
          </p:cNvPicPr>
          <p:nvPr/>
        </p:nvPicPr>
        <p:blipFill rotWithShape="1">
          <a:blip r:embed="rId3"/>
          <a:srcRect l="16895" r="12642" b="2"/>
          <a:stretch/>
        </p:blipFill>
        <p:spPr>
          <a:xfrm>
            <a:off x="6120859" y="882650"/>
            <a:ext cx="5184373" cy="5095021"/>
          </a:xfrm>
          <a:prstGeom prst="rect">
            <a:avLst/>
          </a:prstGeom>
          <a:noFill/>
        </p:spPr>
      </p:pic>
      <p:sp>
        <p:nvSpPr>
          <p:cNvPr id="7" name="Title 1">
            <a:extLst>
              <a:ext uri="{FF2B5EF4-FFF2-40B4-BE49-F238E27FC236}">
                <a16:creationId xmlns:a16="http://schemas.microsoft.com/office/drawing/2014/main" id="{F483C22E-9894-40AD-B923-C6DF1F3D6ACB}"/>
              </a:ext>
            </a:extLst>
          </p:cNvPr>
          <p:cNvSpPr>
            <a:spLocks noGrp="1"/>
          </p:cNvSpPr>
          <p:nvPr/>
        </p:nvSpPr>
        <p:spPr>
          <a:xfrm>
            <a:off x="1046747" y="1142998"/>
            <a:ext cx="6944436" cy="1878498"/>
          </a:xfrm>
          <a:prstGeom prst="rect">
            <a:avLst/>
          </a:prstGeom>
        </p:spPr>
        <p:txBody>
          <a:bodyPr vert="horz" lIns="91440" tIns="45720" rIns="91440" bIns="45720" rtlCol="0" anchor="b">
            <a:normAutofit lnSpcReduction="10000"/>
          </a:bodyPr>
          <a:lstStyle>
            <a:lvl1pPr algn="l" defTabSz="914400" rtl="0" eaLnBrk="1" latinLnBrk="0" hangingPunct="1">
              <a:lnSpc>
                <a:spcPct val="100000"/>
              </a:lnSpc>
              <a:spcBef>
                <a:spcPct val="0"/>
              </a:spcBef>
              <a:buNone/>
              <a:defRPr sz="3600" b="1" kern="1200">
                <a:solidFill>
                  <a:schemeClr val="tx1"/>
                </a:solidFill>
                <a:latin typeface="+mj-lt"/>
                <a:ea typeface="+mj-ea"/>
                <a:cs typeface="+mj-cs"/>
              </a:defRPr>
            </a:lvl1pPr>
          </a:lstStyle>
          <a:p>
            <a:r>
              <a:rPr lang="en-US" sz="6000" dirty="0"/>
              <a:t>Authority </a:t>
            </a:r>
          </a:p>
          <a:p>
            <a:r>
              <a:rPr lang="en-US" sz="6000" dirty="0"/>
              <a:t>Work</a:t>
            </a:r>
          </a:p>
        </p:txBody>
      </p:sp>
    </p:spTree>
    <p:extLst>
      <p:ext uri="{BB962C8B-B14F-4D97-AF65-F5344CB8AC3E}">
        <p14:creationId xmlns:p14="http://schemas.microsoft.com/office/powerpoint/2010/main" val="1954444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erson sitting in a chair&#10;&#10;https://alchetron.com/Leslie-Norris">
            <a:extLst>
              <a:ext uri="{FF2B5EF4-FFF2-40B4-BE49-F238E27FC236}">
                <a16:creationId xmlns:a16="http://schemas.microsoft.com/office/drawing/2014/main" id="{24B79388-95B7-2B9F-5A7E-AC7C09BE2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871" y="0"/>
            <a:ext cx="10342258" cy="6866695"/>
          </a:xfrm>
          <a:prstGeom prst="rect">
            <a:avLst/>
          </a:prstGeom>
        </p:spPr>
      </p:pic>
    </p:spTree>
    <p:extLst>
      <p:ext uri="{BB962C8B-B14F-4D97-AF65-F5344CB8AC3E}">
        <p14:creationId xmlns:p14="http://schemas.microsoft.com/office/powerpoint/2010/main" val="1481044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67A09F-CB7A-1A4F-13F4-8631DA9BD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730" y="61623"/>
            <a:ext cx="4810539" cy="6734754"/>
          </a:xfrm>
          <a:prstGeom prst="rect">
            <a:avLst/>
          </a:prstGeom>
        </p:spPr>
      </p:pic>
    </p:spTree>
    <p:extLst>
      <p:ext uri="{BB962C8B-B14F-4D97-AF65-F5344CB8AC3E}">
        <p14:creationId xmlns:p14="http://schemas.microsoft.com/office/powerpoint/2010/main" val="991928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706D8E-01A2-F25E-7491-64B923CDAA42}"/>
              </a:ext>
            </a:extLst>
          </p:cNvPr>
          <p:cNvPicPr>
            <a:picLocks noChangeAspect="1"/>
          </p:cNvPicPr>
          <p:nvPr/>
        </p:nvPicPr>
        <p:blipFill rotWithShape="1">
          <a:blip r:embed="rId3">
            <a:extLst>
              <a:ext uri="{28A0092B-C50C-407E-A947-70E740481C1C}">
                <a14:useLocalDpi xmlns:a14="http://schemas.microsoft.com/office/drawing/2010/main" val="0"/>
              </a:ext>
            </a:extLst>
          </a:blip>
          <a:srcRect l="4181" t="23048" r="-4181" b="33413"/>
          <a:stretch/>
        </p:blipFill>
        <p:spPr>
          <a:xfrm>
            <a:off x="940906" y="0"/>
            <a:ext cx="11251094" cy="6858000"/>
          </a:xfrm>
          <a:prstGeom prst="rect">
            <a:avLst/>
          </a:prstGeom>
        </p:spPr>
      </p:pic>
    </p:spTree>
    <p:extLst>
      <p:ext uri="{BB962C8B-B14F-4D97-AF65-F5344CB8AC3E}">
        <p14:creationId xmlns:p14="http://schemas.microsoft.com/office/powerpoint/2010/main" val="3966576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206CC-6721-EAA0-BEB3-AB6173CFE1E5}"/>
              </a:ext>
            </a:extLst>
          </p:cNvPr>
          <p:cNvPicPr>
            <a:picLocks noChangeAspect="1"/>
          </p:cNvPicPr>
          <p:nvPr/>
        </p:nvPicPr>
        <p:blipFill rotWithShape="1">
          <a:blip r:embed="rId3">
            <a:extLst>
              <a:ext uri="{28A0092B-C50C-407E-A947-70E740481C1C}">
                <a14:useLocalDpi xmlns:a14="http://schemas.microsoft.com/office/drawing/2010/main" val="0"/>
              </a:ext>
            </a:extLst>
          </a:blip>
          <a:srcRect t="26605" b="26604"/>
          <a:stretch/>
        </p:blipFill>
        <p:spPr>
          <a:xfrm>
            <a:off x="861391" y="-1"/>
            <a:ext cx="10469218" cy="6858001"/>
          </a:xfrm>
          <a:prstGeom prst="rect">
            <a:avLst/>
          </a:prstGeom>
        </p:spPr>
      </p:pic>
    </p:spTree>
    <p:extLst>
      <p:ext uri="{BB962C8B-B14F-4D97-AF65-F5344CB8AC3E}">
        <p14:creationId xmlns:p14="http://schemas.microsoft.com/office/powerpoint/2010/main" val="1036670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176A-54F6-E34F-B6C9-5D5548D565FA}"/>
              </a:ext>
            </a:extLst>
          </p:cNvPr>
          <p:cNvSpPr>
            <a:spLocks noGrp="1"/>
          </p:cNvSpPr>
          <p:nvPr>
            <p:ph type="ctrTitle"/>
          </p:nvPr>
        </p:nvSpPr>
        <p:spPr>
          <a:xfrm>
            <a:off x="1038910" y="2167092"/>
            <a:ext cx="9267514" cy="1780491"/>
          </a:xfrm>
        </p:spPr>
        <p:txBody>
          <a:bodyPr anchor="ctr">
            <a:normAutofit fontScale="90000"/>
          </a:bodyPr>
          <a:lstStyle/>
          <a:p>
            <a:r>
              <a:rPr lang="en-US" sz="6000" dirty="0"/>
              <a:t>World of Authority Control</a:t>
            </a:r>
          </a:p>
        </p:txBody>
      </p:sp>
    </p:spTree>
    <p:extLst>
      <p:ext uri="{BB962C8B-B14F-4D97-AF65-F5344CB8AC3E}">
        <p14:creationId xmlns:p14="http://schemas.microsoft.com/office/powerpoint/2010/main" val="1963755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59A603-FD60-E138-E374-3D8F25B4BD8D}"/>
              </a:ext>
            </a:extLst>
          </p:cNvPr>
          <p:cNvSpPr>
            <a:spLocks noGrp="1"/>
          </p:cNvSpPr>
          <p:nvPr>
            <p:ph idx="1"/>
          </p:nvPr>
        </p:nvSpPr>
        <p:spPr>
          <a:xfrm>
            <a:off x="1046747" y="2161675"/>
            <a:ext cx="8104499" cy="4156771"/>
          </a:xfrm>
        </p:spPr>
        <p:txBody>
          <a:bodyPr>
            <a:normAutofit/>
          </a:bodyPr>
          <a:lstStyle/>
          <a:p>
            <a:r>
              <a:rPr lang="en-US" sz="2400"/>
              <a:t>Content – rules defining how content is formulated</a:t>
            </a:r>
          </a:p>
          <a:p>
            <a:pPr lvl="1"/>
            <a:r>
              <a:rPr lang="en-US" sz="2000"/>
              <a:t>Library Resource Model (LRM)</a:t>
            </a:r>
          </a:p>
          <a:p>
            <a:pPr lvl="1"/>
            <a:r>
              <a:rPr lang="en-US" sz="2000"/>
              <a:t>Resource Description and Access (RDA)</a:t>
            </a:r>
          </a:p>
          <a:p>
            <a:pPr lvl="1"/>
            <a:r>
              <a:rPr lang="en-US" sz="2000"/>
              <a:t>Descriptive Cataloging Manual (DCM)</a:t>
            </a:r>
          </a:p>
          <a:p>
            <a:r>
              <a:rPr lang="en-US" sz="2400"/>
              <a:t>Encoding – rules defining how metadata is recorded</a:t>
            </a:r>
          </a:p>
          <a:p>
            <a:pPr lvl="1"/>
            <a:r>
              <a:rPr lang="en-US" sz="2000"/>
              <a:t>MARC21</a:t>
            </a:r>
          </a:p>
          <a:p>
            <a:pPr lvl="1"/>
            <a:r>
              <a:rPr lang="en-US" sz="2000"/>
              <a:t>MARCXML</a:t>
            </a:r>
          </a:p>
          <a:p>
            <a:pPr lvl="1"/>
            <a:r>
              <a:rPr lang="en-US" sz="2000"/>
              <a:t>Resource Description Framework (RDF)</a:t>
            </a:r>
          </a:p>
          <a:p>
            <a:pPr lvl="1"/>
            <a:r>
              <a:rPr lang="en-US" sz="2000"/>
              <a:t>Metadata Authority Description Schema (MADS)</a:t>
            </a:r>
            <a:endParaRPr lang="en-US" sz="2000" dirty="0"/>
          </a:p>
        </p:txBody>
      </p:sp>
      <p:sp>
        <p:nvSpPr>
          <p:cNvPr id="7" name="Title 1">
            <a:extLst>
              <a:ext uri="{FF2B5EF4-FFF2-40B4-BE49-F238E27FC236}">
                <a16:creationId xmlns:a16="http://schemas.microsoft.com/office/drawing/2014/main" id="{F483C22E-9894-40AD-B923-C6DF1F3D6ACB}"/>
              </a:ext>
            </a:extLst>
          </p:cNvPr>
          <p:cNvSpPr>
            <a:spLocks noGrp="1"/>
          </p:cNvSpPr>
          <p:nvPr/>
        </p:nvSpPr>
        <p:spPr>
          <a:xfrm>
            <a:off x="1046747" y="883690"/>
            <a:ext cx="7800920" cy="1032659"/>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600" b="1" kern="1200">
                <a:solidFill>
                  <a:schemeClr val="tx1"/>
                </a:solidFill>
                <a:latin typeface="+mj-lt"/>
                <a:ea typeface="+mj-ea"/>
                <a:cs typeface="+mj-cs"/>
              </a:defRPr>
            </a:lvl1pPr>
          </a:lstStyle>
          <a:p>
            <a:r>
              <a:rPr lang="en-US" sz="5600" dirty="0"/>
              <a:t>Metadata Standards</a:t>
            </a:r>
          </a:p>
        </p:txBody>
      </p:sp>
    </p:spTree>
    <p:extLst>
      <p:ext uri="{BB962C8B-B14F-4D97-AF65-F5344CB8AC3E}">
        <p14:creationId xmlns:p14="http://schemas.microsoft.com/office/powerpoint/2010/main" val="1243487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176A-54F6-E34F-B6C9-5D5548D565FA}"/>
              </a:ext>
            </a:extLst>
          </p:cNvPr>
          <p:cNvSpPr>
            <a:spLocks noGrp="1"/>
          </p:cNvSpPr>
          <p:nvPr>
            <p:ph type="ctrTitle"/>
          </p:nvPr>
        </p:nvSpPr>
        <p:spPr>
          <a:xfrm>
            <a:off x="1119116" y="2470246"/>
            <a:ext cx="9314308" cy="1849000"/>
          </a:xfrm>
        </p:spPr>
        <p:txBody>
          <a:bodyPr anchor="ctr">
            <a:normAutofit fontScale="90000"/>
          </a:bodyPr>
          <a:lstStyle/>
          <a:p>
            <a:r>
              <a:rPr lang="en-US" sz="6000" dirty="0"/>
              <a:t>Local authority databases</a:t>
            </a:r>
          </a:p>
        </p:txBody>
      </p:sp>
    </p:spTree>
    <p:extLst>
      <p:ext uri="{BB962C8B-B14F-4D97-AF65-F5344CB8AC3E}">
        <p14:creationId xmlns:p14="http://schemas.microsoft.com/office/powerpoint/2010/main" val="328346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4F53D-9E12-4673-8C00-B50C5CCF48E7}"/>
              </a:ext>
            </a:extLst>
          </p:cNvPr>
          <p:cNvSpPr>
            <a:spLocks noGrp="1"/>
          </p:cNvSpPr>
          <p:nvPr>
            <p:ph type="ctrTitle"/>
          </p:nvPr>
        </p:nvSpPr>
        <p:spPr>
          <a:xfrm>
            <a:off x="872247" y="944899"/>
            <a:ext cx="10447506" cy="2484101"/>
          </a:xfrm>
        </p:spPr>
        <p:txBody>
          <a:bodyPr>
            <a:noAutofit/>
          </a:bodyPr>
          <a:lstStyle/>
          <a:p>
            <a:r>
              <a:rPr lang="en-US" sz="5400" dirty="0"/>
              <a:t>Cooperative authority databases</a:t>
            </a:r>
          </a:p>
        </p:txBody>
      </p:sp>
      <p:pic>
        <p:nvPicPr>
          <p:cNvPr id="5" name="Picture 4">
            <a:extLst>
              <a:ext uri="{FF2B5EF4-FFF2-40B4-BE49-F238E27FC236}">
                <a16:creationId xmlns:a16="http://schemas.microsoft.com/office/drawing/2014/main" id="{27DC30C9-AD88-FF88-BA18-893C8FEBF0F7}"/>
              </a:ext>
            </a:extLst>
          </p:cNvPr>
          <p:cNvPicPr>
            <a:picLocks noChangeAspect="1"/>
          </p:cNvPicPr>
          <p:nvPr/>
        </p:nvPicPr>
        <p:blipFill>
          <a:blip r:embed="rId3"/>
          <a:stretch>
            <a:fillRect/>
          </a:stretch>
        </p:blipFill>
        <p:spPr>
          <a:xfrm>
            <a:off x="1617629" y="3776358"/>
            <a:ext cx="6057900" cy="1562100"/>
          </a:xfrm>
          <a:prstGeom prst="rect">
            <a:avLst/>
          </a:prstGeom>
        </p:spPr>
      </p:pic>
    </p:spTree>
    <p:extLst>
      <p:ext uri="{BB962C8B-B14F-4D97-AF65-F5344CB8AC3E}">
        <p14:creationId xmlns:p14="http://schemas.microsoft.com/office/powerpoint/2010/main" val="847965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7948BA-5E14-B45D-B032-6BF35440DF7E}"/>
              </a:ext>
            </a:extLst>
          </p:cNvPr>
          <p:cNvPicPr>
            <a:picLocks noChangeAspect="1"/>
          </p:cNvPicPr>
          <p:nvPr/>
        </p:nvPicPr>
        <p:blipFill rotWithShape="1">
          <a:blip r:embed="rId3"/>
          <a:srcRect t="15462" b="895"/>
          <a:stretch/>
        </p:blipFill>
        <p:spPr>
          <a:xfrm>
            <a:off x="20" y="10"/>
            <a:ext cx="12191979" cy="6857989"/>
          </a:xfrm>
          <a:prstGeom prst="rect">
            <a:avLst/>
          </a:prstGeom>
          <a:noFill/>
        </p:spPr>
      </p:pic>
      <p:sp>
        <p:nvSpPr>
          <p:cNvPr id="2" name="Title 1">
            <a:extLst>
              <a:ext uri="{FF2B5EF4-FFF2-40B4-BE49-F238E27FC236}">
                <a16:creationId xmlns:a16="http://schemas.microsoft.com/office/drawing/2014/main" id="{B168176A-54F6-E34F-B6C9-5D5548D565FA}"/>
              </a:ext>
            </a:extLst>
          </p:cNvPr>
          <p:cNvSpPr>
            <a:spLocks noGrp="1"/>
          </p:cNvSpPr>
          <p:nvPr>
            <p:ph type="ctrTitle"/>
          </p:nvPr>
        </p:nvSpPr>
        <p:spPr>
          <a:xfrm>
            <a:off x="5882446" y="3092651"/>
            <a:ext cx="5429290" cy="2142559"/>
          </a:xfrm>
        </p:spPr>
        <p:txBody>
          <a:bodyPr>
            <a:normAutofit/>
          </a:bodyPr>
          <a:lstStyle/>
          <a:p>
            <a:pPr algn="r"/>
            <a:r>
              <a:rPr lang="en-US" sz="4400" dirty="0"/>
              <a:t>Automating Authority Control</a:t>
            </a:r>
          </a:p>
        </p:txBody>
      </p:sp>
      <p:pic>
        <p:nvPicPr>
          <p:cNvPr id="5" name="Picture 4">
            <a:extLst>
              <a:ext uri="{FF2B5EF4-FFF2-40B4-BE49-F238E27FC236}">
                <a16:creationId xmlns:a16="http://schemas.microsoft.com/office/drawing/2014/main" id="{D8AB6029-28EA-2EF5-ECE6-B188DAA3F27D}"/>
              </a:ext>
            </a:extLst>
          </p:cNvPr>
          <p:cNvPicPr>
            <a:picLocks noChangeAspect="1"/>
          </p:cNvPicPr>
          <p:nvPr/>
        </p:nvPicPr>
        <p:blipFill>
          <a:blip r:embed="rId4"/>
          <a:stretch>
            <a:fillRect/>
          </a:stretch>
        </p:blipFill>
        <p:spPr>
          <a:xfrm>
            <a:off x="1555513" y="5494154"/>
            <a:ext cx="8905875" cy="1104900"/>
          </a:xfrm>
          <a:prstGeom prst="rect">
            <a:avLst/>
          </a:prstGeom>
        </p:spPr>
      </p:pic>
    </p:spTree>
    <p:extLst>
      <p:ext uri="{BB962C8B-B14F-4D97-AF65-F5344CB8AC3E}">
        <p14:creationId xmlns:p14="http://schemas.microsoft.com/office/powerpoint/2010/main" val="2776996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2C6A4-8DEE-F23E-607D-7EEC0B04EED7}"/>
              </a:ext>
            </a:extLst>
          </p:cNvPr>
          <p:cNvSpPr>
            <a:spLocks noGrp="1"/>
          </p:cNvSpPr>
          <p:nvPr>
            <p:ph type="title"/>
          </p:nvPr>
        </p:nvSpPr>
        <p:spPr>
          <a:xfrm>
            <a:off x="1066800" y="1709738"/>
            <a:ext cx="6455434" cy="1418473"/>
          </a:xfrm>
        </p:spPr>
        <p:txBody>
          <a:bodyPr/>
          <a:lstStyle/>
          <a:p>
            <a:r>
              <a:rPr lang="en-US" dirty="0"/>
              <a:t>Disclaimer</a:t>
            </a:r>
          </a:p>
        </p:txBody>
      </p:sp>
      <p:sp>
        <p:nvSpPr>
          <p:cNvPr id="3" name="Text Placeholder 2">
            <a:extLst>
              <a:ext uri="{FF2B5EF4-FFF2-40B4-BE49-F238E27FC236}">
                <a16:creationId xmlns:a16="http://schemas.microsoft.com/office/drawing/2014/main" id="{8E16BCEB-1148-D3F7-A425-C12BC1695B93}"/>
              </a:ext>
            </a:extLst>
          </p:cNvPr>
          <p:cNvSpPr>
            <a:spLocks noGrp="1"/>
          </p:cNvSpPr>
          <p:nvPr>
            <p:ph type="body" idx="1"/>
          </p:nvPr>
        </p:nvSpPr>
        <p:spPr>
          <a:xfrm>
            <a:off x="1066799" y="3429000"/>
            <a:ext cx="6224337" cy="2286000"/>
          </a:xfrm>
        </p:spPr>
        <p:txBody>
          <a:bodyPr>
            <a:normAutofit fontScale="85000" lnSpcReduction="10000"/>
          </a:bodyPr>
          <a:lstStyle/>
          <a:p>
            <a:r>
              <a:rPr lang="en-US" sz="3200" dirty="0"/>
              <a:t>“Authority Control Today: Principles, Practices, and Trends.” </a:t>
            </a:r>
            <a:r>
              <a:rPr lang="en-US" sz="3200" i="1" dirty="0"/>
              <a:t>Cataloging &amp; Classification Quarterly</a:t>
            </a:r>
            <a:r>
              <a:rPr lang="en-US" sz="3200" dirty="0"/>
              <a:t> 59 (2021), no. 2-3: 129-158.</a:t>
            </a:r>
          </a:p>
        </p:txBody>
      </p:sp>
      <p:pic>
        <p:nvPicPr>
          <p:cNvPr id="5" name="Picture 4" descr="Diagram&#10;&#10;Description automatically generated">
            <a:extLst>
              <a:ext uri="{FF2B5EF4-FFF2-40B4-BE49-F238E27FC236}">
                <a16:creationId xmlns:a16="http://schemas.microsoft.com/office/drawing/2014/main" id="{75CB3B38-E7D8-4FC5-9A06-E8C8C1523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8849" y="1143000"/>
            <a:ext cx="3381375" cy="5143500"/>
          </a:xfrm>
          <a:prstGeom prst="rect">
            <a:avLst/>
          </a:prstGeom>
        </p:spPr>
      </p:pic>
    </p:spTree>
    <p:extLst>
      <p:ext uri="{BB962C8B-B14F-4D97-AF65-F5344CB8AC3E}">
        <p14:creationId xmlns:p14="http://schemas.microsoft.com/office/powerpoint/2010/main" val="2365093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D9C3CDE2-9779-01A7-FBA4-3174A8CD798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3"/>
          <a:stretch/>
        </p:blipFill>
        <p:spPr>
          <a:xfrm>
            <a:off x="20" y="10"/>
            <a:ext cx="12191979" cy="6857989"/>
          </a:xfrm>
          <a:prstGeom prst="rect">
            <a:avLst/>
          </a:prstGeom>
          <a:noFill/>
        </p:spPr>
      </p:pic>
      <p:sp>
        <p:nvSpPr>
          <p:cNvPr id="2" name="Title 1">
            <a:extLst>
              <a:ext uri="{FF2B5EF4-FFF2-40B4-BE49-F238E27FC236}">
                <a16:creationId xmlns:a16="http://schemas.microsoft.com/office/drawing/2014/main" id="{B168176A-54F6-E34F-B6C9-5D5548D565FA}"/>
              </a:ext>
            </a:extLst>
          </p:cNvPr>
          <p:cNvSpPr>
            <a:spLocks noGrp="1"/>
          </p:cNvSpPr>
          <p:nvPr>
            <p:ph type="ctrTitle"/>
          </p:nvPr>
        </p:nvSpPr>
        <p:spPr>
          <a:xfrm>
            <a:off x="338818" y="3099053"/>
            <a:ext cx="5757182" cy="2215534"/>
          </a:xfrm>
        </p:spPr>
        <p:txBody>
          <a:bodyPr>
            <a:normAutofit/>
          </a:bodyPr>
          <a:lstStyle/>
          <a:p>
            <a:pPr algn="r">
              <a:lnSpc>
                <a:spcPct val="90000"/>
              </a:lnSpc>
            </a:pPr>
            <a:r>
              <a:rPr lang="en-US" sz="4800" dirty="0">
                <a:solidFill>
                  <a:schemeClr val="bg1"/>
                </a:solidFill>
              </a:rPr>
              <a:t>Beyond the library catalog</a:t>
            </a:r>
          </a:p>
        </p:txBody>
      </p:sp>
      <p:sp>
        <p:nvSpPr>
          <p:cNvPr id="10" name="Date Placeholder 1">
            <a:extLst>
              <a:ext uri="{FF2B5EF4-FFF2-40B4-BE49-F238E27FC236}">
                <a16:creationId xmlns:a16="http://schemas.microsoft.com/office/drawing/2014/main" id="{6D3A378B-30F2-677E-ADE3-D99793471434}"/>
              </a:ext>
            </a:extLst>
          </p:cNvPr>
          <p:cNvSpPr>
            <a:spLocks noGrp="1"/>
          </p:cNvSpPr>
          <p:nvPr>
            <p:ph type="dt" sz="half" idx="10"/>
          </p:nvPr>
        </p:nvSpPr>
        <p:spPr>
          <a:xfrm rot="5400000">
            <a:off x="10477379" y="4629744"/>
            <a:ext cx="2653508" cy="365125"/>
          </a:xfrm>
        </p:spPr>
        <p:txBody>
          <a:bodyPr/>
          <a:lstStyle/>
          <a:p>
            <a:pPr>
              <a:spcAft>
                <a:spcPts val="600"/>
              </a:spcAft>
            </a:pPr>
            <a:fld id="{5B5B5256-515B-48B3-A62B-500BEB0A8A82}" type="datetime1">
              <a:rPr lang="en-US" smtClean="0"/>
              <a:pPr>
                <a:spcAft>
                  <a:spcPts val="600"/>
                </a:spcAft>
              </a:pPr>
              <a:t>3/6/2023</a:t>
            </a:fld>
            <a:endParaRPr lang="en-US"/>
          </a:p>
        </p:txBody>
      </p:sp>
      <p:sp>
        <p:nvSpPr>
          <p:cNvPr id="12" name="Footer Placeholder 2">
            <a:extLst>
              <a:ext uri="{FF2B5EF4-FFF2-40B4-BE49-F238E27FC236}">
                <a16:creationId xmlns:a16="http://schemas.microsoft.com/office/drawing/2014/main" id="{9C23378E-16EF-7D77-ECA0-65A9A9CBCAEA}"/>
              </a:ext>
            </a:extLst>
          </p:cNvPr>
          <p:cNvSpPr>
            <a:spLocks noGrp="1"/>
          </p:cNvSpPr>
          <p:nvPr>
            <p:ph type="ftr" sz="quarter" idx="11"/>
          </p:nvPr>
        </p:nvSpPr>
        <p:spPr>
          <a:xfrm>
            <a:off x="8610602" y="6318446"/>
            <a:ext cx="2743198" cy="365125"/>
          </a:xfrm>
        </p:spPr>
        <p:txBody>
          <a:bodyPr/>
          <a:lstStyle/>
          <a:p>
            <a:pPr>
              <a:spcAft>
                <a:spcPts val="600"/>
              </a:spcAft>
            </a:pPr>
            <a:r>
              <a:rPr lang="en-US" dirty="0"/>
              <a:t>Sample Footer Text</a:t>
            </a:r>
          </a:p>
        </p:txBody>
      </p:sp>
      <p:sp>
        <p:nvSpPr>
          <p:cNvPr id="14" name="Slide Number Placeholder 3">
            <a:extLst>
              <a:ext uri="{FF2B5EF4-FFF2-40B4-BE49-F238E27FC236}">
                <a16:creationId xmlns:a16="http://schemas.microsoft.com/office/drawing/2014/main" id="{EE0CB3F7-D607-DD27-6318-D95A7FBB1439}"/>
              </a:ext>
            </a:extLst>
          </p:cNvPr>
          <p:cNvSpPr>
            <a:spLocks noGrp="1"/>
          </p:cNvSpPr>
          <p:nvPr>
            <p:ph type="sldNum" sz="quarter" idx="12"/>
          </p:nvPr>
        </p:nvSpPr>
        <p:spPr>
          <a:xfrm>
            <a:off x="11353800" y="6318446"/>
            <a:ext cx="615696" cy="365125"/>
          </a:xfrm>
        </p:spPr>
        <p:txBody>
          <a:bodyPr/>
          <a:lstStyle/>
          <a:p>
            <a:pPr>
              <a:spcAft>
                <a:spcPts val="600"/>
              </a:spcAft>
            </a:pPr>
            <a:fld id="{5E84AC6A-A0EF-437B-BCEE-4772B0214A58}" type="slidenum">
              <a:rPr lang="en-US" smtClean="0"/>
              <a:pPr>
                <a:spcAft>
                  <a:spcPts val="600"/>
                </a:spcAft>
              </a:pPr>
              <a:t>20</a:t>
            </a:fld>
            <a:endParaRPr lang="en-US"/>
          </a:p>
        </p:txBody>
      </p:sp>
    </p:spTree>
    <p:extLst>
      <p:ext uri="{BB962C8B-B14F-4D97-AF65-F5344CB8AC3E}">
        <p14:creationId xmlns:p14="http://schemas.microsoft.com/office/powerpoint/2010/main" val="42294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176A-54F6-E34F-B6C9-5D5548D565FA}"/>
              </a:ext>
            </a:extLst>
          </p:cNvPr>
          <p:cNvSpPr>
            <a:spLocks noGrp="1"/>
          </p:cNvSpPr>
          <p:nvPr>
            <p:ph type="ctrTitle"/>
          </p:nvPr>
        </p:nvSpPr>
        <p:spPr>
          <a:xfrm>
            <a:off x="1119116" y="2470246"/>
            <a:ext cx="9314308" cy="1849000"/>
          </a:xfrm>
        </p:spPr>
        <p:txBody>
          <a:bodyPr anchor="ctr">
            <a:normAutofit fontScale="90000"/>
          </a:bodyPr>
          <a:lstStyle/>
          <a:p>
            <a:r>
              <a:rPr lang="en-US" sz="6000" dirty="0"/>
              <a:t>Future of Authority Control</a:t>
            </a:r>
          </a:p>
        </p:txBody>
      </p:sp>
    </p:spTree>
    <p:extLst>
      <p:ext uri="{BB962C8B-B14F-4D97-AF65-F5344CB8AC3E}">
        <p14:creationId xmlns:p14="http://schemas.microsoft.com/office/powerpoint/2010/main" val="1921278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59A603-FD60-E138-E374-3D8F25B4BD8D}"/>
              </a:ext>
            </a:extLst>
          </p:cNvPr>
          <p:cNvSpPr>
            <a:spLocks noGrp="1"/>
          </p:cNvSpPr>
          <p:nvPr>
            <p:ph idx="1"/>
          </p:nvPr>
        </p:nvSpPr>
        <p:spPr>
          <a:xfrm>
            <a:off x="1066798" y="2939237"/>
            <a:ext cx="7490348" cy="2872380"/>
          </a:xfrm>
        </p:spPr>
        <p:txBody>
          <a:bodyPr>
            <a:normAutofit/>
          </a:bodyPr>
          <a:lstStyle/>
          <a:p>
            <a:r>
              <a:rPr lang="en-US" sz="2800" dirty="0"/>
              <a:t>Linked Data for Libraries (LD4L)</a:t>
            </a:r>
          </a:p>
          <a:p>
            <a:r>
              <a:rPr lang="en-US" sz="2800" dirty="0"/>
              <a:t>Program for Cooperative Cataloging (PCC) pilot projects</a:t>
            </a:r>
          </a:p>
          <a:p>
            <a:r>
              <a:rPr lang="en-US" sz="2800" dirty="0"/>
              <a:t>OCLC Entity infrastructure</a:t>
            </a:r>
          </a:p>
        </p:txBody>
      </p:sp>
      <p:sp>
        <p:nvSpPr>
          <p:cNvPr id="7" name="Title 1">
            <a:extLst>
              <a:ext uri="{FF2B5EF4-FFF2-40B4-BE49-F238E27FC236}">
                <a16:creationId xmlns:a16="http://schemas.microsoft.com/office/drawing/2014/main" id="{F483C22E-9894-40AD-B923-C6DF1F3D6ACB}"/>
              </a:ext>
            </a:extLst>
          </p:cNvPr>
          <p:cNvSpPr>
            <a:spLocks noGrp="1"/>
          </p:cNvSpPr>
          <p:nvPr/>
        </p:nvSpPr>
        <p:spPr>
          <a:xfrm>
            <a:off x="1066798" y="1449915"/>
            <a:ext cx="9737670" cy="1032659"/>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600" b="1" kern="1200">
                <a:solidFill>
                  <a:schemeClr val="tx1"/>
                </a:solidFill>
                <a:latin typeface="+mj-lt"/>
                <a:ea typeface="+mj-ea"/>
                <a:cs typeface="+mj-cs"/>
              </a:defRPr>
            </a:lvl1pPr>
          </a:lstStyle>
          <a:p>
            <a:r>
              <a:rPr lang="en-US" sz="5600" dirty="0"/>
              <a:t>Linked Data and the Semantic Web</a:t>
            </a:r>
          </a:p>
        </p:txBody>
      </p:sp>
    </p:spTree>
    <p:extLst>
      <p:ext uri="{BB962C8B-B14F-4D97-AF65-F5344CB8AC3E}">
        <p14:creationId xmlns:p14="http://schemas.microsoft.com/office/powerpoint/2010/main" val="1709841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97AC9B-6191-534B-01E4-FC31A5065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848" y="1671566"/>
            <a:ext cx="6218304" cy="4851898"/>
          </a:xfrm>
          <a:prstGeom prst="rect">
            <a:avLst/>
          </a:prstGeom>
        </p:spPr>
      </p:pic>
      <p:sp>
        <p:nvSpPr>
          <p:cNvPr id="7" name="Title 1">
            <a:extLst>
              <a:ext uri="{FF2B5EF4-FFF2-40B4-BE49-F238E27FC236}">
                <a16:creationId xmlns:a16="http://schemas.microsoft.com/office/drawing/2014/main" id="{F483C22E-9894-40AD-B923-C6DF1F3D6ACB}"/>
              </a:ext>
            </a:extLst>
          </p:cNvPr>
          <p:cNvSpPr>
            <a:spLocks noGrp="1"/>
          </p:cNvSpPr>
          <p:nvPr/>
        </p:nvSpPr>
        <p:spPr>
          <a:xfrm>
            <a:off x="1046747" y="638907"/>
            <a:ext cx="7800920" cy="1032659"/>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600" b="1" kern="1200">
                <a:solidFill>
                  <a:schemeClr val="tx1"/>
                </a:solidFill>
                <a:latin typeface="+mj-lt"/>
                <a:ea typeface="+mj-ea"/>
                <a:cs typeface="+mj-cs"/>
              </a:defRPr>
            </a:lvl1pPr>
          </a:lstStyle>
          <a:p>
            <a:r>
              <a:rPr lang="en-US" sz="5600" dirty="0"/>
              <a:t>Identity Management</a:t>
            </a:r>
          </a:p>
        </p:txBody>
      </p:sp>
    </p:spTree>
    <p:extLst>
      <p:ext uri="{BB962C8B-B14F-4D97-AF65-F5344CB8AC3E}">
        <p14:creationId xmlns:p14="http://schemas.microsoft.com/office/powerpoint/2010/main" val="876733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483C22E-9894-40AD-B923-C6DF1F3D6ACB}"/>
              </a:ext>
            </a:extLst>
          </p:cNvPr>
          <p:cNvSpPr>
            <a:spLocks noGrp="1"/>
          </p:cNvSpPr>
          <p:nvPr/>
        </p:nvSpPr>
        <p:spPr>
          <a:xfrm>
            <a:off x="1066799" y="1131497"/>
            <a:ext cx="8606346" cy="1257299"/>
          </a:xfrm>
        </p:spPr>
        <p:txBody>
          <a:bodyPr vert="horz" lIns="91440" tIns="45720" rIns="91440" bIns="45720" rtlCol="0" anchor="ctr">
            <a:normAutofit/>
          </a:bodyPr>
          <a:lstStyle>
            <a:lvl1pPr algn="l" defTabSz="914400" rtl="0" eaLnBrk="1" latinLnBrk="0" hangingPunct="1">
              <a:lnSpc>
                <a:spcPct val="100000"/>
              </a:lnSpc>
              <a:spcBef>
                <a:spcPct val="0"/>
              </a:spcBef>
              <a:buNone/>
              <a:defRPr sz="3600" b="1" kern="1200">
                <a:solidFill>
                  <a:schemeClr val="tx1"/>
                </a:solidFill>
                <a:latin typeface="+mj-lt"/>
                <a:ea typeface="+mj-ea"/>
                <a:cs typeface="+mj-cs"/>
              </a:defRPr>
            </a:lvl1pPr>
          </a:lstStyle>
          <a:p>
            <a:pPr>
              <a:lnSpc>
                <a:spcPct val="90000"/>
              </a:lnSpc>
              <a:spcAft>
                <a:spcPts val="600"/>
              </a:spcAft>
            </a:pPr>
            <a:r>
              <a:rPr lang="en-US" sz="4400"/>
              <a:t>Building Authority Work Skills</a:t>
            </a:r>
          </a:p>
        </p:txBody>
      </p:sp>
      <p:sp>
        <p:nvSpPr>
          <p:cNvPr id="2" name="TextBox 1">
            <a:extLst>
              <a:ext uri="{FF2B5EF4-FFF2-40B4-BE49-F238E27FC236}">
                <a16:creationId xmlns:a16="http://schemas.microsoft.com/office/drawing/2014/main" id="{C4F86321-E5A7-3347-ADB1-754D38BAEAA5}"/>
              </a:ext>
            </a:extLst>
          </p:cNvPr>
          <p:cNvSpPr txBox="1"/>
          <p:nvPr/>
        </p:nvSpPr>
        <p:spPr>
          <a:xfrm>
            <a:off x="1066798" y="2736850"/>
            <a:ext cx="5029202" cy="2978152"/>
          </a:xfrm>
        </p:spPr>
        <p:txBody>
          <a:bodyPr vert="horz" lIns="91440" tIns="45720" rIns="91440" bIns="45720" rtlCol="0">
            <a:normAutofit/>
          </a:bodyPr>
          <a:lstStyle/>
          <a:p>
            <a:pPr marL="285750" indent="-228600">
              <a:lnSpc>
                <a:spcPct val="110000"/>
              </a:lnSpc>
              <a:spcAft>
                <a:spcPts val="600"/>
              </a:spcAft>
              <a:buFont typeface="Arial" panose="020B0604020202020204" pitchFamily="34" charset="0"/>
              <a:buChar char="•"/>
            </a:pPr>
            <a:r>
              <a:rPr lang="en-US" sz="1500" dirty="0"/>
              <a:t>Basic intro to authority control in library school</a:t>
            </a:r>
          </a:p>
          <a:p>
            <a:pPr marL="285750" indent="-228600">
              <a:lnSpc>
                <a:spcPct val="110000"/>
              </a:lnSpc>
              <a:spcAft>
                <a:spcPts val="600"/>
              </a:spcAft>
              <a:buFont typeface="Arial" panose="020B0604020202020204" pitchFamily="34" charset="0"/>
              <a:buChar char="•"/>
            </a:pPr>
            <a:r>
              <a:rPr lang="en-US" sz="1500" dirty="0"/>
              <a:t>On-the-job instruction</a:t>
            </a:r>
          </a:p>
          <a:p>
            <a:pPr marL="285750" indent="-228600">
              <a:lnSpc>
                <a:spcPct val="110000"/>
              </a:lnSpc>
              <a:spcAft>
                <a:spcPts val="600"/>
              </a:spcAft>
              <a:buFont typeface="Arial" panose="020B0604020202020204" pitchFamily="34" charset="0"/>
              <a:buChar char="•"/>
            </a:pPr>
            <a:r>
              <a:rPr lang="en-US" sz="1500" dirty="0"/>
              <a:t>Workshops or online trainings and resources</a:t>
            </a:r>
          </a:p>
          <a:p>
            <a:pPr marL="285750" indent="-228600">
              <a:lnSpc>
                <a:spcPct val="110000"/>
              </a:lnSpc>
              <a:spcAft>
                <a:spcPts val="600"/>
              </a:spcAft>
              <a:buFont typeface="Arial" panose="020B0604020202020204" pitchFamily="34" charset="0"/>
              <a:buChar char="•"/>
            </a:pPr>
            <a:r>
              <a:rPr lang="en-US" sz="1500" dirty="0"/>
              <a:t>Literature on authority work and related topics</a:t>
            </a:r>
          </a:p>
          <a:p>
            <a:pPr marL="285750" indent="-228600">
              <a:lnSpc>
                <a:spcPct val="110000"/>
              </a:lnSpc>
              <a:spcAft>
                <a:spcPts val="600"/>
              </a:spcAft>
              <a:buFont typeface="Arial" panose="020B0604020202020204" pitchFamily="34" charset="0"/>
              <a:buChar char="•"/>
            </a:pPr>
            <a:r>
              <a:rPr lang="en-US" sz="1500" dirty="0"/>
              <a:t>Interaction with authority control-related listservs</a:t>
            </a:r>
          </a:p>
          <a:p>
            <a:pPr indent="-228600">
              <a:lnSpc>
                <a:spcPct val="110000"/>
              </a:lnSpc>
              <a:spcAft>
                <a:spcPts val="600"/>
              </a:spcAft>
            </a:pPr>
            <a:endParaRPr lang="en-US" sz="1500" dirty="0"/>
          </a:p>
          <a:p>
            <a:pPr indent="-228600">
              <a:lnSpc>
                <a:spcPct val="110000"/>
              </a:lnSpc>
              <a:spcAft>
                <a:spcPts val="600"/>
              </a:spcAft>
            </a:pPr>
            <a:r>
              <a:rPr lang="en-US" sz="1500" dirty="0"/>
              <a:t>The only way to learn…</a:t>
            </a:r>
          </a:p>
          <a:p>
            <a:pPr marL="285750" indent="-228600">
              <a:lnSpc>
                <a:spcPct val="110000"/>
              </a:lnSpc>
              <a:spcAft>
                <a:spcPts val="600"/>
              </a:spcAft>
              <a:buFont typeface="Arial" panose="020B0604020202020204" pitchFamily="34" charset="0"/>
              <a:buChar char="•"/>
            </a:pPr>
            <a:r>
              <a:rPr lang="en-US" sz="1500" dirty="0"/>
              <a:t>Practical application through mentored authority work during cataloging activities</a:t>
            </a:r>
          </a:p>
        </p:txBody>
      </p:sp>
      <p:pic>
        <p:nvPicPr>
          <p:cNvPr id="4" name="Picture 3" descr="Jigsaw puzzles in plastic figures">
            <a:extLst>
              <a:ext uri="{FF2B5EF4-FFF2-40B4-BE49-F238E27FC236}">
                <a16:creationId xmlns:a16="http://schemas.microsoft.com/office/drawing/2014/main" id="{B6319D9F-5235-4983-7CAD-3D719661F3D4}"/>
              </a:ext>
            </a:extLst>
          </p:cNvPr>
          <p:cNvPicPr>
            <a:picLocks noChangeAspect="1"/>
          </p:cNvPicPr>
          <p:nvPr/>
        </p:nvPicPr>
        <p:blipFill rotWithShape="1">
          <a:blip r:embed="rId3"/>
          <a:srcRect t="6595" r="-3" b="14838"/>
          <a:stretch/>
        </p:blipFill>
        <p:spPr>
          <a:xfrm>
            <a:off x="5797434" y="3378954"/>
            <a:ext cx="6394567" cy="3479046"/>
          </a:xfrm>
          <a:custGeom>
            <a:avLst/>
            <a:gdLst/>
            <a:ahLst/>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noFill/>
        </p:spPr>
      </p:pic>
    </p:spTree>
    <p:extLst>
      <p:ext uri="{BB962C8B-B14F-4D97-AF65-F5344CB8AC3E}">
        <p14:creationId xmlns:p14="http://schemas.microsoft.com/office/powerpoint/2010/main" val="3484897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igsaw puzzles in plastic figures">
            <a:extLst>
              <a:ext uri="{FF2B5EF4-FFF2-40B4-BE49-F238E27FC236}">
                <a16:creationId xmlns:a16="http://schemas.microsoft.com/office/drawing/2014/main" id="{B6319D9F-5235-4983-7CAD-3D719661F3D4}"/>
              </a:ext>
            </a:extLst>
          </p:cNvPr>
          <p:cNvPicPr>
            <a:picLocks noChangeAspect="1"/>
          </p:cNvPicPr>
          <p:nvPr/>
        </p:nvPicPr>
        <p:blipFill rotWithShape="1">
          <a:blip r:embed="rId3">
            <a:alphaModFix amt="60000"/>
          </a:blip>
          <a:srcRect t="5264" b="13509"/>
          <a:stretch/>
        </p:blipFill>
        <p:spPr>
          <a:xfrm>
            <a:off x="20" y="10"/>
            <a:ext cx="12191979" cy="6857989"/>
          </a:xfrm>
          <a:prstGeom prst="rect">
            <a:avLst/>
          </a:prstGeom>
          <a:noFill/>
        </p:spPr>
      </p:pic>
      <p:sp>
        <p:nvSpPr>
          <p:cNvPr id="2" name="Title 1">
            <a:extLst>
              <a:ext uri="{FF2B5EF4-FFF2-40B4-BE49-F238E27FC236}">
                <a16:creationId xmlns:a16="http://schemas.microsoft.com/office/drawing/2014/main" id="{A9FE1B70-E0DE-4DC5-C927-26569E99DF49}"/>
              </a:ext>
            </a:extLst>
          </p:cNvPr>
          <p:cNvSpPr>
            <a:spLocks noGrp="1"/>
          </p:cNvSpPr>
          <p:nvPr>
            <p:ph type="title"/>
          </p:nvPr>
        </p:nvSpPr>
        <p:spPr>
          <a:xfrm>
            <a:off x="1392724" y="2166042"/>
            <a:ext cx="9406551" cy="1835590"/>
          </a:xfrm>
        </p:spPr>
        <p:txBody>
          <a:bodyPr anchor="t">
            <a:noAutofit/>
          </a:bodyPr>
          <a:lstStyle/>
          <a:p>
            <a:pPr algn="ctr"/>
            <a:r>
              <a:rPr lang="en-US" sz="7200" dirty="0">
                <a:ln>
                  <a:solidFill>
                    <a:schemeClr val="tx1"/>
                  </a:solidFill>
                </a:ln>
                <a:solidFill>
                  <a:srgbClr val="FFFFFF"/>
                </a:solidFill>
              </a:rPr>
              <a:t>Questions?</a:t>
            </a:r>
            <a:br>
              <a:rPr lang="en-US" sz="7200" dirty="0">
                <a:ln>
                  <a:solidFill>
                    <a:schemeClr val="tx1"/>
                  </a:solidFill>
                </a:ln>
                <a:solidFill>
                  <a:srgbClr val="FFFFFF"/>
                </a:solidFill>
              </a:rPr>
            </a:br>
            <a:r>
              <a:rPr lang="en-US" sz="4400" dirty="0">
                <a:ln>
                  <a:solidFill>
                    <a:schemeClr val="tx1"/>
                  </a:solidFill>
                </a:ln>
                <a:solidFill>
                  <a:srgbClr val="FFFFFF"/>
                </a:solidFill>
                <a:hlinkClick r:id="rId4"/>
              </a:rPr>
              <a:t>rebecca_wiederhold@byu.edu</a:t>
            </a:r>
            <a:br>
              <a:rPr lang="en-US" sz="4400" dirty="0">
                <a:ln>
                  <a:solidFill>
                    <a:schemeClr val="tx1"/>
                  </a:solidFill>
                </a:ln>
                <a:solidFill>
                  <a:srgbClr val="FFFFFF"/>
                </a:solidFill>
              </a:rPr>
            </a:br>
            <a:r>
              <a:rPr lang="en-US" sz="4400" dirty="0">
                <a:ln>
                  <a:solidFill>
                    <a:schemeClr val="tx1"/>
                  </a:solidFill>
                </a:ln>
                <a:solidFill>
                  <a:srgbClr val="FFFFFF"/>
                </a:solidFill>
                <a:hlinkClick r:id="rId5"/>
              </a:rPr>
              <a:t>greg_reeve@byu.edu</a:t>
            </a:r>
            <a:br>
              <a:rPr lang="en-US" sz="2400" dirty="0">
                <a:ln>
                  <a:solidFill>
                    <a:schemeClr val="tx1"/>
                  </a:solidFill>
                </a:ln>
                <a:solidFill>
                  <a:srgbClr val="FFFFFF"/>
                </a:solidFill>
              </a:rPr>
            </a:br>
            <a:br>
              <a:rPr lang="en-US" sz="7200" dirty="0">
                <a:ln>
                  <a:solidFill>
                    <a:schemeClr val="tx1"/>
                  </a:solidFill>
                </a:ln>
                <a:solidFill>
                  <a:srgbClr val="FFFFFF"/>
                </a:solidFill>
              </a:rPr>
            </a:br>
            <a:endParaRPr lang="en-US" sz="7200" dirty="0">
              <a:ln>
                <a:solidFill>
                  <a:schemeClr val="tx1"/>
                </a:solidFill>
              </a:ln>
              <a:solidFill>
                <a:srgbClr val="FFFFFF"/>
              </a:solidFill>
            </a:endParaRPr>
          </a:p>
        </p:txBody>
      </p:sp>
    </p:spTree>
    <p:extLst>
      <p:ext uri="{BB962C8B-B14F-4D97-AF65-F5344CB8AC3E}">
        <p14:creationId xmlns:p14="http://schemas.microsoft.com/office/powerpoint/2010/main" val="2497930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176A-54F6-E34F-B6C9-5D5548D565FA}"/>
              </a:ext>
            </a:extLst>
          </p:cNvPr>
          <p:cNvSpPr>
            <a:spLocks noGrp="1"/>
          </p:cNvSpPr>
          <p:nvPr>
            <p:ph type="ctrTitle"/>
          </p:nvPr>
        </p:nvSpPr>
        <p:spPr>
          <a:xfrm>
            <a:off x="1066800" y="1084008"/>
            <a:ext cx="6944436" cy="1032659"/>
          </a:xfrm>
        </p:spPr>
        <p:txBody>
          <a:bodyPr anchor="b">
            <a:normAutofit/>
          </a:bodyPr>
          <a:lstStyle/>
          <a:p>
            <a:r>
              <a:rPr lang="en-US" sz="6000" dirty="0"/>
              <a:t>Definition</a:t>
            </a:r>
          </a:p>
        </p:txBody>
      </p:sp>
      <p:sp>
        <p:nvSpPr>
          <p:cNvPr id="8" name="Subtitle 2">
            <a:extLst>
              <a:ext uri="{FF2B5EF4-FFF2-40B4-BE49-F238E27FC236}">
                <a16:creationId xmlns:a16="http://schemas.microsoft.com/office/drawing/2014/main" id="{FFF44CBA-6187-7260-37EE-B4BEA4B80ADC}"/>
              </a:ext>
            </a:extLst>
          </p:cNvPr>
          <p:cNvSpPr>
            <a:spLocks noGrp="1"/>
          </p:cNvSpPr>
          <p:nvPr>
            <p:ph type="subTitle" idx="1"/>
          </p:nvPr>
        </p:nvSpPr>
        <p:spPr>
          <a:xfrm>
            <a:off x="1066800" y="2315883"/>
            <a:ext cx="10624671" cy="3316197"/>
          </a:xfrm>
        </p:spPr>
        <p:txBody>
          <a:bodyPr>
            <a:noAutofit/>
          </a:bodyPr>
          <a:lstStyle/>
          <a:p>
            <a:r>
              <a:rPr lang="en-US" sz="4000" dirty="0"/>
              <a:t>The set of processes and procedures to formulate and record one and only one conventional form to refer to a single entity used in information resource description. </a:t>
            </a:r>
          </a:p>
        </p:txBody>
      </p:sp>
    </p:spTree>
    <p:extLst>
      <p:ext uri="{BB962C8B-B14F-4D97-AF65-F5344CB8AC3E}">
        <p14:creationId xmlns:p14="http://schemas.microsoft.com/office/powerpoint/2010/main" val="3766395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176A-54F6-E34F-B6C9-5D5548D565FA}"/>
              </a:ext>
            </a:extLst>
          </p:cNvPr>
          <p:cNvSpPr>
            <a:spLocks noGrp="1"/>
          </p:cNvSpPr>
          <p:nvPr>
            <p:ph type="ctrTitle"/>
          </p:nvPr>
        </p:nvSpPr>
        <p:spPr>
          <a:xfrm>
            <a:off x="1038910" y="2167092"/>
            <a:ext cx="9267514" cy="1780491"/>
          </a:xfrm>
        </p:spPr>
        <p:txBody>
          <a:bodyPr anchor="ctr">
            <a:normAutofit/>
          </a:bodyPr>
          <a:lstStyle/>
          <a:p>
            <a:r>
              <a:rPr lang="en-US" sz="6000" dirty="0"/>
              <a:t>Examples</a:t>
            </a:r>
          </a:p>
        </p:txBody>
      </p:sp>
    </p:spTree>
    <p:extLst>
      <p:ext uri="{BB962C8B-B14F-4D97-AF65-F5344CB8AC3E}">
        <p14:creationId xmlns:p14="http://schemas.microsoft.com/office/powerpoint/2010/main" val="1142054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B9C5-BF27-E29E-D6C3-2BB2F5ED5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896" y="50027"/>
            <a:ext cx="9654208" cy="6757945"/>
          </a:xfrm>
          <a:prstGeom prst="rect">
            <a:avLst/>
          </a:prstGeom>
        </p:spPr>
      </p:pic>
    </p:spTree>
    <p:extLst>
      <p:ext uri="{BB962C8B-B14F-4D97-AF65-F5344CB8AC3E}">
        <p14:creationId xmlns:p14="http://schemas.microsoft.com/office/powerpoint/2010/main" val="2536560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982DB0-3C25-F304-C5ED-E8D043C75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 y="77856"/>
            <a:ext cx="12185976" cy="6702287"/>
          </a:xfrm>
          <a:prstGeom prst="rect">
            <a:avLst/>
          </a:prstGeom>
        </p:spPr>
      </p:pic>
    </p:spTree>
    <p:extLst>
      <p:ext uri="{BB962C8B-B14F-4D97-AF65-F5344CB8AC3E}">
        <p14:creationId xmlns:p14="http://schemas.microsoft.com/office/powerpoint/2010/main" val="601707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F3AA5293-134D-3915-9437-D5355432A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332" y="395540"/>
            <a:ext cx="10025336" cy="6066919"/>
          </a:xfrm>
          <a:prstGeom prst="rect">
            <a:avLst/>
          </a:prstGeom>
        </p:spPr>
      </p:pic>
    </p:spTree>
    <p:extLst>
      <p:ext uri="{BB962C8B-B14F-4D97-AF65-F5344CB8AC3E}">
        <p14:creationId xmlns:p14="http://schemas.microsoft.com/office/powerpoint/2010/main" val="971458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4A1DEA6-D716-39CB-EB98-C7E9EB3CD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16" y="0"/>
            <a:ext cx="11234768" cy="6858000"/>
          </a:xfrm>
          <a:prstGeom prst="rect">
            <a:avLst/>
          </a:prstGeom>
        </p:spPr>
      </p:pic>
    </p:spTree>
    <p:extLst>
      <p:ext uri="{BB962C8B-B14F-4D97-AF65-F5344CB8AC3E}">
        <p14:creationId xmlns:p14="http://schemas.microsoft.com/office/powerpoint/2010/main" val="1038641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176A-54F6-E34F-B6C9-5D5548D565FA}"/>
              </a:ext>
            </a:extLst>
          </p:cNvPr>
          <p:cNvSpPr>
            <a:spLocks noGrp="1"/>
          </p:cNvSpPr>
          <p:nvPr>
            <p:ph type="ctrTitle"/>
          </p:nvPr>
        </p:nvSpPr>
        <p:spPr>
          <a:xfrm>
            <a:off x="1066800" y="336176"/>
            <a:ext cx="9267514" cy="1780491"/>
          </a:xfrm>
        </p:spPr>
        <p:txBody>
          <a:bodyPr anchor="b">
            <a:normAutofit/>
          </a:bodyPr>
          <a:lstStyle/>
          <a:p>
            <a:r>
              <a:rPr lang="en-US" sz="6000" dirty="0"/>
              <a:t>Why Authority Control?</a:t>
            </a:r>
          </a:p>
        </p:txBody>
      </p:sp>
      <p:sp>
        <p:nvSpPr>
          <p:cNvPr id="8" name="Subtitle 2">
            <a:extLst>
              <a:ext uri="{FF2B5EF4-FFF2-40B4-BE49-F238E27FC236}">
                <a16:creationId xmlns:a16="http://schemas.microsoft.com/office/drawing/2014/main" id="{FFF44CBA-6187-7260-37EE-B4BEA4B80ADC}"/>
              </a:ext>
            </a:extLst>
          </p:cNvPr>
          <p:cNvSpPr>
            <a:spLocks noGrp="1"/>
          </p:cNvSpPr>
          <p:nvPr>
            <p:ph type="subTitle" idx="1"/>
          </p:nvPr>
        </p:nvSpPr>
        <p:spPr>
          <a:xfrm>
            <a:off x="1066800" y="2315883"/>
            <a:ext cx="10624671" cy="3984313"/>
          </a:xfrm>
        </p:spPr>
        <p:txBody>
          <a:bodyPr>
            <a:noAutofit/>
          </a:bodyPr>
          <a:lstStyle/>
          <a:p>
            <a:r>
              <a:rPr lang="en-US" sz="4000" dirty="0"/>
              <a:t>Authority control supports users’ information retrieval needs by creating consistent, predictable forms to uniquely identify information resources and collocate related resources. </a:t>
            </a:r>
          </a:p>
        </p:txBody>
      </p:sp>
    </p:spTree>
    <p:extLst>
      <p:ext uri="{BB962C8B-B14F-4D97-AF65-F5344CB8AC3E}">
        <p14:creationId xmlns:p14="http://schemas.microsoft.com/office/powerpoint/2010/main" val="3421258427"/>
      </p:ext>
    </p:extLst>
  </p:cSld>
  <p:clrMapOvr>
    <a:masterClrMapping/>
  </p:clrMapOvr>
</p:sld>
</file>

<file path=ppt/theme/theme1.xml><?xml version="1.0" encoding="utf-8"?>
<a:theme xmlns:a="http://schemas.openxmlformats.org/drawingml/2006/main" name="SwellVTI">
  <a:themeElements>
    <a:clrScheme name="Swell">
      <a:dk1>
        <a:sysClr val="windowText" lastClr="000000"/>
      </a:dk1>
      <a:lt1>
        <a:sysClr val="window" lastClr="FFFFFF"/>
      </a:lt1>
      <a:dk2>
        <a:srgbClr val="233B47"/>
      </a:dk2>
      <a:lt2>
        <a:srgbClr val="FEEFD9"/>
      </a:lt2>
      <a:accent1>
        <a:srgbClr val="16AEA7"/>
      </a:accent1>
      <a:accent2>
        <a:srgbClr val="618F88"/>
      </a:accent2>
      <a:accent3>
        <a:srgbClr val="7A9973"/>
      </a:accent3>
      <a:accent4>
        <a:srgbClr val="8AAE8E"/>
      </a:accent4>
      <a:accent5>
        <a:srgbClr val="EB8F60"/>
      </a:accent5>
      <a:accent6>
        <a:srgbClr val="E57A6F"/>
      </a:accent6>
      <a:hlink>
        <a:srgbClr val="13968F"/>
      </a:hlink>
      <a:folHlink>
        <a:srgbClr val="E56152"/>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1774</TotalTime>
  <Words>2661</Words>
  <Application>Microsoft Office PowerPoint</Application>
  <PresentationFormat>Widescreen</PresentationFormat>
  <Paragraphs>104</Paragraphs>
  <Slides>25</Slides>
  <Notes>25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Neue Haas Grotesk Text Pro</vt:lpstr>
      <vt:lpstr>Open Sans</vt:lpstr>
      <vt:lpstr>SwellVTI</vt:lpstr>
      <vt:lpstr>Authority Control Basics </vt:lpstr>
      <vt:lpstr>Disclaimer</vt:lpstr>
      <vt:lpstr>Definition</vt:lpstr>
      <vt:lpstr>Examples</vt:lpstr>
      <vt:lpstr>PowerPoint Presentation</vt:lpstr>
      <vt:lpstr>PowerPoint Presentation</vt:lpstr>
      <vt:lpstr>PowerPoint Presentation</vt:lpstr>
      <vt:lpstr>PowerPoint Presentation</vt:lpstr>
      <vt:lpstr>Why Authority Control?</vt:lpstr>
      <vt:lpstr>PowerPoint Presentation</vt:lpstr>
      <vt:lpstr>PowerPoint Presentation</vt:lpstr>
      <vt:lpstr>PowerPoint Presentation</vt:lpstr>
      <vt:lpstr>PowerPoint Presentation</vt:lpstr>
      <vt:lpstr>PowerPoint Presentation</vt:lpstr>
      <vt:lpstr>World of Authority Control</vt:lpstr>
      <vt:lpstr>PowerPoint Presentation</vt:lpstr>
      <vt:lpstr>Local authority databases</vt:lpstr>
      <vt:lpstr>Cooperative authority databases</vt:lpstr>
      <vt:lpstr>Automating Authority Control</vt:lpstr>
      <vt:lpstr>Beyond the library catalog</vt:lpstr>
      <vt:lpstr>Future of Authority Control</vt:lpstr>
      <vt:lpstr>PowerPoint Presentation</vt:lpstr>
      <vt:lpstr>PowerPoint Presentation</vt:lpstr>
      <vt:lpstr>PowerPoint Presentation</vt:lpstr>
      <vt:lpstr>Questions? rebecca_wiederhold@byu.edu greg_reeve@byu.edu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Authority Control Basics</dc:title>
  <dc:creator>Becca Wiederhold</dc:creator>
  <cp:lastModifiedBy>Becca Wiederhold</cp:lastModifiedBy>
  <cp:revision>30</cp:revision>
  <cp:lastPrinted>2023-03-06T21:53:34Z</cp:lastPrinted>
  <dcterms:created xsi:type="dcterms:W3CDTF">2023-01-26T22:22:30Z</dcterms:created>
  <dcterms:modified xsi:type="dcterms:W3CDTF">2023-03-07T18:32:57Z</dcterms:modified>
</cp:coreProperties>
</file>