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Slab"/>
      <p:regular r:id="rId14"/>
      <p:bold r:id="rId15"/>
    </p:embeddedFon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Susan Ponischil"/>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bold.fntdata"/><Relationship Id="rId14" Type="http://schemas.openxmlformats.org/officeDocument/2006/relationships/font" Target="fonts/RobotoSlab-regular.fntdata"/><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1-06T02:42:18.340">
    <p:pos x="6000" y="0"/>
    <p:text>I've included slides to meet a variety of needs.  Feel free to take what works and leave what doesn't.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4c0cab0c74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4c0cab0c7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7e108de3d94cf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e108de3d94cf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c0cab0c74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c0cab0c74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c0cab0c74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c0cab0c74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c0cab0c74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c0cab0c74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d947f75e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d947f75e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c0cab0c74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c0cab0c74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c0cab0c7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c0cab0c7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ala.org/acrl/publications/keeping_up_with/critlib" TargetMode="External"/><Relationship Id="rId4" Type="http://schemas.openxmlformats.org/officeDocument/2006/relationships/hyperlink" Target="http://critlib.org/about/critca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mailto:violetfox@gmail.com" TargetMode="External"/><Relationship Id="rId4" Type="http://schemas.openxmlformats.org/officeDocument/2006/relationships/hyperlink" Target="mailto:ponisusa@gvsu.edu" TargetMode="External"/><Relationship Id="rId5" Type="http://schemas.openxmlformats.org/officeDocument/2006/relationships/hyperlink" Target="mailto:mgreene@rice.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62" name="Shape 62"/>
        <p:cNvGrpSpPr/>
        <p:nvPr/>
      </p:nvGrpSpPr>
      <p:grpSpPr>
        <a:xfrm>
          <a:off x="0" y="0"/>
          <a:ext cx="0" cy="0"/>
          <a:chOff x="0" y="0"/>
          <a:chExt cx="0" cy="0"/>
        </a:xfrm>
      </p:grpSpPr>
      <p:sp>
        <p:nvSpPr>
          <p:cNvPr id="63" name="Google Shape;63;p13"/>
          <p:cNvSpPr txBox="1"/>
          <p:nvPr>
            <p:ph type="ctrTitle"/>
          </p:nvPr>
        </p:nvSpPr>
        <p:spPr>
          <a:xfrm>
            <a:off x="1526400" y="-64125"/>
            <a:ext cx="5682300" cy="2056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434343"/>
                </a:solidFill>
                <a:latin typeface="Calibri"/>
                <a:ea typeface="Calibri"/>
                <a:cs typeface="Calibri"/>
                <a:sym typeface="Calibri"/>
              </a:rPr>
              <a:t>Critical Cataloging </a:t>
            </a:r>
            <a:endParaRPr>
              <a:solidFill>
                <a:srgbClr val="434343"/>
              </a:solidFill>
              <a:latin typeface="Calibri"/>
              <a:ea typeface="Calibri"/>
              <a:cs typeface="Calibri"/>
              <a:sym typeface="Calibri"/>
            </a:endParaRPr>
          </a:p>
          <a:p>
            <a:pPr indent="0" lvl="0" marL="0" rtl="0" algn="l">
              <a:spcBef>
                <a:spcPts val="0"/>
              </a:spcBef>
              <a:spcAft>
                <a:spcPts val="0"/>
              </a:spcAft>
              <a:buNone/>
            </a:pPr>
            <a:r>
              <a:rPr lang="en">
                <a:solidFill>
                  <a:srgbClr val="434343"/>
                </a:solidFill>
                <a:latin typeface="Calibri"/>
                <a:ea typeface="Calibri"/>
                <a:cs typeface="Calibri"/>
                <a:sym typeface="Calibri"/>
              </a:rPr>
              <a:t>&amp;</a:t>
            </a:r>
            <a:endParaRPr>
              <a:solidFill>
                <a:srgbClr val="434343"/>
              </a:solidFill>
              <a:latin typeface="Calibri"/>
              <a:ea typeface="Calibri"/>
              <a:cs typeface="Calibri"/>
              <a:sym typeface="Calibri"/>
            </a:endParaRPr>
          </a:p>
          <a:p>
            <a:pPr indent="0" lvl="0" marL="0" rtl="0" algn="l">
              <a:spcBef>
                <a:spcPts val="0"/>
              </a:spcBef>
              <a:spcAft>
                <a:spcPts val="0"/>
              </a:spcAft>
              <a:buNone/>
            </a:pPr>
            <a:r>
              <a:rPr lang="en">
                <a:solidFill>
                  <a:srgbClr val="434343"/>
                </a:solidFill>
                <a:latin typeface="Calibri"/>
                <a:ea typeface="Calibri"/>
                <a:cs typeface="Calibri"/>
                <a:sym typeface="Calibri"/>
              </a:rPr>
              <a:t>Faculty Engagement</a:t>
            </a:r>
            <a:endParaRPr>
              <a:solidFill>
                <a:srgbClr val="434343"/>
              </a:solidFill>
              <a:latin typeface="Calibri"/>
              <a:ea typeface="Calibri"/>
              <a:cs typeface="Calibri"/>
              <a:sym typeface="Calibri"/>
            </a:endParaRPr>
          </a:p>
        </p:txBody>
      </p:sp>
      <p:sp>
        <p:nvSpPr>
          <p:cNvPr id="64" name="Google Shape;64;p13"/>
          <p:cNvSpPr txBox="1"/>
          <p:nvPr>
            <p:ph idx="1" type="subTitle"/>
          </p:nvPr>
        </p:nvSpPr>
        <p:spPr>
          <a:xfrm>
            <a:off x="1326900" y="2643175"/>
            <a:ext cx="6490200" cy="193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1600">
                <a:solidFill>
                  <a:srgbClr val="666666"/>
                </a:solidFill>
                <a:latin typeface="Calibri"/>
                <a:ea typeface="Calibri"/>
                <a:cs typeface="Calibri"/>
                <a:sym typeface="Calibri"/>
              </a:rPr>
              <a:t>Proposal submitted by</a:t>
            </a:r>
            <a:endParaRPr sz="1600">
              <a:solidFill>
                <a:srgbClr val="666666"/>
              </a:solidFill>
              <a:latin typeface="Calibri"/>
              <a:ea typeface="Calibri"/>
              <a:cs typeface="Calibri"/>
              <a:sym typeface="Calibri"/>
            </a:endParaRPr>
          </a:p>
          <a:p>
            <a:pPr indent="0" lvl="0" marL="0" rtl="0" algn="l">
              <a:spcBef>
                <a:spcPts val="0"/>
              </a:spcBef>
              <a:spcAft>
                <a:spcPts val="0"/>
              </a:spcAft>
              <a:buNone/>
            </a:pPr>
            <a:r>
              <a:rPr i="1" lang="en" sz="1600">
                <a:solidFill>
                  <a:srgbClr val="666666"/>
                </a:solidFill>
                <a:latin typeface="Calibri"/>
                <a:ea typeface="Calibri"/>
                <a:cs typeface="Calibri"/>
                <a:sym typeface="Calibri"/>
              </a:rPr>
              <a:t>-- Susan Ponischil, </a:t>
            </a:r>
            <a:r>
              <a:rPr lang="en" sz="1600">
                <a:solidFill>
                  <a:srgbClr val="666666"/>
                </a:solidFill>
                <a:latin typeface="Calibri"/>
                <a:ea typeface="Calibri"/>
                <a:cs typeface="Calibri"/>
                <a:sym typeface="Calibri"/>
              </a:rPr>
              <a:t>Metadata and Resource Discovery Librarian,</a:t>
            </a:r>
            <a:endParaRPr sz="1600">
              <a:solidFill>
                <a:srgbClr val="666666"/>
              </a:solidFill>
              <a:latin typeface="Calibri"/>
              <a:ea typeface="Calibri"/>
              <a:cs typeface="Calibri"/>
              <a:sym typeface="Calibri"/>
            </a:endParaRPr>
          </a:p>
          <a:p>
            <a:pPr indent="457200" lvl="0" marL="0" rtl="0" algn="l">
              <a:spcBef>
                <a:spcPts val="0"/>
              </a:spcBef>
              <a:spcAft>
                <a:spcPts val="0"/>
              </a:spcAft>
              <a:buNone/>
            </a:pPr>
            <a:r>
              <a:rPr lang="en" sz="1600">
                <a:solidFill>
                  <a:srgbClr val="666666"/>
                </a:solidFill>
                <a:latin typeface="Calibri"/>
                <a:ea typeface="Calibri"/>
                <a:cs typeface="Calibri"/>
                <a:sym typeface="Calibri"/>
              </a:rPr>
              <a:t> Grand Valley State University</a:t>
            </a:r>
            <a:endParaRPr sz="1600">
              <a:solidFill>
                <a:srgbClr val="666666"/>
              </a:solidFill>
              <a:latin typeface="Calibri"/>
              <a:ea typeface="Calibri"/>
              <a:cs typeface="Calibri"/>
              <a:sym typeface="Calibri"/>
            </a:endParaRPr>
          </a:p>
          <a:p>
            <a:pPr indent="457200" lvl="0" marL="0" rtl="0" algn="l">
              <a:spcBef>
                <a:spcPts val="0"/>
              </a:spcBef>
              <a:spcAft>
                <a:spcPts val="0"/>
              </a:spcAft>
              <a:buNone/>
            </a:pPr>
            <a:r>
              <a:t/>
            </a:r>
            <a:endParaRPr sz="1600">
              <a:solidFill>
                <a:srgbClr val="666666"/>
              </a:solidFill>
              <a:latin typeface="Calibri"/>
              <a:ea typeface="Calibri"/>
              <a:cs typeface="Calibri"/>
              <a:sym typeface="Calibri"/>
            </a:endParaRPr>
          </a:p>
          <a:p>
            <a:pPr indent="0" lvl="0" marL="0" rtl="0" algn="l">
              <a:spcBef>
                <a:spcPts val="0"/>
              </a:spcBef>
              <a:spcAft>
                <a:spcPts val="0"/>
              </a:spcAft>
              <a:buNone/>
            </a:pPr>
            <a:r>
              <a:rPr lang="en" sz="1600">
                <a:solidFill>
                  <a:srgbClr val="666666"/>
                </a:solidFill>
                <a:latin typeface="Calibri"/>
                <a:ea typeface="Calibri"/>
                <a:cs typeface="Calibri"/>
                <a:sym typeface="Calibri"/>
              </a:rPr>
              <a:t>Roundtable facilitators </a:t>
            </a:r>
            <a:endParaRPr sz="1000">
              <a:solidFill>
                <a:srgbClr val="666666"/>
              </a:solidFill>
              <a:latin typeface="Calibri"/>
              <a:ea typeface="Calibri"/>
              <a:cs typeface="Calibri"/>
              <a:sym typeface="Calibri"/>
            </a:endParaRPr>
          </a:p>
          <a:p>
            <a:pPr indent="0" lvl="0" marL="0" rtl="0" algn="l">
              <a:spcBef>
                <a:spcPts val="0"/>
              </a:spcBef>
              <a:spcAft>
                <a:spcPts val="0"/>
              </a:spcAft>
              <a:buNone/>
            </a:pPr>
            <a:r>
              <a:rPr i="1" lang="en" sz="1500">
                <a:solidFill>
                  <a:srgbClr val="666666"/>
                </a:solidFill>
                <a:latin typeface="Calibri"/>
                <a:ea typeface="Calibri"/>
                <a:cs typeface="Calibri"/>
                <a:sym typeface="Calibri"/>
              </a:rPr>
              <a:t>-- Violet Fox</a:t>
            </a:r>
            <a:r>
              <a:rPr lang="en" sz="1500">
                <a:solidFill>
                  <a:srgbClr val="666666"/>
                </a:solidFill>
                <a:latin typeface="Calibri"/>
                <a:ea typeface="Calibri"/>
                <a:cs typeface="Calibri"/>
                <a:sym typeface="Calibri"/>
              </a:rPr>
              <a:t>, Dewey Editor</a:t>
            </a:r>
            <a:endParaRPr sz="1500">
              <a:solidFill>
                <a:srgbClr val="666666"/>
              </a:solidFill>
              <a:latin typeface="Calibri"/>
              <a:ea typeface="Calibri"/>
              <a:cs typeface="Calibri"/>
              <a:sym typeface="Calibri"/>
            </a:endParaRPr>
          </a:p>
          <a:p>
            <a:pPr indent="0" lvl="0" marL="0" rtl="0" algn="l">
              <a:spcBef>
                <a:spcPts val="0"/>
              </a:spcBef>
              <a:spcAft>
                <a:spcPts val="0"/>
              </a:spcAft>
              <a:buNone/>
            </a:pPr>
            <a:r>
              <a:rPr i="1" lang="en" sz="1500">
                <a:solidFill>
                  <a:srgbClr val="666666"/>
                </a:solidFill>
                <a:latin typeface="Calibri"/>
                <a:ea typeface="Calibri"/>
                <a:cs typeface="Calibri"/>
                <a:sym typeface="Calibri"/>
              </a:rPr>
              <a:t>-- </a:t>
            </a:r>
            <a:r>
              <a:rPr i="1" lang="en" sz="1500">
                <a:solidFill>
                  <a:srgbClr val="666666"/>
                </a:solidFill>
                <a:latin typeface="Calibri"/>
                <a:ea typeface="Calibri"/>
                <a:cs typeface="Calibri"/>
                <a:sym typeface="Calibri"/>
              </a:rPr>
              <a:t>Mira Greene,</a:t>
            </a:r>
            <a:r>
              <a:rPr lang="en" sz="1500">
                <a:solidFill>
                  <a:srgbClr val="666666"/>
                </a:solidFill>
                <a:latin typeface="Calibri"/>
                <a:ea typeface="Calibri"/>
                <a:cs typeface="Calibri"/>
                <a:sym typeface="Calibri"/>
              </a:rPr>
              <a:t> Head of Cataloging &amp; Metadata Services, Rice University</a:t>
            </a:r>
            <a:endParaRPr sz="1500">
              <a:solidFill>
                <a:srgbClr val="666666"/>
              </a:solidFill>
              <a:latin typeface="Calibri"/>
              <a:ea typeface="Calibri"/>
              <a:cs typeface="Calibri"/>
              <a:sym typeface="Calibri"/>
            </a:endParaRPr>
          </a:p>
          <a:p>
            <a:pPr indent="457200" lvl="0" marL="0" rtl="0" algn="l">
              <a:spcBef>
                <a:spcPts val="0"/>
              </a:spcBef>
              <a:spcAft>
                <a:spcPts val="0"/>
              </a:spcAft>
              <a:buNone/>
            </a:pPr>
            <a:r>
              <a:t/>
            </a:r>
            <a:endParaRPr sz="1600">
              <a:solidFill>
                <a:srgbClr val="666666"/>
              </a:solidFill>
              <a:latin typeface="Calibri"/>
              <a:ea typeface="Calibri"/>
              <a:cs typeface="Calibri"/>
              <a:sym typeface="Calibri"/>
            </a:endParaRPr>
          </a:p>
          <a:p>
            <a:pPr indent="0" lvl="0" marL="0" rtl="0" algn="l">
              <a:spcBef>
                <a:spcPts val="0"/>
              </a:spcBef>
              <a:spcAft>
                <a:spcPts val="0"/>
              </a:spcAft>
              <a:buNone/>
            </a:pPr>
            <a:r>
              <a:t/>
            </a:r>
            <a:endParaRPr sz="1300">
              <a:solidFill>
                <a:srgbClr val="666666"/>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68" name="Shape 68"/>
        <p:cNvGrpSpPr/>
        <p:nvPr/>
      </p:nvGrpSpPr>
      <p:grpSpPr>
        <a:xfrm>
          <a:off x="0" y="0"/>
          <a:ext cx="0" cy="0"/>
          <a:chOff x="0" y="0"/>
          <a:chExt cx="0" cy="0"/>
        </a:xfrm>
      </p:grpSpPr>
      <p:sp>
        <p:nvSpPr>
          <p:cNvPr id="69" name="Google Shape;69;p14"/>
          <p:cNvSpPr txBox="1"/>
          <p:nvPr>
            <p:ph type="ctrTitle"/>
          </p:nvPr>
        </p:nvSpPr>
        <p:spPr>
          <a:xfrm>
            <a:off x="1583400" y="173275"/>
            <a:ext cx="5977200" cy="564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solidFill>
                  <a:srgbClr val="434343"/>
                </a:solidFill>
                <a:latin typeface="Calibri"/>
                <a:ea typeface="Calibri"/>
                <a:cs typeface="Calibri"/>
                <a:sym typeface="Calibri"/>
              </a:rPr>
              <a:t> premise</a:t>
            </a:r>
            <a:endParaRPr sz="3000">
              <a:solidFill>
                <a:srgbClr val="434343"/>
              </a:solidFill>
              <a:latin typeface="Calibri"/>
              <a:ea typeface="Calibri"/>
              <a:cs typeface="Calibri"/>
              <a:sym typeface="Calibri"/>
            </a:endParaRPr>
          </a:p>
        </p:txBody>
      </p:sp>
      <p:sp>
        <p:nvSpPr>
          <p:cNvPr id="70" name="Google Shape;70;p14"/>
          <p:cNvSpPr txBox="1"/>
          <p:nvPr>
            <p:ph idx="1" type="subTitle"/>
          </p:nvPr>
        </p:nvSpPr>
        <p:spPr>
          <a:xfrm>
            <a:off x="1360800" y="666150"/>
            <a:ext cx="6422400" cy="3944400"/>
          </a:xfrm>
          <a:prstGeom prst="rect">
            <a:avLst/>
          </a:prstGeom>
        </p:spPr>
        <p:txBody>
          <a:bodyPr anchorCtr="0" anchor="t" bIns="91425" lIns="91425" spcFirstLastPara="1" rIns="91425" wrap="square" tIns="91425">
            <a:noAutofit/>
          </a:bodyPr>
          <a:lstStyle/>
          <a:p>
            <a:pPr indent="-317500" lvl="0" marL="457200" rtl="0" algn="l">
              <a:lnSpc>
                <a:spcPct val="107000"/>
              </a:lnSpc>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Critical cataloging looks at social justice issues and the ethical implications of the work. </a:t>
            </a:r>
            <a:endParaRPr sz="14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sz="1400">
              <a:solidFill>
                <a:srgbClr val="434343"/>
              </a:solidFill>
              <a:latin typeface="Calibri"/>
              <a:ea typeface="Calibri"/>
              <a:cs typeface="Calibri"/>
              <a:sym typeface="Calibri"/>
            </a:endParaRPr>
          </a:p>
          <a:p>
            <a:pPr indent="-317500" lvl="0" marL="457200" rtl="0" algn="l">
              <a:lnSpc>
                <a:spcPct val="107000"/>
              </a:lnSpc>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This framework can be used as a way to assess and evaluate the</a:t>
            </a:r>
            <a:r>
              <a:rPr lang="en" sz="1400">
                <a:solidFill>
                  <a:srgbClr val="434343"/>
                </a:solidFill>
                <a:latin typeface="Calibri"/>
                <a:ea typeface="Calibri"/>
                <a:cs typeface="Calibri"/>
                <a:sym typeface="Calibri"/>
              </a:rPr>
              <a:t> </a:t>
            </a:r>
            <a:r>
              <a:rPr lang="en" sz="1400">
                <a:solidFill>
                  <a:srgbClr val="434343"/>
                </a:solidFill>
                <a:latin typeface="Calibri"/>
                <a:ea typeface="Calibri"/>
                <a:cs typeface="Calibri"/>
                <a:sym typeface="Calibri"/>
              </a:rPr>
              <a:t>impact of cultural forces on marginalized groups.  </a:t>
            </a:r>
            <a:endParaRPr sz="14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sz="1400">
              <a:solidFill>
                <a:srgbClr val="434343"/>
              </a:solidFill>
              <a:latin typeface="Calibri"/>
              <a:ea typeface="Calibri"/>
              <a:cs typeface="Calibri"/>
              <a:sym typeface="Calibri"/>
            </a:endParaRPr>
          </a:p>
          <a:p>
            <a:pPr indent="-317500" lvl="0" marL="457200" rtl="0" algn="l">
              <a:lnSpc>
                <a:spcPct val="107000"/>
              </a:lnSpc>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The Library of Congress Subject Headings and other classifications create opportunities for engagement through discussions about biases and fallacies represented there. </a:t>
            </a:r>
            <a:endParaRPr sz="14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sz="1400">
              <a:solidFill>
                <a:srgbClr val="434343"/>
              </a:solidFill>
              <a:latin typeface="Calibri"/>
              <a:ea typeface="Calibri"/>
              <a:cs typeface="Calibri"/>
              <a:sym typeface="Calibri"/>
            </a:endParaRPr>
          </a:p>
          <a:p>
            <a:pPr indent="-317500" lvl="0" marL="457200" rtl="0" algn="l">
              <a:lnSpc>
                <a:spcPct val="107000"/>
              </a:lnSpc>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An open dialogue about LCSH issues can lead to discovery of tools like the Cataloging Lab as a way to address biases and fallacies. </a:t>
            </a:r>
            <a:endParaRPr sz="14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sz="1400">
              <a:solidFill>
                <a:srgbClr val="434343"/>
              </a:solidFill>
              <a:latin typeface="Calibri"/>
              <a:ea typeface="Calibri"/>
              <a:cs typeface="Calibri"/>
              <a:sym typeface="Calibri"/>
            </a:endParaRPr>
          </a:p>
          <a:p>
            <a:pPr indent="-317500" lvl="0" marL="457200" rtl="0" algn="l">
              <a:lnSpc>
                <a:spcPct val="107000"/>
              </a:lnSpc>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This heightened awareness can translate into a better understanding of how to use the catalog, an appreciation for the focus librarians bring to conversations about discrimination, and a sense of empowerment. </a:t>
            </a:r>
            <a:endParaRPr sz="1400">
              <a:solidFill>
                <a:srgbClr val="434343"/>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74" name="Shape 74"/>
        <p:cNvGrpSpPr/>
        <p:nvPr/>
      </p:nvGrpSpPr>
      <p:grpSpPr>
        <a:xfrm>
          <a:off x="0" y="0"/>
          <a:ext cx="0" cy="0"/>
          <a:chOff x="0" y="0"/>
          <a:chExt cx="0" cy="0"/>
        </a:xfrm>
      </p:grpSpPr>
      <p:sp>
        <p:nvSpPr>
          <p:cNvPr id="75" name="Google Shape;75;p15"/>
          <p:cNvSpPr txBox="1"/>
          <p:nvPr>
            <p:ph type="ctrTitle"/>
          </p:nvPr>
        </p:nvSpPr>
        <p:spPr>
          <a:xfrm>
            <a:off x="1528875" y="198975"/>
            <a:ext cx="6317100" cy="564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solidFill>
                  <a:srgbClr val="434343"/>
                </a:solidFill>
                <a:latin typeface="Calibri"/>
                <a:ea typeface="Calibri"/>
                <a:cs typeface="Calibri"/>
                <a:sym typeface="Calibri"/>
              </a:rPr>
              <a:t> critical librarianship/critical cataloging</a:t>
            </a:r>
            <a:endParaRPr sz="3000">
              <a:solidFill>
                <a:srgbClr val="434343"/>
              </a:solidFill>
              <a:latin typeface="Calibri"/>
              <a:ea typeface="Calibri"/>
              <a:cs typeface="Calibri"/>
              <a:sym typeface="Calibri"/>
            </a:endParaRPr>
          </a:p>
        </p:txBody>
      </p:sp>
      <p:sp>
        <p:nvSpPr>
          <p:cNvPr id="76" name="Google Shape;76;p15"/>
          <p:cNvSpPr txBox="1"/>
          <p:nvPr>
            <p:ph idx="1" type="subTitle"/>
          </p:nvPr>
        </p:nvSpPr>
        <p:spPr>
          <a:xfrm>
            <a:off x="1186325" y="763275"/>
            <a:ext cx="6182700" cy="1911000"/>
          </a:xfrm>
          <a:prstGeom prst="rect">
            <a:avLst/>
          </a:prstGeom>
        </p:spPr>
        <p:txBody>
          <a:bodyPr anchorCtr="0" anchor="t" bIns="91425" lIns="91425" spcFirstLastPara="1" rIns="91425" wrap="square" tIns="91425">
            <a:noAutofit/>
          </a:bodyPr>
          <a:lstStyle/>
          <a:p>
            <a:pPr indent="0" lvl="0" marL="457200" rtl="0" algn="just">
              <a:spcBef>
                <a:spcPts val="0"/>
              </a:spcBef>
              <a:spcAft>
                <a:spcPts val="0"/>
              </a:spcAft>
              <a:buClr>
                <a:srgbClr val="000000"/>
              </a:buClr>
              <a:buSzPts val="1100"/>
              <a:buFont typeface="Arial"/>
              <a:buNone/>
            </a:pPr>
            <a:r>
              <a:rPr lang="en" sz="1750">
                <a:solidFill>
                  <a:srgbClr val="434343"/>
                </a:solidFill>
                <a:latin typeface="Calibri"/>
                <a:ea typeface="Calibri"/>
                <a:cs typeface="Calibri"/>
                <a:sym typeface="Calibri"/>
              </a:rPr>
              <a:t>“</a:t>
            </a:r>
            <a:r>
              <a:rPr lang="en" sz="1750">
                <a:solidFill>
                  <a:srgbClr val="434343"/>
                </a:solidFill>
                <a:latin typeface="Calibri"/>
                <a:ea typeface="Calibri"/>
                <a:cs typeface="Calibri"/>
                <a:sym typeface="Calibri"/>
              </a:rPr>
              <a:t>According to Elaine Harger, librarians that practice critical librarianship strive to communicate the ways in which libraries and librarians consciously and unconsciously support systems of oppression.  Critical librarianship seeks to be transformative, empowering, and a direct challenge to power and privilege.”	</a:t>
            </a:r>
            <a:r>
              <a:rPr lang="en" sz="1750">
                <a:solidFill>
                  <a:srgbClr val="000000"/>
                </a:solidFill>
                <a:latin typeface="Calibri"/>
                <a:ea typeface="Calibri"/>
                <a:cs typeface="Calibri"/>
                <a:sym typeface="Calibri"/>
              </a:rPr>
              <a:t> </a:t>
            </a:r>
            <a:r>
              <a:rPr lang="en" sz="1750" u="sng">
                <a:latin typeface="Calibri"/>
                <a:ea typeface="Calibri"/>
                <a:cs typeface="Calibri"/>
                <a:sym typeface="Calibri"/>
                <a:hlinkClick r:id="rId3"/>
              </a:rPr>
              <a:t>ACRL publication</a:t>
            </a:r>
            <a:endParaRPr sz="1750">
              <a:solidFill>
                <a:srgbClr val="000000"/>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t/>
            </a:r>
            <a:endParaRPr sz="1750">
              <a:solidFill>
                <a:srgbClr val="000000"/>
              </a:solidFill>
              <a:latin typeface="Calibri"/>
              <a:ea typeface="Calibri"/>
              <a:cs typeface="Calibri"/>
              <a:sym typeface="Calibri"/>
            </a:endParaRPr>
          </a:p>
          <a:p>
            <a:pPr indent="0" lvl="0" marL="0" rtl="0" algn="l">
              <a:spcBef>
                <a:spcPts val="0"/>
              </a:spcBef>
              <a:spcAft>
                <a:spcPts val="0"/>
              </a:spcAft>
              <a:buNone/>
            </a:pPr>
            <a:r>
              <a:t/>
            </a:r>
            <a:endParaRPr sz="1750">
              <a:solidFill>
                <a:srgbClr val="434343"/>
              </a:solidFill>
            </a:endParaRPr>
          </a:p>
          <a:p>
            <a:pPr indent="0" lvl="0" marL="0" rtl="0" algn="l">
              <a:spcBef>
                <a:spcPts val="0"/>
              </a:spcBef>
              <a:spcAft>
                <a:spcPts val="0"/>
              </a:spcAft>
              <a:buNone/>
            </a:pPr>
            <a:r>
              <a:t/>
            </a:r>
            <a:endParaRPr sz="1750">
              <a:solidFill>
                <a:srgbClr val="434343"/>
              </a:solidFill>
            </a:endParaRPr>
          </a:p>
          <a:p>
            <a:pPr indent="0" lvl="0" marL="0" rtl="0" algn="l">
              <a:spcBef>
                <a:spcPts val="0"/>
              </a:spcBef>
              <a:spcAft>
                <a:spcPts val="0"/>
              </a:spcAft>
              <a:buNone/>
            </a:pPr>
            <a:r>
              <a:t/>
            </a:r>
            <a:endParaRPr sz="1750">
              <a:solidFill>
                <a:srgbClr val="434343"/>
              </a:solidFill>
            </a:endParaRPr>
          </a:p>
        </p:txBody>
      </p:sp>
      <p:sp>
        <p:nvSpPr>
          <p:cNvPr id="77" name="Google Shape;77;p15"/>
          <p:cNvSpPr txBox="1"/>
          <p:nvPr/>
        </p:nvSpPr>
        <p:spPr>
          <a:xfrm>
            <a:off x="1264675" y="2983125"/>
            <a:ext cx="6182700" cy="1434300"/>
          </a:xfrm>
          <a:prstGeom prst="rect">
            <a:avLst/>
          </a:prstGeom>
          <a:noFill/>
          <a:ln>
            <a:noFill/>
          </a:ln>
        </p:spPr>
        <p:txBody>
          <a:bodyPr anchorCtr="0" anchor="ctr" bIns="91425" lIns="91425" spcFirstLastPara="1" rIns="91425" wrap="square" tIns="91425">
            <a:noAutofit/>
          </a:bodyPr>
          <a:lstStyle/>
          <a:p>
            <a:pPr indent="0" lvl="0" marL="457200" rtl="0" algn="just">
              <a:lnSpc>
                <a:spcPct val="115000"/>
              </a:lnSpc>
              <a:spcBef>
                <a:spcPts val="0"/>
              </a:spcBef>
              <a:spcAft>
                <a:spcPts val="0"/>
              </a:spcAft>
              <a:buNone/>
            </a:pPr>
            <a:r>
              <a:t/>
            </a:r>
            <a:endParaRPr sz="1800">
              <a:highlight>
                <a:srgbClr val="A2C4C9"/>
              </a:highlight>
              <a:latin typeface="Calibri"/>
              <a:ea typeface="Calibri"/>
              <a:cs typeface="Calibri"/>
              <a:sym typeface="Calibri"/>
            </a:endParaRPr>
          </a:p>
          <a:p>
            <a:pPr indent="0" lvl="0" marL="457200" rtl="0" algn="just">
              <a:lnSpc>
                <a:spcPct val="100000"/>
              </a:lnSpc>
              <a:spcBef>
                <a:spcPts val="0"/>
              </a:spcBef>
              <a:spcAft>
                <a:spcPts val="0"/>
              </a:spcAft>
              <a:buNone/>
            </a:pPr>
            <a:r>
              <a:rPr lang="en" sz="1700">
                <a:solidFill>
                  <a:srgbClr val="434343"/>
                </a:solidFill>
                <a:highlight>
                  <a:srgbClr val="F9E9C5"/>
                </a:highlight>
                <a:latin typeface="Calibri"/>
                <a:ea typeface="Calibri"/>
                <a:cs typeface="Calibri"/>
                <a:sym typeface="Calibri"/>
              </a:rPr>
              <a:t>“</a:t>
            </a:r>
            <a:r>
              <a:rPr lang="en" sz="1700">
                <a:solidFill>
                  <a:srgbClr val="434343"/>
                </a:solidFill>
                <a:highlight>
                  <a:srgbClr val="F9E9C5"/>
                </a:highlight>
                <a:latin typeface="Calibri"/>
                <a:ea typeface="Calibri"/>
                <a:cs typeface="Calibri"/>
                <a:sym typeface="Calibri"/>
              </a:rPr>
              <a:t>#critcat is short for critical cataloging, a group of people interested in discussing the ethical implications of library metadata, cataloging, and classification standards, practice, and infrastructu</a:t>
            </a:r>
            <a:r>
              <a:rPr lang="en" sz="1700">
                <a:solidFill>
                  <a:srgbClr val="434343"/>
                </a:solidFill>
                <a:highlight>
                  <a:srgbClr val="F9E9C5"/>
                </a:highlight>
                <a:latin typeface="Calibri"/>
                <a:ea typeface="Calibri"/>
                <a:cs typeface="Calibri"/>
                <a:sym typeface="Calibri"/>
              </a:rPr>
              <a:t>re.”  </a:t>
            </a:r>
            <a:r>
              <a:rPr lang="en" sz="1750" u="sng">
                <a:solidFill>
                  <a:schemeClr val="hlink"/>
                </a:solidFill>
                <a:highlight>
                  <a:srgbClr val="F9E9C5"/>
                </a:highlight>
                <a:latin typeface="Calibri"/>
                <a:ea typeface="Calibri"/>
                <a:cs typeface="Calibri"/>
                <a:sym typeface="Calibri"/>
                <a:hlinkClick r:id="rId4"/>
              </a:rPr>
              <a:t>critlib.org</a:t>
            </a:r>
            <a:endParaRPr sz="1750">
              <a:highlight>
                <a:srgbClr val="F9E9C5"/>
              </a:highlight>
              <a:latin typeface="Calibri"/>
              <a:ea typeface="Calibri"/>
              <a:cs typeface="Calibri"/>
              <a:sym typeface="Calibri"/>
            </a:endParaRPr>
          </a:p>
          <a:p>
            <a:pPr indent="0" lvl="0" marL="457200" rtl="0" algn="l">
              <a:lnSpc>
                <a:spcPct val="115000"/>
              </a:lnSpc>
              <a:spcBef>
                <a:spcPts val="0"/>
              </a:spcBef>
              <a:spcAft>
                <a:spcPts val="0"/>
              </a:spcAft>
              <a:buNone/>
            </a:pPr>
            <a:r>
              <a:t/>
            </a:r>
            <a:endParaRPr sz="1100">
              <a:latin typeface="Calibri"/>
              <a:ea typeface="Calibri"/>
              <a:cs typeface="Calibri"/>
              <a:sym typeface="Calibri"/>
            </a:endParaRPr>
          </a:p>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81" name="Shape 81"/>
        <p:cNvGrpSpPr/>
        <p:nvPr/>
      </p:nvGrpSpPr>
      <p:grpSpPr>
        <a:xfrm>
          <a:off x="0" y="0"/>
          <a:ext cx="0" cy="0"/>
          <a:chOff x="0" y="0"/>
          <a:chExt cx="0" cy="0"/>
        </a:xfrm>
      </p:grpSpPr>
      <p:sp>
        <p:nvSpPr>
          <p:cNvPr id="82" name="Google Shape;82;p16"/>
          <p:cNvSpPr txBox="1"/>
          <p:nvPr/>
        </p:nvSpPr>
        <p:spPr>
          <a:xfrm>
            <a:off x="1572200" y="1062300"/>
            <a:ext cx="6182700" cy="4081200"/>
          </a:xfrm>
          <a:prstGeom prst="rect">
            <a:avLst/>
          </a:prstGeom>
          <a:noFill/>
          <a:ln>
            <a:noFill/>
          </a:ln>
        </p:spPr>
        <p:txBody>
          <a:bodyPr anchorCtr="0" anchor="t" bIns="91425" lIns="91425" spcFirstLastPara="1" rIns="91425" wrap="square" tIns="91425">
            <a:noAutofit/>
          </a:bodyPr>
          <a:lstStyle/>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Are you familiar with critical librarianship?</a:t>
            </a:r>
            <a:endParaRPr i="1" sz="23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600">
              <a:solidFill>
                <a:srgbClr val="434343"/>
              </a:solidFill>
              <a:latin typeface="Calibri"/>
              <a:ea typeface="Calibri"/>
              <a:cs typeface="Calibri"/>
              <a:sym typeface="Calibri"/>
            </a:endParaRPr>
          </a:p>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Do you know what critical cataloging is all about?</a:t>
            </a:r>
            <a:endParaRPr i="1" sz="23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600">
              <a:solidFill>
                <a:srgbClr val="434343"/>
              </a:solidFill>
              <a:latin typeface="Calibri"/>
              <a:ea typeface="Calibri"/>
              <a:cs typeface="Calibri"/>
              <a:sym typeface="Calibri"/>
            </a:endParaRPr>
          </a:p>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Is critical cataloging something you actively participate in?  If so, how? </a:t>
            </a:r>
            <a:endParaRPr i="1" sz="2300">
              <a:solidFill>
                <a:srgbClr val="434343"/>
              </a:solidFill>
              <a:latin typeface="Calibri"/>
              <a:ea typeface="Calibri"/>
              <a:cs typeface="Calibri"/>
              <a:sym typeface="Calibri"/>
            </a:endParaRPr>
          </a:p>
          <a:p>
            <a:pPr indent="0" lvl="0" marL="0" rtl="0" algn="l">
              <a:lnSpc>
                <a:spcPct val="107000"/>
              </a:lnSpc>
              <a:spcBef>
                <a:spcPts val="0"/>
              </a:spcBef>
              <a:spcAft>
                <a:spcPts val="0"/>
              </a:spcAft>
              <a:buNone/>
            </a:pPr>
            <a:r>
              <a:t/>
            </a:r>
            <a:endParaRPr i="1" sz="2300">
              <a:solidFill>
                <a:srgbClr val="434343"/>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86" name="Shape 86"/>
        <p:cNvGrpSpPr/>
        <p:nvPr/>
      </p:nvGrpSpPr>
      <p:grpSpPr>
        <a:xfrm>
          <a:off x="0" y="0"/>
          <a:ext cx="0" cy="0"/>
          <a:chOff x="0" y="0"/>
          <a:chExt cx="0" cy="0"/>
        </a:xfrm>
      </p:grpSpPr>
      <p:sp>
        <p:nvSpPr>
          <p:cNvPr id="87" name="Google Shape;87;p17"/>
          <p:cNvSpPr txBox="1"/>
          <p:nvPr/>
        </p:nvSpPr>
        <p:spPr>
          <a:xfrm>
            <a:off x="1539275" y="660325"/>
            <a:ext cx="5963400" cy="3924900"/>
          </a:xfrm>
          <a:prstGeom prst="rect">
            <a:avLst/>
          </a:prstGeom>
          <a:noFill/>
          <a:ln>
            <a:noFill/>
          </a:ln>
        </p:spPr>
        <p:txBody>
          <a:bodyPr anchorCtr="0" anchor="t" bIns="91425" lIns="91425" spcFirstLastPara="1" rIns="91425" wrap="square" tIns="91425">
            <a:noAutofit/>
          </a:bodyPr>
          <a:lstStyle/>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Are there opportunities in your institution to engage with faculty around this topic?  </a:t>
            </a:r>
            <a:endParaRPr i="1" sz="23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If you were to consider reaching out to faculty, which discipline would consider first?  </a:t>
            </a:r>
            <a:endParaRPr i="1" sz="23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When reaching out to faculty, what might your approach be?   </a:t>
            </a:r>
            <a:endParaRPr i="1" sz="2300">
              <a:solidFill>
                <a:srgbClr val="434343"/>
              </a:solidFill>
              <a:latin typeface="Calibri"/>
              <a:ea typeface="Calibri"/>
              <a:cs typeface="Calibri"/>
              <a:sym typeface="Calibri"/>
            </a:endParaRPr>
          </a:p>
          <a:p>
            <a:pPr indent="0" lvl="0" marL="0" rtl="0" algn="l">
              <a:lnSpc>
                <a:spcPct val="107000"/>
              </a:lnSpc>
              <a:spcBef>
                <a:spcPts val="0"/>
              </a:spcBef>
              <a:spcAft>
                <a:spcPts val="0"/>
              </a:spcAft>
              <a:buNone/>
            </a:pPr>
            <a:r>
              <a:t/>
            </a:r>
            <a:endParaRPr i="1" sz="2300">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91" name="Shape 91"/>
        <p:cNvGrpSpPr/>
        <p:nvPr/>
      </p:nvGrpSpPr>
      <p:grpSpPr>
        <a:xfrm>
          <a:off x="0" y="0"/>
          <a:ext cx="0" cy="0"/>
          <a:chOff x="0" y="0"/>
          <a:chExt cx="0" cy="0"/>
        </a:xfrm>
      </p:grpSpPr>
      <p:sp>
        <p:nvSpPr>
          <p:cNvPr id="92" name="Google Shape;92;p18"/>
          <p:cNvSpPr txBox="1"/>
          <p:nvPr/>
        </p:nvSpPr>
        <p:spPr>
          <a:xfrm>
            <a:off x="1539275" y="660325"/>
            <a:ext cx="5963400" cy="3924900"/>
          </a:xfrm>
          <a:prstGeom prst="rect">
            <a:avLst/>
          </a:prstGeom>
          <a:noFill/>
          <a:ln>
            <a:noFill/>
          </a:ln>
        </p:spPr>
        <p:txBody>
          <a:bodyPr anchorCtr="0" anchor="t" bIns="91425" lIns="91425" spcFirstLastPara="1" rIns="91425" wrap="square" tIns="91425">
            <a:noAutofit/>
          </a:bodyPr>
          <a:lstStyle/>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Do you offer social tagging with your catalog or discovery tool?</a:t>
            </a:r>
            <a:endParaRPr i="1" sz="23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If so, what has been the results? Do you find it an effective tool?</a:t>
            </a:r>
            <a:endParaRPr i="1" sz="23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0" lvl="0" marL="457200" rtl="0" algn="l">
              <a:lnSpc>
                <a:spcPct val="107000"/>
              </a:lnSpc>
              <a:spcBef>
                <a:spcPts val="0"/>
              </a:spcBef>
              <a:spcAft>
                <a:spcPts val="0"/>
              </a:spcAft>
              <a:buNone/>
            </a:pPr>
            <a:r>
              <a:t/>
            </a:r>
            <a:endParaRPr i="1" sz="2000">
              <a:solidFill>
                <a:srgbClr val="434343"/>
              </a:solidFill>
              <a:latin typeface="Calibri"/>
              <a:ea typeface="Calibri"/>
              <a:cs typeface="Calibri"/>
              <a:sym typeface="Calibri"/>
            </a:endParaRPr>
          </a:p>
          <a:p>
            <a:pPr indent="-374650" lvl="0" marL="457200" rtl="0" algn="l">
              <a:lnSpc>
                <a:spcPct val="107000"/>
              </a:lnSpc>
              <a:spcBef>
                <a:spcPts val="0"/>
              </a:spcBef>
              <a:spcAft>
                <a:spcPts val="0"/>
              </a:spcAft>
              <a:buClr>
                <a:srgbClr val="434343"/>
              </a:buClr>
              <a:buSzPts val="2300"/>
              <a:buFont typeface="Calibri"/>
              <a:buChar char="●"/>
            </a:pPr>
            <a:r>
              <a:rPr i="1" lang="en" sz="2300">
                <a:solidFill>
                  <a:srgbClr val="434343"/>
                </a:solidFill>
                <a:latin typeface="Calibri"/>
                <a:ea typeface="Calibri"/>
                <a:cs typeface="Calibri"/>
                <a:sym typeface="Calibri"/>
              </a:rPr>
              <a:t>  </a:t>
            </a:r>
            <a:r>
              <a:rPr i="1" lang="en" sz="2300">
                <a:solidFill>
                  <a:srgbClr val="434343"/>
                </a:solidFill>
                <a:latin typeface="Calibri"/>
                <a:ea typeface="Calibri"/>
                <a:cs typeface="Calibri"/>
                <a:sym typeface="Calibri"/>
              </a:rPr>
              <a:t>If not, have you considered offering it?  </a:t>
            </a:r>
            <a:endParaRPr i="1" sz="2300">
              <a:solidFill>
                <a:srgbClr val="434343"/>
              </a:solidFill>
              <a:latin typeface="Calibri"/>
              <a:ea typeface="Calibri"/>
              <a:cs typeface="Calibri"/>
              <a:sym typeface="Calibri"/>
            </a:endParaRPr>
          </a:p>
          <a:p>
            <a:pPr indent="0" lvl="0" marL="0" rtl="0" algn="l">
              <a:lnSpc>
                <a:spcPct val="107000"/>
              </a:lnSpc>
              <a:spcBef>
                <a:spcPts val="0"/>
              </a:spcBef>
              <a:spcAft>
                <a:spcPts val="0"/>
              </a:spcAft>
              <a:buNone/>
            </a:pPr>
            <a:r>
              <a:t/>
            </a:r>
            <a:endParaRPr i="1" sz="2300">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96" name="Shape 96"/>
        <p:cNvGrpSpPr/>
        <p:nvPr/>
      </p:nvGrpSpPr>
      <p:grpSpPr>
        <a:xfrm>
          <a:off x="0" y="0"/>
          <a:ext cx="0" cy="0"/>
          <a:chOff x="0" y="0"/>
          <a:chExt cx="0" cy="0"/>
        </a:xfrm>
      </p:grpSpPr>
      <p:sp>
        <p:nvSpPr>
          <p:cNvPr id="97" name="Google Shape;97;p19"/>
          <p:cNvSpPr txBox="1"/>
          <p:nvPr>
            <p:ph type="ctrTitle"/>
          </p:nvPr>
        </p:nvSpPr>
        <p:spPr>
          <a:xfrm>
            <a:off x="1609900" y="198975"/>
            <a:ext cx="5656500" cy="564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solidFill>
                  <a:srgbClr val="434343"/>
                </a:solidFill>
                <a:latin typeface="Calibri"/>
                <a:ea typeface="Calibri"/>
                <a:cs typeface="Calibri"/>
                <a:sym typeface="Calibri"/>
              </a:rPr>
              <a:t> resources</a:t>
            </a:r>
            <a:endParaRPr sz="3000">
              <a:solidFill>
                <a:srgbClr val="434343"/>
              </a:solidFill>
              <a:latin typeface="Calibri"/>
              <a:ea typeface="Calibri"/>
              <a:cs typeface="Calibri"/>
              <a:sym typeface="Calibri"/>
            </a:endParaRPr>
          </a:p>
        </p:txBody>
      </p:sp>
      <p:sp>
        <p:nvSpPr>
          <p:cNvPr id="98" name="Google Shape;98;p19"/>
          <p:cNvSpPr txBox="1"/>
          <p:nvPr>
            <p:ph idx="1" type="subTitle"/>
          </p:nvPr>
        </p:nvSpPr>
        <p:spPr>
          <a:xfrm>
            <a:off x="1230300" y="692925"/>
            <a:ext cx="7106100" cy="4297500"/>
          </a:xfrm>
          <a:prstGeom prst="rect">
            <a:avLst/>
          </a:prstGeom>
        </p:spPr>
        <p:txBody>
          <a:bodyPr anchorCtr="0" anchor="t" bIns="91425" lIns="91425" spcFirstLastPara="1" rIns="91425" wrap="square" tIns="91425">
            <a:noAutofit/>
          </a:bodyPr>
          <a:lstStyle/>
          <a:p>
            <a:pPr indent="457200" lvl="0" marL="0" rtl="0" algn="l">
              <a:lnSpc>
                <a:spcPct val="115000"/>
              </a:lnSpc>
              <a:spcBef>
                <a:spcPts val="0"/>
              </a:spcBef>
              <a:spcAft>
                <a:spcPts val="0"/>
              </a:spcAft>
              <a:buClr>
                <a:srgbClr val="000000"/>
              </a:buClr>
              <a:buSzPts val="1100"/>
              <a:buFont typeface="Arial"/>
              <a:buNone/>
            </a:pPr>
            <a:r>
              <a:rPr i="1" lang="en" sz="1600">
                <a:solidFill>
                  <a:srgbClr val="434343"/>
                </a:solidFill>
                <a:latin typeface="Calibri"/>
                <a:ea typeface="Calibri"/>
                <a:cs typeface="Calibri"/>
                <a:sym typeface="Calibri"/>
              </a:rPr>
              <a:t>academiccommons.columbia.edu</a:t>
            </a:r>
            <a:endParaRPr i="1" sz="1600">
              <a:solidFill>
                <a:srgbClr val="434343"/>
              </a:solidFill>
              <a:latin typeface="Calibri"/>
              <a:ea typeface="Calibri"/>
              <a:cs typeface="Calibri"/>
              <a:sym typeface="Calibri"/>
            </a:endParaRPr>
          </a:p>
          <a:p>
            <a:pPr indent="0" lvl="0" marL="457200" rtl="0" algn="l">
              <a:lnSpc>
                <a:spcPct val="115000"/>
              </a:lnSpc>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“Critical Librarianship as an Academic Pursuit” by Ian Beilin</a:t>
            </a:r>
            <a:endParaRPr sz="1400">
              <a:solidFill>
                <a:srgbClr val="434343"/>
              </a:solidFill>
              <a:latin typeface="Calibri"/>
              <a:ea typeface="Calibri"/>
              <a:cs typeface="Calibri"/>
              <a:sym typeface="Calibri"/>
            </a:endParaRPr>
          </a:p>
          <a:p>
            <a:pPr indent="0" lvl="0" marL="457200" rtl="0" algn="l">
              <a:lnSpc>
                <a:spcPct val="115000"/>
              </a:lnSpc>
              <a:spcBef>
                <a:spcPts val="0"/>
              </a:spcBef>
              <a:spcAft>
                <a:spcPts val="0"/>
              </a:spcAft>
              <a:buClr>
                <a:srgbClr val="000000"/>
              </a:buClr>
              <a:buSzPts val="1100"/>
              <a:buFont typeface="Arial"/>
              <a:buNone/>
            </a:pPr>
            <a:r>
              <a:rPr i="1" lang="en" sz="1400">
                <a:solidFill>
                  <a:srgbClr val="434343"/>
                </a:solidFill>
                <a:latin typeface="Calibri"/>
                <a:ea typeface="Calibri"/>
                <a:cs typeface="Calibri"/>
                <a:sym typeface="Calibri"/>
              </a:rPr>
              <a:t>The Politics of Theory and the Practice of Critical Librarianship </a:t>
            </a:r>
            <a:r>
              <a:rPr lang="en" sz="1400">
                <a:solidFill>
                  <a:srgbClr val="434343"/>
                </a:solidFill>
                <a:latin typeface="Calibri"/>
                <a:ea typeface="Calibri"/>
                <a:cs typeface="Calibri"/>
                <a:sym typeface="Calibri"/>
              </a:rPr>
              <a:t>(2018)</a:t>
            </a:r>
            <a:endParaRPr sz="1400">
              <a:solidFill>
                <a:srgbClr val="434343"/>
              </a:solidFill>
              <a:latin typeface="Calibri"/>
              <a:ea typeface="Calibri"/>
              <a:cs typeface="Calibri"/>
              <a:sym typeface="Calibri"/>
            </a:endParaRPr>
          </a:p>
          <a:p>
            <a:pPr indent="0" lvl="0" marL="0" rtl="0" algn="l">
              <a:lnSpc>
                <a:spcPct val="115000"/>
              </a:lnSpc>
              <a:spcBef>
                <a:spcPts val="0"/>
              </a:spcBef>
              <a:spcAft>
                <a:spcPts val="0"/>
              </a:spcAft>
              <a:buClr>
                <a:srgbClr val="000000"/>
              </a:buClr>
              <a:buSzPts val="1100"/>
              <a:buFont typeface="Arial"/>
              <a:buNone/>
            </a:pPr>
            <a:r>
              <a:t/>
            </a:r>
            <a:endParaRPr sz="1000">
              <a:solidFill>
                <a:srgbClr val="000000"/>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i="1" lang="en" sz="1600">
                <a:solidFill>
                  <a:srgbClr val="434343"/>
                </a:solidFill>
                <a:latin typeface="Calibri"/>
                <a:ea typeface="Calibri"/>
                <a:cs typeface="Calibri"/>
                <a:sym typeface="Calibri"/>
              </a:rPr>
              <a:t>ala.org/acrl </a:t>
            </a:r>
            <a:endParaRPr i="1" sz="16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“Keeping up with… Critical Librarianship” by Kenny Garcia</a:t>
            </a:r>
            <a:endParaRPr sz="14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ACRL publication includes brief overview, bibliography and recommended resources</a:t>
            </a:r>
            <a:endParaRPr i="1" sz="16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t/>
            </a:r>
            <a:endParaRPr sz="10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i="1" lang="en" sz="1600">
                <a:solidFill>
                  <a:srgbClr val="434343"/>
                </a:solidFill>
                <a:latin typeface="Calibri"/>
                <a:ea typeface="Calibri"/>
                <a:cs typeface="Calibri"/>
                <a:sym typeface="Calibri"/>
              </a:rPr>
              <a:t>cataloginglab.org</a:t>
            </a:r>
            <a:endParaRPr i="1" sz="1600">
              <a:solidFill>
                <a:srgbClr val="434343"/>
              </a:solidFill>
              <a:latin typeface="Calibri"/>
              <a:ea typeface="Calibri"/>
              <a:cs typeface="Calibri"/>
              <a:sym typeface="Calibri"/>
            </a:endParaRPr>
          </a:p>
          <a:p>
            <a:pPr indent="0" lvl="0" marL="457200" rtl="0" algn="l">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‘a place for catalogers and anyone who cares about library metadata to experiment with creating better controlled vocabularies’</a:t>
            </a:r>
            <a:endParaRPr sz="14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t/>
            </a:r>
            <a:endParaRPr sz="10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i="1" lang="en" sz="1600">
                <a:solidFill>
                  <a:srgbClr val="434343"/>
                </a:solidFill>
                <a:latin typeface="Calibri"/>
                <a:ea typeface="Calibri"/>
                <a:cs typeface="Calibri"/>
                <a:sym typeface="Calibri"/>
              </a:rPr>
              <a:t>commons.pacificu.edu</a:t>
            </a:r>
            <a:endParaRPr i="1" sz="16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“But how do we do critical librarianship?” by Kelly McElroy</a:t>
            </a:r>
            <a:endParaRPr sz="14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i="1" lang="en" sz="1400">
                <a:solidFill>
                  <a:srgbClr val="434343"/>
                </a:solidFill>
                <a:latin typeface="Calibri"/>
                <a:ea typeface="Calibri"/>
                <a:cs typeface="Calibri"/>
                <a:sym typeface="Calibri"/>
              </a:rPr>
              <a:t>OLA Quarterly, 23(2)</a:t>
            </a:r>
            <a:endParaRPr i="1" sz="1400">
              <a:solidFill>
                <a:srgbClr val="434343"/>
              </a:solidFill>
              <a:latin typeface="Calibri"/>
              <a:ea typeface="Calibri"/>
              <a:cs typeface="Calibri"/>
              <a:sym typeface="Calibri"/>
            </a:endParaRPr>
          </a:p>
          <a:p>
            <a:pPr indent="0" lvl="0" marL="0" rtl="0" algn="just">
              <a:spcBef>
                <a:spcPts val="0"/>
              </a:spcBef>
              <a:spcAft>
                <a:spcPts val="0"/>
              </a:spcAft>
              <a:buClr>
                <a:srgbClr val="000000"/>
              </a:buClr>
              <a:buSzPts val="1100"/>
              <a:buFont typeface="Arial"/>
              <a:buNone/>
            </a:pPr>
            <a:r>
              <a:t/>
            </a:r>
            <a:endParaRPr i="1" sz="10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i="1" lang="en" sz="1600">
                <a:solidFill>
                  <a:srgbClr val="434343"/>
                </a:solidFill>
                <a:latin typeface="Calibri"/>
                <a:ea typeface="Calibri"/>
                <a:cs typeface="Calibri"/>
                <a:sym typeface="Calibri"/>
              </a:rPr>
              <a:t>critlib.org </a:t>
            </a:r>
            <a:endParaRPr i="1" sz="16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critlib: critical librarianship, in real life and on the twitters</a:t>
            </a:r>
            <a:endParaRPr sz="14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rPr lang="en" sz="1400">
                <a:solidFill>
                  <a:srgbClr val="434343"/>
                </a:solidFill>
                <a:latin typeface="Calibri"/>
                <a:ea typeface="Calibri"/>
                <a:cs typeface="Calibri"/>
                <a:sym typeface="Calibri"/>
              </a:rPr>
              <a:t>‘the space where theory meets practice’</a:t>
            </a:r>
            <a:endParaRPr sz="14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t/>
            </a:r>
            <a:endParaRPr sz="14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t/>
            </a:r>
            <a:endParaRPr sz="1400">
              <a:solidFill>
                <a:srgbClr val="434343"/>
              </a:solidFill>
              <a:latin typeface="Calibri"/>
              <a:ea typeface="Calibri"/>
              <a:cs typeface="Calibri"/>
              <a:sym typeface="Calibri"/>
            </a:endParaRPr>
          </a:p>
          <a:p>
            <a:pPr indent="0" lvl="0" marL="0" rtl="0" algn="l">
              <a:lnSpc>
                <a:spcPct val="115000"/>
              </a:lnSpc>
              <a:spcBef>
                <a:spcPts val="0"/>
              </a:spcBef>
              <a:spcAft>
                <a:spcPts val="0"/>
              </a:spcAft>
              <a:buClr>
                <a:srgbClr val="000000"/>
              </a:buClr>
              <a:buSzPts val="1100"/>
              <a:buFont typeface="Arial"/>
              <a:buNone/>
            </a:pPr>
            <a:r>
              <a:t/>
            </a:r>
            <a:endParaRPr sz="1100">
              <a:solidFill>
                <a:srgbClr val="000000"/>
              </a:solidFill>
              <a:highlight>
                <a:srgbClr val="D0E0E3"/>
              </a:highlight>
              <a:latin typeface="Arial"/>
              <a:ea typeface="Arial"/>
              <a:cs typeface="Arial"/>
              <a:sym typeface="Arial"/>
            </a:endParaRPr>
          </a:p>
          <a:p>
            <a:pPr indent="0" lvl="0" marL="457200" rtl="0" algn="just">
              <a:spcBef>
                <a:spcPts val="0"/>
              </a:spcBef>
              <a:spcAft>
                <a:spcPts val="0"/>
              </a:spcAft>
              <a:buClr>
                <a:srgbClr val="000000"/>
              </a:buClr>
              <a:buSzPts val="1100"/>
              <a:buFont typeface="Arial"/>
              <a:buNone/>
            </a:pPr>
            <a:r>
              <a:t/>
            </a:r>
            <a:endParaRPr sz="1600">
              <a:solidFill>
                <a:srgbClr val="434343"/>
              </a:solidFill>
              <a:latin typeface="Calibri"/>
              <a:ea typeface="Calibri"/>
              <a:cs typeface="Calibri"/>
              <a:sym typeface="Calibri"/>
            </a:endParaRPr>
          </a:p>
          <a:p>
            <a:pPr indent="0" lvl="0" marL="457200" rtl="0" algn="just">
              <a:spcBef>
                <a:spcPts val="0"/>
              </a:spcBef>
              <a:spcAft>
                <a:spcPts val="0"/>
              </a:spcAft>
              <a:buClr>
                <a:srgbClr val="000000"/>
              </a:buClr>
              <a:buSzPts val="1100"/>
              <a:buFont typeface="Arial"/>
              <a:buNone/>
            </a:pPr>
            <a:r>
              <a:t/>
            </a:r>
            <a:endParaRPr sz="1600">
              <a:solidFill>
                <a:srgbClr val="000000"/>
              </a:solidFill>
              <a:latin typeface="Calibri"/>
              <a:ea typeface="Calibri"/>
              <a:cs typeface="Calibri"/>
              <a:sym typeface="Calibri"/>
            </a:endParaRPr>
          </a:p>
          <a:p>
            <a:pPr indent="0" lvl="0" marL="0" rtl="0" algn="l">
              <a:spcBef>
                <a:spcPts val="0"/>
              </a:spcBef>
              <a:spcAft>
                <a:spcPts val="0"/>
              </a:spcAft>
              <a:buNone/>
            </a:pPr>
            <a:r>
              <a:t/>
            </a:r>
            <a:endParaRPr sz="1600">
              <a:solidFill>
                <a:srgbClr val="434343"/>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E9C5"/>
        </a:solidFill>
      </p:bgPr>
    </p:bg>
    <p:spTree>
      <p:nvGrpSpPr>
        <p:cNvPr id="102" name="Shape 102"/>
        <p:cNvGrpSpPr/>
        <p:nvPr/>
      </p:nvGrpSpPr>
      <p:grpSpPr>
        <a:xfrm>
          <a:off x="0" y="0"/>
          <a:ext cx="0" cy="0"/>
          <a:chOff x="0" y="0"/>
          <a:chExt cx="0" cy="0"/>
        </a:xfrm>
      </p:grpSpPr>
      <p:sp>
        <p:nvSpPr>
          <p:cNvPr id="103" name="Google Shape;103;p20"/>
          <p:cNvSpPr txBox="1"/>
          <p:nvPr>
            <p:ph type="ctrTitle"/>
          </p:nvPr>
        </p:nvSpPr>
        <p:spPr>
          <a:xfrm>
            <a:off x="4425225" y="3771050"/>
            <a:ext cx="3437400" cy="78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800">
                <a:solidFill>
                  <a:srgbClr val="666666"/>
                </a:solidFill>
                <a:latin typeface="Calibri"/>
                <a:ea typeface="Calibri"/>
                <a:cs typeface="Calibri"/>
                <a:sym typeface="Calibri"/>
              </a:rPr>
              <a:t>Thank you!</a:t>
            </a:r>
            <a:endParaRPr b="1" sz="4800">
              <a:solidFill>
                <a:srgbClr val="666666"/>
              </a:solidFill>
              <a:latin typeface="Calibri"/>
              <a:ea typeface="Calibri"/>
              <a:cs typeface="Calibri"/>
              <a:sym typeface="Calibri"/>
            </a:endParaRPr>
          </a:p>
        </p:txBody>
      </p:sp>
      <p:sp>
        <p:nvSpPr>
          <p:cNvPr id="104" name="Google Shape;104;p20"/>
          <p:cNvSpPr txBox="1"/>
          <p:nvPr>
            <p:ph idx="1" type="subTitle"/>
          </p:nvPr>
        </p:nvSpPr>
        <p:spPr>
          <a:xfrm>
            <a:off x="1679650" y="115425"/>
            <a:ext cx="6118200" cy="311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434343"/>
                </a:solidFill>
                <a:latin typeface="Calibri"/>
                <a:ea typeface="Calibri"/>
                <a:cs typeface="Calibri"/>
                <a:sym typeface="Calibri"/>
              </a:rPr>
              <a:t>questions about:</a:t>
            </a:r>
            <a:r>
              <a:rPr lang="en" sz="1600">
                <a:solidFill>
                  <a:srgbClr val="434343"/>
                </a:solidFill>
                <a:latin typeface="Calibri"/>
                <a:ea typeface="Calibri"/>
                <a:cs typeface="Calibri"/>
                <a:sym typeface="Calibri"/>
              </a:rPr>
              <a:t> </a:t>
            </a:r>
            <a:endParaRPr sz="1600">
              <a:solidFill>
                <a:srgbClr val="434343"/>
              </a:solidFill>
              <a:latin typeface="Calibri"/>
              <a:ea typeface="Calibri"/>
              <a:cs typeface="Calibri"/>
              <a:sym typeface="Calibri"/>
            </a:endParaRPr>
          </a:p>
          <a:p>
            <a:pPr indent="0" lvl="0" marL="0" rtl="0" algn="l">
              <a:spcBef>
                <a:spcPts val="0"/>
              </a:spcBef>
              <a:spcAft>
                <a:spcPts val="0"/>
              </a:spcAft>
              <a:buNone/>
            </a:pPr>
            <a:r>
              <a:t/>
            </a:r>
            <a:endParaRPr sz="1600">
              <a:solidFill>
                <a:srgbClr val="434343"/>
              </a:solidFill>
              <a:latin typeface="Calibri"/>
              <a:ea typeface="Calibri"/>
              <a:cs typeface="Calibri"/>
              <a:sym typeface="Calibri"/>
            </a:endParaRPr>
          </a:p>
          <a:p>
            <a:pPr indent="0" lvl="0" marL="0" rtl="0" algn="l">
              <a:spcBef>
                <a:spcPts val="0"/>
              </a:spcBef>
              <a:spcAft>
                <a:spcPts val="0"/>
              </a:spcAft>
              <a:buClr>
                <a:srgbClr val="000000"/>
              </a:buClr>
              <a:buSzPts val="1100"/>
              <a:buFont typeface="Arial"/>
              <a:buNone/>
            </a:pPr>
            <a:r>
              <a:rPr lang="en" sz="1800">
                <a:solidFill>
                  <a:srgbClr val="434343"/>
                </a:solidFill>
                <a:latin typeface="Calibri"/>
                <a:ea typeface="Calibri"/>
                <a:cs typeface="Calibri"/>
                <a:sym typeface="Calibri"/>
              </a:rPr>
              <a:t>critlib.org and cataloginglab.org</a:t>
            </a:r>
            <a:endParaRPr sz="1800">
              <a:solidFill>
                <a:srgbClr val="434343"/>
              </a:solidFill>
              <a:latin typeface="Calibri"/>
              <a:ea typeface="Calibri"/>
              <a:cs typeface="Calibri"/>
              <a:sym typeface="Calibri"/>
            </a:endParaRPr>
          </a:p>
          <a:p>
            <a:pPr indent="0" lvl="0" marL="0" rtl="0" algn="l">
              <a:spcBef>
                <a:spcPts val="0"/>
              </a:spcBef>
              <a:spcAft>
                <a:spcPts val="0"/>
              </a:spcAft>
              <a:buNone/>
            </a:pPr>
            <a:r>
              <a:rPr lang="en" sz="1800">
                <a:solidFill>
                  <a:srgbClr val="434343"/>
                </a:solidFill>
                <a:latin typeface="Calibri"/>
                <a:ea typeface="Calibri"/>
                <a:cs typeface="Calibri"/>
                <a:sym typeface="Calibri"/>
              </a:rPr>
              <a:t>Violet Fox   </a:t>
            </a:r>
            <a:r>
              <a:rPr lang="en" sz="1800" u="sng">
                <a:solidFill>
                  <a:schemeClr val="hlink"/>
                </a:solidFill>
                <a:latin typeface="Calibri"/>
                <a:ea typeface="Calibri"/>
                <a:cs typeface="Calibri"/>
                <a:sym typeface="Calibri"/>
                <a:hlinkClick r:id="rId3"/>
              </a:rPr>
              <a:t>violetfox@gmail.com</a:t>
            </a:r>
            <a:r>
              <a:rPr lang="en" sz="1800">
                <a:solidFill>
                  <a:srgbClr val="434343"/>
                </a:solidFill>
                <a:latin typeface="Calibri"/>
                <a:ea typeface="Calibri"/>
                <a:cs typeface="Calibri"/>
                <a:sym typeface="Calibri"/>
              </a:rPr>
              <a:t>    @violetbfox</a:t>
            </a:r>
            <a:endParaRPr sz="1800">
              <a:solidFill>
                <a:srgbClr val="434343"/>
              </a:solidFill>
              <a:latin typeface="Calibri"/>
              <a:ea typeface="Calibri"/>
              <a:cs typeface="Calibri"/>
              <a:sym typeface="Calibri"/>
            </a:endParaRPr>
          </a:p>
          <a:p>
            <a:pPr indent="0" lvl="0" marL="0" rtl="0" algn="l">
              <a:spcBef>
                <a:spcPts val="0"/>
              </a:spcBef>
              <a:spcAft>
                <a:spcPts val="0"/>
              </a:spcAft>
              <a:buClr>
                <a:srgbClr val="000000"/>
              </a:buClr>
              <a:buSzPts val="1100"/>
              <a:buFont typeface="Arial"/>
              <a:buNone/>
            </a:pPr>
            <a:r>
              <a:t/>
            </a:r>
            <a:endParaRPr sz="1800">
              <a:solidFill>
                <a:srgbClr val="434343"/>
              </a:solidFill>
              <a:latin typeface="Calibri"/>
              <a:ea typeface="Calibri"/>
              <a:cs typeface="Calibri"/>
              <a:sym typeface="Calibri"/>
            </a:endParaRPr>
          </a:p>
          <a:p>
            <a:pPr indent="0" lvl="0" marL="0" rtl="0" algn="l">
              <a:spcBef>
                <a:spcPts val="0"/>
              </a:spcBef>
              <a:spcAft>
                <a:spcPts val="0"/>
              </a:spcAft>
              <a:buClr>
                <a:srgbClr val="000000"/>
              </a:buClr>
              <a:buSzPts val="1100"/>
              <a:buFont typeface="Arial"/>
              <a:buNone/>
            </a:pPr>
            <a:r>
              <a:rPr lang="en" sz="1800">
                <a:solidFill>
                  <a:srgbClr val="434343"/>
                </a:solidFill>
                <a:latin typeface="Calibri"/>
                <a:ea typeface="Calibri"/>
                <a:cs typeface="Calibri"/>
                <a:sym typeface="Calibri"/>
              </a:rPr>
              <a:t>faculty engagement and folksonomies</a:t>
            </a:r>
            <a:endParaRPr sz="1800">
              <a:solidFill>
                <a:srgbClr val="434343"/>
              </a:solidFill>
              <a:latin typeface="Calibri"/>
              <a:ea typeface="Calibri"/>
              <a:cs typeface="Calibri"/>
              <a:sym typeface="Calibri"/>
            </a:endParaRPr>
          </a:p>
          <a:p>
            <a:pPr indent="0" lvl="0" marL="0" rtl="0" algn="l">
              <a:spcBef>
                <a:spcPts val="0"/>
              </a:spcBef>
              <a:spcAft>
                <a:spcPts val="0"/>
              </a:spcAft>
              <a:buNone/>
            </a:pPr>
            <a:r>
              <a:rPr lang="en" sz="1800">
                <a:solidFill>
                  <a:srgbClr val="434343"/>
                </a:solidFill>
                <a:latin typeface="Calibri"/>
                <a:ea typeface="Calibri"/>
                <a:cs typeface="Calibri"/>
                <a:sym typeface="Calibri"/>
              </a:rPr>
              <a:t>Susan Ponischil  </a:t>
            </a:r>
            <a:r>
              <a:rPr lang="en" sz="1800" u="sng">
                <a:solidFill>
                  <a:schemeClr val="hlink"/>
                </a:solidFill>
                <a:latin typeface="Calibri"/>
                <a:ea typeface="Calibri"/>
                <a:cs typeface="Calibri"/>
                <a:sym typeface="Calibri"/>
                <a:hlinkClick r:id="rId4"/>
              </a:rPr>
              <a:t>ponisusa@gvsu.edu</a:t>
            </a:r>
            <a:r>
              <a:rPr lang="en" sz="1800">
                <a:solidFill>
                  <a:srgbClr val="434343"/>
                </a:solidFill>
                <a:latin typeface="Calibri"/>
                <a:ea typeface="Calibri"/>
                <a:cs typeface="Calibri"/>
                <a:sym typeface="Calibri"/>
              </a:rPr>
              <a:t>   @sponischil </a:t>
            </a:r>
            <a:endParaRPr sz="1800">
              <a:solidFill>
                <a:srgbClr val="434343"/>
              </a:solidFill>
              <a:latin typeface="Calibri"/>
              <a:ea typeface="Calibri"/>
              <a:cs typeface="Calibri"/>
              <a:sym typeface="Calibri"/>
            </a:endParaRPr>
          </a:p>
          <a:p>
            <a:pPr indent="0" lvl="0" marL="0" rtl="0" algn="l">
              <a:spcBef>
                <a:spcPts val="0"/>
              </a:spcBef>
              <a:spcAft>
                <a:spcPts val="0"/>
              </a:spcAft>
              <a:buNone/>
            </a:pPr>
            <a:r>
              <a:t/>
            </a:r>
            <a:endParaRPr sz="1800">
              <a:solidFill>
                <a:srgbClr val="434343"/>
              </a:solidFill>
              <a:latin typeface="Calibri"/>
              <a:ea typeface="Calibri"/>
              <a:cs typeface="Calibri"/>
              <a:sym typeface="Calibri"/>
            </a:endParaRPr>
          </a:p>
          <a:p>
            <a:pPr indent="0" lvl="0" marL="0" rtl="0" algn="l">
              <a:spcBef>
                <a:spcPts val="0"/>
              </a:spcBef>
              <a:spcAft>
                <a:spcPts val="0"/>
              </a:spcAft>
              <a:buNone/>
            </a:pPr>
            <a:r>
              <a:rPr lang="en" sz="1800">
                <a:solidFill>
                  <a:srgbClr val="434343"/>
                </a:solidFill>
                <a:latin typeface="Calibri"/>
                <a:ea typeface="Calibri"/>
                <a:cs typeface="Calibri"/>
                <a:sym typeface="Calibri"/>
              </a:rPr>
              <a:t>social tagging and folksonomies</a:t>
            </a:r>
            <a:endParaRPr sz="1800">
              <a:solidFill>
                <a:srgbClr val="434343"/>
              </a:solidFill>
              <a:latin typeface="Calibri"/>
              <a:ea typeface="Calibri"/>
              <a:cs typeface="Calibri"/>
              <a:sym typeface="Calibri"/>
            </a:endParaRPr>
          </a:p>
          <a:p>
            <a:pPr indent="0" lvl="0" marL="0" rtl="0" algn="l">
              <a:spcBef>
                <a:spcPts val="0"/>
              </a:spcBef>
              <a:spcAft>
                <a:spcPts val="0"/>
              </a:spcAft>
              <a:buClr>
                <a:srgbClr val="000000"/>
              </a:buClr>
              <a:buSzPts val="1100"/>
              <a:buFont typeface="Arial"/>
              <a:buNone/>
            </a:pPr>
            <a:r>
              <a:rPr lang="en" sz="1800">
                <a:solidFill>
                  <a:srgbClr val="434343"/>
                </a:solidFill>
                <a:latin typeface="Calibri"/>
                <a:ea typeface="Calibri"/>
                <a:cs typeface="Calibri"/>
                <a:sym typeface="Calibri"/>
              </a:rPr>
              <a:t>Mira Greene  </a:t>
            </a:r>
            <a:r>
              <a:rPr lang="en" sz="1800" u="sng">
                <a:solidFill>
                  <a:schemeClr val="hlink"/>
                </a:solidFill>
                <a:latin typeface="Calibri"/>
                <a:ea typeface="Calibri"/>
                <a:cs typeface="Calibri"/>
                <a:sym typeface="Calibri"/>
                <a:hlinkClick r:id="rId5"/>
              </a:rPr>
              <a:t>mgreene@rice.edu</a:t>
            </a:r>
            <a:r>
              <a:rPr lang="en" sz="1800">
                <a:solidFill>
                  <a:srgbClr val="434343"/>
                </a:solidFill>
                <a:latin typeface="Calibri"/>
                <a:ea typeface="Calibri"/>
                <a:cs typeface="Calibri"/>
                <a:sym typeface="Calibri"/>
              </a:rPr>
              <a:t>	@miragreene</a:t>
            </a:r>
            <a:endParaRPr sz="1800">
              <a:solidFill>
                <a:srgbClr val="434343"/>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