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2.xml" ContentType="application/vnd.openxmlformats-officedocument.themeOverr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 id="2147483768" r:id="rId5"/>
    <p:sldMasterId id="2147483780" r:id="rId6"/>
    <p:sldMasterId id="2147483792" r:id="rId7"/>
    <p:sldMasterId id="2147483804" r:id="rId8"/>
    <p:sldMasterId id="2147483816" r:id="rId9"/>
  </p:sldMasterIdLst>
  <p:notesMasterIdLst>
    <p:notesMasterId r:id="rId43"/>
  </p:notesMasterIdLst>
  <p:sldIdLst>
    <p:sldId id="316" r:id="rId10"/>
    <p:sldId id="322" r:id="rId11"/>
    <p:sldId id="323" r:id="rId12"/>
    <p:sldId id="324" r:id="rId13"/>
    <p:sldId id="325" r:id="rId14"/>
    <p:sldId id="326" r:id="rId15"/>
    <p:sldId id="327" r:id="rId16"/>
    <p:sldId id="328" r:id="rId17"/>
    <p:sldId id="329" r:id="rId18"/>
    <p:sldId id="330" r:id="rId19"/>
    <p:sldId id="331" r:id="rId20"/>
    <p:sldId id="333" r:id="rId21"/>
    <p:sldId id="262" r:id="rId22"/>
    <p:sldId id="293" r:id="rId23"/>
    <p:sldId id="296" r:id="rId24"/>
    <p:sldId id="257" r:id="rId25"/>
    <p:sldId id="317" r:id="rId26"/>
    <p:sldId id="307" r:id="rId27"/>
    <p:sldId id="260" r:id="rId28"/>
    <p:sldId id="320" r:id="rId29"/>
    <p:sldId id="321" r:id="rId30"/>
    <p:sldId id="315" r:id="rId31"/>
    <p:sldId id="265" r:id="rId32"/>
    <p:sldId id="266" r:id="rId33"/>
    <p:sldId id="267" r:id="rId34"/>
    <p:sldId id="268" r:id="rId35"/>
    <p:sldId id="318" r:id="rId36"/>
    <p:sldId id="279" r:id="rId37"/>
    <p:sldId id="283" r:id="rId38"/>
    <p:sldId id="314" r:id="rId39"/>
    <p:sldId id="332" r:id="rId40"/>
    <p:sldId id="319" r:id="rId41"/>
    <p:sldId id="278"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A07"/>
    <a:srgbClr val="D78307"/>
    <a:srgbClr val="009A46"/>
    <a:srgbClr val="81C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12" autoAdjust="0"/>
  </p:normalViewPr>
  <p:slideViewPr>
    <p:cSldViewPr>
      <p:cViewPr varScale="1">
        <p:scale>
          <a:sx n="71" d="100"/>
          <a:sy n="71" d="100"/>
        </p:scale>
        <p:origin x="-1344" y="-96"/>
      </p:cViewPr>
      <p:guideLst>
        <p:guide orient="horz" pos="1620"/>
        <p:guide pos="2880"/>
      </p:guideLst>
    </p:cSldViewPr>
  </p:slideViewPr>
  <p:notesTextViewPr>
    <p:cViewPr>
      <p:scale>
        <a:sx n="1" d="1"/>
        <a:sy n="1" d="1"/>
      </p:scale>
      <p:origin x="0" y="0"/>
    </p:cViewPr>
  </p:notesTextViewPr>
  <p:sorterViewPr>
    <p:cViewPr>
      <p:scale>
        <a:sx n="90" d="100"/>
        <a:sy n="90" d="100"/>
      </p:scale>
      <p:origin x="0" y="2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p-cdl-diva01.ucop.edu\Diva\projects\oa_collection_strategy\Grant%20Funding%20Analyses%20-%20for%20Natl%20Acad%20Symposium\Research%20funding%20vs.%20AP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cdl-diva01.ucop.edu\Diva\projects\oa_collection_strategy\Grant%20Funding%20Analyses%20-%20for%20Natl%20Acad%20Symposium\Research%20funding%20vs.%20AP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p-cdl-diva01.ucop.edu\Diva\projects\oa_collection_strategy\Grant%20Funding%20Analyses%20-%20for%20Natl%20Acad%20Symposium\Research%20funding%20vs.%20AP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NIH, 2016</a:t>
            </a:r>
            <a:endParaRPr lang="en-US" sz="2000" dirty="0"/>
          </a:p>
        </c:rich>
      </c:tx>
      <c:layout>
        <c:manualLayout>
          <c:xMode val="edge"/>
          <c:yMode val="edge"/>
          <c:x val="0.1328125"/>
          <c:y val="0.17512439640374469"/>
        </c:manualLayout>
      </c:layout>
      <c:overlay val="0"/>
    </c:title>
    <c:autoTitleDeleted val="0"/>
    <c:view3D>
      <c:rotX val="30"/>
      <c:rotY val="20"/>
      <c:rAngAx val="0"/>
      <c:perspective val="30"/>
    </c:view3D>
    <c:floor>
      <c:thickness val="0"/>
    </c:floor>
    <c:sideWall>
      <c:thickness val="0"/>
    </c:sideWall>
    <c:backWall>
      <c:thickness val="0"/>
    </c:backWall>
    <c:plotArea>
      <c:layout/>
      <c:pie3DChart>
        <c:varyColors val="1"/>
        <c:ser>
          <c:idx val="0"/>
          <c:order val="0"/>
          <c:tx>
            <c:strRef>
              <c:f>Sheet1!$A$17</c:f>
              <c:strCache>
                <c:ptCount val="1"/>
                <c:pt idx="0">
                  <c:v>NIH</c:v>
                </c:pt>
              </c:strCache>
            </c:strRef>
          </c:tx>
          <c:cat>
            <c:strRef>
              <c:f>Sheet1!$B$16:$C$16</c:f>
              <c:strCache>
                <c:ptCount val="2"/>
                <c:pt idx="0">
                  <c:v>Total Research Expenditure</c:v>
                </c:pt>
                <c:pt idx="1">
                  <c:v>Estimated APCs</c:v>
                </c:pt>
              </c:strCache>
            </c:strRef>
          </c:cat>
          <c:val>
            <c:numRef>
              <c:f>Sheet1!$B$17:$C$17</c:f>
              <c:numCache>
                <c:formatCode>_("$"* #,##0_);_("$"* \(#,##0\);_("$"* "-"??_);_(@_)</c:formatCode>
                <c:ptCount val="2"/>
                <c:pt idx="0">
                  <c:v>23300</c:v>
                </c:pt>
                <c:pt idx="1">
                  <c:v>162</c:v>
                </c:pt>
              </c:numCache>
            </c:numRef>
          </c:val>
          <c:extLst xmlns:c16r2="http://schemas.microsoft.com/office/drawing/2015/06/chart">
            <c:ext xmlns:c16="http://schemas.microsoft.com/office/drawing/2014/chart" uri="{C3380CC4-5D6E-409C-BE32-E72D297353CC}">
              <c16:uniqueId val="{00000000-E46F-408E-BF6B-B7743868F4F3}"/>
            </c:ext>
          </c:extLst>
        </c:ser>
        <c:ser>
          <c:idx val="1"/>
          <c:order val="1"/>
          <c:tx>
            <c:strRef>
              <c:f>Sheet1!$A$18</c:f>
              <c:strCache>
                <c:ptCount val="1"/>
                <c:pt idx="0">
                  <c:v>NSF</c:v>
                </c:pt>
              </c:strCache>
            </c:strRef>
          </c:tx>
          <c:cat>
            <c:strRef>
              <c:f>Sheet1!$B$16:$C$16</c:f>
              <c:strCache>
                <c:ptCount val="2"/>
                <c:pt idx="0">
                  <c:v>Total Research Expenditure</c:v>
                </c:pt>
                <c:pt idx="1">
                  <c:v>Estimated APCs</c:v>
                </c:pt>
              </c:strCache>
            </c:strRef>
          </c:cat>
          <c:val>
            <c:numRef>
              <c:f>Sheet1!$B$18:$C$18</c:f>
              <c:numCache>
                <c:formatCode>_("$"* #,##0_);_("$"* \(#,##0\);_("$"* "-"??_);_(@_)</c:formatCode>
                <c:ptCount val="2"/>
                <c:pt idx="0">
                  <c:v>6030</c:v>
                </c:pt>
                <c:pt idx="1">
                  <c:v>102</c:v>
                </c:pt>
              </c:numCache>
            </c:numRef>
          </c:val>
          <c:extLst xmlns:c16r2="http://schemas.microsoft.com/office/drawing/2015/06/chart">
            <c:ext xmlns:c16="http://schemas.microsoft.com/office/drawing/2014/chart" uri="{C3380CC4-5D6E-409C-BE32-E72D297353CC}">
              <c16:uniqueId val="{00000001-E46F-408E-BF6B-B7743868F4F3}"/>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NSF, 2016</a:t>
            </a:r>
            <a:endParaRPr lang="en-US" sz="2000" dirty="0"/>
          </a:p>
        </c:rich>
      </c:tx>
      <c:layout>
        <c:manualLayout>
          <c:xMode val="edge"/>
          <c:yMode val="edge"/>
          <c:x val="0.14583333333333334"/>
          <c:y val="0.17910449632201161"/>
        </c:manualLayout>
      </c:layout>
      <c:overlay val="0"/>
    </c:title>
    <c:autoTitleDeleted val="0"/>
    <c:view3D>
      <c:rotX val="30"/>
      <c:rotY val="20"/>
      <c:rAngAx val="0"/>
      <c:perspective val="30"/>
    </c:view3D>
    <c:floor>
      <c:thickness val="0"/>
    </c:floor>
    <c:sideWall>
      <c:thickness val="0"/>
    </c:sideWall>
    <c:backWall>
      <c:thickness val="0"/>
    </c:backWall>
    <c:plotArea>
      <c:layout/>
      <c:pie3DChart>
        <c:varyColors val="1"/>
        <c:ser>
          <c:idx val="0"/>
          <c:order val="0"/>
          <c:tx>
            <c:strRef>
              <c:f>Sheet1!$A$18</c:f>
              <c:strCache>
                <c:ptCount val="1"/>
                <c:pt idx="0">
                  <c:v>NSF</c:v>
                </c:pt>
              </c:strCache>
            </c:strRef>
          </c:tx>
          <c:cat>
            <c:strRef>
              <c:f>Sheet1!$B$16:$C$16</c:f>
              <c:strCache>
                <c:ptCount val="2"/>
                <c:pt idx="0">
                  <c:v>Total Research Expenditure</c:v>
                </c:pt>
                <c:pt idx="1">
                  <c:v>Estimated APCs</c:v>
                </c:pt>
              </c:strCache>
            </c:strRef>
          </c:cat>
          <c:val>
            <c:numRef>
              <c:f>Sheet1!$B$18:$C$18</c:f>
              <c:numCache>
                <c:formatCode>_("$"* #,##0_);_("$"* \(#,##0\);_("$"* "-"??_);_(@_)</c:formatCode>
                <c:ptCount val="2"/>
                <c:pt idx="0">
                  <c:v>6030</c:v>
                </c:pt>
                <c:pt idx="1">
                  <c:v>102</c:v>
                </c:pt>
              </c:numCache>
            </c:numRef>
          </c:val>
          <c:extLst xmlns:c16r2="http://schemas.microsoft.com/office/drawing/2015/06/chart">
            <c:ext xmlns:c16="http://schemas.microsoft.com/office/drawing/2014/chart" uri="{C3380CC4-5D6E-409C-BE32-E72D297353CC}">
              <c16:uniqueId val="{00000000-2722-43B4-B5BB-391790E5ED56}"/>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097619899785255"/>
          <c:y val="0.10034150903550849"/>
        </c:manualLayout>
      </c:layout>
      <c:overlay val="0"/>
    </c:title>
    <c:autoTitleDeleted val="0"/>
    <c:view3D>
      <c:rotX val="30"/>
      <c:rotY val="30"/>
      <c:rAngAx val="0"/>
      <c:perspective val="30"/>
    </c:view3D>
    <c:floor>
      <c:thickness val="0"/>
    </c:floor>
    <c:sideWall>
      <c:thickness val="0"/>
    </c:sideWall>
    <c:backWall>
      <c:thickness val="0"/>
    </c:backWall>
    <c:plotArea>
      <c:layout/>
      <c:pie3DChart>
        <c:varyColors val="1"/>
        <c:ser>
          <c:idx val="0"/>
          <c:order val="0"/>
          <c:tx>
            <c:strRef>
              <c:f>Sheet1!$A$33</c:f>
              <c:strCache>
                <c:ptCount val="1"/>
                <c:pt idx="0">
                  <c:v>All US Federal Funding, 2013</c:v>
                </c:pt>
              </c:strCache>
            </c:strRef>
          </c:tx>
          <c:cat>
            <c:strRef>
              <c:f>Sheet1!$B$32:$C$32</c:f>
              <c:strCache>
                <c:ptCount val="2"/>
                <c:pt idx="0">
                  <c:v>Total Research Expenditure</c:v>
                </c:pt>
                <c:pt idx="1">
                  <c:v>Estimated APCs</c:v>
                </c:pt>
              </c:strCache>
            </c:strRef>
          </c:cat>
          <c:val>
            <c:numRef>
              <c:f>Sheet1!$B$33:$C$33</c:f>
              <c:numCache>
                <c:formatCode>General</c:formatCode>
                <c:ptCount val="2"/>
                <c:pt idx="0">
                  <c:v>127.3</c:v>
                </c:pt>
                <c:pt idx="1">
                  <c:v>1.03</c:v>
                </c:pt>
              </c:numCache>
            </c:numRef>
          </c:val>
          <c:extLst xmlns:c16r2="http://schemas.microsoft.com/office/drawing/2015/06/chart">
            <c:ext xmlns:c16="http://schemas.microsoft.com/office/drawing/2014/chart" uri="{C3380CC4-5D6E-409C-BE32-E72D297353CC}">
              <c16:uniqueId val="{00000000-6057-4EB2-A777-E0F0A6E6644F}"/>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724CF-2063-4B54-A38D-0BBC369718AF}" type="datetimeFigureOut">
              <a:rPr lang="en-US" smtClean="0"/>
              <a:t>6/27/2018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DBD1C-9FF1-4AA1-9ED6-08B86C638BD6}" type="slidenum">
              <a:rPr lang="en-US" smtClean="0"/>
              <a:t>‹#›</a:t>
            </a:fld>
            <a:endParaRPr lang="en-US"/>
          </a:p>
        </p:txBody>
      </p:sp>
    </p:spTree>
    <p:extLst>
      <p:ext uri="{BB962C8B-B14F-4D97-AF65-F5344CB8AC3E}">
        <p14:creationId xmlns:p14="http://schemas.microsoft.com/office/powerpoint/2010/main" val="420093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ECDAB-4DE3-45A9-BB40-E68FB5531EF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740946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DBD1C-9FF1-4AA1-9ED6-08B86C638BD6}" type="slidenum">
              <a:rPr lang="en-US" smtClean="0"/>
              <a:t>22</a:t>
            </a:fld>
            <a:endParaRPr lang="en-US"/>
          </a:p>
        </p:txBody>
      </p:sp>
    </p:spTree>
    <p:extLst>
      <p:ext uri="{BB962C8B-B14F-4D97-AF65-F5344CB8AC3E}">
        <p14:creationId xmlns:p14="http://schemas.microsoft.com/office/powerpoint/2010/main" val="396644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DBD1C-9FF1-4AA1-9ED6-08B86C638BD6}" type="slidenum">
              <a:rPr lang="en-US" smtClean="0"/>
              <a:t>23</a:t>
            </a:fld>
            <a:endParaRPr lang="en-US"/>
          </a:p>
        </p:txBody>
      </p:sp>
    </p:spTree>
    <p:extLst>
      <p:ext uri="{BB962C8B-B14F-4D97-AF65-F5344CB8AC3E}">
        <p14:creationId xmlns:p14="http://schemas.microsoft.com/office/powerpoint/2010/main" val="1851884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DBD1C-9FF1-4AA1-9ED6-08B86C638BD6}" type="slidenum">
              <a:rPr lang="en-US" smtClean="0"/>
              <a:t>24</a:t>
            </a:fld>
            <a:endParaRPr lang="en-US"/>
          </a:p>
        </p:txBody>
      </p:sp>
    </p:spTree>
    <p:extLst>
      <p:ext uri="{BB962C8B-B14F-4D97-AF65-F5344CB8AC3E}">
        <p14:creationId xmlns:p14="http://schemas.microsoft.com/office/powerpoint/2010/main" val="3868843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DBD1C-9FF1-4AA1-9ED6-08B86C638BD6}" type="slidenum">
              <a:rPr lang="en-US" smtClean="0"/>
              <a:t>25</a:t>
            </a:fld>
            <a:endParaRPr lang="en-US"/>
          </a:p>
        </p:txBody>
      </p:sp>
    </p:spTree>
    <p:extLst>
      <p:ext uri="{BB962C8B-B14F-4D97-AF65-F5344CB8AC3E}">
        <p14:creationId xmlns:p14="http://schemas.microsoft.com/office/powerpoint/2010/main" val="169156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DBD1C-9FF1-4AA1-9ED6-08B86C638BD6}" type="slidenum">
              <a:rPr lang="en-US" smtClean="0"/>
              <a:t>26</a:t>
            </a:fld>
            <a:endParaRPr lang="en-US"/>
          </a:p>
        </p:txBody>
      </p:sp>
    </p:spTree>
    <p:extLst>
      <p:ext uri="{BB962C8B-B14F-4D97-AF65-F5344CB8AC3E}">
        <p14:creationId xmlns:p14="http://schemas.microsoft.com/office/powerpoint/2010/main" val="1104474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DBD1C-9FF1-4AA1-9ED6-08B86C638BD6}" type="slidenum">
              <a:rPr lang="en-US" smtClean="0"/>
              <a:t>27</a:t>
            </a:fld>
            <a:endParaRPr lang="en-US"/>
          </a:p>
        </p:txBody>
      </p:sp>
    </p:spTree>
    <p:extLst>
      <p:ext uri="{BB962C8B-B14F-4D97-AF65-F5344CB8AC3E}">
        <p14:creationId xmlns:p14="http://schemas.microsoft.com/office/powerpoint/2010/main" val="1691563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DBD1C-9FF1-4AA1-9ED6-08B86C638BD6}" type="slidenum">
              <a:rPr lang="en-US" smtClean="0"/>
              <a:t>28</a:t>
            </a:fld>
            <a:endParaRPr lang="en-US"/>
          </a:p>
        </p:txBody>
      </p:sp>
    </p:spTree>
    <p:extLst>
      <p:ext uri="{BB962C8B-B14F-4D97-AF65-F5344CB8AC3E}">
        <p14:creationId xmlns:p14="http://schemas.microsoft.com/office/powerpoint/2010/main" val="153791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DBD1C-9FF1-4AA1-9ED6-08B86C638BD6}" type="slidenum">
              <a:rPr lang="en-US" smtClean="0"/>
              <a:t>29</a:t>
            </a:fld>
            <a:endParaRPr lang="en-US"/>
          </a:p>
        </p:txBody>
      </p:sp>
    </p:spTree>
    <p:extLst>
      <p:ext uri="{BB962C8B-B14F-4D97-AF65-F5344CB8AC3E}">
        <p14:creationId xmlns:p14="http://schemas.microsoft.com/office/powerpoint/2010/main" val="164598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Our analysis of US funding agencies</a:t>
            </a:r>
            <a:r>
              <a:rPr lang="en-US" baseline="0" dirty="0" smtClean="0"/>
              <a:t> – and this </a:t>
            </a:r>
            <a:r>
              <a:rPr lang="en-US" dirty="0" smtClean="0"/>
              <a:t>is based</a:t>
            </a:r>
            <a:r>
              <a:rPr lang="en-US" baseline="0" dirty="0" smtClean="0"/>
              <a:t> on somewhat less rigorous data and should be taken only as a starting point – suggests that here too the overall percentages are low.  In the grand scheme of things, incorporating grant funding into the financial flow for an all-APC world – and we think an all-APC world is a distortion of what will be a much more diverse publishing environment – seems to be a financially viable path both for research-intensive institutions and for their funders.</a:t>
            </a:r>
            <a:endParaRPr lang="en-US" dirty="0"/>
          </a:p>
        </p:txBody>
      </p:sp>
      <p:sp>
        <p:nvSpPr>
          <p:cNvPr id="4" name="Slide Number Placeholder 3"/>
          <p:cNvSpPr>
            <a:spLocks noGrp="1"/>
          </p:cNvSpPr>
          <p:nvPr>
            <p:ph type="sldNum" sz="quarter" idx="10"/>
          </p:nvPr>
        </p:nvSpPr>
        <p:spPr/>
        <p:txBody>
          <a:bodyPr/>
          <a:lstStyle/>
          <a:p>
            <a:fld id="{57EECDAB-4DE3-45A9-BB40-E68FB5531EF1}" type="slidenum">
              <a:rPr lang="en-US" smtClean="0"/>
              <a:t>33</a:t>
            </a:fld>
            <a:endParaRPr lang="en-US"/>
          </a:p>
        </p:txBody>
      </p:sp>
    </p:spTree>
    <p:extLst>
      <p:ext uri="{BB962C8B-B14F-4D97-AF65-F5344CB8AC3E}">
        <p14:creationId xmlns:p14="http://schemas.microsoft.com/office/powerpoint/2010/main" val="228149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DBD1C-9FF1-4AA1-9ED6-08B86C638BD6}" type="slidenum">
              <a:rPr lang="en-US" smtClean="0"/>
              <a:t>13</a:t>
            </a:fld>
            <a:endParaRPr lang="en-US"/>
          </a:p>
        </p:txBody>
      </p:sp>
    </p:spTree>
    <p:extLst>
      <p:ext uri="{BB962C8B-B14F-4D97-AF65-F5344CB8AC3E}">
        <p14:creationId xmlns:p14="http://schemas.microsoft.com/office/powerpoint/2010/main" val="75894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1" y="4343401"/>
            <a:ext cx="5486399" cy="4114800"/>
          </a:xfrm>
          <a:prstGeom prst="rect">
            <a:avLst/>
          </a:prstGeom>
          <a:noFill/>
          <a:ln>
            <a:noFill/>
          </a:ln>
        </p:spPr>
        <p:txBody>
          <a:bodyPr lIns="91653" tIns="91653" rIns="91653" bIns="91653" anchor="t" anchorCtr="0">
            <a:noAutofit/>
          </a:bodyPr>
          <a:lstStyle/>
          <a:p>
            <a:pPr>
              <a:buSzPct val="25000"/>
            </a:pPr>
            <a:r>
              <a:rPr lang="en-US" dirty="0" smtClean="0">
                <a:solidFill>
                  <a:schemeClr val="dk1"/>
                </a:solidFill>
                <a:latin typeface="Calibri"/>
                <a:ea typeface="Calibri"/>
                <a:cs typeface="Calibri"/>
                <a:sym typeface="Calibri"/>
              </a:rPr>
              <a:t>The very different policies in Europe that are</a:t>
            </a:r>
            <a:r>
              <a:rPr lang="en-US" baseline="0" dirty="0" smtClean="0">
                <a:solidFill>
                  <a:schemeClr val="dk1"/>
                </a:solidFill>
                <a:latin typeface="Calibri"/>
                <a:ea typeface="Calibri"/>
                <a:cs typeface="Calibri"/>
                <a:sym typeface="Calibri"/>
              </a:rPr>
              <a:t> pushing </a:t>
            </a:r>
            <a:r>
              <a:rPr lang="en-US" dirty="0" smtClean="0">
                <a:solidFill>
                  <a:schemeClr val="dk1"/>
                </a:solidFill>
                <a:latin typeface="Calibri"/>
                <a:ea typeface="Calibri"/>
                <a:cs typeface="Calibri"/>
                <a:sym typeface="Calibri"/>
              </a:rPr>
              <a:t>toward immediate </a:t>
            </a:r>
            <a:r>
              <a:rPr lang="en-US" dirty="0">
                <a:solidFill>
                  <a:schemeClr val="dk1"/>
                </a:solidFill>
                <a:latin typeface="Calibri"/>
                <a:ea typeface="Calibri"/>
                <a:cs typeface="Calibri"/>
                <a:sym typeface="Calibri"/>
              </a:rPr>
              <a:t>OA </a:t>
            </a:r>
            <a:r>
              <a:rPr lang="en-US" dirty="0" smtClean="0">
                <a:solidFill>
                  <a:schemeClr val="dk1"/>
                </a:solidFill>
                <a:latin typeface="Calibri"/>
                <a:ea typeface="Calibri"/>
                <a:cs typeface="Calibri"/>
                <a:sym typeface="Calibri"/>
              </a:rPr>
              <a:t>have led us</a:t>
            </a:r>
            <a:r>
              <a:rPr lang="en-US" baseline="0" dirty="0" smtClean="0">
                <a:solidFill>
                  <a:schemeClr val="dk1"/>
                </a:solidFill>
                <a:latin typeface="Calibri"/>
                <a:ea typeface="Calibri"/>
                <a:cs typeface="Calibri"/>
                <a:sym typeface="Calibri"/>
              </a:rPr>
              <a:t> at UC to ponder the impasse that our divergent policies are producing</a:t>
            </a:r>
            <a:r>
              <a:rPr lang="en-US" dirty="0" smtClean="0">
                <a:solidFill>
                  <a:schemeClr val="dk1"/>
                </a:solidFill>
                <a:latin typeface="Calibri"/>
                <a:ea typeface="Calibri"/>
                <a:cs typeface="Calibri"/>
                <a:sym typeface="Calibri"/>
              </a:rPr>
              <a:t>.  </a:t>
            </a:r>
            <a:r>
              <a:rPr lang="en-US" dirty="0" smtClean="0">
                <a:solidFill>
                  <a:schemeClr val="dk1"/>
                </a:solidFill>
                <a:latin typeface="+mn-lt"/>
                <a:ea typeface="Calibri"/>
                <a:cs typeface="Calibri"/>
                <a:sym typeface="Calibri"/>
              </a:rPr>
              <a:t>North America and Europe are the two largest research publishing regions in the world – The US and Canada together comprise 31% of worldwide output, while Europe and the UK comprise 34%, so you have 65% of the world’s research working at cross-purposes and adopting very different strategies toward what is a fundamentally common goal.  As long as the subscription system remains intact, the enormous US subscription share cannot be redeployed.  I would posit that we in the US ought to seek harmonization with our counterparts in Europe and elsewhere in order to break that logjam.  </a:t>
            </a:r>
          </a:p>
          <a:p>
            <a:pPr>
              <a:buSzPct val="25000"/>
            </a:pPr>
            <a:endParaRPr lang="en-US" dirty="0" smtClean="0">
              <a:solidFill>
                <a:schemeClr val="dk1"/>
              </a:solidFill>
              <a:latin typeface="Calibri"/>
              <a:ea typeface="Calibri"/>
              <a:cs typeface="Calibri"/>
              <a:sym typeface="Calibri"/>
            </a:endParaRPr>
          </a:p>
          <a:p>
            <a:pPr>
              <a:buSzPct val="25000"/>
            </a:pPr>
            <a:r>
              <a:rPr lang="en-US" dirty="0" smtClean="0">
                <a:solidFill>
                  <a:schemeClr val="dk1"/>
                </a:solidFill>
                <a:latin typeface="Calibri"/>
                <a:ea typeface="Calibri"/>
                <a:cs typeface="Calibri"/>
                <a:sym typeface="Calibri"/>
              </a:rPr>
              <a:t>Behind </a:t>
            </a:r>
            <a:r>
              <a:rPr lang="en-US" dirty="0">
                <a:solidFill>
                  <a:schemeClr val="dk1"/>
                </a:solidFill>
                <a:latin typeface="Calibri"/>
                <a:ea typeface="Calibri"/>
                <a:cs typeface="Calibri"/>
                <a:sym typeface="Calibri"/>
              </a:rPr>
              <a:t>the US position, at least as far as </a:t>
            </a:r>
            <a:r>
              <a:rPr lang="en-US" dirty="0" smtClean="0">
                <a:solidFill>
                  <a:schemeClr val="dk1"/>
                </a:solidFill>
                <a:latin typeface="Calibri"/>
                <a:ea typeface="Calibri"/>
                <a:cs typeface="Calibri"/>
                <a:sym typeface="Calibri"/>
              </a:rPr>
              <a:t>many in the library and </a:t>
            </a:r>
            <a:r>
              <a:rPr lang="en-US" dirty="0">
                <a:solidFill>
                  <a:schemeClr val="dk1"/>
                </a:solidFill>
                <a:latin typeface="Calibri"/>
                <a:ea typeface="Calibri"/>
                <a:cs typeface="Calibri"/>
                <a:sym typeface="Calibri"/>
              </a:rPr>
              <a:t>library advocacy community </a:t>
            </a:r>
            <a:r>
              <a:rPr lang="en-US" dirty="0" smtClean="0">
                <a:solidFill>
                  <a:schemeClr val="dk1"/>
                </a:solidFill>
                <a:latin typeface="Calibri"/>
                <a:ea typeface="Calibri"/>
                <a:cs typeface="Calibri"/>
                <a:sym typeface="Calibri"/>
              </a:rPr>
              <a:t>are</a:t>
            </a:r>
            <a:r>
              <a:rPr lang="en-US" baseline="0" dirty="0" smtClean="0">
                <a:solidFill>
                  <a:schemeClr val="dk1"/>
                </a:solidFill>
                <a:latin typeface="Calibri"/>
                <a:ea typeface="Calibri"/>
                <a:cs typeface="Calibri"/>
                <a:sym typeface="Calibri"/>
              </a:rPr>
              <a:t> </a:t>
            </a:r>
            <a:r>
              <a:rPr lang="en-US" dirty="0" smtClean="0">
                <a:solidFill>
                  <a:schemeClr val="dk1"/>
                </a:solidFill>
                <a:latin typeface="Calibri"/>
                <a:ea typeface="Calibri"/>
                <a:cs typeface="Calibri"/>
                <a:sym typeface="Calibri"/>
              </a:rPr>
              <a:t>concerned</a:t>
            </a:r>
            <a:r>
              <a:rPr lang="en-US" dirty="0">
                <a:solidFill>
                  <a:schemeClr val="dk1"/>
                </a:solidFill>
                <a:latin typeface="Calibri"/>
                <a:ea typeface="Calibri"/>
                <a:cs typeface="Calibri"/>
                <a:sym typeface="Calibri"/>
              </a:rPr>
              <a:t>, is a desire to reduce the role of commercial forces in the scholarly communication system; to put pressure on the current system in order to lower costs and “return publishing to the academy.”  </a:t>
            </a:r>
            <a:r>
              <a:rPr lang="en-US" dirty="0" smtClean="0">
                <a:solidFill>
                  <a:schemeClr val="dk1"/>
                </a:solidFill>
                <a:latin typeface="Calibri"/>
                <a:ea typeface="Calibri"/>
                <a:cs typeface="Calibri"/>
                <a:sym typeface="Calibri"/>
              </a:rPr>
              <a:t>Nonetheless, I and some other colleagues would </a:t>
            </a:r>
            <a:r>
              <a:rPr lang="en-US" dirty="0">
                <a:solidFill>
                  <a:schemeClr val="dk1"/>
                </a:solidFill>
                <a:latin typeface="Calibri"/>
                <a:ea typeface="Calibri"/>
                <a:cs typeface="Calibri"/>
                <a:sym typeface="Calibri"/>
              </a:rPr>
              <a:t>argue that the lack of global coordination that this is creating is one of the main forces propping up the subscription system as it exists today, impeding rather than facilitating </a:t>
            </a:r>
            <a:r>
              <a:rPr lang="en-US" dirty="0" smtClean="0">
                <a:solidFill>
                  <a:schemeClr val="dk1"/>
                </a:solidFill>
                <a:latin typeface="Calibri"/>
                <a:ea typeface="Calibri"/>
                <a:cs typeface="Calibri"/>
                <a:sym typeface="Calibri"/>
              </a:rPr>
              <a:t>change.</a:t>
            </a:r>
            <a:r>
              <a:rPr lang="en-US" baseline="0" dirty="0" smtClean="0">
                <a:solidFill>
                  <a:schemeClr val="dk1"/>
                </a:solidFill>
                <a:latin typeface="Calibri"/>
                <a:ea typeface="Calibri"/>
                <a:cs typeface="Calibri"/>
                <a:sym typeface="Calibri"/>
              </a:rPr>
              <a:t> </a:t>
            </a:r>
            <a:endParaRPr lang="en-US" dirty="0">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84612" y="8685214"/>
            <a:ext cx="2971799" cy="457200"/>
          </a:xfrm>
          <a:prstGeom prst="rect">
            <a:avLst/>
          </a:prstGeom>
          <a:noFill/>
          <a:ln>
            <a:noFill/>
          </a:ln>
        </p:spPr>
        <p:txBody>
          <a:bodyPr lIns="91653" tIns="45814" rIns="91653" bIns="45814" anchor="b" anchorCtr="0">
            <a:noAutofit/>
          </a:bodyPr>
          <a:lstStyle/>
          <a:p>
            <a:pPr algn="l">
              <a:buClr>
                <a:srgbClr val="000000"/>
              </a:buClr>
              <a:buSzPct val="25000"/>
            </a:pPr>
            <a:fld id="{00000000-1234-1234-1234-123412341234}" type="slidenum">
              <a:rPr lang="en-US" sz="1400">
                <a:solidFill>
                  <a:srgbClr val="000000"/>
                </a:solidFill>
                <a:latin typeface="Arial"/>
                <a:ea typeface="Arial"/>
                <a:cs typeface="Arial"/>
                <a:sym typeface="Arial"/>
                <a:rtl val="0"/>
              </a:rPr>
              <a:pPr algn="l">
                <a:buClr>
                  <a:srgbClr val="000000"/>
                </a:buClr>
                <a:buSzPct val="25000"/>
              </a:pPr>
              <a:t>14</a:t>
            </a:fld>
            <a:endParaRPr lang="en-US" sz="1400">
              <a:solidFill>
                <a:srgbClr val="000000"/>
              </a:solidFill>
              <a:latin typeface="Arial"/>
              <a:ea typeface="Arial"/>
              <a:cs typeface="Arial"/>
              <a:sym typeface="Arial"/>
              <a:rtl val="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4572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1" y="3962400"/>
            <a:ext cx="5486399" cy="4114800"/>
          </a:xfrm>
          <a:prstGeom prst="rect">
            <a:avLst/>
          </a:prstGeom>
          <a:noFill/>
          <a:ln>
            <a:noFill/>
          </a:ln>
        </p:spPr>
        <p:txBody>
          <a:bodyPr lIns="91653" tIns="91653" rIns="91653" bIns="91653" anchor="t" anchorCtr="0">
            <a:noAutofit/>
          </a:bodyPr>
          <a:lstStyle/>
          <a:p>
            <a:pPr>
              <a:buSzPct val="25000"/>
            </a:pPr>
            <a:r>
              <a:rPr lang="en-US" dirty="0">
                <a:solidFill>
                  <a:schemeClr val="dk1"/>
                </a:solidFill>
                <a:latin typeface="Calibri"/>
                <a:ea typeface="Calibri"/>
                <a:cs typeface="Calibri"/>
                <a:sym typeface="Calibri"/>
              </a:rPr>
              <a:t>I don’t want to overstate the global divide – while European policy has tended to favor working with publishers on OA transformation through APCs and so-called offsetting deals intended to turn large subscription deals essentially into publishing contracts, there have also been many voices </a:t>
            </a:r>
            <a:r>
              <a:rPr lang="en-US" dirty="0" smtClean="0">
                <a:solidFill>
                  <a:schemeClr val="dk1"/>
                </a:solidFill>
                <a:latin typeface="Calibri"/>
                <a:ea typeface="Calibri"/>
                <a:cs typeface="Calibri"/>
                <a:sym typeface="Calibri"/>
              </a:rPr>
              <a:t>there arguing </a:t>
            </a:r>
            <a:r>
              <a:rPr lang="en-US" dirty="0">
                <a:solidFill>
                  <a:schemeClr val="dk1"/>
                </a:solidFill>
                <a:latin typeface="Calibri"/>
                <a:ea typeface="Calibri"/>
                <a:cs typeface="Calibri"/>
                <a:sym typeface="Calibri"/>
              </a:rPr>
              <a:t>the green side of the case.  But at a national policy level, a move to immediate OA involving the large publishers has been clearly set forth as an aspirational goal. </a:t>
            </a:r>
            <a:r>
              <a:rPr lang="en-US" dirty="0" smtClean="0">
                <a:solidFill>
                  <a:schemeClr val="dk1"/>
                </a:solidFill>
                <a:latin typeface="Calibri"/>
                <a:ea typeface="Calibri"/>
                <a:cs typeface="Calibri"/>
                <a:sym typeface="Calibri"/>
              </a:rPr>
              <a:t>Meanwhile o</a:t>
            </a:r>
            <a:r>
              <a:rPr lang="en-US" dirty="0" smtClean="0">
                <a:solidFill>
                  <a:schemeClr val="dk1"/>
                </a:solidFill>
                <a:latin typeface="+mn-lt"/>
                <a:ea typeface="Calibri"/>
                <a:cs typeface="Calibri"/>
                <a:sym typeface="Calibri"/>
              </a:rPr>
              <a:t>n this</a:t>
            </a:r>
            <a:r>
              <a:rPr lang="en-US" baseline="0" dirty="0" smtClean="0">
                <a:solidFill>
                  <a:schemeClr val="dk1"/>
                </a:solidFill>
                <a:latin typeface="+mn-lt"/>
                <a:ea typeface="Calibri"/>
                <a:cs typeface="Calibri"/>
                <a:sym typeface="Calibri"/>
              </a:rPr>
              <a:t> side of the pond, 7 California institutions – including 6 from UC – have endorsed t</a:t>
            </a:r>
            <a:r>
              <a:rPr lang="en-US" baseline="0" dirty="0" smtClean="0">
                <a:solidFill>
                  <a:schemeClr val="dk1"/>
                </a:solidFill>
                <a:latin typeface="Calibri"/>
                <a:ea typeface="Calibri"/>
                <a:cs typeface="Calibri"/>
                <a:sym typeface="Calibri"/>
              </a:rPr>
              <a:t>he </a:t>
            </a:r>
            <a:r>
              <a:rPr lang="en-US" dirty="0" smtClean="0">
                <a:solidFill>
                  <a:schemeClr val="dk1"/>
                </a:solidFill>
                <a:latin typeface="Calibri"/>
                <a:ea typeface="Calibri"/>
                <a:cs typeface="Calibri"/>
                <a:sym typeface="Calibri"/>
              </a:rPr>
              <a:t>OA2020 </a:t>
            </a:r>
            <a:r>
              <a:rPr lang="en-US" dirty="0">
                <a:solidFill>
                  <a:schemeClr val="dk1"/>
                </a:solidFill>
                <a:latin typeface="Calibri"/>
                <a:ea typeface="Calibri"/>
                <a:cs typeface="Calibri"/>
                <a:sym typeface="Calibri"/>
              </a:rPr>
              <a:t>initiative </a:t>
            </a:r>
            <a:r>
              <a:rPr lang="en-US" dirty="0" smtClean="0">
                <a:solidFill>
                  <a:schemeClr val="dk1"/>
                </a:solidFill>
                <a:latin typeface="Calibri"/>
                <a:ea typeface="Calibri"/>
                <a:cs typeface="Calibri"/>
                <a:sym typeface="Calibri"/>
              </a:rPr>
              <a:t>led by the </a:t>
            </a:r>
            <a:r>
              <a:rPr lang="en-US" dirty="0">
                <a:solidFill>
                  <a:schemeClr val="dk1"/>
                </a:solidFill>
                <a:latin typeface="Calibri"/>
                <a:ea typeface="Calibri"/>
                <a:cs typeface="Calibri"/>
                <a:sym typeface="Calibri"/>
              </a:rPr>
              <a:t>Max Planck Society, </a:t>
            </a:r>
            <a:r>
              <a:rPr lang="en-US" dirty="0" smtClean="0">
                <a:solidFill>
                  <a:schemeClr val="dk1"/>
                </a:solidFill>
                <a:latin typeface="Calibri"/>
                <a:ea typeface="Calibri"/>
                <a:cs typeface="Calibri"/>
                <a:sym typeface="Calibri"/>
              </a:rPr>
              <a:t>an institutional </a:t>
            </a:r>
            <a:r>
              <a:rPr lang="en-US" dirty="0">
                <a:solidFill>
                  <a:schemeClr val="dk1"/>
                </a:solidFill>
                <a:latin typeface="Calibri"/>
                <a:ea typeface="Calibri"/>
                <a:cs typeface="Calibri"/>
                <a:sym typeface="Calibri"/>
              </a:rPr>
              <a:t>and </a:t>
            </a:r>
            <a:r>
              <a:rPr lang="en-US" dirty="0" smtClean="0">
                <a:solidFill>
                  <a:schemeClr val="dk1"/>
                </a:solidFill>
                <a:latin typeface="Calibri"/>
                <a:ea typeface="Calibri"/>
                <a:cs typeface="Calibri"/>
                <a:sym typeface="Calibri"/>
              </a:rPr>
              <a:t>library-directed initiative</a:t>
            </a:r>
            <a:r>
              <a:rPr lang="en-US" baseline="0" dirty="0" smtClean="0">
                <a:solidFill>
                  <a:schemeClr val="dk1"/>
                </a:solidFill>
                <a:latin typeface="Calibri"/>
                <a:ea typeface="Calibri"/>
                <a:cs typeface="Calibri"/>
                <a:sym typeface="Calibri"/>
              </a:rPr>
              <a:t> </a:t>
            </a:r>
            <a:r>
              <a:rPr lang="en-US" dirty="0" smtClean="0">
                <a:solidFill>
                  <a:schemeClr val="dk1"/>
                </a:solidFill>
                <a:latin typeface="Calibri"/>
                <a:ea typeface="Calibri"/>
                <a:cs typeface="Calibri"/>
                <a:sym typeface="Calibri"/>
              </a:rPr>
              <a:t>with </a:t>
            </a:r>
            <a:r>
              <a:rPr lang="en-US" dirty="0">
                <a:solidFill>
                  <a:schemeClr val="dk1"/>
                </a:solidFill>
                <a:latin typeface="Calibri"/>
                <a:ea typeface="Calibri"/>
                <a:cs typeface="Calibri"/>
                <a:sym typeface="Calibri"/>
              </a:rPr>
              <a:t>87 signatories worldwide as of this writing, including countries from </a:t>
            </a:r>
            <a:r>
              <a:rPr lang="en-US" dirty="0" smtClean="0">
                <a:solidFill>
                  <a:schemeClr val="dk1"/>
                </a:solidFill>
                <a:latin typeface="Calibri"/>
                <a:ea typeface="Calibri"/>
                <a:cs typeface="Calibri"/>
                <a:sym typeface="Calibri"/>
              </a:rPr>
              <a:t>Asia </a:t>
            </a:r>
            <a:r>
              <a:rPr lang="en-US" dirty="0">
                <a:solidFill>
                  <a:schemeClr val="dk1"/>
                </a:solidFill>
                <a:latin typeface="Calibri"/>
                <a:ea typeface="Calibri"/>
                <a:cs typeface="Calibri"/>
                <a:sym typeface="Calibri"/>
              </a:rPr>
              <a:t>and the global </a:t>
            </a:r>
            <a:r>
              <a:rPr lang="en-US" dirty="0" smtClean="0">
                <a:solidFill>
                  <a:schemeClr val="dk1"/>
                </a:solidFill>
                <a:latin typeface="Calibri"/>
                <a:ea typeface="Calibri"/>
                <a:cs typeface="Calibri"/>
                <a:sym typeface="Calibri"/>
              </a:rPr>
              <a:t>south. I’ve just returned from a trip to </a:t>
            </a:r>
            <a:r>
              <a:rPr lang="en-US" baseline="0" dirty="0" smtClean="0">
                <a:solidFill>
                  <a:schemeClr val="dk1"/>
                </a:solidFill>
                <a:latin typeface="Calibri"/>
                <a:ea typeface="Calibri"/>
                <a:cs typeface="Calibri"/>
                <a:sym typeface="Calibri"/>
              </a:rPr>
              <a:t>Brazil, one of the OA2020 signatory countries, for a 2-day meeting on OA transformation according to OA2020 principles.  </a:t>
            </a:r>
            <a:r>
              <a:rPr lang="en-US" dirty="0" smtClean="0">
                <a:solidFill>
                  <a:schemeClr val="dk1"/>
                </a:solidFill>
                <a:latin typeface="Calibri"/>
                <a:ea typeface="Calibri"/>
                <a:cs typeface="Calibri"/>
                <a:sym typeface="Calibri"/>
              </a:rPr>
              <a:t>The Max Planck Digital Library</a:t>
            </a:r>
            <a:r>
              <a:rPr lang="en-US" baseline="0" dirty="0" smtClean="0">
                <a:solidFill>
                  <a:schemeClr val="dk1"/>
                </a:solidFill>
                <a:latin typeface="Calibri"/>
                <a:ea typeface="Calibri"/>
                <a:cs typeface="Calibri"/>
                <a:sym typeface="Calibri"/>
              </a:rPr>
              <a:t> has noted </a:t>
            </a:r>
            <a:r>
              <a:rPr lang="en-US" dirty="0" smtClean="0">
                <a:solidFill>
                  <a:schemeClr val="dk1"/>
                </a:solidFill>
                <a:latin typeface="Calibri"/>
                <a:ea typeface="Calibri"/>
                <a:cs typeface="Calibri"/>
                <a:sym typeface="Calibri"/>
              </a:rPr>
              <a:t>that </a:t>
            </a:r>
            <a:r>
              <a:rPr lang="en-US" dirty="0">
                <a:solidFill>
                  <a:schemeClr val="dk1"/>
                </a:solidFill>
                <a:latin typeface="Calibri"/>
                <a:ea typeface="Calibri"/>
                <a:cs typeface="Calibri"/>
                <a:sym typeface="Calibri"/>
              </a:rPr>
              <a:t>over 80% of its publishing output is with just 20 publishers.  Similarly, at UC, 9 publishers – many of whom, it should be noted, also publish on behalf of academic societies </a:t>
            </a:r>
            <a:r>
              <a:rPr lang="en-US" dirty="0" smtClean="0">
                <a:solidFill>
                  <a:schemeClr val="dk1"/>
                </a:solidFill>
                <a:ea typeface="Calibri"/>
                <a:cs typeface="Calibri"/>
                <a:sym typeface="Calibri"/>
              </a:rPr>
              <a:t>– account </a:t>
            </a:r>
            <a:r>
              <a:rPr lang="en-US" dirty="0">
                <a:solidFill>
                  <a:schemeClr val="dk1"/>
                </a:solidFill>
                <a:ea typeface="Calibri"/>
                <a:cs typeface="Calibri"/>
                <a:sym typeface="Calibri"/>
              </a:rPr>
              <a:t>for 50% of our article output and 4 / 5ths of our shared journal spend. </a:t>
            </a:r>
            <a:endParaRPr lang="en-US" dirty="0">
              <a:solidFill>
                <a:schemeClr val="dk1"/>
              </a:solidFill>
              <a:latin typeface="Calibri"/>
              <a:ea typeface="Calibri"/>
              <a:cs typeface="Calibri"/>
              <a:sym typeface="Calibri"/>
            </a:endParaRPr>
          </a:p>
          <a:p>
            <a:pPr>
              <a:buSzPct val="25000"/>
            </a:pPr>
            <a:endParaRPr lang="en-US" dirty="0">
              <a:solidFill>
                <a:schemeClr val="dk1"/>
              </a:solidFill>
              <a:latin typeface="Calibri"/>
              <a:ea typeface="Calibri"/>
              <a:cs typeface="Calibri"/>
              <a:sym typeface="Calibri"/>
            </a:endParaRPr>
          </a:p>
          <a:p>
            <a:pPr>
              <a:buSzPct val="25000"/>
            </a:pPr>
            <a:r>
              <a:rPr lang="en-US" dirty="0" smtClean="0">
                <a:solidFill>
                  <a:schemeClr val="dk1"/>
                </a:solidFill>
                <a:latin typeface="Calibri"/>
                <a:ea typeface="Calibri"/>
                <a:cs typeface="Calibri"/>
                <a:sym typeface="Calibri"/>
              </a:rPr>
              <a:t>But </a:t>
            </a:r>
            <a:r>
              <a:rPr lang="en-US" baseline="0" dirty="0" smtClean="0"/>
              <a:t>many in the US eschew working with the large for-profit publishers and favor investing only in newer and more transformative OA models that promise to lower costs and provide greater returns to the academy. There is good reason for this as well of course;  but US libraries, I believe, still have to grapple with how to approach a transition to immediate OA at scale in a context in which a small handful of publishers, many of them commercial, control 50% of the research literature and a larger share of library subscription spend. </a:t>
            </a:r>
            <a:r>
              <a:rPr lang="en-US" dirty="0">
                <a:solidFill>
                  <a:schemeClr val="dk1"/>
                </a:solidFill>
                <a:latin typeface="Calibri"/>
                <a:ea typeface="Calibri"/>
                <a:cs typeface="Calibri"/>
                <a:sym typeface="Calibri"/>
              </a:rPr>
              <a:t>The Max Planck Society, along with the Netherlands, the German Deal project, the Finnish Library Consortium and others, are seeking to accomplish this transition by engaging the large publishers in offsetting arrangements – and they want global partners.  Indeed, I would argue that such initiatives cannot be successful without US participation, given our significant subscription share.  While we may piously wring our hands over publisher intransigence, it’s at least in part our own non-participation that allows publishers to sit on their hands.  The same imperative to engage can be said of China – but China also watches our moves.</a:t>
            </a:r>
          </a:p>
        </p:txBody>
      </p:sp>
      <p:sp>
        <p:nvSpPr>
          <p:cNvPr id="118" name="Shape 118"/>
          <p:cNvSpPr txBox="1">
            <a:spLocks noGrp="1"/>
          </p:cNvSpPr>
          <p:nvPr>
            <p:ph type="sldNum" idx="12"/>
          </p:nvPr>
        </p:nvSpPr>
        <p:spPr>
          <a:xfrm>
            <a:off x="3884612" y="8685214"/>
            <a:ext cx="2971799" cy="457200"/>
          </a:xfrm>
          <a:prstGeom prst="rect">
            <a:avLst/>
          </a:prstGeom>
          <a:noFill/>
          <a:ln>
            <a:noFill/>
          </a:ln>
        </p:spPr>
        <p:txBody>
          <a:bodyPr lIns="91653" tIns="45814" rIns="91653" bIns="45814" anchor="b" anchorCtr="0">
            <a:noAutofit/>
          </a:bodyPr>
          <a:lstStyle/>
          <a:p>
            <a:pPr algn="l">
              <a:buClr>
                <a:srgbClr val="000000"/>
              </a:buClr>
              <a:buSzPct val="25000"/>
            </a:pPr>
            <a:fld id="{00000000-1234-1234-1234-123412341234}" type="slidenum">
              <a:rPr lang="en-US" sz="1400">
                <a:solidFill>
                  <a:srgbClr val="000000"/>
                </a:solidFill>
                <a:latin typeface="Arial"/>
                <a:ea typeface="Arial"/>
                <a:cs typeface="Arial"/>
                <a:sym typeface="Arial"/>
                <a:rtl val="0"/>
              </a:rPr>
              <a:pPr algn="l">
                <a:buClr>
                  <a:srgbClr val="000000"/>
                </a:buClr>
                <a:buSzPct val="25000"/>
              </a:pPr>
              <a:t>15</a:t>
            </a:fld>
            <a:endParaRPr lang="en-US" sz="1400">
              <a:solidFill>
                <a:srgbClr val="000000"/>
              </a:solidFill>
              <a:latin typeface="Arial"/>
              <a:ea typeface="Arial"/>
              <a:cs typeface="Arial"/>
              <a:sym typeface="Arial"/>
              <a:rtl val="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But</a:t>
            </a:r>
            <a:r>
              <a:rPr lang="en-US" baseline="0" dirty="0" smtClean="0"/>
              <a:t> first things first – before leaping into offsetting agreements at UC, we need to know if they can be sustainable for us and others of our ilk – the large research institutions that comprise the bulk of US publishing activity.  </a:t>
            </a:r>
            <a:endParaRPr lang="en-US" dirty="0"/>
          </a:p>
        </p:txBody>
      </p:sp>
      <p:sp>
        <p:nvSpPr>
          <p:cNvPr id="4" name="Slide Number Placeholder 3"/>
          <p:cNvSpPr>
            <a:spLocks noGrp="1"/>
          </p:cNvSpPr>
          <p:nvPr>
            <p:ph type="sldNum" sz="quarter" idx="10"/>
          </p:nvPr>
        </p:nvSpPr>
        <p:spPr/>
        <p:txBody>
          <a:bodyPr/>
          <a:lstStyle/>
          <a:p>
            <a:fld id="{57EECDAB-4DE3-45A9-BB40-E68FB5531EF1}" type="slidenum">
              <a:rPr lang="en-US" smtClean="0"/>
              <a:t>16</a:t>
            </a:fld>
            <a:endParaRPr lang="en-US"/>
          </a:p>
        </p:txBody>
      </p:sp>
    </p:spTree>
    <p:extLst>
      <p:ext uri="{BB962C8B-B14F-4D97-AF65-F5344CB8AC3E}">
        <p14:creationId xmlns:p14="http://schemas.microsoft.com/office/powerpoint/2010/main" val="360343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concerns</a:t>
            </a:r>
            <a:r>
              <a:rPr lang="en-US" baseline="0" dirty="0" smtClean="0"/>
              <a:t> of authors need to play a role in this transition.  Many of our faculty want to move toward new and more convenient and immediate forms of OA – but what does that mean?  Although expectations are slowly changing, most academic authors are still wedded to the existing structures for academic advancement and credentialing;  study after study confirms that by and large, authors  continue to value the journals with which their disciplinary communities have long been associated and want to continue to publish in the premier journals in their fields.  Even in fields in which a preprint culture is well established, authors still submit their work to journals. This poses a conundrum for libraries and others who advocate deep systemic change in the scholarly communication system;  most authors want change to happen in a way that doesn’t require them to change where they publish, harm their careers, or do violence to the research enterprise.   </a:t>
            </a:r>
            <a:endParaRPr lang="en-US" dirty="0"/>
          </a:p>
        </p:txBody>
      </p:sp>
      <p:sp>
        <p:nvSpPr>
          <p:cNvPr id="4" name="Slide Number Placeholder 3"/>
          <p:cNvSpPr>
            <a:spLocks noGrp="1"/>
          </p:cNvSpPr>
          <p:nvPr>
            <p:ph type="sldNum" sz="quarter" idx="10"/>
          </p:nvPr>
        </p:nvSpPr>
        <p:spPr/>
        <p:txBody>
          <a:bodyPr/>
          <a:lstStyle/>
          <a:p>
            <a:fld id="{57EECDAB-4DE3-45A9-BB40-E68FB5531EF1}" type="slidenum">
              <a:rPr lang="en-US" smtClean="0"/>
              <a:t>17</a:t>
            </a:fld>
            <a:endParaRPr lang="en-US"/>
          </a:p>
        </p:txBody>
      </p:sp>
    </p:spTree>
    <p:extLst>
      <p:ext uri="{BB962C8B-B14F-4D97-AF65-F5344CB8AC3E}">
        <p14:creationId xmlns:p14="http://schemas.microsoft.com/office/powerpoint/2010/main" val="296063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4572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1" y="3962400"/>
            <a:ext cx="5486399" cy="4114800"/>
          </a:xfrm>
          <a:prstGeom prst="rect">
            <a:avLst/>
          </a:prstGeom>
          <a:noFill/>
          <a:ln>
            <a:noFill/>
          </a:ln>
        </p:spPr>
        <p:txBody>
          <a:bodyPr lIns="91653" tIns="91653" rIns="91653" bIns="91653" anchor="t" anchorCtr="0">
            <a:noAutofit/>
          </a:bodyPr>
          <a:lstStyle/>
          <a:p>
            <a:pPr marL="0" marR="0" indent="0" algn="l" defTabSz="914400" rtl="0" eaLnBrk="1" fontAlgn="auto" latinLnBrk="0" hangingPunct="1">
              <a:lnSpc>
                <a:spcPct val="100000"/>
              </a:lnSpc>
              <a:spcBef>
                <a:spcPts val="0"/>
              </a:spcBef>
              <a:spcAft>
                <a:spcPts val="0"/>
              </a:spcAft>
              <a:buClrTx/>
              <a:buSzPct val="25000"/>
              <a:buFontTx/>
              <a:buNone/>
              <a:tabLst/>
              <a:defRPr/>
            </a:pPr>
            <a:r>
              <a:rPr lang="en-US" baseline="0" dirty="0" smtClean="0"/>
              <a:t>This is one of the factors that has led </a:t>
            </a:r>
            <a:r>
              <a:rPr lang="en-US" dirty="0" smtClean="0">
                <a:solidFill>
                  <a:schemeClr val="dk1"/>
                </a:solidFill>
                <a:latin typeface="+mn-lt"/>
                <a:ea typeface="Calibri"/>
                <a:cs typeface="Calibri"/>
                <a:sym typeface="Calibri"/>
              </a:rPr>
              <a:t>a number of universities on this</a:t>
            </a:r>
            <a:r>
              <a:rPr lang="en-US" baseline="0" dirty="0" smtClean="0">
                <a:solidFill>
                  <a:schemeClr val="dk1"/>
                </a:solidFill>
                <a:latin typeface="+mn-lt"/>
                <a:ea typeface="Calibri"/>
                <a:cs typeface="Calibri"/>
                <a:sym typeface="Calibri"/>
              </a:rPr>
              <a:t> side of the pond, including 6 UCs, to endorse the </a:t>
            </a:r>
            <a:r>
              <a:rPr lang="en-US" dirty="0" smtClean="0">
                <a:solidFill>
                  <a:schemeClr val="dk1"/>
                </a:solidFill>
                <a:latin typeface="+mn-lt"/>
                <a:ea typeface="Calibri"/>
                <a:cs typeface="Calibri"/>
                <a:sym typeface="Calibri"/>
              </a:rPr>
              <a:t>OA2020 initiative led by the Max Planck Society. The Max Planck Digital Library</a:t>
            </a:r>
            <a:r>
              <a:rPr lang="en-US" baseline="0" dirty="0" smtClean="0">
                <a:solidFill>
                  <a:schemeClr val="dk1"/>
                </a:solidFill>
                <a:latin typeface="+mn-lt"/>
                <a:ea typeface="Calibri"/>
                <a:cs typeface="Calibri"/>
                <a:sym typeface="Calibri"/>
              </a:rPr>
              <a:t> has noted </a:t>
            </a:r>
            <a:r>
              <a:rPr lang="en-US" dirty="0" smtClean="0">
                <a:solidFill>
                  <a:schemeClr val="dk1"/>
                </a:solidFill>
                <a:latin typeface="+mn-lt"/>
                <a:ea typeface="Calibri"/>
                <a:cs typeface="Calibri"/>
                <a:sym typeface="Calibri"/>
              </a:rPr>
              <a:t>that over 80% of its publishing output is with just 20 publishers.  Similarly, at UC, 9 publishers – many of whom, it should be noted, also publish on behalf of academic societies </a:t>
            </a:r>
            <a:r>
              <a:rPr lang="en-US" dirty="0" smtClean="0">
                <a:solidFill>
                  <a:schemeClr val="dk1"/>
                </a:solidFill>
                <a:ea typeface="Calibri"/>
                <a:cs typeface="Calibri"/>
                <a:sym typeface="Calibri"/>
              </a:rPr>
              <a:t>– account for 50% of our article output and 4 / 5ths of our shared journal spend. </a:t>
            </a:r>
            <a:r>
              <a:rPr lang="en-US" baseline="0" dirty="0" smtClean="0"/>
              <a:t>While many libraries in the US still favor investing primarily in newer and more transformative OA models that promise to lower costs and provide greater returns to the academy, we will only get to OA at scale by working with the larger publishers. At the same time, I would argue that </a:t>
            </a:r>
            <a:r>
              <a:rPr lang="en-US" dirty="0" smtClean="0">
                <a:solidFill>
                  <a:schemeClr val="dk1"/>
                </a:solidFill>
                <a:latin typeface="+mn-lt"/>
                <a:ea typeface="Calibri"/>
                <a:cs typeface="Calibri"/>
                <a:sym typeface="Calibri"/>
              </a:rPr>
              <a:t>the offsetting arrangements that the Europeans</a:t>
            </a:r>
            <a:r>
              <a:rPr lang="en-US" baseline="0" dirty="0" smtClean="0">
                <a:solidFill>
                  <a:schemeClr val="dk1"/>
                </a:solidFill>
                <a:latin typeface="+mn-lt"/>
                <a:ea typeface="Calibri"/>
                <a:cs typeface="Calibri"/>
                <a:sym typeface="Calibri"/>
              </a:rPr>
              <a:t> are negotiating </a:t>
            </a:r>
            <a:r>
              <a:rPr lang="en-US" dirty="0" smtClean="0">
                <a:solidFill>
                  <a:schemeClr val="dk1"/>
                </a:solidFill>
                <a:latin typeface="+mn-lt"/>
                <a:ea typeface="Calibri"/>
                <a:cs typeface="Calibri"/>
                <a:sym typeface="Calibri"/>
              </a:rPr>
              <a:t>cannot be successful without US participation, given our significant subscription share.  While we may piously wring our hands over publisher intransigence, it’s at least in part our own non-participation that allows publishers to sit on their hands.  </a:t>
            </a:r>
          </a:p>
          <a:p>
            <a:pPr marL="0" marR="0" indent="0" algn="l" defTabSz="914400" rtl="0" eaLnBrk="1" fontAlgn="auto" latinLnBrk="0" hangingPunct="1">
              <a:lnSpc>
                <a:spcPct val="100000"/>
              </a:lnSpc>
              <a:spcBef>
                <a:spcPts val="0"/>
              </a:spcBef>
              <a:spcAft>
                <a:spcPts val="0"/>
              </a:spcAft>
              <a:buClrTx/>
              <a:buSzPct val="25000"/>
              <a:buFontTx/>
              <a:buNone/>
              <a:tabLst/>
              <a:defRPr/>
            </a:pPr>
            <a:endParaRPr lang="en-US" dirty="0" smtClean="0">
              <a:solidFill>
                <a:schemeClr val="dk1"/>
              </a:solidFill>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Pct val="25000"/>
              <a:buFontTx/>
              <a:buNone/>
              <a:tabLst/>
              <a:defRPr/>
            </a:pPr>
            <a:endParaRPr lang="en-US" baseline="0" dirty="0" smtClean="0">
              <a:solidFill>
                <a:schemeClr val="dk1"/>
              </a:solidFill>
              <a:sym typeface="Calibri"/>
            </a:endParaRPr>
          </a:p>
          <a:p>
            <a:pPr marL="0" marR="0" indent="0" algn="l" defTabSz="914400" rtl="0" eaLnBrk="1" fontAlgn="auto" latinLnBrk="0" hangingPunct="1">
              <a:lnSpc>
                <a:spcPct val="100000"/>
              </a:lnSpc>
              <a:spcBef>
                <a:spcPts val="0"/>
              </a:spcBef>
              <a:spcAft>
                <a:spcPts val="0"/>
              </a:spcAft>
              <a:buClrTx/>
              <a:buSzPct val="25000"/>
              <a:buFontTx/>
              <a:buNone/>
              <a:tabLst/>
              <a:defRPr/>
            </a:pPr>
            <a:r>
              <a:rPr lang="en-US" baseline="0" dirty="0" smtClean="0"/>
              <a:t>This is no doubt why support for OA2020 among UC faculty is actually quite strong, predicated on that notion of “bringing OA to the journals” rather than bringing the journals (or the authors) to OA.   </a:t>
            </a:r>
          </a:p>
          <a:p>
            <a:pPr>
              <a:buSzPct val="25000"/>
            </a:pPr>
            <a:endParaRPr lang="en-US" dirty="0" smtClean="0">
              <a:solidFill>
                <a:schemeClr val="dk1"/>
              </a:solidFill>
              <a:latin typeface="Calibri"/>
              <a:ea typeface="Calibri"/>
              <a:cs typeface="Calibri"/>
              <a:sym typeface="Calibri"/>
            </a:endParaRPr>
          </a:p>
          <a:p>
            <a:pPr>
              <a:buSzPct val="25000"/>
            </a:pPr>
            <a:endParaRPr lang="en-US" dirty="0" smtClean="0">
              <a:solidFill>
                <a:schemeClr val="dk1"/>
              </a:solidFill>
              <a:latin typeface="Calibri"/>
              <a:ea typeface="Calibri"/>
              <a:cs typeface="Calibri"/>
              <a:sym typeface="Calibri"/>
            </a:endParaRPr>
          </a:p>
          <a:p>
            <a:pPr>
              <a:buSzPct val="25000"/>
            </a:pPr>
            <a:r>
              <a:rPr lang="en-US" dirty="0" smtClean="0">
                <a:solidFill>
                  <a:schemeClr val="dk1"/>
                </a:solidFill>
                <a:latin typeface="Calibri"/>
                <a:ea typeface="Calibri"/>
                <a:cs typeface="Calibri"/>
                <a:sym typeface="Calibri"/>
              </a:rPr>
              <a:t>That said, the way offsetting works in Europe isn’t likely to work in North America</a:t>
            </a:r>
            <a:r>
              <a:rPr lang="en-US" baseline="0" dirty="0" smtClean="0">
                <a:solidFill>
                  <a:schemeClr val="dk1"/>
                </a:solidFill>
                <a:latin typeface="Calibri"/>
                <a:ea typeface="Calibri"/>
                <a:cs typeface="Calibri"/>
                <a:sym typeface="Calibri"/>
              </a:rPr>
              <a:t> given our decentralized structure.</a:t>
            </a:r>
            <a:endParaRPr lang="en-US" dirty="0">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84612" y="8685214"/>
            <a:ext cx="2971799" cy="457200"/>
          </a:xfrm>
          <a:prstGeom prst="rect">
            <a:avLst/>
          </a:prstGeom>
          <a:noFill/>
          <a:ln>
            <a:noFill/>
          </a:ln>
        </p:spPr>
        <p:txBody>
          <a:bodyPr lIns="91653" tIns="45814" rIns="91653" bIns="45814" anchor="b" anchorCtr="0">
            <a:noAutofit/>
          </a:bodyPr>
          <a:lstStyle/>
          <a:p>
            <a:pPr algn="l">
              <a:buClr>
                <a:srgbClr val="000000"/>
              </a:buClr>
              <a:buSzPct val="25000"/>
            </a:pPr>
            <a:fld id="{00000000-1234-1234-1234-123412341234}" type="slidenum">
              <a:rPr lang="en-US" sz="1400">
                <a:solidFill>
                  <a:srgbClr val="000000"/>
                </a:solidFill>
                <a:latin typeface="Arial"/>
                <a:ea typeface="Arial"/>
                <a:cs typeface="Arial"/>
                <a:sym typeface="Arial"/>
                <a:rtl val="0"/>
              </a:rPr>
              <a:pPr algn="l">
                <a:buClr>
                  <a:srgbClr val="000000"/>
                </a:buClr>
                <a:buSzPct val="25000"/>
              </a:pPr>
              <a:t>18</a:t>
            </a:fld>
            <a:endParaRPr lang="en-US" sz="1400">
              <a:solidFill>
                <a:srgbClr val="000000"/>
              </a:solidFill>
              <a:latin typeface="Arial"/>
              <a:ea typeface="Arial"/>
              <a:cs typeface="Arial"/>
              <a:sym typeface="Arial"/>
              <a:rtl val="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From this, we modeled a multi-payer system in which both the institution and </a:t>
            </a:r>
            <a:r>
              <a:rPr lang="en-US" baseline="0" dirty="0" smtClean="0"/>
              <a:t>research funders contribute to the cost of publication; ideas we’re actively working through now in attempting to model offsetting arrangements with publishers that we hope to pursue over the coming year – like the European deals, but US-style.</a:t>
            </a:r>
          </a:p>
          <a:p>
            <a:endParaRPr lang="en-US" baseline="0" dirty="0" smtClean="0"/>
          </a:p>
          <a:p>
            <a:r>
              <a:rPr lang="en-US" dirty="0" smtClean="0"/>
              <a:t>We know that many authors</a:t>
            </a:r>
            <a:r>
              <a:rPr lang="en-US" baseline="0" dirty="0" smtClean="0"/>
              <a:t> are using grant funds for APCs now, so this isn’t a novel idea.  In fact, that fact in itself is driving our discussions about offsetting – on top of the millions that we spend in journal licensing, our institutions are paying millions more in the form of APCs – and we don’t even know what these expenditures are, much less have control over them.</a:t>
            </a:r>
            <a:endParaRPr lang="en-US" dirty="0"/>
          </a:p>
        </p:txBody>
      </p:sp>
      <p:sp>
        <p:nvSpPr>
          <p:cNvPr id="4" name="Slide Number Placeholder 3"/>
          <p:cNvSpPr>
            <a:spLocks noGrp="1"/>
          </p:cNvSpPr>
          <p:nvPr>
            <p:ph type="sldNum" sz="quarter" idx="10"/>
          </p:nvPr>
        </p:nvSpPr>
        <p:spPr/>
        <p:txBody>
          <a:bodyPr/>
          <a:lstStyle/>
          <a:p>
            <a:fld id="{57EECDAB-4DE3-45A9-BB40-E68FB5531EF1}" type="slidenum">
              <a:rPr lang="en-US" smtClean="0"/>
              <a:t>19</a:t>
            </a:fld>
            <a:endParaRPr lang="en-US"/>
          </a:p>
        </p:txBody>
      </p:sp>
    </p:spTree>
    <p:extLst>
      <p:ext uri="{BB962C8B-B14F-4D97-AF65-F5344CB8AC3E}">
        <p14:creationId xmlns:p14="http://schemas.microsoft.com/office/powerpoint/2010/main" val="414957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force includes representatives from California</a:t>
            </a:r>
            <a:r>
              <a:rPr lang="en-US" baseline="0" dirty="0" smtClean="0"/>
              <a:t> Digital Library, and six of the ten UC campuses; works in consultation with CDL, reports to </a:t>
            </a:r>
            <a:r>
              <a:rPr lang="en-US" baseline="0" dirty="0" err="1" smtClean="0"/>
              <a:t>systemwide</a:t>
            </a:r>
            <a:r>
              <a:rPr lang="en-US" baseline="0" dirty="0" smtClean="0"/>
              <a:t> Shared Content Leadership Group, and receives guidance from the Council of University Librarians</a:t>
            </a:r>
            <a:endParaRPr lang="en-US" dirty="0"/>
          </a:p>
        </p:txBody>
      </p:sp>
      <p:sp>
        <p:nvSpPr>
          <p:cNvPr id="4" name="Slide Number Placeholder 3"/>
          <p:cNvSpPr>
            <a:spLocks noGrp="1"/>
          </p:cNvSpPr>
          <p:nvPr>
            <p:ph type="sldNum" sz="quarter" idx="10"/>
          </p:nvPr>
        </p:nvSpPr>
        <p:spPr/>
        <p:txBody>
          <a:bodyPr/>
          <a:lstStyle/>
          <a:p>
            <a:fld id="{454DBD1C-9FF1-4AA1-9ED6-08B86C638BD6}" type="slidenum">
              <a:rPr lang="en-US" smtClean="0"/>
              <a:t>20</a:t>
            </a:fld>
            <a:endParaRPr lang="en-US"/>
          </a:p>
        </p:txBody>
      </p:sp>
    </p:spTree>
    <p:extLst>
      <p:ext uri="{BB962C8B-B14F-4D97-AF65-F5344CB8AC3E}">
        <p14:creationId xmlns:p14="http://schemas.microsoft.com/office/powerpoint/2010/main" val="376205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88011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13630617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hoto">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342901"/>
            <a:ext cx="5448080" cy="1009507"/>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slide has an interesting photo.</a:t>
            </a:r>
          </a:p>
        </p:txBody>
      </p:sp>
      <p:sp>
        <p:nvSpPr>
          <p:cNvPr id="14" name="Picture Placeholder 6"/>
          <p:cNvSpPr>
            <a:spLocks noGrp="1"/>
          </p:cNvSpPr>
          <p:nvPr>
            <p:ph type="pic" sz="quarter" idx="19"/>
          </p:nvPr>
        </p:nvSpPr>
        <p:spPr>
          <a:xfrm>
            <a:off x="463125" y="1366345"/>
            <a:ext cx="5439836" cy="2826270"/>
          </a:xfrm>
          <a:prstGeom prst="rect">
            <a:avLst/>
          </a:prstGeom>
        </p:spPr>
        <p:txBody>
          <a:bodyPr lIns="0" tIns="0" rIns="0" bIns="0">
            <a:normAutofit/>
          </a:bodyPr>
          <a:lstStyle>
            <a:lvl1pPr marL="0" indent="0">
              <a:buFontTx/>
              <a:buNone/>
              <a:defRPr sz="2000" b="0" i="0" baseline="0">
                <a:solidFill>
                  <a:schemeClr val="tx2">
                    <a:lumMod val="50000"/>
                    <a:lumOff val="50000"/>
                  </a:schemeClr>
                </a:solidFill>
              </a:defRPr>
            </a:lvl1pPr>
          </a:lstStyle>
          <a:p>
            <a:endParaRPr lang="en-US" dirty="0"/>
          </a:p>
        </p:txBody>
      </p:sp>
      <p:sp>
        <p:nvSpPr>
          <p:cNvPr id="27" name="Date Placeholder 2"/>
          <p:cNvSpPr>
            <a:spLocks noGrp="1"/>
          </p:cNvSpPr>
          <p:nvPr>
            <p:ph type="dt" sz="half" idx="10"/>
          </p:nvPr>
        </p:nvSpPr>
        <p:spPr>
          <a:xfrm>
            <a:off x="7269373" y="4798381"/>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pPr defTabSz="457200"/>
            <a:fld id="{FF639825-731B-5D47-806A-2D6215B4DDB1}" type="datetime1">
              <a:rPr lang="en-US" smtClean="0">
                <a:solidFill>
                  <a:srgbClr val="FFFFFF">
                    <a:lumMod val="50000"/>
                  </a:srgbClr>
                </a:solidFill>
              </a:rPr>
              <a:pPr defTabSz="457200"/>
              <a:t>6/27/2018</a:t>
            </a:fld>
            <a:endParaRPr lang="en-US" dirty="0">
              <a:solidFill>
                <a:srgbClr val="FFFFFF">
                  <a:lumMod val="50000"/>
                </a:srgbClr>
              </a:solidFill>
            </a:endParaRPr>
          </a:p>
        </p:txBody>
      </p:sp>
      <p:sp>
        <p:nvSpPr>
          <p:cNvPr id="28" name="Slide Number Placeholder 6"/>
          <p:cNvSpPr>
            <a:spLocks noGrp="1"/>
          </p:cNvSpPr>
          <p:nvPr>
            <p:ph type="sldNum" sz="quarter" idx="12"/>
          </p:nvPr>
        </p:nvSpPr>
        <p:spPr>
          <a:xfrm>
            <a:off x="8600685" y="4798381"/>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pPr defTabSz="457200"/>
            <a:fld id="{0FE39AC3-0E75-AD46-AE71-AE18BB921AE3}" type="slidenum">
              <a:rPr lang="en-US" smtClean="0">
                <a:solidFill>
                  <a:srgbClr val="FFFFFF">
                    <a:lumMod val="50000"/>
                  </a:srgbClr>
                </a:solidFill>
              </a:rPr>
              <a:pPr defTabSz="457200"/>
              <a:t>‹#›</a:t>
            </a:fld>
            <a:endParaRPr lang="en-US" dirty="0">
              <a:solidFill>
                <a:srgbClr val="FFFFFF">
                  <a:lumMod val="50000"/>
                </a:srgbClr>
              </a:solidFill>
            </a:endParaRPr>
          </a:p>
        </p:txBody>
      </p:sp>
      <p:cxnSp>
        <p:nvCxnSpPr>
          <p:cNvPr id="29" name="Straight Connector 28"/>
          <p:cNvCxnSpPr/>
          <p:nvPr userDrawn="1"/>
        </p:nvCxnSpPr>
        <p:spPr>
          <a:xfrm rot="5400000" flipH="1" flipV="1">
            <a:off x="8435199" y="4850628"/>
            <a:ext cx="102394"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57201" y="4607676"/>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454960" y="4680835"/>
            <a:ext cx="571500" cy="285627"/>
          </a:xfrm>
          <a:prstGeom prst="rect">
            <a:avLst/>
          </a:prstGeom>
        </p:spPr>
      </p:pic>
      <p:sp>
        <p:nvSpPr>
          <p:cNvPr id="16" name="TextBox 15"/>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30532740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ullet list">
    <p:bg>
      <p:bgRef idx="1001">
        <a:schemeClr val="bg2"/>
      </p:bgRef>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457200" y="342900"/>
            <a:ext cx="5489903" cy="4257576"/>
          </a:xfrm>
          <a:prstGeom prst="rect">
            <a:avLst/>
          </a:prstGeom>
        </p:spPr>
        <p:txBody>
          <a:bodyPr lIns="0" tIns="0" rIns="0" bIns="0">
            <a:spAutoFit/>
          </a:bodyPr>
          <a:lstStyle>
            <a:lvl1pPr marL="0" indent="0">
              <a:spcBef>
                <a:spcPts val="2200"/>
              </a:spcBef>
              <a:spcAft>
                <a:spcPts val="0"/>
              </a:spcAft>
              <a:buNone/>
              <a:defRPr sz="24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4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1</a:t>
            </a:r>
            <a:endParaRPr lang="en-US" dirty="0"/>
          </a:p>
          <a:p>
            <a:pPr lvl="1"/>
            <a:r>
              <a:rPr lang="en-US" dirty="0" smtClean="0"/>
              <a:t>Bullet</a:t>
            </a:r>
          </a:p>
          <a:p>
            <a:pPr lvl="1"/>
            <a:r>
              <a:rPr lang="en-US" dirty="0" smtClean="0"/>
              <a:t>Bullet</a:t>
            </a:r>
          </a:p>
          <a:p>
            <a:pPr lvl="0"/>
            <a:r>
              <a:rPr lang="en-US" dirty="0" smtClean="0"/>
              <a:t>Item 2</a:t>
            </a:r>
          </a:p>
          <a:p>
            <a:pPr lvl="1"/>
            <a:r>
              <a:rPr lang="en-US" dirty="0" smtClean="0"/>
              <a:t>Bullet</a:t>
            </a:r>
          </a:p>
          <a:p>
            <a:pPr lvl="1"/>
            <a:r>
              <a:rPr lang="en-US" dirty="0" smtClean="0"/>
              <a:t>Bullet</a:t>
            </a:r>
          </a:p>
          <a:p>
            <a:pPr lvl="0"/>
            <a:r>
              <a:rPr lang="en-US" dirty="0" smtClean="0"/>
              <a:t>Item 3</a:t>
            </a:r>
          </a:p>
          <a:p>
            <a:pPr lvl="1"/>
            <a:r>
              <a:rPr lang="en-US" dirty="0" smtClean="0"/>
              <a:t>Bullet</a:t>
            </a:r>
          </a:p>
          <a:p>
            <a:pPr lvl="1"/>
            <a:r>
              <a:rPr lang="en-US" dirty="0" smtClean="0"/>
              <a:t>Bullet</a:t>
            </a:r>
          </a:p>
          <a:p>
            <a:pPr lvl="1"/>
            <a:endParaRPr lang="en-US" dirty="0" smtClean="0"/>
          </a:p>
        </p:txBody>
      </p:sp>
      <p:sp>
        <p:nvSpPr>
          <p:cNvPr id="25" name="Date Placeholder 2"/>
          <p:cNvSpPr>
            <a:spLocks noGrp="1"/>
          </p:cNvSpPr>
          <p:nvPr>
            <p:ph type="dt" sz="half" idx="10"/>
          </p:nvPr>
        </p:nvSpPr>
        <p:spPr>
          <a:xfrm>
            <a:off x="7269373" y="4798381"/>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pPr defTabSz="457200"/>
            <a:fld id="{FF639825-731B-5D47-806A-2D6215B4DDB1}" type="datetime1">
              <a:rPr lang="en-US" smtClean="0">
                <a:solidFill>
                  <a:srgbClr val="FFFFFF">
                    <a:lumMod val="50000"/>
                  </a:srgbClr>
                </a:solidFill>
              </a:rPr>
              <a:pPr defTabSz="457200"/>
              <a:t>6/27/2018</a:t>
            </a:fld>
            <a:endParaRPr lang="en-US" dirty="0">
              <a:solidFill>
                <a:srgbClr val="FFFFFF">
                  <a:lumMod val="50000"/>
                </a:srgbClr>
              </a:solidFill>
            </a:endParaRPr>
          </a:p>
        </p:txBody>
      </p:sp>
      <p:sp>
        <p:nvSpPr>
          <p:cNvPr id="26" name="Slide Number Placeholder 6"/>
          <p:cNvSpPr>
            <a:spLocks noGrp="1"/>
          </p:cNvSpPr>
          <p:nvPr>
            <p:ph type="sldNum" sz="quarter" idx="12"/>
          </p:nvPr>
        </p:nvSpPr>
        <p:spPr>
          <a:xfrm>
            <a:off x="8600685" y="4798381"/>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pPr defTabSz="457200"/>
            <a:fld id="{0FE39AC3-0E75-AD46-AE71-AE18BB921AE3}" type="slidenum">
              <a:rPr lang="en-US" smtClean="0">
                <a:solidFill>
                  <a:srgbClr val="FFFFFF">
                    <a:lumMod val="50000"/>
                  </a:srgbClr>
                </a:solidFill>
              </a:rPr>
              <a:pPr defTabSz="457200"/>
              <a:t>‹#›</a:t>
            </a:fld>
            <a:endParaRPr lang="en-US" dirty="0">
              <a:solidFill>
                <a:srgbClr val="FFFFFF">
                  <a:lumMod val="50000"/>
                </a:srgbClr>
              </a:solidFill>
            </a:endParaRPr>
          </a:p>
        </p:txBody>
      </p:sp>
      <p:cxnSp>
        <p:nvCxnSpPr>
          <p:cNvPr id="27" name="Straight Connector 26"/>
          <p:cNvCxnSpPr/>
          <p:nvPr userDrawn="1"/>
        </p:nvCxnSpPr>
        <p:spPr>
          <a:xfrm rot="5400000" flipH="1" flipV="1">
            <a:off x="8435199" y="4850628"/>
            <a:ext cx="102394"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57201" y="4607676"/>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454960" y="4680835"/>
            <a:ext cx="571500" cy="285627"/>
          </a:xfrm>
          <a:prstGeom prst="rect">
            <a:avLst/>
          </a:prstGeom>
        </p:spPr>
      </p:pic>
      <p:sp>
        <p:nvSpPr>
          <p:cNvPr id="14" name="TextBox 13"/>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4612899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ullet list columns">
    <p:bg>
      <p:bgRef idx="1001">
        <a:schemeClr val="bg2"/>
      </p:bgRef>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457200" y="342900"/>
            <a:ext cx="2651760" cy="2811780"/>
          </a:xfrm>
          <a:prstGeom prst="rect">
            <a:avLst/>
          </a:prstGeom>
        </p:spPr>
        <p:txBody>
          <a:bodyPr lIns="0" tIns="0" rIns="0" bIns="0">
            <a:noAutofit/>
          </a:bodyPr>
          <a:lstStyle>
            <a:lvl1pPr marL="0" indent="0">
              <a:spcBef>
                <a:spcPts val="1000"/>
              </a:spcBef>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1</a:t>
            </a:r>
          </a:p>
          <a:p>
            <a:pPr lvl="1"/>
            <a:r>
              <a:rPr lang="en-US" dirty="0" smtClean="0"/>
              <a:t>Bullet</a:t>
            </a:r>
          </a:p>
          <a:p>
            <a:pPr lvl="1"/>
            <a:r>
              <a:rPr lang="en-US" dirty="0" smtClean="0"/>
              <a:t>Bullet</a:t>
            </a:r>
          </a:p>
        </p:txBody>
      </p:sp>
      <p:sp>
        <p:nvSpPr>
          <p:cNvPr id="12" name="Content Placeholder 2"/>
          <p:cNvSpPr>
            <a:spLocks noGrp="1"/>
          </p:cNvSpPr>
          <p:nvPr>
            <p:ph idx="21" hasCustomPrompt="1"/>
          </p:nvPr>
        </p:nvSpPr>
        <p:spPr>
          <a:xfrm>
            <a:off x="3246532" y="342900"/>
            <a:ext cx="2651760" cy="2811780"/>
          </a:xfrm>
          <a:prstGeom prst="rect">
            <a:avLst/>
          </a:prstGeom>
        </p:spPr>
        <p:txBody>
          <a:bodyPr lIns="0" tIns="0" rIns="0" bIns="0">
            <a:noAutofit/>
          </a:bodyPr>
          <a:lstStyle>
            <a:lvl1pPr marL="0" indent="0">
              <a:spcBef>
                <a:spcPts val="1000"/>
              </a:spcBef>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2</a:t>
            </a:r>
          </a:p>
          <a:p>
            <a:pPr lvl="1"/>
            <a:r>
              <a:rPr lang="en-US" dirty="0" smtClean="0"/>
              <a:t>Bullet</a:t>
            </a:r>
          </a:p>
          <a:p>
            <a:pPr lvl="1"/>
            <a:r>
              <a:rPr lang="en-US" dirty="0" smtClean="0"/>
              <a:t>Bullet</a:t>
            </a:r>
          </a:p>
        </p:txBody>
      </p:sp>
      <p:sp>
        <p:nvSpPr>
          <p:cNvPr id="14" name="Content Placeholder 2"/>
          <p:cNvSpPr>
            <a:spLocks noGrp="1"/>
          </p:cNvSpPr>
          <p:nvPr>
            <p:ph idx="22" hasCustomPrompt="1"/>
          </p:nvPr>
        </p:nvSpPr>
        <p:spPr>
          <a:xfrm>
            <a:off x="6035863" y="342900"/>
            <a:ext cx="2651760" cy="2811780"/>
          </a:xfrm>
          <a:prstGeom prst="rect">
            <a:avLst/>
          </a:prstGeom>
        </p:spPr>
        <p:txBody>
          <a:bodyPr lIns="0" tIns="0" rIns="0" bIns="0">
            <a:noAutofit/>
          </a:bodyPr>
          <a:lstStyle>
            <a:lvl1pPr marL="0" indent="0">
              <a:spcBef>
                <a:spcPts val="1000"/>
              </a:spcBef>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3</a:t>
            </a:r>
          </a:p>
          <a:p>
            <a:pPr lvl="1"/>
            <a:r>
              <a:rPr lang="en-US" dirty="0" smtClean="0"/>
              <a:t>Bullet</a:t>
            </a:r>
          </a:p>
          <a:p>
            <a:pPr lvl="1"/>
            <a:r>
              <a:rPr lang="en-US" dirty="0" smtClean="0"/>
              <a:t>Bullet</a:t>
            </a:r>
          </a:p>
        </p:txBody>
      </p:sp>
      <p:sp>
        <p:nvSpPr>
          <p:cNvPr id="30" name="Date Placeholder 2"/>
          <p:cNvSpPr>
            <a:spLocks noGrp="1"/>
          </p:cNvSpPr>
          <p:nvPr>
            <p:ph type="dt" sz="half" idx="10"/>
          </p:nvPr>
        </p:nvSpPr>
        <p:spPr>
          <a:xfrm>
            <a:off x="7269373" y="4798381"/>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pPr defTabSz="457200"/>
            <a:fld id="{FF639825-731B-5D47-806A-2D6215B4DDB1}" type="datetime1">
              <a:rPr lang="en-US" smtClean="0">
                <a:solidFill>
                  <a:srgbClr val="FFFFFF">
                    <a:lumMod val="50000"/>
                  </a:srgbClr>
                </a:solidFill>
              </a:rPr>
              <a:pPr defTabSz="457200"/>
              <a:t>6/27/2018</a:t>
            </a:fld>
            <a:endParaRPr lang="en-US" dirty="0">
              <a:solidFill>
                <a:srgbClr val="FFFFFF">
                  <a:lumMod val="50000"/>
                </a:srgbClr>
              </a:solidFill>
            </a:endParaRPr>
          </a:p>
        </p:txBody>
      </p:sp>
      <p:sp>
        <p:nvSpPr>
          <p:cNvPr id="31" name="Slide Number Placeholder 6"/>
          <p:cNvSpPr>
            <a:spLocks noGrp="1"/>
          </p:cNvSpPr>
          <p:nvPr>
            <p:ph type="sldNum" sz="quarter" idx="12"/>
          </p:nvPr>
        </p:nvSpPr>
        <p:spPr>
          <a:xfrm>
            <a:off x="8600685" y="4798381"/>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pPr defTabSz="457200"/>
            <a:fld id="{0FE39AC3-0E75-AD46-AE71-AE18BB921AE3}" type="slidenum">
              <a:rPr lang="en-US" smtClean="0">
                <a:solidFill>
                  <a:srgbClr val="FFFFFF">
                    <a:lumMod val="50000"/>
                  </a:srgbClr>
                </a:solidFill>
              </a:rPr>
              <a:pPr defTabSz="457200"/>
              <a:t>‹#›</a:t>
            </a:fld>
            <a:endParaRPr lang="en-US" dirty="0">
              <a:solidFill>
                <a:srgbClr val="FFFFFF">
                  <a:lumMod val="50000"/>
                </a:srgbClr>
              </a:solidFill>
            </a:endParaRPr>
          </a:p>
        </p:txBody>
      </p:sp>
      <p:cxnSp>
        <p:nvCxnSpPr>
          <p:cNvPr id="32" name="Straight Connector 31"/>
          <p:cNvCxnSpPr/>
          <p:nvPr userDrawn="1"/>
        </p:nvCxnSpPr>
        <p:spPr>
          <a:xfrm rot="5400000" flipH="1" flipV="1">
            <a:off x="8435199" y="4850628"/>
            <a:ext cx="102394"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7201" y="4607676"/>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454960" y="4680835"/>
            <a:ext cx="571500" cy="285627"/>
          </a:xfrm>
          <a:prstGeom prst="rect">
            <a:avLst/>
          </a:prstGeom>
        </p:spPr>
      </p:pic>
      <p:sp>
        <p:nvSpPr>
          <p:cNvPr id="19" name="TextBox 18"/>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3301690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Columns text">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342900"/>
            <a:ext cx="2651760" cy="2808487"/>
          </a:xfrm>
          <a:prstGeom prst="rect">
            <a:avLst/>
          </a:prstGeom>
        </p:spPr>
        <p:txBody>
          <a:bodyPr lIns="0" tIns="0" rIns="0" bIns="0">
            <a:noAutofit/>
          </a:bodyPr>
          <a:lstStyle>
            <a:lvl1pPr marL="0" indent="0">
              <a:buNone/>
              <a:defRPr sz="280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
        <p:nvSpPr>
          <p:cNvPr id="28" name="Content Placeholder 5"/>
          <p:cNvSpPr>
            <a:spLocks noGrp="1"/>
          </p:cNvSpPr>
          <p:nvPr>
            <p:ph sz="quarter" idx="19" hasCustomPrompt="1"/>
          </p:nvPr>
        </p:nvSpPr>
        <p:spPr>
          <a:xfrm>
            <a:off x="3245372" y="342900"/>
            <a:ext cx="2651760" cy="2808487"/>
          </a:xfrm>
          <a:prstGeom prst="rect">
            <a:avLst/>
          </a:prstGeom>
        </p:spPr>
        <p:txBody>
          <a:bodyPr lIns="0" tIns="0" rIns="0" bIns="0">
            <a:noAutofit/>
          </a:bodyPr>
          <a:lstStyle>
            <a:lvl1pPr marL="0" indent="0">
              <a:buNone/>
              <a:defRPr sz="280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
        <p:nvSpPr>
          <p:cNvPr id="29" name="Content Placeholder 5"/>
          <p:cNvSpPr>
            <a:spLocks noGrp="1"/>
          </p:cNvSpPr>
          <p:nvPr>
            <p:ph sz="quarter" idx="20" hasCustomPrompt="1"/>
          </p:nvPr>
        </p:nvSpPr>
        <p:spPr>
          <a:xfrm>
            <a:off x="6035863" y="342900"/>
            <a:ext cx="2651760" cy="2808487"/>
          </a:xfrm>
          <a:prstGeom prst="rect">
            <a:avLst/>
          </a:prstGeom>
        </p:spPr>
        <p:txBody>
          <a:bodyPr lIns="0" tIns="0" rIns="0" bIns="0">
            <a:noAutofit/>
          </a:bodyPr>
          <a:lstStyle>
            <a:lvl1pPr marL="0" indent="0">
              <a:buNone/>
              <a:defRPr sz="2800" b="0" i="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
        <p:nvSpPr>
          <p:cNvPr id="27" name="Date Placeholder 2"/>
          <p:cNvSpPr>
            <a:spLocks noGrp="1"/>
          </p:cNvSpPr>
          <p:nvPr>
            <p:ph type="dt" sz="half" idx="10"/>
          </p:nvPr>
        </p:nvSpPr>
        <p:spPr>
          <a:xfrm>
            <a:off x="7269373" y="4798381"/>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pPr defTabSz="457200"/>
            <a:fld id="{FF639825-731B-5D47-806A-2D6215B4DDB1}" type="datetime1">
              <a:rPr lang="en-US" smtClean="0">
                <a:solidFill>
                  <a:srgbClr val="FFFFFF">
                    <a:lumMod val="50000"/>
                  </a:srgbClr>
                </a:solidFill>
              </a:rPr>
              <a:pPr defTabSz="457200"/>
              <a:t>6/27/2018</a:t>
            </a:fld>
            <a:endParaRPr lang="en-US" dirty="0">
              <a:solidFill>
                <a:srgbClr val="FFFFFF">
                  <a:lumMod val="50000"/>
                </a:srgbClr>
              </a:solidFill>
            </a:endParaRPr>
          </a:p>
        </p:txBody>
      </p:sp>
      <p:sp>
        <p:nvSpPr>
          <p:cNvPr id="30" name="Slide Number Placeholder 6"/>
          <p:cNvSpPr>
            <a:spLocks noGrp="1"/>
          </p:cNvSpPr>
          <p:nvPr>
            <p:ph type="sldNum" sz="quarter" idx="12"/>
          </p:nvPr>
        </p:nvSpPr>
        <p:spPr>
          <a:xfrm>
            <a:off x="8600685" y="4798381"/>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pPr defTabSz="457200"/>
            <a:fld id="{0FE39AC3-0E75-AD46-AE71-AE18BB921AE3}" type="slidenum">
              <a:rPr lang="en-US" smtClean="0">
                <a:solidFill>
                  <a:srgbClr val="FFFFFF">
                    <a:lumMod val="50000"/>
                  </a:srgbClr>
                </a:solidFill>
              </a:rPr>
              <a:pPr defTabSz="457200"/>
              <a:t>‹#›</a:t>
            </a:fld>
            <a:endParaRPr lang="en-US" dirty="0">
              <a:solidFill>
                <a:srgbClr val="FFFFFF">
                  <a:lumMod val="50000"/>
                </a:srgbClr>
              </a:solidFill>
            </a:endParaRPr>
          </a:p>
        </p:txBody>
      </p:sp>
      <p:cxnSp>
        <p:nvCxnSpPr>
          <p:cNvPr id="31" name="Straight Connector 30"/>
          <p:cNvCxnSpPr/>
          <p:nvPr userDrawn="1"/>
        </p:nvCxnSpPr>
        <p:spPr>
          <a:xfrm rot="5400000" flipH="1" flipV="1">
            <a:off x="8435199" y="4850628"/>
            <a:ext cx="102394"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57201" y="4607676"/>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454960" y="4680835"/>
            <a:ext cx="571500" cy="285627"/>
          </a:xfrm>
          <a:prstGeom prst="rect">
            <a:avLst/>
          </a:prstGeom>
        </p:spPr>
      </p:pic>
      <p:sp>
        <p:nvSpPr>
          <p:cNvPr id="16" name="TextBox 15"/>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37091642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Opening slide photo - dark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454960" y="4680835"/>
            <a:ext cx="571500" cy="285627"/>
          </a:xfrm>
          <a:prstGeom prst="rect">
            <a:avLst/>
          </a:prstGeom>
        </p:spPr>
      </p:pic>
      <p:sp>
        <p:nvSpPr>
          <p:cNvPr id="13" name="TextBox 12"/>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46605893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lIns="457200" anchor="ctr" anchorCtr="0"/>
          <a:lstStyle>
            <a:lvl1pPr marL="0" indent="0">
              <a:buFontTx/>
              <a:buNone/>
              <a:defRPr>
                <a:solidFill>
                  <a:schemeClr val="tx2">
                    <a:lumMod val="65000"/>
                  </a:schemeClr>
                </a:solidFill>
              </a:defRPr>
            </a:lvl1pPr>
          </a:lstStyle>
          <a:p>
            <a:endParaRPr lang="en-US"/>
          </a:p>
        </p:txBody>
      </p:sp>
      <p:sp>
        <p:nvSpPr>
          <p:cNvPr id="11" name="Title 1"/>
          <p:cNvSpPr>
            <a:spLocks noGrp="1"/>
          </p:cNvSpPr>
          <p:nvPr>
            <p:ph type="ctrTitle" hasCustomPrompt="1"/>
          </p:nvPr>
        </p:nvSpPr>
        <p:spPr>
          <a:xfrm>
            <a:off x="0" y="1720053"/>
            <a:ext cx="9144000" cy="615553"/>
          </a:xfrm>
          <a:prstGeom prst="rect">
            <a:avLst/>
          </a:prstGeom>
          <a:noFill/>
        </p:spPr>
        <p:txBody>
          <a:bodyPr lIns="457200" tIns="0" rIns="457200" bIns="0" anchor="ctr" anchorCtr="0">
            <a:spAutoFit/>
          </a:bodyPr>
          <a:lstStyle>
            <a:lvl1pPr>
              <a:defRPr sz="4000" b="0" i="0" baseline="0">
                <a:solidFill>
                  <a:schemeClr val="tx2"/>
                </a:solidFill>
                <a:latin typeface="Arial"/>
                <a:cs typeface="Kievit Offc Pro Medium"/>
              </a:defRPr>
            </a:lvl1pPr>
          </a:lstStyle>
          <a:p>
            <a:r>
              <a:rPr lang="en-US" dirty="0" smtClean="0"/>
              <a:t>Thank You</a:t>
            </a:r>
            <a:endParaRPr lang="en-US" dirty="0"/>
          </a:p>
        </p:txBody>
      </p:sp>
      <p:pic>
        <p:nvPicPr>
          <p:cNvPr id="5" name="Picture 4"/>
          <p:cNvPicPr>
            <a:picLocks noChangeAspect="1"/>
          </p:cNvPicPr>
          <p:nvPr userDrawn="1"/>
        </p:nvPicPr>
        <p:blipFill>
          <a:blip r:embed="rId2"/>
          <a:stretch>
            <a:fillRect/>
          </a:stretch>
        </p:blipFill>
        <p:spPr>
          <a:xfrm>
            <a:off x="454960" y="4661647"/>
            <a:ext cx="571500" cy="286885"/>
          </a:xfrm>
          <a:prstGeom prst="rect">
            <a:avLst/>
          </a:prstGeom>
        </p:spPr>
      </p:pic>
    </p:spTree>
    <p:extLst>
      <p:ext uri="{BB962C8B-B14F-4D97-AF65-F5344CB8AC3E}">
        <p14:creationId xmlns:p14="http://schemas.microsoft.com/office/powerpoint/2010/main" val="246546982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Headline subhead">
    <p:spTree>
      <p:nvGrpSpPr>
        <p:cNvPr id="1" name=""/>
        <p:cNvGrpSpPr/>
        <p:nvPr/>
      </p:nvGrpSpPr>
      <p:grpSpPr>
        <a:xfrm>
          <a:off x="0" y="0"/>
          <a:ext cx="0" cy="0"/>
          <a:chOff x="0" y="0"/>
          <a:chExt cx="0" cy="0"/>
        </a:xfrm>
      </p:grpSpPr>
      <p:sp>
        <p:nvSpPr>
          <p:cNvPr id="2" name="Title 1"/>
          <p:cNvSpPr>
            <a:spLocks noGrp="1"/>
          </p:cNvSpPr>
          <p:nvPr>
            <p:ph type="title"/>
          </p:nvPr>
        </p:nvSpPr>
        <p:spPr>
          <a:xfrm>
            <a:off x="628651" y="869088"/>
            <a:ext cx="7882052" cy="845414"/>
          </a:xfrm>
        </p:spPr>
        <p:txBody>
          <a:bodyPr anchor="t">
            <a:normAutofit/>
          </a:bodyPr>
          <a:lstStyle>
            <a:lvl1pPr>
              <a:defRPr sz="2700">
                <a:solidFill>
                  <a:srgbClr val="002060"/>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2228850"/>
            <a:ext cx="4286250" cy="571500"/>
          </a:xfrm>
        </p:spPr>
        <p:txBody>
          <a:bodyPr>
            <a:normAutofit/>
          </a:bodyPr>
          <a:lstStyle>
            <a:lvl1pPr marL="0" indent="0">
              <a:spcBef>
                <a:spcPts val="0"/>
              </a:spcBef>
              <a:buNone/>
              <a:defRPr sz="1800">
                <a:solidFill>
                  <a:srgbClr val="002060"/>
                </a:solidFill>
                <a:latin typeface="Franklin Gothic Book" panose="020B0503020102020204" pitchFamily="34" charset="0"/>
              </a:defRPr>
            </a:lvl1pPr>
            <a:lvl2pPr marL="342873" indent="0">
              <a:buNone/>
              <a:defRPr/>
            </a:lvl2pPr>
          </a:lstStyle>
          <a:p>
            <a:pPr lvl="0"/>
            <a:r>
              <a:rPr lang="en-US" dirty="0" smtClean="0"/>
              <a:t>Click to edit Master text styles</a:t>
            </a:r>
          </a:p>
          <a:p>
            <a:pPr lvl="0"/>
            <a:endParaRPr lang="en-US" dirty="0" smtClean="0"/>
          </a:p>
        </p:txBody>
      </p:sp>
      <p:sp>
        <p:nvSpPr>
          <p:cNvPr id="13" name="Content Placeholder 12"/>
          <p:cNvSpPr>
            <a:spLocks noGrp="1"/>
          </p:cNvSpPr>
          <p:nvPr>
            <p:ph sz="quarter" idx="13" hasCustomPrompt="1"/>
          </p:nvPr>
        </p:nvSpPr>
        <p:spPr>
          <a:xfrm>
            <a:off x="628651" y="514351"/>
            <a:ext cx="7882052" cy="354735"/>
          </a:xfrm>
        </p:spPr>
        <p:txBody>
          <a:bodyPr>
            <a:normAutofit/>
          </a:bodyPr>
          <a:lstStyle>
            <a:lvl1pPr marL="0" indent="0">
              <a:buNone/>
              <a:defRPr sz="1400">
                <a:solidFill>
                  <a:srgbClr val="A6A7A8"/>
                </a:solidFill>
                <a:latin typeface="Franklin Gothic Demi Cond" panose="020B0706030402020204" pitchFamily="34" charset="0"/>
              </a:defRPr>
            </a:lvl1pPr>
            <a:lvl2pPr marL="342873" indent="0">
              <a:buNone/>
              <a:defRPr/>
            </a:lvl2pPr>
            <a:lvl3pPr marL="685745" indent="0">
              <a:buNone/>
              <a:defRPr/>
            </a:lvl3pPr>
            <a:lvl4pPr marL="1028618" indent="0">
              <a:buNone/>
              <a:defRPr/>
            </a:lvl4pPr>
            <a:lvl5pPr marL="1371491" indent="0">
              <a:buNone/>
              <a:defRPr/>
            </a:lvl5pPr>
          </a:lstStyle>
          <a:p>
            <a:pPr lvl="0"/>
            <a:r>
              <a:rPr lang="en-US" dirty="0" smtClean="0"/>
              <a:t>click to edit master text style</a:t>
            </a:r>
          </a:p>
        </p:txBody>
      </p:sp>
      <p:sp>
        <p:nvSpPr>
          <p:cNvPr id="6" name="Content Placeholder 2"/>
          <p:cNvSpPr>
            <a:spLocks noGrp="1"/>
          </p:cNvSpPr>
          <p:nvPr>
            <p:ph idx="15"/>
          </p:nvPr>
        </p:nvSpPr>
        <p:spPr>
          <a:xfrm>
            <a:off x="628650" y="2800350"/>
            <a:ext cx="4286250" cy="2228850"/>
          </a:xfrm>
        </p:spPr>
        <p:txBody>
          <a:bodyPr>
            <a:normAutofit/>
          </a:bodyPr>
          <a:lstStyle>
            <a:lvl1pPr marL="0" indent="0">
              <a:spcBef>
                <a:spcPts val="0"/>
              </a:spcBef>
              <a:spcAft>
                <a:spcPts val="900"/>
              </a:spcAft>
              <a:buNone/>
              <a:defRPr sz="1600">
                <a:solidFill>
                  <a:schemeClr val="tx1">
                    <a:lumMod val="65000"/>
                    <a:lumOff val="35000"/>
                  </a:schemeClr>
                </a:solidFill>
                <a:latin typeface="+mn-lt"/>
              </a:defRPr>
            </a:lvl1pPr>
            <a:lvl2pPr marL="342873" indent="0">
              <a:buNone/>
              <a:defRPr/>
            </a:lvl2pPr>
          </a:lstStyle>
          <a:p>
            <a:pPr lvl="0"/>
            <a:r>
              <a:rPr lang="en-US" dirty="0" smtClean="0"/>
              <a:t>Click to edit Master text styles</a:t>
            </a:r>
          </a:p>
          <a:p>
            <a:pPr lvl="0"/>
            <a:endParaRPr lang="en-US" dirty="0" smtClean="0"/>
          </a:p>
        </p:txBody>
      </p:sp>
    </p:spTree>
    <p:extLst>
      <p:ext uri="{BB962C8B-B14F-4D97-AF65-F5344CB8AC3E}">
        <p14:creationId xmlns:p14="http://schemas.microsoft.com/office/powerpoint/2010/main" val="178462735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lIns="68580" tIns="34290" rIns="68580" bIns="34290"/>
          <a:lstStyle/>
          <a:p>
            <a:pPr defTabSz="457200"/>
            <a:fld id="{7FCA31D6-87ED-4C5C-A518-31E6D558B800}" type="datetime1">
              <a:rPr lang="en-US" smtClean="0">
                <a:solidFill>
                  <a:srgbClr val="FFFFFF"/>
                </a:solidFill>
              </a:rPr>
              <a:pPr defTabSz="457200"/>
              <a:t>6/27/2018</a:t>
            </a:fld>
            <a:endParaRPr lang="en-US">
              <a:solidFill>
                <a:srgbClr val="FFFFFF"/>
              </a:solidFill>
            </a:endParaRPr>
          </a:p>
        </p:txBody>
      </p:sp>
      <p:sp>
        <p:nvSpPr>
          <p:cNvPr id="3" name="Footer Placeholder 2"/>
          <p:cNvSpPr>
            <a:spLocks noGrp="1"/>
          </p:cNvSpPr>
          <p:nvPr>
            <p:ph type="ftr" sz="quarter" idx="11"/>
          </p:nvPr>
        </p:nvSpPr>
        <p:spPr>
          <a:xfrm>
            <a:off x="3028950" y="4767263"/>
            <a:ext cx="3086100" cy="273844"/>
          </a:xfrm>
          <a:prstGeom prst="rect">
            <a:avLst/>
          </a:prstGeom>
        </p:spPr>
        <p:txBody>
          <a:bodyPr lIns="68580" tIns="34290" rIns="68580" bIns="34290"/>
          <a:lstStyle/>
          <a:p>
            <a:pPr defTabSz="457200"/>
            <a:endParaRPr lang="en-US">
              <a:solidFill>
                <a:srgbClr val="FFFFFF"/>
              </a:solidFill>
            </a:endParaRPr>
          </a:p>
        </p:txBody>
      </p:sp>
      <p:sp>
        <p:nvSpPr>
          <p:cNvPr id="4" name="Slide Number Placeholder 3"/>
          <p:cNvSpPr>
            <a:spLocks noGrp="1"/>
          </p:cNvSpPr>
          <p:nvPr>
            <p:ph type="sldNum" sz="quarter" idx="12"/>
          </p:nvPr>
        </p:nvSpPr>
        <p:spPr>
          <a:xfrm>
            <a:off x="6457950" y="4767263"/>
            <a:ext cx="2057400" cy="273844"/>
          </a:xfrm>
          <a:prstGeom prst="rect">
            <a:avLst/>
          </a:prstGeom>
        </p:spPr>
        <p:txBody>
          <a:bodyPr lIns="68580" tIns="34290" rIns="68580" bIns="34290"/>
          <a:lstStyle/>
          <a:p>
            <a:pPr defTabSz="457200"/>
            <a:fld id="{3D48630B-33C0-4F4A-BEDC-14D44980260E}" type="slidenum">
              <a:rPr lang="en-US" smtClean="0">
                <a:solidFill>
                  <a:srgbClr val="FFFFFF"/>
                </a:solidFill>
              </a:rPr>
              <a:pPr defTabSz="457200"/>
              <a:t>‹#›</a:t>
            </a:fld>
            <a:endParaRPr lang="en-US">
              <a:solidFill>
                <a:srgbClr val="FFFFFF"/>
              </a:solidFill>
            </a:endParaRPr>
          </a:p>
        </p:txBody>
      </p:sp>
    </p:spTree>
    <p:extLst>
      <p:ext uri="{BB962C8B-B14F-4D97-AF65-F5344CB8AC3E}">
        <p14:creationId xmlns:p14="http://schemas.microsoft.com/office/powerpoint/2010/main" val="319624430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pPr defTabSz="457200"/>
            <a:fld id="{6C83FB33-8FBA-424D-ABC8-C714847A1EBD}" type="datetime1">
              <a:rPr lang="en-US" smtClean="0">
                <a:solidFill>
                  <a:srgbClr val="FFFFFF"/>
                </a:solidFill>
              </a:rPr>
              <a:pPr defTabSz="457200"/>
              <a:t>6/27/2018</a:t>
            </a:fld>
            <a:endParaRPr lang="en-US">
              <a:solidFill>
                <a:srgbClr val="FFFFFF"/>
              </a:solidFill>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pPr defTabSz="457200"/>
            <a:endParaRPr lang="en-US">
              <a:solidFill>
                <a:srgbClr val="FFFFFF"/>
              </a:solidFill>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pPr defTabSz="457200"/>
            <a:fld id="{3D48630B-33C0-4F4A-BEDC-14D44980260E}" type="slidenum">
              <a:rPr lang="en-US" smtClean="0">
                <a:solidFill>
                  <a:srgbClr val="FFFFFF"/>
                </a:solidFill>
              </a:rPr>
              <a:pPr defTabSz="457200"/>
              <a:t>‹#›</a:t>
            </a:fld>
            <a:endParaRPr lang="en-US">
              <a:solidFill>
                <a:srgbClr val="FFFFFF"/>
              </a:solidFill>
            </a:endParaRPr>
          </a:p>
        </p:txBody>
      </p:sp>
    </p:spTree>
    <p:extLst>
      <p:ext uri="{BB962C8B-B14F-4D97-AF65-F5344CB8AC3E}">
        <p14:creationId xmlns:p14="http://schemas.microsoft.com/office/powerpoint/2010/main" val="40556748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3973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sp>
        <p:nvSpPr>
          <p:cNvPr id="7" name="Shape 259"/>
          <p:cNvSpPr txBox="1">
            <a:spLocks/>
          </p:cNvSpPr>
          <p:nvPr userDrawn="1"/>
        </p:nvSpPr>
        <p:spPr>
          <a:xfrm>
            <a:off x="5" y="233796"/>
            <a:ext cx="9143999" cy="34289"/>
          </a:xfrm>
          <a:prstGeom prst="rect">
            <a:avLst/>
          </a:prstGeom>
          <a:solidFill>
            <a:srgbClr val="FFDC6D"/>
          </a:solidFill>
          <a:ln w="9525" cap="flat" cmpd="sng">
            <a:solidFill>
              <a:srgbClr val="366092"/>
            </a:solidFill>
            <a:prstDash val="solid"/>
            <a:round/>
            <a:headEnd type="none" w="med" len="med"/>
            <a:tailEnd type="none" w="med" len="med"/>
          </a:ln>
        </p:spPr>
        <p:txBody>
          <a:bodyPr vert="horz" lIns="91425" tIns="45700" rIns="91425" bIns="45700" rtlCol="0" anchor="ctr"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spcBef>
                <a:spcPts val="0"/>
              </a:spcBef>
              <a:buClr>
                <a:srgbClr val="000000"/>
              </a:buClr>
              <a:buSzPct val="25000"/>
              <a:buFont typeface="Calibri"/>
              <a:buNone/>
            </a:pPr>
            <a:endParaRPr lang="en-US" sz="260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83238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sp>
        <p:nvSpPr>
          <p:cNvPr id="7" name="Shape 259"/>
          <p:cNvSpPr txBox="1">
            <a:spLocks/>
          </p:cNvSpPr>
          <p:nvPr userDrawn="1"/>
        </p:nvSpPr>
        <p:spPr>
          <a:xfrm>
            <a:off x="5" y="233796"/>
            <a:ext cx="9143999" cy="34289"/>
          </a:xfrm>
          <a:prstGeom prst="rect">
            <a:avLst/>
          </a:prstGeom>
          <a:solidFill>
            <a:srgbClr val="FFDC6D"/>
          </a:solidFill>
          <a:ln w="9525" cap="flat" cmpd="sng">
            <a:solidFill>
              <a:srgbClr val="366092"/>
            </a:solidFill>
            <a:prstDash val="solid"/>
            <a:round/>
            <a:headEnd type="none" w="med" len="med"/>
            <a:tailEnd type="none" w="med" len="med"/>
          </a:ln>
        </p:spPr>
        <p:txBody>
          <a:bodyPr vert="horz" lIns="91425" tIns="45700" rIns="91425" bIns="45700" rtlCol="0" anchor="ctr"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spcBef>
                <a:spcPts val="0"/>
              </a:spcBef>
              <a:buClr>
                <a:srgbClr val="000000"/>
              </a:buClr>
              <a:buSzPct val="25000"/>
              <a:buFont typeface="Calibri"/>
              <a:buNone/>
            </a:pPr>
            <a:endParaRPr lang="en-US" sz="260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3418731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1563941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A16C9D-59F9-4B2D-9821-B37938DA18B2}"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FF424-B931-45FC-8FDA-5213065961E5}" type="slidenum">
              <a:rPr lang="en-US" smtClean="0"/>
              <a:pPr/>
              <a:t>‹#›</a:t>
            </a:fld>
            <a:endParaRPr lang="en-US"/>
          </a:p>
        </p:txBody>
      </p:sp>
      <p:sp>
        <p:nvSpPr>
          <p:cNvPr id="8" name="Shape 259"/>
          <p:cNvSpPr txBox="1">
            <a:spLocks/>
          </p:cNvSpPr>
          <p:nvPr userDrawn="1"/>
        </p:nvSpPr>
        <p:spPr>
          <a:xfrm>
            <a:off x="5" y="233796"/>
            <a:ext cx="9143999" cy="34289"/>
          </a:xfrm>
          <a:prstGeom prst="rect">
            <a:avLst/>
          </a:prstGeom>
          <a:solidFill>
            <a:srgbClr val="FFDC6D"/>
          </a:solidFill>
          <a:ln w="9525" cap="flat" cmpd="sng">
            <a:solidFill>
              <a:srgbClr val="366092"/>
            </a:solidFill>
            <a:prstDash val="solid"/>
            <a:round/>
            <a:headEnd type="none" w="med" len="med"/>
            <a:tailEnd type="none" w="med" len="med"/>
          </a:ln>
        </p:spPr>
        <p:txBody>
          <a:bodyPr vert="horz" lIns="91425" tIns="45700" rIns="91425" bIns="45700" rtlCol="0" anchor="ctr"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spcBef>
                <a:spcPts val="0"/>
              </a:spcBef>
              <a:buClr>
                <a:srgbClr val="000000"/>
              </a:buClr>
              <a:buSzPct val="25000"/>
              <a:buFont typeface="Calibri"/>
              <a:buNone/>
            </a:pPr>
            <a:endParaRPr lang="en-US" sz="260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546516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A16C9D-59F9-4B2D-9821-B37938DA18B2}" type="datetimeFigureOut">
              <a:rPr lang="en-US" smtClean="0"/>
              <a:pPr/>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EFF424-B931-45FC-8FDA-5213065961E5}" type="slidenum">
              <a:rPr lang="en-US" smtClean="0"/>
              <a:pPr/>
              <a:t>‹#›</a:t>
            </a:fld>
            <a:endParaRPr lang="en-US"/>
          </a:p>
        </p:txBody>
      </p:sp>
      <p:sp>
        <p:nvSpPr>
          <p:cNvPr id="10" name="Shape 259"/>
          <p:cNvSpPr txBox="1">
            <a:spLocks/>
          </p:cNvSpPr>
          <p:nvPr userDrawn="1"/>
        </p:nvSpPr>
        <p:spPr>
          <a:xfrm>
            <a:off x="5" y="233796"/>
            <a:ext cx="9143999" cy="34289"/>
          </a:xfrm>
          <a:prstGeom prst="rect">
            <a:avLst/>
          </a:prstGeom>
          <a:solidFill>
            <a:srgbClr val="FFDC6D"/>
          </a:solidFill>
          <a:ln w="9525" cap="flat" cmpd="sng">
            <a:solidFill>
              <a:srgbClr val="366092"/>
            </a:solidFill>
            <a:prstDash val="solid"/>
            <a:round/>
            <a:headEnd type="none" w="med" len="med"/>
            <a:tailEnd type="none" w="med" len="med"/>
          </a:ln>
        </p:spPr>
        <p:txBody>
          <a:bodyPr vert="horz" lIns="91425" tIns="45700" rIns="91425" bIns="45700" rtlCol="0" anchor="ctr"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spcBef>
                <a:spcPts val="0"/>
              </a:spcBef>
              <a:buClr>
                <a:srgbClr val="000000"/>
              </a:buClr>
              <a:buSzPct val="25000"/>
              <a:buFont typeface="Calibri"/>
              <a:buNone/>
            </a:pPr>
            <a:endParaRPr lang="en-US" sz="260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3297382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A16C9D-59F9-4B2D-9821-B37938DA18B2}" type="datetimeFigureOut">
              <a:rPr lang="en-US" smtClean="0"/>
              <a:pPr/>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3641979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16C9D-59F9-4B2D-9821-B37938DA18B2}" type="datetimeFigureOut">
              <a:rPr lang="en-US" smtClean="0"/>
              <a:pPr/>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673642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16C9D-59F9-4B2D-9821-B37938DA18B2}"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141052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820011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16C9D-59F9-4B2D-9821-B37938DA18B2}"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3999749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335072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214213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880118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820011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124679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D3763-120B-42A4-8A6C-C8B12BD35CC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675035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D3763-120B-42A4-8A6C-C8B12BD35CC3}"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4016934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D3763-120B-42A4-8A6C-C8B12BD35CC3}"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11491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D3763-120B-42A4-8A6C-C8B12BD35CC3}"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66658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124679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D3763-120B-42A4-8A6C-C8B12BD35CC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2733658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D3763-120B-42A4-8A6C-C8B12BD35CC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607749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1363061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39737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2"/>
            <a:ext cx="7848600" cy="1445419"/>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sp>
        <p:nvSpPr>
          <p:cNvPr id="9" name="Shape 259"/>
          <p:cNvSpPr txBox="1">
            <a:spLocks/>
          </p:cNvSpPr>
          <p:nvPr userDrawn="1"/>
        </p:nvSpPr>
        <p:spPr>
          <a:xfrm>
            <a:off x="5" y="233796"/>
            <a:ext cx="9143999" cy="34289"/>
          </a:xfrm>
          <a:prstGeom prst="rect">
            <a:avLst/>
          </a:prstGeom>
          <a:solidFill>
            <a:srgbClr val="FFDC6D"/>
          </a:solidFill>
          <a:ln w="9525" cap="flat" cmpd="sng">
            <a:solidFill>
              <a:srgbClr val="366092"/>
            </a:solidFill>
            <a:prstDash val="solid"/>
            <a:round/>
            <a:headEnd type="none" w="med" len="med"/>
            <a:tailEnd type="none" w="med" len="med"/>
          </a:ln>
        </p:spPr>
        <p:txBody>
          <a:bodyPr vert="horz" lIns="91425" tIns="45700" rIns="91425" bIns="45700" rtlCol="0" anchor="ctr"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spcBef>
                <a:spcPts val="0"/>
              </a:spcBef>
              <a:buClr>
                <a:srgbClr val="000000"/>
              </a:buClr>
              <a:buSzPct val="25000"/>
              <a:buFont typeface="Calibri"/>
              <a:buNone/>
            </a:pPr>
            <a:endParaRPr lang="en-US" sz="260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986142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sp>
        <p:nvSpPr>
          <p:cNvPr id="7" name="Shape 259"/>
          <p:cNvSpPr txBox="1">
            <a:spLocks/>
          </p:cNvSpPr>
          <p:nvPr userDrawn="1"/>
        </p:nvSpPr>
        <p:spPr>
          <a:xfrm>
            <a:off x="5" y="233796"/>
            <a:ext cx="9143999" cy="34289"/>
          </a:xfrm>
          <a:prstGeom prst="rect">
            <a:avLst/>
          </a:prstGeom>
          <a:solidFill>
            <a:srgbClr val="FFDC6D"/>
          </a:solidFill>
          <a:ln w="9525" cap="flat" cmpd="sng">
            <a:solidFill>
              <a:srgbClr val="366092"/>
            </a:solidFill>
            <a:prstDash val="solid"/>
            <a:round/>
            <a:headEnd type="none" w="med" len="med"/>
            <a:tailEnd type="none" w="med" len="med"/>
          </a:ln>
        </p:spPr>
        <p:txBody>
          <a:bodyPr vert="horz" lIns="91425" tIns="45700" rIns="91425" bIns="45700" rtlCol="0" anchor="ctr"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spcBef>
                <a:spcPts val="0"/>
              </a:spcBef>
              <a:buClr>
                <a:srgbClr val="000000"/>
              </a:buClr>
              <a:buSzPct val="25000"/>
              <a:buFont typeface="Calibri"/>
              <a:buNone/>
            </a:pPr>
            <a:endParaRPr lang="en-US" sz="260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593504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cxnSp>
        <p:nvCxnSpPr>
          <p:cNvPr id="7" name="Straight Connector 6"/>
          <p:cNvCxnSpPr/>
          <p:nvPr/>
        </p:nvCxnSpPr>
        <p:spPr>
          <a:xfrm>
            <a:off x="731520" y="3449576"/>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3900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A16C9D-59F9-4B2D-9821-B37938DA18B2}"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FF424-B931-45FC-8FDA-5213065961E5}" type="slidenum">
              <a:rPr lang="en-US" smtClean="0"/>
              <a:pPr/>
              <a:t>‹#›</a:t>
            </a:fld>
            <a:endParaRPr lang="en-US"/>
          </a:p>
        </p:txBody>
      </p:sp>
      <p:sp>
        <p:nvSpPr>
          <p:cNvPr id="8" name="Shape 259"/>
          <p:cNvSpPr txBox="1">
            <a:spLocks/>
          </p:cNvSpPr>
          <p:nvPr userDrawn="1"/>
        </p:nvSpPr>
        <p:spPr>
          <a:xfrm>
            <a:off x="5" y="233796"/>
            <a:ext cx="9143999" cy="34289"/>
          </a:xfrm>
          <a:prstGeom prst="rect">
            <a:avLst/>
          </a:prstGeom>
          <a:solidFill>
            <a:srgbClr val="FFDC6D"/>
          </a:solidFill>
          <a:ln w="9525" cap="flat" cmpd="sng">
            <a:solidFill>
              <a:srgbClr val="366092"/>
            </a:solidFill>
            <a:prstDash val="solid"/>
            <a:round/>
            <a:headEnd type="none" w="med" len="med"/>
            <a:tailEnd type="none" w="med" len="med"/>
          </a:ln>
        </p:spPr>
        <p:txBody>
          <a:bodyPr vert="horz" lIns="91425" tIns="45700" rIns="91425" bIns="45700" rtlCol="0" anchor="ctr"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spcBef>
                <a:spcPts val="0"/>
              </a:spcBef>
              <a:buClr>
                <a:srgbClr val="000000"/>
              </a:buClr>
              <a:buSzPct val="25000"/>
              <a:buFont typeface="Calibri"/>
              <a:buNone/>
            </a:pPr>
            <a:endParaRPr lang="en-US" sz="260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507477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A16C9D-59F9-4B2D-9821-B37938DA18B2}" type="datetimeFigureOut">
              <a:rPr lang="en-US" smtClean="0"/>
              <a:pPr/>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EFF424-B931-45FC-8FDA-5213065961E5}" type="slidenum">
              <a:rPr lang="en-US" smtClean="0"/>
              <a:pPr/>
              <a:t>‹#›</a:t>
            </a:fld>
            <a:endParaRPr lang="en-US"/>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hape 259"/>
          <p:cNvSpPr txBox="1">
            <a:spLocks/>
          </p:cNvSpPr>
          <p:nvPr userDrawn="1"/>
        </p:nvSpPr>
        <p:spPr>
          <a:xfrm>
            <a:off x="5" y="233796"/>
            <a:ext cx="9143999" cy="34289"/>
          </a:xfrm>
          <a:prstGeom prst="rect">
            <a:avLst/>
          </a:prstGeom>
          <a:solidFill>
            <a:srgbClr val="FFDC6D"/>
          </a:solidFill>
          <a:ln w="9525" cap="flat" cmpd="sng">
            <a:solidFill>
              <a:srgbClr val="366092"/>
            </a:solidFill>
            <a:prstDash val="solid"/>
            <a:round/>
            <a:headEnd type="none" w="med" len="med"/>
            <a:tailEnd type="none" w="med" len="med"/>
          </a:ln>
        </p:spPr>
        <p:txBody>
          <a:bodyPr vert="horz" lIns="91425" tIns="45700" rIns="91425" bIns="45700" rtlCol="0" anchor="ctr"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spcBef>
                <a:spcPts val="0"/>
              </a:spcBef>
              <a:buClr>
                <a:srgbClr val="000000"/>
              </a:buClr>
              <a:buSzPct val="25000"/>
              <a:buFont typeface="Calibri"/>
              <a:buNone/>
            </a:pPr>
            <a:endParaRPr lang="en-US" sz="260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3677175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A16C9D-59F9-4B2D-9821-B37938DA18B2}" type="datetimeFigureOut">
              <a:rPr lang="en-US" smtClean="0"/>
              <a:pPr/>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43892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D3763-120B-42A4-8A6C-C8B12BD35CC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675035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16C9D-59F9-4B2D-9821-B37938DA18B2}" type="datetimeFigureOut">
              <a:rPr lang="en-US" smtClean="0"/>
              <a:pPr/>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3011106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97917"/>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16C9D-59F9-4B2D-9821-B37938DA18B2}"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FF424-B931-45FC-8FDA-5213065961E5}" type="slidenum">
              <a:rPr lang="en-US" smtClean="0"/>
              <a:pPr/>
              <a:t>‹#›</a:t>
            </a:fld>
            <a:endParaRPr lang="en-US"/>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403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16C9D-59F9-4B2D-9821-B37938DA18B2}"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4232339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2666101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689294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pening slide - Dark Text 2">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9144000" cy="5143500"/>
          </a:xfrm>
        </p:spPr>
        <p:txBody>
          <a:bodyPr lIns="457200" tIns="2514600" anchor="ctr" anchorCtr="0"/>
          <a:lstStyle>
            <a:lvl1pPr marL="0" indent="0">
              <a:buFontTx/>
              <a:buNone/>
              <a:defRPr>
                <a:solidFill>
                  <a:schemeClr val="tx2">
                    <a:lumMod val="65000"/>
                  </a:schemeClr>
                </a:solidFill>
              </a:defRPr>
            </a:lvl1pPr>
          </a:lstStyle>
          <a:p>
            <a:endParaRPr lang="en-US" dirty="0"/>
          </a:p>
        </p:txBody>
      </p:sp>
      <p:sp>
        <p:nvSpPr>
          <p:cNvPr id="2" name="Title 1"/>
          <p:cNvSpPr>
            <a:spLocks noGrp="1"/>
          </p:cNvSpPr>
          <p:nvPr>
            <p:ph type="ctrTitle"/>
          </p:nvPr>
        </p:nvSpPr>
        <p:spPr>
          <a:xfrm>
            <a:off x="0" y="1720053"/>
            <a:ext cx="9144000" cy="615553"/>
          </a:xfrm>
          <a:prstGeom prst="rect">
            <a:avLst/>
          </a:prstGeom>
          <a:noFill/>
        </p:spPr>
        <p:txBody>
          <a:bodyPr lIns="457200" tIns="0" rIns="457200" bIns="0" anchor="ctr" anchorCtr="0">
            <a:spAutoFit/>
          </a:bodyPr>
          <a:lstStyle>
            <a:lvl1pPr>
              <a:defRPr sz="4000" b="0" i="0" baseline="0">
                <a:solidFill>
                  <a:srgbClr val="002060"/>
                </a:solidFill>
                <a:latin typeface="Arial"/>
                <a:cs typeface="Kievit Offc Pro Medium"/>
              </a:defRPr>
            </a:lvl1pPr>
          </a:lstStyle>
          <a:p>
            <a:endParaRPr lang="en-US" dirty="0"/>
          </a:p>
        </p:txBody>
      </p:sp>
      <p:pic>
        <p:nvPicPr>
          <p:cNvPr id="8" name="Picture 7"/>
          <p:cNvPicPr>
            <a:picLocks noChangeAspect="1"/>
          </p:cNvPicPr>
          <p:nvPr userDrawn="1"/>
        </p:nvPicPr>
        <p:blipFill>
          <a:blip r:embed="rId2"/>
          <a:stretch>
            <a:fillRect/>
          </a:stretch>
        </p:blipFill>
        <p:spPr>
          <a:xfrm>
            <a:off x="454960" y="4680835"/>
            <a:ext cx="571500" cy="285627"/>
          </a:xfrm>
          <a:prstGeom prst="rect">
            <a:avLst/>
          </a:prstGeom>
        </p:spPr>
      </p:pic>
      <p:sp>
        <p:nvSpPr>
          <p:cNvPr id="9" name="TextBox 8"/>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49542672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426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616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6372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04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D3763-120B-42A4-8A6C-C8B12BD35CC3}"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40169343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77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479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136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764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828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265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460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8801181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8200115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12467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D3763-120B-42A4-8A6C-C8B12BD35CC3}"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11491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D3763-120B-42A4-8A6C-C8B12BD35CC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6750350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D3763-120B-42A4-8A6C-C8B12BD35CC3}"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4016934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D3763-120B-42A4-8A6C-C8B12BD35CC3}"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11491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D3763-120B-42A4-8A6C-C8B12BD35CC3}"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6665870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D3763-120B-42A4-8A6C-C8B12BD35CC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27336584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D3763-120B-42A4-8A6C-C8B12BD35CC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607749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13630617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D3763-120B-42A4-8A6C-C8B12BD35CC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397372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2"/>
            <a:ext cx="7848600" cy="1445419"/>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sp>
        <p:nvSpPr>
          <p:cNvPr id="9" name="Shape 259"/>
          <p:cNvSpPr txBox="1">
            <a:spLocks/>
          </p:cNvSpPr>
          <p:nvPr userDrawn="1"/>
        </p:nvSpPr>
        <p:spPr>
          <a:xfrm>
            <a:off x="5" y="233796"/>
            <a:ext cx="9143999" cy="34289"/>
          </a:xfrm>
          <a:prstGeom prst="rect">
            <a:avLst/>
          </a:prstGeom>
          <a:solidFill>
            <a:srgbClr val="FFDC6D"/>
          </a:solidFill>
          <a:ln w="9525" cap="flat" cmpd="sng">
            <a:solidFill>
              <a:srgbClr val="366092"/>
            </a:solidFill>
            <a:prstDash val="solid"/>
            <a:round/>
            <a:headEnd type="none" w="med" len="med"/>
            <a:tailEnd type="none" w="med" len="med"/>
          </a:ln>
        </p:spPr>
        <p:txBody>
          <a:bodyPr vert="horz" lIns="91425" tIns="45700" rIns="91425" bIns="45700" rtlCol="0" anchor="ctr"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spcBef>
                <a:spcPts val="0"/>
              </a:spcBef>
              <a:buClr>
                <a:srgbClr val="000000"/>
              </a:buClr>
              <a:buSzPct val="25000"/>
              <a:buFont typeface="Calibri"/>
              <a:buNone/>
            </a:pPr>
            <a:endParaRPr lang="en-US" sz="260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986142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sp>
        <p:nvSpPr>
          <p:cNvPr id="7" name="Shape 259"/>
          <p:cNvSpPr txBox="1">
            <a:spLocks/>
          </p:cNvSpPr>
          <p:nvPr userDrawn="1"/>
        </p:nvSpPr>
        <p:spPr>
          <a:xfrm>
            <a:off x="5" y="233796"/>
            <a:ext cx="9143999" cy="34289"/>
          </a:xfrm>
          <a:prstGeom prst="rect">
            <a:avLst/>
          </a:prstGeom>
          <a:solidFill>
            <a:srgbClr val="FFDC6D"/>
          </a:solidFill>
          <a:ln w="9525" cap="flat" cmpd="sng">
            <a:solidFill>
              <a:srgbClr val="366092"/>
            </a:solidFill>
            <a:prstDash val="solid"/>
            <a:round/>
            <a:headEnd type="none" w="med" len="med"/>
            <a:tailEnd type="none" w="med" len="med"/>
          </a:ln>
        </p:spPr>
        <p:txBody>
          <a:bodyPr vert="horz" lIns="91425" tIns="45700" rIns="91425" bIns="45700" rtlCol="0" anchor="ctr"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spcBef>
                <a:spcPts val="0"/>
              </a:spcBef>
              <a:buClr>
                <a:srgbClr val="000000"/>
              </a:buClr>
              <a:buSzPct val="25000"/>
              <a:buFont typeface="Calibri"/>
              <a:buNone/>
            </a:pPr>
            <a:endParaRPr lang="en-US" sz="260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59350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D3763-120B-42A4-8A6C-C8B12BD35CC3}"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6665870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cxnSp>
        <p:nvCxnSpPr>
          <p:cNvPr id="7" name="Straight Connector 6"/>
          <p:cNvCxnSpPr/>
          <p:nvPr/>
        </p:nvCxnSpPr>
        <p:spPr>
          <a:xfrm>
            <a:off x="731520" y="3449576"/>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39005"/>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A16C9D-59F9-4B2D-9821-B37938DA18B2}"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FF424-B931-45FC-8FDA-5213065961E5}" type="slidenum">
              <a:rPr lang="en-US" smtClean="0"/>
              <a:pPr/>
              <a:t>‹#›</a:t>
            </a:fld>
            <a:endParaRPr lang="en-US"/>
          </a:p>
        </p:txBody>
      </p:sp>
      <p:sp>
        <p:nvSpPr>
          <p:cNvPr id="8" name="Shape 259"/>
          <p:cNvSpPr txBox="1">
            <a:spLocks/>
          </p:cNvSpPr>
          <p:nvPr userDrawn="1"/>
        </p:nvSpPr>
        <p:spPr>
          <a:xfrm>
            <a:off x="5" y="233796"/>
            <a:ext cx="9143999" cy="34289"/>
          </a:xfrm>
          <a:prstGeom prst="rect">
            <a:avLst/>
          </a:prstGeom>
          <a:solidFill>
            <a:srgbClr val="FFDC6D"/>
          </a:solidFill>
          <a:ln w="9525" cap="flat" cmpd="sng">
            <a:solidFill>
              <a:srgbClr val="366092"/>
            </a:solidFill>
            <a:prstDash val="solid"/>
            <a:round/>
            <a:headEnd type="none" w="med" len="med"/>
            <a:tailEnd type="none" w="med" len="med"/>
          </a:ln>
        </p:spPr>
        <p:txBody>
          <a:bodyPr vert="horz" lIns="91425" tIns="45700" rIns="91425" bIns="45700" rtlCol="0" anchor="ctr"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spcBef>
                <a:spcPts val="0"/>
              </a:spcBef>
              <a:buClr>
                <a:srgbClr val="000000"/>
              </a:buClr>
              <a:buSzPct val="25000"/>
              <a:buFont typeface="Calibri"/>
              <a:buNone/>
            </a:pPr>
            <a:endParaRPr lang="en-US" sz="260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5074776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A16C9D-59F9-4B2D-9821-B37938DA18B2}" type="datetimeFigureOut">
              <a:rPr lang="en-US" smtClean="0"/>
              <a:pPr/>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EFF424-B931-45FC-8FDA-5213065961E5}" type="slidenum">
              <a:rPr lang="en-US" smtClean="0"/>
              <a:pPr/>
              <a:t>‹#›</a:t>
            </a:fld>
            <a:endParaRPr lang="en-US"/>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hape 259"/>
          <p:cNvSpPr txBox="1">
            <a:spLocks/>
          </p:cNvSpPr>
          <p:nvPr userDrawn="1"/>
        </p:nvSpPr>
        <p:spPr>
          <a:xfrm>
            <a:off x="5" y="233796"/>
            <a:ext cx="9143999" cy="34289"/>
          </a:xfrm>
          <a:prstGeom prst="rect">
            <a:avLst/>
          </a:prstGeom>
          <a:solidFill>
            <a:srgbClr val="FFDC6D"/>
          </a:solidFill>
          <a:ln w="9525" cap="flat" cmpd="sng">
            <a:solidFill>
              <a:srgbClr val="366092"/>
            </a:solidFill>
            <a:prstDash val="solid"/>
            <a:round/>
            <a:headEnd type="none" w="med" len="med"/>
            <a:tailEnd type="none" w="med" len="med"/>
          </a:ln>
        </p:spPr>
        <p:txBody>
          <a:bodyPr vert="horz" lIns="91425" tIns="45700" rIns="91425" bIns="45700" rtlCol="0" anchor="ctr"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spcBef>
                <a:spcPts val="0"/>
              </a:spcBef>
              <a:buClr>
                <a:srgbClr val="000000"/>
              </a:buClr>
              <a:buSzPct val="25000"/>
              <a:buFont typeface="Calibri"/>
              <a:buNone/>
            </a:pPr>
            <a:endParaRPr lang="en-US" sz="260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36771752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A16C9D-59F9-4B2D-9821-B37938DA18B2}" type="datetimeFigureOut">
              <a:rPr lang="en-US" smtClean="0"/>
              <a:pPr/>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4389243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16C9D-59F9-4B2D-9821-B37938DA18B2}" type="datetimeFigureOut">
              <a:rPr lang="en-US" smtClean="0"/>
              <a:pPr/>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30111064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97917"/>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16C9D-59F9-4B2D-9821-B37938DA18B2}"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FF424-B931-45FC-8FDA-5213065961E5}" type="slidenum">
              <a:rPr lang="en-US" smtClean="0"/>
              <a:pPr/>
              <a:t>‹#›</a:t>
            </a:fld>
            <a:endParaRPr lang="en-US"/>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4037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16C9D-59F9-4B2D-9821-B37938DA18B2}"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42323396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26661011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A16C9D-59F9-4B2D-9821-B37938DA18B2}"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FF424-B931-45FC-8FDA-5213065961E5}" type="slidenum">
              <a:rPr lang="en-US" smtClean="0"/>
              <a:pPr/>
              <a:t>‹#›</a:t>
            </a:fld>
            <a:endParaRPr lang="en-US"/>
          </a:p>
        </p:txBody>
      </p:sp>
    </p:spTree>
    <p:extLst>
      <p:ext uri="{BB962C8B-B14F-4D97-AF65-F5344CB8AC3E}">
        <p14:creationId xmlns:p14="http://schemas.microsoft.com/office/powerpoint/2010/main" val="6892940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4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D3763-120B-42A4-8A6C-C8B12BD35CC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27336584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616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6372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0440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773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4792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1368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7648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828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2658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46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D3763-120B-42A4-8A6C-C8B12BD35CC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85D1B-7E02-4C3B-ABAE-EB53BBD4E295}" type="slidenum">
              <a:rPr lang="en-US" smtClean="0"/>
              <a:t>‹#›</a:t>
            </a:fld>
            <a:endParaRPr lang="en-US"/>
          </a:p>
        </p:txBody>
      </p:sp>
    </p:spTree>
    <p:extLst>
      <p:ext uri="{BB962C8B-B14F-4D97-AF65-F5344CB8AC3E}">
        <p14:creationId xmlns:p14="http://schemas.microsoft.com/office/powerpoint/2010/main" val="3607749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pening slide - White Tex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9144000" cy="5143500"/>
          </a:xfrm>
        </p:spPr>
        <p:txBody>
          <a:bodyPr lIns="457200" tIns="2514600" anchor="ctr" anchorCtr="0"/>
          <a:lstStyle>
            <a:lvl1pPr marL="0" indent="0">
              <a:buFontTx/>
              <a:buNone/>
              <a:defRPr>
                <a:solidFill>
                  <a:schemeClr val="tx2">
                    <a:lumMod val="65000"/>
                  </a:schemeClr>
                </a:solidFill>
              </a:defRPr>
            </a:lvl1pPr>
          </a:lstStyle>
          <a:p>
            <a:endParaRPr lang="en-US" dirty="0"/>
          </a:p>
        </p:txBody>
      </p:sp>
      <p:sp>
        <p:nvSpPr>
          <p:cNvPr id="2" name="Title 1"/>
          <p:cNvSpPr>
            <a:spLocks noGrp="1"/>
          </p:cNvSpPr>
          <p:nvPr>
            <p:ph type="ctrTitle" hasCustomPrompt="1"/>
          </p:nvPr>
        </p:nvSpPr>
        <p:spPr>
          <a:xfrm>
            <a:off x="0" y="1720053"/>
            <a:ext cx="9144000" cy="615553"/>
          </a:xfrm>
          <a:prstGeom prst="rect">
            <a:avLst/>
          </a:prstGeom>
          <a:noFill/>
        </p:spPr>
        <p:txBody>
          <a:bodyPr lIns="457200" tIns="0" rIns="457200" bIns="0" anchor="ctr" anchorCtr="0">
            <a:spAutoFit/>
          </a:bodyPr>
          <a:lstStyle>
            <a:lvl1pPr>
              <a:defRPr sz="4000" b="0" i="0" baseline="0">
                <a:solidFill>
                  <a:schemeClr val="tx2"/>
                </a:solidFill>
                <a:latin typeface="Arial"/>
                <a:cs typeface="Kievit Offc Pro Medium"/>
              </a:defRPr>
            </a:lvl1pPr>
          </a:lstStyle>
          <a:p>
            <a:r>
              <a:rPr lang="en-US" dirty="0" smtClean="0"/>
              <a:t>Opening Slide Title</a:t>
            </a:r>
            <a:endParaRPr lang="en-US" dirty="0"/>
          </a:p>
        </p:txBody>
      </p:sp>
      <p:pic>
        <p:nvPicPr>
          <p:cNvPr id="5" name="Picture 4"/>
          <p:cNvPicPr>
            <a:picLocks noChangeAspect="1"/>
          </p:cNvPicPr>
          <p:nvPr userDrawn="1"/>
        </p:nvPicPr>
        <p:blipFill>
          <a:blip r:embed="rId2"/>
          <a:stretch>
            <a:fillRect/>
          </a:stretch>
        </p:blipFill>
        <p:spPr>
          <a:xfrm>
            <a:off x="454960" y="4662905"/>
            <a:ext cx="571500" cy="285627"/>
          </a:xfrm>
          <a:prstGeom prst="rect">
            <a:avLst/>
          </a:prstGeom>
        </p:spPr>
      </p:pic>
      <p:sp>
        <p:nvSpPr>
          <p:cNvPr id="6" name="TextBox 5"/>
          <p:cNvSpPr txBox="1"/>
          <p:nvPr userDrawn="1"/>
        </p:nvSpPr>
        <p:spPr>
          <a:xfrm>
            <a:off x="1026461" y="4814201"/>
            <a:ext cx="725215" cy="200055"/>
          </a:xfrm>
          <a:prstGeom prst="rect">
            <a:avLst/>
          </a:prstGeom>
          <a:noFill/>
        </p:spPr>
        <p:txBody>
          <a:bodyPr wrap="square" rtlCol="0">
            <a:spAutoFit/>
          </a:bodyPr>
          <a:lstStyle/>
          <a:p>
            <a:pPr defTabSz="457200"/>
            <a:r>
              <a:rPr lang="en-US" sz="700" b="1" spc="50" dirty="0" smtClean="0">
                <a:solidFill>
                  <a:srgbClr val="FFFFFF"/>
                </a:solidFill>
              </a:rPr>
              <a:t>Libraries</a:t>
            </a:r>
            <a:endParaRPr lang="en-US" sz="700" b="1" spc="50" dirty="0">
              <a:solidFill>
                <a:srgbClr val="FFFFFF"/>
              </a:solidFill>
            </a:endParaRPr>
          </a:p>
        </p:txBody>
      </p:sp>
    </p:spTree>
    <p:extLst>
      <p:ext uri="{BB962C8B-B14F-4D97-AF65-F5344CB8AC3E}">
        <p14:creationId xmlns:p14="http://schemas.microsoft.com/office/powerpoint/2010/main" val="329508685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pening slide - Dark Gray Tex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9144000" cy="5143500"/>
          </a:xfrm>
        </p:spPr>
        <p:txBody>
          <a:bodyPr lIns="457200" tIns="2514600" anchor="ctr" anchorCtr="0"/>
          <a:lstStyle>
            <a:lvl1pPr marL="0" indent="0">
              <a:buFontTx/>
              <a:buNone/>
              <a:defRPr>
                <a:solidFill>
                  <a:schemeClr val="tx2">
                    <a:lumMod val="65000"/>
                  </a:schemeClr>
                </a:solidFill>
              </a:defRPr>
            </a:lvl1pPr>
          </a:lstStyle>
          <a:p>
            <a:endParaRPr lang="en-US" dirty="0"/>
          </a:p>
        </p:txBody>
      </p:sp>
      <p:sp>
        <p:nvSpPr>
          <p:cNvPr id="2" name="Title 1"/>
          <p:cNvSpPr>
            <a:spLocks noGrp="1"/>
          </p:cNvSpPr>
          <p:nvPr>
            <p:ph type="ctrTitle" hasCustomPrompt="1"/>
          </p:nvPr>
        </p:nvSpPr>
        <p:spPr>
          <a:xfrm>
            <a:off x="0" y="1720053"/>
            <a:ext cx="9144000" cy="615553"/>
          </a:xfrm>
          <a:prstGeom prst="rect">
            <a:avLst/>
          </a:prstGeom>
          <a:noFill/>
        </p:spPr>
        <p:txBody>
          <a:bodyPr lIns="457200" tIns="0" rIns="457200" bIns="0" anchor="ctr" anchorCtr="0">
            <a:spAutoFit/>
          </a:bodyPr>
          <a:lstStyle>
            <a:lvl1pPr>
              <a:defRPr sz="4000" b="0" i="0" baseline="0">
                <a:solidFill>
                  <a:srgbClr val="A6A7A8"/>
                </a:solidFill>
                <a:latin typeface="Arial"/>
                <a:cs typeface="Kievit Offc Pro Medium"/>
              </a:defRPr>
            </a:lvl1pPr>
          </a:lstStyle>
          <a:p>
            <a:r>
              <a:rPr lang="en-US" dirty="0" smtClean="0"/>
              <a:t>Opening Slide Title</a:t>
            </a:r>
            <a:endParaRPr lang="en-US" dirty="0"/>
          </a:p>
        </p:txBody>
      </p:sp>
      <p:pic>
        <p:nvPicPr>
          <p:cNvPr id="10" name="Picture 9"/>
          <p:cNvPicPr>
            <a:picLocks noChangeAspect="1"/>
          </p:cNvPicPr>
          <p:nvPr userDrawn="1"/>
        </p:nvPicPr>
        <p:blipFill>
          <a:blip r:embed="rId2"/>
          <a:stretch>
            <a:fillRect/>
          </a:stretch>
        </p:blipFill>
        <p:spPr>
          <a:xfrm>
            <a:off x="454960" y="4680835"/>
            <a:ext cx="571500" cy="285627"/>
          </a:xfrm>
          <a:prstGeom prst="rect">
            <a:avLst/>
          </a:prstGeom>
        </p:spPr>
      </p:pic>
      <p:sp>
        <p:nvSpPr>
          <p:cNvPr id="12" name="TextBox 11"/>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92646093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pening slide - Dark Text 2">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9144000" cy="5143500"/>
          </a:xfrm>
        </p:spPr>
        <p:txBody>
          <a:bodyPr lIns="457200" tIns="2514600" anchor="ctr" anchorCtr="0"/>
          <a:lstStyle>
            <a:lvl1pPr marL="0" indent="0">
              <a:buFontTx/>
              <a:buNone/>
              <a:defRPr>
                <a:solidFill>
                  <a:schemeClr val="tx2">
                    <a:lumMod val="65000"/>
                  </a:schemeClr>
                </a:solidFill>
              </a:defRPr>
            </a:lvl1pPr>
          </a:lstStyle>
          <a:p>
            <a:endParaRPr lang="en-US" dirty="0"/>
          </a:p>
        </p:txBody>
      </p:sp>
      <p:sp>
        <p:nvSpPr>
          <p:cNvPr id="2" name="Title 1"/>
          <p:cNvSpPr>
            <a:spLocks noGrp="1"/>
          </p:cNvSpPr>
          <p:nvPr>
            <p:ph type="ctrTitle"/>
          </p:nvPr>
        </p:nvSpPr>
        <p:spPr>
          <a:xfrm>
            <a:off x="0" y="1720053"/>
            <a:ext cx="9144000" cy="615553"/>
          </a:xfrm>
          <a:prstGeom prst="rect">
            <a:avLst/>
          </a:prstGeom>
          <a:noFill/>
        </p:spPr>
        <p:txBody>
          <a:bodyPr lIns="457200" tIns="0" rIns="457200" bIns="0" anchor="ctr" anchorCtr="0">
            <a:spAutoFit/>
          </a:bodyPr>
          <a:lstStyle>
            <a:lvl1pPr>
              <a:defRPr sz="4000" b="0" i="0" baseline="0">
                <a:solidFill>
                  <a:srgbClr val="002060"/>
                </a:solidFill>
                <a:latin typeface="Arial"/>
                <a:cs typeface="Kievit Offc Pro Medium"/>
              </a:defRPr>
            </a:lvl1pPr>
          </a:lstStyle>
          <a:p>
            <a:endParaRPr lang="en-US" dirty="0"/>
          </a:p>
        </p:txBody>
      </p:sp>
      <p:pic>
        <p:nvPicPr>
          <p:cNvPr id="8" name="Picture 7"/>
          <p:cNvPicPr>
            <a:picLocks noChangeAspect="1"/>
          </p:cNvPicPr>
          <p:nvPr userDrawn="1"/>
        </p:nvPicPr>
        <p:blipFill>
          <a:blip r:embed="rId2"/>
          <a:stretch>
            <a:fillRect/>
          </a:stretch>
        </p:blipFill>
        <p:spPr>
          <a:xfrm>
            <a:off x="454960" y="4680835"/>
            <a:ext cx="571500" cy="285627"/>
          </a:xfrm>
          <a:prstGeom prst="rect">
            <a:avLst/>
          </a:prstGeom>
        </p:spPr>
      </p:pic>
      <p:sp>
        <p:nvSpPr>
          <p:cNvPr id="9" name="TextBox 8"/>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427584438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pening slide photo">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9144000" cy="5143500"/>
          </a:xfrm>
        </p:spPr>
        <p:txBody>
          <a:bodyPr lIns="457200" anchor="ctr" anchorCtr="0"/>
          <a:lstStyle>
            <a:lvl1pPr marL="0" indent="0">
              <a:buNone/>
              <a:defRPr>
                <a:solidFill>
                  <a:schemeClr val="tx2">
                    <a:lumMod val="65000"/>
                  </a:schemeClr>
                </a:solidFill>
              </a:defRPr>
            </a:lvl1pPr>
          </a:lstStyle>
          <a:p>
            <a:endParaRPr lang="en-US" dirty="0"/>
          </a:p>
        </p:txBody>
      </p:sp>
      <p:sp>
        <p:nvSpPr>
          <p:cNvPr id="9" name="Content Placeholder 5"/>
          <p:cNvSpPr>
            <a:spLocks noGrp="1"/>
          </p:cNvSpPr>
          <p:nvPr>
            <p:ph sz="quarter" idx="13" hasCustomPrompt="1"/>
          </p:nvPr>
        </p:nvSpPr>
        <p:spPr>
          <a:xfrm>
            <a:off x="454881" y="342901"/>
            <a:ext cx="5448080" cy="504754"/>
          </a:xfrm>
          <a:prstGeom prst="rect">
            <a:avLst/>
          </a:prstGeom>
        </p:spPr>
        <p:txBody>
          <a:bodyPr lIns="0" tIns="0" rIns="0" bIns="0">
            <a:spAutoFit/>
          </a:bodyPr>
          <a:lstStyle>
            <a:lvl1pPr marL="0" indent="0">
              <a:lnSpc>
                <a:spcPct val="82000"/>
              </a:lnSpc>
              <a:buNone/>
              <a:defRPr lang="en-US" sz="4000" b="0" i="0" baseline="0" smtClean="0">
                <a:solidFill>
                  <a:schemeClr val="bg2">
                    <a:lumMod val="75000"/>
                    <a:lumOff val="25000"/>
                  </a:schemeClr>
                </a:solidFill>
                <a:latin typeface="Arial"/>
                <a:cs typeface="Kievit Offc Pro Medium"/>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Opening Slide</a:t>
            </a:r>
          </a:p>
        </p:txBody>
      </p:sp>
      <p:pic>
        <p:nvPicPr>
          <p:cNvPr id="6" name="Picture 5"/>
          <p:cNvPicPr>
            <a:picLocks noChangeAspect="1"/>
          </p:cNvPicPr>
          <p:nvPr userDrawn="1"/>
        </p:nvPicPr>
        <p:blipFill>
          <a:blip r:embed="rId2"/>
          <a:stretch>
            <a:fillRect/>
          </a:stretch>
        </p:blipFill>
        <p:spPr>
          <a:xfrm>
            <a:off x="454960" y="4662905"/>
            <a:ext cx="571500" cy="285627"/>
          </a:xfrm>
          <a:prstGeom prst="rect">
            <a:avLst/>
          </a:prstGeom>
        </p:spPr>
      </p:pic>
      <p:sp>
        <p:nvSpPr>
          <p:cNvPr id="8" name="TextBox 7"/>
          <p:cNvSpPr txBox="1"/>
          <p:nvPr userDrawn="1"/>
        </p:nvSpPr>
        <p:spPr>
          <a:xfrm>
            <a:off x="1026461" y="4814201"/>
            <a:ext cx="725215" cy="200055"/>
          </a:xfrm>
          <a:prstGeom prst="rect">
            <a:avLst/>
          </a:prstGeom>
          <a:noFill/>
        </p:spPr>
        <p:txBody>
          <a:bodyPr wrap="square" rtlCol="0">
            <a:spAutoFit/>
          </a:bodyPr>
          <a:lstStyle/>
          <a:p>
            <a:pPr defTabSz="457200"/>
            <a:r>
              <a:rPr lang="en-US" sz="700" b="1" spc="50" dirty="0" smtClean="0">
                <a:solidFill>
                  <a:srgbClr val="FFFFFF"/>
                </a:solidFill>
              </a:rPr>
              <a:t>Libraries</a:t>
            </a:r>
            <a:endParaRPr lang="en-US" sz="700" b="1" spc="50" dirty="0">
              <a:solidFill>
                <a:srgbClr val="FFFFFF"/>
              </a:solidFill>
            </a:endParaRPr>
          </a:p>
        </p:txBody>
      </p:sp>
    </p:spTree>
    <p:extLst>
      <p:ext uri="{BB962C8B-B14F-4D97-AF65-F5344CB8AC3E}">
        <p14:creationId xmlns:p14="http://schemas.microsoft.com/office/powerpoint/2010/main" val="44534280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pening slide photo - dark text">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9144000" cy="5143500"/>
          </a:xfrm>
        </p:spPr>
        <p:txBody>
          <a:bodyPr lIns="457200" anchor="ctr" anchorCtr="0"/>
          <a:lstStyle>
            <a:lvl1pPr marL="0" indent="0">
              <a:buNone/>
              <a:defRPr>
                <a:solidFill>
                  <a:schemeClr val="tx2">
                    <a:lumMod val="65000"/>
                  </a:schemeClr>
                </a:solidFill>
              </a:defRPr>
            </a:lvl1pPr>
          </a:lstStyle>
          <a:p>
            <a:endParaRPr lang="en-US" dirty="0"/>
          </a:p>
        </p:txBody>
      </p:sp>
      <p:sp>
        <p:nvSpPr>
          <p:cNvPr id="9" name="Content Placeholder 5"/>
          <p:cNvSpPr>
            <a:spLocks noGrp="1"/>
          </p:cNvSpPr>
          <p:nvPr>
            <p:ph sz="quarter" idx="13"/>
          </p:nvPr>
        </p:nvSpPr>
        <p:spPr>
          <a:xfrm>
            <a:off x="454881" y="342901"/>
            <a:ext cx="5448080" cy="504754"/>
          </a:xfrm>
          <a:prstGeom prst="rect">
            <a:avLst/>
          </a:prstGeom>
        </p:spPr>
        <p:txBody>
          <a:bodyPr lIns="0" tIns="0" rIns="0" bIns="0">
            <a:spAutoFit/>
          </a:bodyPr>
          <a:lstStyle>
            <a:lvl1pPr marL="0" indent="0">
              <a:lnSpc>
                <a:spcPct val="82000"/>
              </a:lnSpc>
              <a:buNone/>
              <a:defRPr lang="en-US" sz="4000" b="0" i="0" baseline="0" smtClean="0">
                <a:solidFill>
                  <a:srgbClr val="002060"/>
                </a:solidFill>
                <a:latin typeface="Arial"/>
                <a:cs typeface="Kievit Offc Pro Medium"/>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endParaRPr lang="en-US" dirty="0" smtClean="0"/>
          </a:p>
        </p:txBody>
      </p:sp>
      <p:pic>
        <p:nvPicPr>
          <p:cNvPr id="12" name="Picture 11"/>
          <p:cNvPicPr>
            <a:picLocks noChangeAspect="1"/>
          </p:cNvPicPr>
          <p:nvPr userDrawn="1"/>
        </p:nvPicPr>
        <p:blipFill>
          <a:blip r:embed="rId2"/>
          <a:stretch>
            <a:fillRect/>
          </a:stretch>
        </p:blipFill>
        <p:spPr>
          <a:xfrm>
            <a:off x="454960" y="4680835"/>
            <a:ext cx="571500" cy="285627"/>
          </a:xfrm>
          <a:prstGeom prst="rect">
            <a:avLst/>
          </a:prstGeom>
        </p:spPr>
      </p:pic>
      <p:sp>
        <p:nvSpPr>
          <p:cNvPr id="13" name="TextBox 12"/>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32444796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9144000" cy="5143500"/>
          </a:xfrm>
        </p:spPr>
        <p:txBody>
          <a:bodyPr lIns="457200" tIns="0" anchor="ctr" anchorCtr="0"/>
          <a:lstStyle>
            <a:lvl1pPr marL="0" indent="0">
              <a:buFontTx/>
              <a:buNone/>
              <a:defRPr>
                <a:solidFill>
                  <a:schemeClr val="tx2">
                    <a:lumMod val="65000"/>
                  </a:schemeClr>
                </a:solidFill>
              </a:defRPr>
            </a:lvl1pPr>
          </a:lstStyle>
          <a:p>
            <a:endParaRPr lang="en-US" dirty="0"/>
          </a:p>
        </p:txBody>
      </p:sp>
      <p:sp>
        <p:nvSpPr>
          <p:cNvPr id="7" name="Content Placeholder 5"/>
          <p:cNvSpPr>
            <a:spLocks noGrp="1"/>
          </p:cNvSpPr>
          <p:nvPr>
            <p:ph sz="quarter" idx="13" hasCustomPrompt="1"/>
          </p:nvPr>
        </p:nvSpPr>
        <p:spPr>
          <a:xfrm>
            <a:off x="454881" y="342901"/>
            <a:ext cx="5448080" cy="504754"/>
          </a:xfrm>
          <a:prstGeom prst="rect">
            <a:avLst/>
          </a:prstGeom>
        </p:spPr>
        <p:txBody>
          <a:bodyPr lIns="0" tIns="0" rIns="0" bIns="0">
            <a:spAutoFit/>
          </a:bodyPr>
          <a:lstStyle>
            <a:lvl1pPr marL="0" indent="0">
              <a:lnSpc>
                <a:spcPct val="82000"/>
              </a:lnSpc>
              <a:buNone/>
              <a:defRPr lang="en-US" sz="4000" b="0" i="0" baseline="0" smtClean="0">
                <a:solidFill>
                  <a:schemeClr val="bg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Divider Slide</a:t>
            </a:r>
          </a:p>
        </p:txBody>
      </p:sp>
      <p:pic>
        <p:nvPicPr>
          <p:cNvPr id="10" name="Picture 9"/>
          <p:cNvPicPr>
            <a:picLocks noChangeAspect="1"/>
          </p:cNvPicPr>
          <p:nvPr userDrawn="1"/>
        </p:nvPicPr>
        <p:blipFill>
          <a:blip r:embed="rId2"/>
          <a:stretch>
            <a:fillRect/>
          </a:stretch>
        </p:blipFill>
        <p:spPr>
          <a:xfrm>
            <a:off x="454960" y="4680835"/>
            <a:ext cx="571500" cy="285627"/>
          </a:xfrm>
          <a:prstGeom prst="rect">
            <a:avLst/>
          </a:prstGeom>
        </p:spPr>
      </p:pic>
      <p:sp>
        <p:nvSpPr>
          <p:cNvPr id="11" name="TextBox 10"/>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47760884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 slide">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342900"/>
            <a:ext cx="5448080" cy="2523768"/>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Type your highly motivational phrase here and impress </a:t>
            </a:r>
            <a:br>
              <a:rPr lang="en-US" dirty="0" smtClean="0"/>
            </a:br>
            <a:r>
              <a:rPr lang="en-US" dirty="0" smtClean="0"/>
              <a:t>all who see your presentation.</a:t>
            </a:r>
          </a:p>
        </p:txBody>
      </p:sp>
      <p:cxnSp>
        <p:nvCxnSpPr>
          <p:cNvPr id="10" name="Straight Connector 9"/>
          <p:cNvCxnSpPr/>
          <p:nvPr userDrawn="1"/>
        </p:nvCxnSpPr>
        <p:spPr>
          <a:xfrm>
            <a:off x="457201" y="4607676"/>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sp>
        <p:nvSpPr>
          <p:cNvPr id="11" name="Date Placeholder 2"/>
          <p:cNvSpPr>
            <a:spLocks noGrp="1"/>
          </p:cNvSpPr>
          <p:nvPr>
            <p:ph type="dt" sz="half" idx="10"/>
          </p:nvPr>
        </p:nvSpPr>
        <p:spPr>
          <a:xfrm>
            <a:off x="7269373" y="4798381"/>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pPr defTabSz="457200"/>
            <a:fld id="{FF639825-731B-5D47-806A-2D6215B4DDB1}" type="datetime1">
              <a:rPr lang="en-US" smtClean="0">
                <a:solidFill>
                  <a:srgbClr val="FFFFFF">
                    <a:lumMod val="50000"/>
                  </a:srgbClr>
                </a:solidFill>
              </a:rPr>
              <a:pPr defTabSz="457200"/>
              <a:t>6/27/2018</a:t>
            </a:fld>
            <a:endParaRPr lang="en-US" dirty="0">
              <a:solidFill>
                <a:srgbClr val="FFFFFF">
                  <a:lumMod val="50000"/>
                </a:srgbClr>
              </a:solidFill>
            </a:endParaRPr>
          </a:p>
        </p:txBody>
      </p:sp>
      <p:sp>
        <p:nvSpPr>
          <p:cNvPr id="12" name="Slide Number Placeholder 6"/>
          <p:cNvSpPr>
            <a:spLocks noGrp="1"/>
          </p:cNvSpPr>
          <p:nvPr>
            <p:ph type="sldNum" sz="quarter" idx="12"/>
          </p:nvPr>
        </p:nvSpPr>
        <p:spPr>
          <a:xfrm>
            <a:off x="8600685" y="4798381"/>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defRPr>
            </a:lvl1pPr>
          </a:lstStyle>
          <a:p>
            <a:pPr defTabSz="457200"/>
            <a:fld id="{0FE39AC3-0E75-AD46-AE71-AE18BB921AE3}" type="slidenum">
              <a:rPr lang="en-US" smtClean="0">
                <a:solidFill>
                  <a:srgbClr val="FFFFFF">
                    <a:lumMod val="50000"/>
                  </a:srgbClr>
                </a:solidFill>
              </a:rPr>
              <a:pPr defTabSz="457200"/>
              <a:t>‹#›</a:t>
            </a:fld>
            <a:endParaRPr lang="en-US" dirty="0">
              <a:solidFill>
                <a:srgbClr val="FFFFFF">
                  <a:lumMod val="50000"/>
                </a:srgbClr>
              </a:solidFill>
            </a:endParaRPr>
          </a:p>
        </p:txBody>
      </p:sp>
      <p:cxnSp>
        <p:nvCxnSpPr>
          <p:cNvPr id="14" name="Straight Connector 13"/>
          <p:cNvCxnSpPr/>
          <p:nvPr userDrawn="1"/>
        </p:nvCxnSpPr>
        <p:spPr>
          <a:xfrm rot="5400000" flipH="1" flipV="1">
            <a:off x="8435199" y="4850628"/>
            <a:ext cx="102394"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454960" y="4680835"/>
            <a:ext cx="571500" cy="285627"/>
          </a:xfrm>
          <a:prstGeom prst="rect">
            <a:avLst/>
          </a:prstGeom>
        </p:spPr>
      </p:pic>
      <p:sp>
        <p:nvSpPr>
          <p:cNvPr id="19" name="TextBox 18"/>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14676845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342901"/>
            <a:ext cx="5448080" cy="1009507"/>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slide has an important chart.</a:t>
            </a:r>
          </a:p>
        </p:txBody>
      </p:sp>
      <p:sp>
        <p:nvSpPr>
          <p:cNvPr id="10" name="Chart Placeholder 12"/>
          <p:cNvSpPr>
            <a:spLocks noGrp="1"/>
          </p:cNvSpPr>
          <p:nvPr>
            <p:ph type="chart" sz="quarter" idx="18"/>
          </p:nvPr>
        </p:nvSpPr>
        <p:spPr>
          <a:xfrm>
            <a:off x="463824" y="1372914"/>
            <a:ext cx="5439486" cy="28197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31" name="Date Placeholder 2"/>
          <p:cNvSpPr>
            <a:spLocks noGrp="1"/>
          </p:cNvSpPr>
          <p:nvPr>
            <p:ph type="dt" sz="half" idx="10"/>
          </p:nvPr>
        </p:nvSpPr>
        <p:spPr>
          <a:xfrm>
            <a:off x="7269373" y="4798381"/>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defRPr>
            </a:lvl1pPr>
          </a:lstStyle>
          <a:p>
            <a:pPr defTabSz="457200"/>
            <a:fld id="{FF639825-731B-5D47-806A-2D6215B4DDB1}" type="datetime1">
              <a:rPr lang="en-US" smtClean="0">
                <a:solidFill>
                  <a:srgbClr val="FFFFFF">
                    <a:lumMod val="50000"/>
                  </a:srgbClr>
                </a:solidFill>
              </a:rPr>
              <a:pPr defTabSz="457200"/>
              <a:t>6/27/2018</a:t>
            </a:fld>
            <a:endParaRPr lang="en-US" dirty="0">
              <a:solidFill>
                <a:srgbClr val="FFFFFF">
                  <a:lumMod val="50000"/>
                </a:srgbClr>
              </a:solidFill>
            </a:endParaRPr>
          </a:p>
        </p:txBody>
      </p:sp>
      <p:sp>
        <p:nvSpPr>
          <p:cNvPr id="32" name="Slide Number Placeholder 6"/>
          <p:cNvSpPr>
            <a:spLocks noGrp="1"/>
          </p:cNvSpPr>
          <p:nvPr>
            <p:ph type="sldNum" sz="quarter" idx="12"/>
          </p:nvPr>
        </p:nvSpPr>
        <p:spPr>
          <a:xfrm>
            <a:off x="8600685" y="4798381"/>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pPr defTabSz="457200"/>
            <a:fld id="{0FE39AC3-0E75-AD46-AE71-AE18BB921AE3}" type="slidenum">
              <a:rPr lang="en-US" smtClean="0">
                <a:solidFill>
                  <a:srgbClr val="FFFFFF">
                    <a:lumMod val="50000"/>
                  </a:srgbClr>
                </a:solidFill>
              </a:rPr>
              <a:pPr defTabSz="457200"/>
              <a:t>‹#›</a:t>
            </a:fld>
            <a:endParaRPr lang="en-US" dirty="0">
              <a:solidFill>
                <a:srgbClr val="FFFFFF">
                  <a:lumMod val="50000"/>
                </a:srgbClr>
              </a:solidFill>
            </a:endParaRPr>
          </a:p>
        </p:txBody>
      </p:sp>
      <p:cxnSp>
        <p:nvCxnSpPr>
          <p:cNvPr id="33" name="Straight Connector 32"/>
          <p:cNvCxnSpPr/>
          <p:nvPr userDrawn="1"/>
        </p:nvCxnSpPr>
        <p:spPr>
          <a:xfrm rot="5400000" flipH="1" flipV="1">
            <a:off x="8435199" y="4850628"/>
            <a:ext cx="102394"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57201" y="4607676"/>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454960" y="4680835"/>
            <a:ext cx="571500" cy="285627"/>
          </a:xfrm>
          <a:prstGeom prst="rect">
            <a:avLst/>
          </a:prstGeom>
        </p:spPr>
      </p:pic>
      <p:sp>
        <p:nvSpPr>
          <p:cNvPr id="18" name="TextBox 17"/>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18535992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Charts">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342901"/>
            <a:ext cx="5448080" cy="1009507"/>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Here are some charts </a:t>
            </a:r>
            <a:br>
              <a:rPr lang="en-US" dirty="0" smtClean="0"/>
            </a:br>
            <a:r>
              <a:rPr lang="en-US" dirty="0" smtClean="0"/>
              <a:t>for comparison.</a:t>
            </a:r>
          </a:p>
        </p:txBody>
      </p:sp>
      <p:sp>
        <p:nvSpPr>
          <p:cNvPr id="10" name="Chart Placeholder 12"/>
          <p:cNvSpPr>
            <a:spLocks noGrp="1"/>
          </p:cNvSpPr>
          <p:nvPr>
            <p:ph type="chart" sz="quarter" idx="18"/>
          </p:nvPr>
        </p:nvSpPr>
        <p:spPr>
          <a:xfrm>
            <a:off x="463824" y="1372914"/>
            <a:ext cx="4020590" cy="28197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6" name="Chart Placeholder 12"/>
          <p:cNvSpPr>
            <a:spLocks noGrp="1"/>
          </p:cNvSpPr>
          <p:nvPr>
            <p:ph type="chart" sz="quarter" idx="19"/>
          </p:nvPr>
        </p:nvSpPr>
        <p:spPr>
          <a:xfrm>
            <a:off x="4624552" y="1372914"/>
            <a:ext cx="4020042" cy="28197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31" name="Date Placeholder 2"/>
          <p:cNvSpPr>
            <a:spLocks noGrp="1"/>
          </p:cNvSpPr>
          <p:nvPr>
            <p:ph type="dt" sz="half" idx="10"/>
          </p:nvPr>
        </p:nvSpPr>
        <p:spPr>
          <a:xfrm>
            <a:off x="7269373" y="4798381"/>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pPr defTabSz="457200"/>
            <a:fld id="{FF639825-731B-5D47-806A-2D6215B4DDB1}" type="datetime1">
              <a:rPr lang="en-US" smtClean="0">
                <a:solidFill>
                  <a:srgbClr val="FFFFFF">
                    <a:lumMod val="50000"/>
                  </a:srgbClr>
                </a:solidFill>
              </a:rPr>
              <a:pPr defTabSz="457200"/>
              <a:t>6/27/2018</a:t>
            </a:fld>
            <a:endParaRPr lang="en-US" dirty="0">
              <a:solidFill>
                <a:srgbClr val="FFFFFF">
                  <a:lumMod val="50000"/>
                </a:srgbClr>
              </a:solidFill>
            </a:endParaRPr>
          </a:p>
        </p:txBody>
      </p:sp>
      <p:sp>
        <p:nvSpPr>
          <p:cNvPr id="32" name="Slide Number Placeholder 6"/>
          <p:cNvSpPr>
            <a:spLocks noGrp="1"/>
          </p:cNvSpPr>
          <p:nvPr>
            <p:ph type="sldNum" sz="quarter" idx="12"/>
          </p:nvPr>
        </p:nvSpPr>
        <p:spPr>
          <a:xfrm>
            <a:off x="8600685" y="4798381"/>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pPr defTabSz="457200"/>
            <a:fld id="{0FE39AC3-0E75-AD46-AE71-AE18BB921AE3}" type="slidenum">
              <a:rPr lang="en-US" smtClean="0">
                <a:solidFill>
                  <a:srgbClr val="FFFFFF">
                    <a:lumMod val="50000"/>
                  </a:srgbClr>
                </a:solidFill>
              </a:rPr>
              <a:pPr defTabSz="457200"/>
              <a:t>‹#›</a:t>
            </a:fld>
            <a:endParaRPr lang="en-US" dirty="0">
              <a:solidFill>
                <a:srgbClr val="FFFFFF">
                  <a:lumMod val="50000"/>
                </a:srgbClr>
              </a:solidFill>
            </a:endParaRPr>
          </a:p>
        </p:txBody>
      </p:sp>
      <p:cxnSp>
        <p:nvCxnSpPr>
          <p:cNvPr id="33" name="Straight Connector 32"/>
          <p:cNvCxnSpPr/>
          <p:nvPr userDrawn="1"/>
        </p:nvCxnSpPr>
        <p:spPr>
          <a:xfrm rot="5400000" flipH="1" flipV="1">
            <a:off x="8435199" y="4850628"/>
            <a:ext cx="102394"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57201" y="4607676"/>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2"/>
          <a:stretch>
            <a:fillRect/>
          </a:stretch>
        </p:blipFill>
        <p:spPr>
          <a:xfrm>
            <a:off x="454960" y="4680835"/>
            <a:ext cx="571500" cy="285627"/>
          </a:xfrm>
          <a:prstGeom prst="rect">
            <a:avLst/>
          </a:prstGeom>
        </p:spPr>
      </p:pic>
      <p:sp>
        <p:nvSpPr>
          <p:cNvPr id="20" name="TextBox 19"/>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28088147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w/ info">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342901"/>
            <a:ext cx="5448080" cy="1009507"/>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chart has </a:t>
            </a:r>
            <a:br>
              <a:rPr lang="en-US" dirty="0" smtClean="0"/>
            </a:br>
            <a:r>
              <a:rPr lang="en-US" dirty="0" smtClean="0"/>
              <a:t>additional notes.</a:t>
            </a:r>
          </a:p>
        </p:txBody>
      </p:sp>
      <p:sp>
        <p:nvSpPr>
          <p:cNvPr id="10" name="Chart Placeholder 12"/>
          <p:cNvSpPr>
            <a:spLocks noGrp="1"/>
          </p:cNvSpPr>
          <p:nvPr>
            <p:ph type="chart" sz="quarter" idx="18"/>
          </p:nvPr>
        </p:nvSpPr>
        <p:spPr>
          <a:xfrm>
            <a:off x="463825" y="1372914"/>
            <a:ext cx="5448080" cy="28197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4" name="Content Placeholder 5"/>
          <p:cNvSpPr>
            <a:spLocks noGrp="1"/>
          </p:cNvSpPr>
          <p:nvPr>
            <p:ph sz="quarter" idx="20" hasCustomPrompt="1"/>
          </p:nvPr>
        </p:nvSpPr>
        <p:spPr>
          <a:xfrm>
            <a:off x="6035863" y="1372914"/>
            <a:ext cx="2651760" cy="2819701"/>
          </a:xfrm>
          <a:prstGeom prst="rect">
            <a:avLst/>
          </a:prstGeom>
        </p:spPr>
        <p:txBody>
          <a:bodyPr lIns="0" tIns="0" rIns="0" bIns="0">
            <a:noAutofit/>
          </a:bodyPr>
          <a:lstStyle>
            <a:lvl1pPr marL="0" indent="0">
              <a:spcBef>
                <a:spcPts val="0"/>
              </a:spcBef>
              <a:buNone/>
              <a:defRPr sz="2000" b="0" i="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Go ahead and mention some details.</a:t>
            </a:r>
          </a:p>
        </p:txBody>
      </p:sp>
      <p:sp>
        <p:nvSpPr>
          <p:cNvPr id="31" name="Date Placeholder 2"/>
          <p:cNvSpPr>
            <a:spLocks noGrp="1"/>
          </p:cNvSpPr>
          <p:nvPr>
            <p:ph type="dt" sz="half" idx="10"/>
          </p:nvPr>
        </p:nvSpPr>
        <p:spPr>
          <a:xfrm>
            <a:off x="7269373" y="4798381"/>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pPr defTabSz="457200"/>
            <a:fld id="{FF639825-731B-5D47-806A-2D6215B4DDB1}" type="datetime1">
              <a:rPr lang="en-US" smtClean="0">
                <a:solidFill>
                  <a:srgbClr val="FFFFFF">
                    <a:lumMod val="50000"/>
                  </a:srgbClr>
                </a:solidFill>
              </a:rPr>
              <a:pPr defTabSz="457200"/>
              <a:t>6/27/2018</a:t>
            </a:fld>
            <a:endParaRPr lang="en-US" dirty="0">
              <a:solidFill>
                <a:srgbClr val="FFFFFF">
                  <a:lumMod val="50000"/>
                </a:srgbClr>
              </a:solidFill>
            </a:endParaRPr>
          </a:p>
        </p:txBody>
      </p:sp>
      <p:sp>
        <p:nvSpPr>
          <p:cNvPr id="32" name="Slide Number Placeholder 6"/>
          <p:cNvSpPr>
            <a:spLocks noGrp="1"/>
          </p:cNvSpPr>
          <p:nvPr>
            <p:ph type="sldNum" sz="quarter" idx="12"/>
          </p:nvPr>
        </p:nvSpPr>
        <p:spPr>
          <a:xfrm>
            <a:off x="8600685" y="4798381"/>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pPr defTabSz="457200"/>
            <a:fld id="{0FE39AC3-0E75-AD46-AE71-AE18BB921AE3}" type="slidenum">
              <a:rPr lang="en-US" smtClean="0">
                <a:solidFill>
                  <a:srgbClr val="FFFFFF">
                    <a:lumMod val="50000"/>
                  </a:srgbClr>
                </a:solidFill>
              </a:rPr>
              <a:pPr defTabSz="457200"/>
              <a:t>‹#›</a:t>
            </a:fld>
            <a:endParaRPr lang="en-US" dirty="0">
              <a:solidFill>
                <a:srgbClr val="FFFFFF">
                  <a:lumMod val="50000"/>
                </a:srgbClr>
              </a:solidFill>
            </a:endParaRPr>
          </a:p>
        </p:txBody>
      </p:sp>
      <p:cxnSp>
        <p:nvCxnSpPr>
          <p:cNvPr id="33" name="Straight Connector 32"/>
          <p:cNvCxnSpPr/>
          <p:nvPr userDrawn="1"/>
        </p:nvCxnSpPr>
        <p:spPr>
          <a:xfrm rot="5400000" flipH="1" flipV="1">
            <a:off x="8435199" y="4850628"/>
            <a:ext cx="102394"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57201" y="4607676"/>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2"/>
          <a:stretch>
            <a:fillRect/>
          </a:stretch>
        </p:blipFill>
        <p:spPr>
          <a:xfrm>
            <a:off x="454960" y="4680835"/>
            <a:ext cx="571500" cy="285627"/>
          </a:xfrm>
          <a:prstGeom prst="rect">
            <a:avLst/>
          </a:prstGeom>
        </p:spPr>
      </p:pic>
      <p:sp>
        <p:nvSpPr>
          <p:cNvPr id="20" name="TextBox 19"/>
          <p:cNvSpPr txBox="1"/>
          <p:nvPr userDrawn="1"/>
        </p:nvSpPr>
        <p:spPr>
          <a:xfrm>
            <a:off x="1026461" y="4831431"/>
            <a:ext cx="725215" cy="200055"/>
          </a:xfrm>
          <a:prstGeom prst="rect">
            <a:avLst/>
          </a:prstGeom>
          <a:noFill/>
        </p:spPr>
        <p:txBody>
          <a:bodyPr wrap="square" rtlCol="0">
            <a:spAutoFit/>
          </a:bodyPr>
          <a:lstStyle/>
          <a:p>
            <a:pPr defTabSz="457200"/>
            <a:r>
              <a:rPr lang="en-US" sz="700" b="1" spc="50" dirty="0" smtClean="0">
                <a:solidFill>
                  <a:srgbClr val="002060"/>
                </a:solidFill>
              </a:rPr>
              <a:t>Libraries</a:t>
            </a:r>
            <a:endParaRPr lang="en-US" sz="700" b="1" spc="50" dirty="0">
              <a:solidFill>
                <a:srgbClr val="002060"/>
              </a:solidFill>
            </a:endParaRPr>
          </a:p>
        </p:txBody>
      </p:sp>
    </p:spTree>
    <p:extLst>
      <p:ext uri="{BB962C8B-B14F-4D97-AF65-F5344CB8AC3E}">
        <p14:creationId xmlns:p14="http://schemas.microsoft.com/office/powerpoint/2010/main" val="21249367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theme" Target="../theme/theme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96D3763-120B-42A4-8A6C-C8B12BD35CC3}" type="datetimeFigureOut">
              <a:rPr lang="en-US" smtClean="0"/>
              <a:t>6/27/2018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A285D1B-7E02-4C3B-ABAE-EB53BBD4E295}" type="slidenum">
              <a:rPr lang="en-US" smtClean="0"/>
              <a:t>‹#›</a:t>
            </a:fld>
            <a:endParaRPr lang="en-US"/>
          </a:p>
        </p:txBody>
      </p:sp>
    </p:spTree>
    <p:extLst>
      <p:ext uri="{BB962C8B-B14F-4D97-AF65-F5344CB8AC3E}">
        <p14:creationId xmlns:p14="http://schemas.microsoft.com/office/powerpoint/2010/main" val="42821701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96D3763-120B-42A4-8A6C-C8B12BD35CC3}" type="datetimeFigureOut">
              <a:rPr lang="en-US" smtClean="0"/>
              <a:t>6/27/2018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5D1B-7E02-4C3B-ABAE-EB53BBD4E295}" type="slidenum">
              <a:rPr lang="en-US" smtClean="0"/>
              <a:t>‹#›</a:t>
            </a:fld>
            <a:endParaRPr lang="en-US"/>
          </a:p>
        </p:txBody>
      </p:sp>
    </p:spTree>
    <p:extLst>
      <p:ext uri="{BB962C8B-B14F-4D97-AF65-F5344CB8AC3E}">
        <p14:creationId xmlns:p14="http://schemas.microsoft.com/office/powerpoint/2010/main" val="2559206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96D3763-120B-42A4-8A6C-C8B12BD35CC3}" type="datetimeFigureOut">
              <a:rPr lang="en-US" smtClean="0"/>
              <a:t>6/27/2018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A285D1B-7E02-4C3B-ABAE-EB53BBD4E295}" type="slidenum">
              <a:rPr lang="en-US" smtClean="0"/>
              <a:t>‹#›</a:t>
            </a:fld>
            <a:endParaRPr lang="en-US"/>
          </a:p>
        </p:txBody>
      </p:sp>
    </p:spTree>
    <p:extLst>
      <p:ext uri="{BB962C8B-B14F-4D97-AF65-F5344CB8AC3E}">
        <p14:creationId xmlns:p14="http://schemas.microsoft.com/office/powerpoint/2010/main" val="42821701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2DA16C9D-59F9-4B2D-9821-B37938DA18B2}" type="datetimeFigureOut">
              <a:rPr lang="en-US" smtClean="0"/>
              <a:pPr/>
              <a:t>6/27/2018</a:t>
            </a:fld>
            <a:endParaRPr lang="en-US"/>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77EFF424-B931-45FC-8FDA-5213065961E5}" type="slidenum">
              <a:rPr lang="en-US" smtClean="0"/>
              <a:pPr/>
              <a:t>‹#›</a:t>
            </a:fld>
            <a:endParaRPr lang="en-US"/>
          </a:p>
        </p:txBody>
      </p:sp>
    </p:spTree>
    <p:extLst>
      <p:ext uri="{BB962C8B-B14F-4D97-AF65-F5344CB8AC3E}">
        <p14:creationId xmlns:p14="http://schemas.microsoft.com/office/powerpoint/2010/main" val="95993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836"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90295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96D3763-120B-42A4-8A6C-C8B12BD35CC3}" type="datetimeFigureOut">
              <a:rPr lang="en-US" smtClean="0"/>
              <a:t>6/27/2018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A285D1B-7E02-4C3B-ABAE-EB53BBD4E295}" type="slidenum">
              <a:rPr lang="en-US" smtClean="0"/>
              <a:t>‹#›</a:t>
            </a:fld>
            <a:endParaRPr lang="en-US"/>
          </a:p>
        </p:txBody>
      </p:sp>
    </p:spTree>
    <p:extLst>
      <p:ext uri="{BB962C8B-B14F-4D97-AF65-F5344CB8AC3E}">
        <p14:creationId xmlns:p14="http://schemas.microsoft.com/office/powerpoint/2010/main" val="42821701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2DA16C9D-59F9-4B2D-9821-B37938DA18B2}" type="datetimeFigureOut">
              <a:rPr lang="en-US" smtClean="0"/>
              <a:pPr/>
              <a:t>6/27/2018</a:t>
            </a:fld>
            <a:endParaRPr lang="en-US"/>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77EFF424-B931-45FC-8FDA-5213065961E5}" type="slidenum">
              <a:rPr lang="en-US" smtClean="0"/>
              <a:pPr/>
              <a:t>‹#›</a:t>
            </a:fld>
            <a:endParaRPr lang="en-US"/>
          </a:p>
        </p:txBody>
      </p:sp>
    </p:spTree>
    <p:extLst>
      <p:ext uri="{BB962C8B-B14F-4D97-AF65-F5344CB8AC3E}">
        <p14:creationId xmlns:p14="http://schemas.microsoft.com/office/powerpoint/2010/main" val="95993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D49F6EF-1B69-48AB-A21E-F7A38BF0BD81}" type="datetimeFigureOut">
              <a:rPr lang="en-US" smtClean="0">
                <a:solidFill>
                  <a:prstClr val="black">
                    <a:tint val="75000"/>
                  </a:prstClr>
                </a:solidFill>
              </a:rPr>
              <a:pPr/>
              <a:t>6/27/2018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D3689CB-B92D-412C-A4F6-434C746EE9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90295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42900"/>
            <a:ext cx="8229600" cy="661720"/>
          </a:xfrm>
          <a:prstGeom prst="rect">
            <a:avLst/>
          </a:prstGeom>
        </p:spPr>
        <p:txBody>
          <a:bodyPr vert="horz" lIns="0" tIns="0" rIns="91440" bIns="45720" rtlCol="0" anchor="t" anchorCtr="0">
            <a:spAutoFit/>
          </a:bodyPr>
          <a:lstStyle/>
          <a:p>
            <a:r>
              <a:rPr lang="en-US" dirty="0"/>
              <a:t>Click to edit Master title </a:t>
            </a:r>
            <a:r>
              <a:rPr lang="en-US" dirty="0" smtClean="0"/>
              <a:t>style</a:t>
            </a:r>
            <a:endParaRPr lang="en-US" dirty="0"/>
          </a:p>
        </p:txBody>
      </p:sp>
      <p:sp>
        <p:nvSpPr>
          <p:cNvPr id="8" name="Text Placeholder 2"/>
          <p:cNvSpPr>
            <a:spLocks noGrp="1"/>
          </p:cNvSpPr>
          <p:nvPr>
            <p:ph type="body" idx="1"/>
          </p:nvPr>
        </p:nvSpPr>
        <p:spPr>
          <a:xfrm>
            <a:off x="457200" y="1625346"/>
            <a:ext cx="8229600" cy="2715898"/>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039915"/>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Lst>
  <p:timing>
    <p:tnLst>
      <p:par>
        <p:cTn id="1" dur="indefinite" restart="never" nodeType="tmRoot"/>
      </p:par>
    </p:tnLst>
  </p:timing>
  <p:hf hdr="0" ftr="0"/>
  <p:txStyles>
    <p:titleStyle>
      <a:lvl1pPr algn="l" defTabSz="457200" rtl="0" eaLnBrk="1" latinLnBrk="0" hangingPunct="1">
        <a:spcBef>
          <a:spcPct val="0"/>
        </a:spcBef>
        <a:buNone/>
        <a:defRPr sz="4000" b="0" i="0" kern="1200">
          <a:solidFill>
            <a:schemeClr val="bg2">
              <a:lumMod val="75000"/>
              <a:lumOff val="25000"/>
            </a:schemeClr>
          </a:solidFill>
          <a:latin typeface="Arial"/>
          <a:ea typeface="+mj-ea"/>
          <a:cs typeface="Kievit Offc Pro Medium"/>
        </a:defRPr>
      </a:lvl1pPr>
    </p:titleStyle>
    <p:body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5.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wmf"/><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0.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7.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hyperlink" Target="https://cp2oa18.com/" TargetMode="Externa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152400" y="285750"/>
            <a:ext cx="5374341" cy="4572000"/>
            <a:chOff x="0" y="514350"/>
            <a:chExt cx="5374341" cy="4572000"/>
          </a:xfrm>
        </p:grpSpPr>
        <p:pic>
          <p:nvPicPr>
            <p:cNvPr id="1028" name="Picture 4" descr="https://cdn3.webdamdb.com/220th_sm_RAQqpVs8tu.jpg?1401227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8366"/>
              <a:ext cx="3117461" cy="23705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farm5.staticflickr.com/4028/4332992973_bd9b207bc5_z.jpg"/>
            <p:cNvPicPr>
              <a:picLocks noChangeAspect="1" noChangeArrowheads="1"/>
            </p:cNvPicPr>
            <p:nvPr/>
          </p:nvPicPr>
          <p:blipFill rotWithShape="1">
            <a:blip r:embed="rId4" cstate="print"/>
            <a:srcRect t="26134"/>
            <a:stretch/>
          </p:blipFill>
          <p:spPr bwMode="auto">
            <a:xfrm>
              <a:off x="1295400" y="2343150"/>
              <a:ext cx="3229353" cy="2743200"/>
            </a:xfrm>
            <a:prstGeom prst="rect">
              <a:avLst/>
            </a:prstGeom>
            <a:noFill/>
          </p:spPr>
        </p:pic>
        <p:pic>
          <p:nvPicPr>
            <p:cNvPr id="1026" name="Picture 2" descr="https://cdn3.webdamdb.com/220th_sm_0WR11h6pce.jpg?15264107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086" y="514350"/>
              <a:ext cx="2514255" cy="251425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3"/>
          <p:cNvSpPr>
            <a:spLocks noGrp="1"/>
          </p:cNvSpPr>
          <p:nvPr>
            <p:ph type="ctrTitle"/>
          </p:nvPr>
        </p:nvSpPr>
        <p:spPr>
          <a:xfrm>
            <a:off x="5638800" y="1431131"/>
            <a:ext cx="4114800" cy="1445419"/>
          </a:xfrm>
        </p:spPr>
        <p:txBody>
          <a:bodyPr/>
          <a:lstStyle/>
          <a:p>
            <a:r>
              <a:rPr lang="en-US" dirty="0" smtClean="0">
                <a:solidFill>
                  <a:schemeClr val="bg2">
                    <a:lumMod val="20000"/>
                    <a:lumOff val="80000"/>
                  </a:schemeClr>
                </a:solidFill>
              </a:rPr>
              <a:t>Seeds of change:</a:t>
            </a:r>
            <a:br>
              <a:rPr lang="en-US" dirty="0" smtClean="0">
                <a:solidFill>
                  <a:schemeClr val="bg2">
                    <a:lumMod val="20000"/>
                    <a:lumOff val="80000"/>
                  </a:schemeClr>
                </a:solidFill>
              </a:rPr>
            </a:br>
            <a:endParaRPr lang="en-US" dirty="0">
              <a:solidFill>
                <a:schemeClr val="bg2">
                  <a:lumMod val="20000"/>
                  <a:lumOff val="80000"/>
                </a:schemeClr>
              </a:solidFill>
            </a:endParaRPr>
          </a:p>
        </p:txBody>
      </p:sp>
      <p:sp>
        <p:nvSpPr>
          <p:cNvPr id="16" name="Subtitle 15"/>
          <p:cNvSpPr>
            <a:spLocks noGrp="1"/>
          </p:cNvSpPr>
          <p:nvPr>
            <p:ph type="subTitle" idx="1"/>
          </p:nvPr>
        </p:nvSpPr>
        <p:spPr>
          <a:xfrm>
            <a:off x="5638800" y="2038350"/>
            <a:ext cx="3581400" cy="2971800"/>
          </a:xfrm>
        </p:spPr>
        <p:txBody>
          <a:bodyPr/>
          <a:lstStyle/>
          <a:p>
            <a:r>
              <a:rPr lang="en-US" dirty="0" smtClean="0">
                <a:solidFill>
                  <a:schemeClr val="bg2">
                    <a:lumMod val="20000"/>
                    <a:lumOff val="80000"/>
                  </a:schemeClr>
                </a:solidFill>
              </a:rPr>
              <a:t>Fostering Open Access at the University of California</a:t>
            </a:r>
          </a:p>
          <a:p>
            <a:endParaRPr lang="en-US" dirty="0">
              <a:solidFill>
                <a:schemeClr val="bg2">
                  <a:lumMod val="20000"/>
                  <a:lumOff val="80000"/>
                </a:schemeClr>
              </a:solidFill>
            </a:endParaRPr>
          </a:p>
          <a:p>
            <a:r>
              <a:rPr lang="en-US" sz="2000" dirty="0" smtClean="0">
                <a:solidFill>
                  <a:schemeClr val="bg2">
                    <a:lumMod val="20000"/>
                    <a:lumOff val="80000"/>
                  </a:schemeClr>
                </a:solidFill>
              </a:rPr>
              <a:t>CCDO Discussion</a:t>
            </a:r>
          </a:p>
          <a:p>
            <a:r>
              <a:rPr lang="en-US" sz="2000" dirty="0" smtClean="0">
                <a:solidFill>
                  <a:schemeClr val="bg2">
                    <a:lumMod val="20000"/>
                    <a:lumOff val="80000"/>
                  </a:schemeClr>
                </a:solidFill>
              </a:rPr>
              <a:t>June 2018</a:t>
            </a:r>
          </a:p>
          <a:p>
            <a:endParaRPr lang="en-US" dirty="0">
              <a:solidFill>
                <a:schemeClr val="bg2">
                  <a:lumMod val="20000"/>
                  <a:lumOff val="80000"/>
                </a:schemeClr>
              </a:solidFill>
            </a:endParaRP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153" y="3028950"/>
            <a:ext cx="1050059" cy="379090"/>
          </a:xfrm>
          <a:prstGeom prst="rect">
            <a:avLst/>
          </a:prstGeom>
        </p:spPr>
      </p:pic>
    </p:spTree>
    <p:extLst>
      <p:ext uri="{BB962C8B-B14F-4D97-AF65-F5344CB8AC3E}">
        <p14:creationId xmlns:p14="http://schemas.microsoft.com/office/powerpoint/2010/main" val="1079797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F62FAFB-4AAB-624C-8FA4-FED1E5A4B7C8}" type="datetime1">
              <a:rPr lang="en-US" smtClean="0">
                <a:solidFill>
                  <a:srgbClr val="FFFFFF">
                    <a:lumMod val="50000"/>
                  </a:srgbClr>
                </a:solidFill>
              </a:rPr>
              <a:pPr/>
              <a:t>6/27/2018</a:t>
            </a:fld>
            <a:endParaRPr lang="en-US" dirty="0">
              <a:solidFill>
                <a:srgbClr val="FFFFFF">
                  <a:lumMod val="50000"/>
                </a:srgbClr>
              </a:solidFill>
            </a:endParaRPr>
          </a:p>
        </p:txBody>
      </p:sp>
      <p:sp>
        <p:nvSpPr>
          <p:cNvPr id="7" name="Slide Number Placeholder 6"/>
          <p:cNvSpPr>
            <a:spLocks noGrp="1"/>
          </p:cNvSpPr>
          <p:nvPr>
            <p:ph type="sldNum" sz="quarter" idx="12"/>
          </p:nvPr>
        </p:nvSpPr>
        <p:spPr/>
        <p:txBody>
          <a:bodyPr/>
          <a:lstStyle/>
          <a:p>
            <a:fld id="{0FE39AC3-0E75-AD46-AE71-AE18BB921AE3}" type="slidenum">
              <a:rPr lang="en-US" smtClean="0">
                <a:solidFill>
                  <a:srgbClr val="FFFFFF">
                    <a:lumMod val="50000"/>
                  </a:srgbClr>
                </a:solidFill>
              </a:rPr>
              <a:pPr/>
              <a:t>10</a:t>
            </a:fld>
            <a:endParaRPr lang="en-US" dirty="0">
              <a:solidFill>
                <a:srgbClr val="FFFFFF">
                  <a:lumMod val="50000"/>
                </a:srgbClr>
              </a:solidFill>
            </a:endParaRPr>
          </a:p>
        </p:txBody>
      </p:sp>
      <p:sp>
        <p:nvSpPr>
          <p:cNvPr id="5" name="Content Placeholder 3"/>
          <p:cNvSpPr txBox="1">
            <a:spLocks/>
          </p:cNvSpPr>
          <p:nvPr/>
        </p:nvSpPr>
        <p:spPr>
          <a:xfrm>
            <a:off x="503448" y="1289497"/>
            <a:ext cx="7355660" cy="2724650"/>
          </a:xfrm>
          <a:prstGeom prst="rect">
            <a:avLst/>
          </a:prstGeom>
        </p:spPr>
        <p:txBody>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latin typeface="Calibri" panose="020F0502020204030204" pitchFamily="34" charset="0"/>
            </a:endParaRPr>
          </a:p>
        </p:txBody>
      </p:sp>
      <p:sp>
        <p:nvSpPr>
          <p:cNvPr id="8" name="Content Placeholder 3"/>
          <p:cNvSpPr>
            <a:spLocks noGrp="1"/>
          </p:cNvSpPr>
          <p:nvPr>
            <p:ph sz="quarter" idx="13"/>
          </p:nvPr>
        </p:nvSpPr>
        <p:spPr>
          <a:xfrm>
            <a:off x="326113" y="219170"/>
            <a:ext cx="8133308" cy="920867"/>
          </a:xfrm>
        </p:spPr>
        <p:txBody>
          <a:bodyPr/>
          <a:lstStyle/>
          <a:p>
            <a:r>
              <a:rPr lang="en-US" sz="3200" dirty="0" smtClean="0">
                <a:solidFill>
                  <a:srgbClr val="002060"/>
                </a:solidFill>
              </a:rPr>
              <a:t>Working Forum: Choosing Pathways to OA</a:t>
            </a:r>
            <a:endParaRPr lang="en-US" sz="3200" dirty="0"/>
          </a:p>
          <a:p>
            <a:pPr lvl="0"/>
            <a:endParaRPr lang="en-US" sz="3200" dirty="0">
              <a:solidFill>
                <a:srgbClr val="002060"/>
              </a:solidFill>
            </a:endParaRPr>
          </a:p>
        </p:txBody>
      </p:sp>
      <p:sp>
        <p:nvSpPr>
          <p:cNvPr id="3" name="Rectangle 2"/>
          <p:cNvSpPr/>
          <p:nvPr/>
        </p:nvSpPr>
        <p:spPr>
          <a:xfrm>
            <a:off x="179705" y="1018515"/>
            <a:ext cx="7930990" cy="3970318"/>
          </a:xfrm>
          <a:prstGeom prst="rect">
            <a:avLst/>
          </a:prstGeom>
        </p:spPr>
        <p:txBody>
          <a:bodyPr wrap="square">
            <a:spAutoFit/>
          </a:bodyPr>
          <a:lstStyle/>
          <a:p>
            <a:pPr defTabSz="457200"/>
            <a:r>
              <a:rPr lang="en-US" dirty="0">
                <a:solidFill>
                  <a:srgbClr val="535353"/>
                </a:solidFill>
              </a:rPr>
              <a:t>Participants will have a meaningful opportunity to</a:t>
            </a:r>
            <a:r>
              <a:rPr lang="en-US" dirty="0" smtClean="0">
                <a:solidFill>
                  <a:srgbClr val="535353"/>
                </a:solidFill>
              </a:rPr>
              <a:t>:</a:t>
            </a:r>
          </a:p>
          <a:p>
            <a:pPr defTabSz="457200"/>
            <a:endParaRPr lang="en-US" dirty="0">
              <a:solidFill>
                <a:srgbClr val="535353"/>
              </a:solidFill>
            </a:endParaRPr>
          </a:p>
          <a:p>
            <a:pPr marL="285750" indent="-285750" defTabSz="457200">
              <a:buFont typeface="Arial"/>
              <a:buChar char="•"/>
            </a:pPr>
            <a:r>
              <a:rPr lang="en-US" dirty="0">
                <a:solidFill>
                  <a:srgbClr val="535353"/>
                </a:solidFill>
              </a:rPr>
              <a:t>Understand actionable mechanisms and opportunities for advancing the transition to </a:t>
            </a:r>
            <a:r>
              <a:rPr lang="en-US" dirty="0" smtClean="0">
                <a:solidFill>
                  <a:srgbClr val="535353"/>
                </a:solidFill>
              </a:rPr>
              <a:t>OA</a:t>
            </a:r>
          </a:p>
          <a:p>
            <a:pPr marL="285750" indent="-285750" defTabSz="457200">
              <a:buFont typeface="Arial"/>
              <a:buChar char="•"/>
            </a:pPr>
            <a:endParaRPr lang="en-US" dirty="0">
              <a:solidFill>
                <a:srgbClr val="535353"/>
              </a:solidFill>
            </a:endParaRPr>
          </a:p>
          <a:p>
            <a:pPr marL="285750" indent="-285750" defTabSz="457200">
              <a:buFont typeface="Arial"/>
              <a:buChar char="•"/>
            </a:pPr>
            <a:r>
              <a:rPr lang="en-US" dirty="0">
                <a:solidFill>
                  <a:srgbClr val="535353"/>
                </a:solidFill>
              </a:rPr>
              <a:t>Engage in facilitated, substantive exchange on the pragmatics of each of these </a:t>
            </a:r>
            <a:r>
              <a:rPr lang="en-US" dirty="0" smtClean="0">
                <a:solidFill>
                  <a:srgbClr val="535353"/>
                </a:solidFill>
              </a:rPr>
              <a:t>strategies</a:t>
            </a:r>
          </a:p>
          <a:p>
            <a:pPr marL="285750" indent="-285750" defTabSz="457200">
              <a:buFont typeface="Arial"/>
              <a:buChar char="•"/>
            </a:pPr>
            <a:endParaRPr lang="en-US" dirty="0">
              <a:solidFill>
                <a:srgbClr val="535353"/>
              </a:solidFill>
            </a:endParaRPr>
          </a:p>
          <a:p>
            <a:pPr marL="285750" indent="-285750" defTabSz="457200">
              <a:buFont typeface="Arial"/>
              <a:buChar char="•"/>
            </a:pPr>
            <a:r>
              <a:rPr lang="en-US" dirty="0">
                <a:solidFill>
                  <a:srgbClr val="535353"/>
                </a:solidFill>
              </a:rPr>
              <a:t>Accelerate their own action initiatives based upon the </a:t>
            </a:r>
            <a:r>
              <a:rPr lang="en-US" dirty="0" smtClean="0">
                <a:solidFill>
                  <a:srgbClr val="535353"/>
                </a:solidFill>
              </a:rPr>
              <a:t>discussions</a:t>
            </a:r>
          </a:p>
          <a:p>
            <a:pPr marL="285750" indent="-285750" defTabSz="457200">
              <a:buFont typeface="Arial"/>
              <a:buChar char="•"/>
            </a:pPr>
            <a:endParaRPr lang="en-US" dirty="0">
              <a:solidFill>
                <a:srgbClr val="535353"/>
              </a:solidFill>
            </a:endParaRPr>
          </a:p>
          <a:p>
            <a:pPr marL="285750" indent="-285750" defTabSz="457200">
              <a:buFont typeface="Arial"/>
              <a:buChar char="•"/>
            </a:pPr>
            <a:r>
              <a:rPr lang="en-US" dirty="0">
                <a:solidFill>
                  <a:srgbClr val="535353"/>
                </a:solidFill>
              </a:rPr>
              <a:t>After first-day discussions, attendees will have dedicated time to further consider, align with, or plan for implementing various strategies, suitable for their institutions or communities.</a:t>
            </a:r>
          </a:p>
          <a:p>
            <a:pPr defTabSz="457200"/>
            <a:endParaRPr lang="en-US" dirty="0">
              <a:solidFill>
                <a:srgbClr val="535353"/>
              </a:solidFill>
            </a:endParaRPr>
          </a:p>
        </p:txBody>
      </p:sp>
    </p:spTree>
    <p:extLst>
      <p:ext uri="{BB962C8B-B14F-4D97-AF65-F5344CB8AC3E}">
        <p14:creationId xmlns:p14="http://schemas.microsoft.com/office/powerpoint/2010/main" val="1914005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watters\Desktop\Infographics\System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539" y="546847"/>
            <a:ext cx="3413648" cy="38825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8961" y="1930552"/>
            <a:ext cx="5844988" cy="1220853"/>
          </a:xfrm>
        </p:spPr>
        <p:txBody>
          <a:bodyPr/>
          <a:lstStyle/>
          <a:p>
            <a:r>
              <a:rPr lang="en-US" sz="2700" b="1" dirty="0" smtClean="0">
                <a:latin typeface="+mj-lt"/>
              </a:rPr>
              <a:t>UC System </a:t>
            </a:r>
            <a:r>
              <a:rPr lang="en-US" sz="2700" b="1" dirty="0">
                <a:latin typeface="+mj-lt"/>
              </a:rPr>
              <a:t>P</a:t>
            </a:r>
            <a:r>
              <a:rPr lang="en-US" sz="2700" b="1" dirty="0" smtClean="0">
                <a:latin typeface="+mj-lt"/>
              </a:rPr>
              <a:t>athways to </a:t>
            </a:r>
            <a:r>
              <a:rPr lang="en-US" sz="2700" b="1" dirty="0">
                <a:latin typeface="+mj-lt"/>
              </a:rPr>
              <a:t>OA</a:t>
            </a:r>
            <a:br>
              <a:rPr lang="en-US" sz="2700" b="1" dirty="0">
                <a:latin typeface="+mj-lt"/>
              </a:rPr>
            </a:br>
            <a:r>
              <a:rPr lang="en-US" sz="1600" b="1" dirty="0">
                <a:latin typeface="+mj-lt"/>
              </a:rPr>
              <a:t>https://</a:t>
            </a:r>
            <a:r>
              <a:rPr lang="en-US" sz="1600" b="1" dirty="0" err="1">
                <a:latin typeface="+mj-lt"/>
              </a:rPr>
              <a:t>libraries.universityofcalifornia.edu</a:t>
            </a:r>
            <a:r>
              <a:rPr lang="en-US" sz="1600" b="1" dirty="0">
                <a:latin typeface="+mj-lt"/>
              </a:rPr>
              <a:t>/about/initiatives/scholarly-communication</a:t>
            </a:r>
          </a:p>
        </p:txBody>
      </p:sp>
      <p:sp>
        <p:nvSpPr>
          <p:cNvPr id="11" name="Title 2"/>
          <p:cNvSpPr txBox="1">
            <a:spLocks/>
          </p:cNvSpPr>
          <p:nvPr/>
        </p:nvSpPr>
        <p:spPr>
          <a:xfrm>
            <a:off x="1257935" y="3408145"/>
            <a:ext cx="3078950" cy="400110"/>
          </a:xfrm>
          <a:prstGeom prst="rect">
            <a:avLst/>
          </a:prstGeom>
          <a:noFill/>
        </p:spPr>
        <p:txBody>
          <a:bodyPr vert="horz" wrap="square" lIns="457200" tIns="0" rIns="457200" bIns="0" rtlCol="0" anchor="ctr" anchorCtr="0">
            <a:spAutoFit/>
          </a:bodyPr>
          <a:lstStyle>
            <a:lvl1pPr algn="l" defTabSz="457200" rtl="0" eaLnBrk="1" latinLnBrk="0" hangingPunct="1">
              <a:spcBef>
                <a:spcPct val="0"/>
              </a:spcBef>
              <a:buNone/>
              <a:defRPr sz="4000" b="0" i="0" kern="1200" baseline="0">
                <a:solidFill>
                  <a:srgbClr val="002060"/>
                </a:solidFill>
                <a:latin typeface="Arial"/>
                <a:ea typeface="+mj-ea"/>
                <a:cs typeface="Kievit Offc Pro Medium"/>
              </a:defRPr>
            </a:lvl1pPr>
          </a:lstStyle>
          <a:p>
            <a:r>
              <a:rPr lang="en-US" sz="2600" b="1" dirty="0" smtClean="0"/>
              <a:t>Questions?</a:t>
            </a:r>
            <a:endParaRPr lang="en-US" sz="2600" b="1" dirty="0"/>
          </a:p>
        </p:txBody>
      </p:sp>
    </p:spTree>
    <p:extLst>
      <p:ext uri="{BB962C8B-B14F-4D97-AF65-F5344CB8AC3E}">
        <p14:creationId xmlns:p14="http://schemas.microsoft.com/office/powerpoint/2010/main" val="2773225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Negotiating Journal Agreements at UC:  A Call to Action</a:t>
            </a:r>
            <a:endParaRPr lang="en-US" sz="32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352550"/>
            <a:ext cx="4809301"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814387"/>
            <a:ext cx="4038600" cy="48728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60001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225"/>
          <p:cNvPicPr preferRelativeResize="0">
            <a:picLocks/>
          </p:cNvPicPr>
          <p:nvPr/>
        </p:nvPicPr>
        <p:blipFill rotWithShape="1">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r="9495"/>
          <a:stretch/>
        </p:blipFill>
        <p:spPr>
          <a:xfrm>
            <a:off x="228600" y="410910"/>
            <a:ext cx="7696200" cy="4675440"/>
          </a:xfrm>
          <a:prstGeom prst="rect">
            <a:avLst/>
          </a:prstGeom>
          <a:noFill/>
          <a:ln>
            <a:noFill/>
          </a:ln>
        </p:spPr>
      </p:pic>
      <p:sp>
        <p:nvSpPr>
          <p:cNvPr id="4" name="Title 3"/>
          <p:cNvSpPr>
            <a:spLocks noGrp="1"/>
          </p:cNvSpPr>
          <p:nvPr>
            <p:ph type="ctrTitle"/>
          </p:nvPr>
        </p:nvSpPr>
        <p:spPr>
          <a:xfrm>
            <a:off x="457200" y="3028950"/>
            <a:ext cx="8153400" cy="1102519"/>
          </a:xfrm>
        </p:spPr>
        <p:txBody>
          <a:bodyPr>
            <a:noAutofit/>
          </a:bodyPr>
          <a:lstStyle/>
          <a:p>
            <a:pPr algn="ctr"/>
            <a:r>
              <a:rPr lang="en-US" sz="3600" cap="none" dirty="0" smtClean="0">
                <a:solidFill>
                  <a:srgbClr val="002060"/>
                </a:solidFill>
              </a:rPr>
              <a:t>Putting these ideas into action:</a:t>
            </a:r>
            <a:br>
              <a:rPr lang="en-US" sz="3600" cap="none" dirty="0" smtClean="0">
                <a:solidFill>
                  <a:srgbClr val="002060"/>
                </a:solidFill>
              </a:rPr>
            </a:br>
            <a:r>
              <a:rPr lang="en-US" sz="3600" cap="none" dirty="0" smtClean="0">
                <a:solidFill>
                  <a:srgbClr val="002060"/>
                </a:solidFill>
              </a:rPr>
              <a:t>modeling offsetting (‘publish and read’) agreements at the University of California</a:t>
            </a:r>
            <a:br>
              <a:rPr lang="en-US" sz="3600" cap="none" dirty="0" smtClean="0">
                <a:solidFill>
                  <a:srgbClr val="002060"/>
                </a:solidFill>
              </a:rPr>
            </a:br>
            <a:r>
              <a:rPr lang="en-US" sz="3600" cap="none" dirty="0" smtClean="0">
                <a:solidFill>
                  <a:srgbClr val="002060"/>
                </a:solidFill>
              </a:rPr>
              <a:t/>
            </a:r>
            <a:br>
              <a:rPr lang="en-US" sz="3600" cap="none" dirty="0" smtClean="0">
                <a:solidFill>
                  <a:srgbClr val="002060"/>
                </a:solidFill>
              </a:rPr>
            </a:br>
            <a:r>
              <a:rPr lang="en-US" sz="3600" cap="none" dirty="0" smtClean="0">
                <a:solidFill>
                  <a:srgbClr val="EF6A07"/>
                </a:solidFill>
              </a:rPr>
              <a:t>a design for North America?</a:t>
            </a:r>
            <a:endParaRPr lang="en-US" sz="3600" cap="none" dirty="0">
              <a:solidFill>
                <a:srgbClr val="EF6A07"/>
              </a:solidFill>
            </a:endParaRPr>
          </a:p>
        </p:txBody>
      </p:sp>
      <p:grpSp>
        <p:nvGrpSpPr>
          <p:cNvPr id="7" name="Group 6"/>
          <p:cNvGrpSpPr/>
          <p:nvPr/>
        </p:nvGrpSpPr>
        <p:grpSpPr>
          <a:xfrm>
            <a:off x="7772400" y="438150"/>
            <a:ext cx="1295400" cy="959920"/>
            <a:chOff x="1241487" y="1610735"/>
            <a:chExt cx="1631825" cy="1356093"/>
          </a:xfrm>
        </p:grpSpPr>
        <p:grpSp>
          <p:nvGrpSpPr>
            <p:cNvPr id="8" name="Group 7"/>
            <p:cNvGrpSpPr/>
            <p:nvPr/>
          </p:nvGrpSpPr>
          <p:grpSpPr>
            <a:xfrm>
              <a:off x="1241487" y="1610735"/>
              <a:ext cx="1631825" cy="1356093"/>
              <a:chOff x="3429000" y="358254"/>
              <a:chExt cx="3505200" cy="2842146"/>
            </a:xfrm>
            <a:solidFill>
              <a:srgbClr val="FFC000"/>
            </a:solidFill>
          </p:grpSpPr>
          <p:sp>
            <p:nvSpPr>
              <p:cNvPr id="10" name="Right Arrow Callout 9"/>
              <p:cNvSpPr/>
              <p:nvPr/>
            </p:nvSpPr>
            <p:spPr>
              <a:xfrm>
                <a:off x="3429000" y="358254"/>
                <a:ext cx="3505200" cy="2842146"/>
              </a:xfrm>
              <a:prstGeom prst="rightArrowCallout">
                <a:avLst/>
              </a:prstGeom>
              <a:grp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000000"/>
                  </a:solidFill>
                </a:endParaRPr>
              </a:p>
            </p:txBody>
          </p:sp>
          <p:sp>
            <p:nvSpPr>
              <p:cNvPr id="11" name="Right Arrow 10"/>
              <p:cNvSpPr/>
              <p:nvPr/>
            </p:nvSpPr>
            <p:spPr>
              <a:xfrm>
                <a:off x="5672639" y="1476405"/>
                <a:ext cx="1032961" cy="609601"/>
              </a:xfrm>
              <a:prstGeom prst="rightArrow">
                <a:avLst/>
              </a:prstGeom>
              <a:solidFill>
                <a:schemeClr val="accent1"/>
              </a:solid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000000"/>
                  </a:solidFill>
                </a:endParaRPr>
              </a:p>
            </p:txBody>
          </p:sp>
        </p:grpSp>
        <p:pic>
          <p:nvPicPr>
            <p:cNvPr id="9" name="Picture 2" descr="http://upload.wikimedia.org/wikipedia/commons/thumb/2/25/Open_Access_logo_PLoS_white.svg/150px-Open_Access_logo_PLoS_white.svg.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harpenSoften amount="41000"/>
                      </a14:imgEffect>
                      <a14:imgEffect>
                        <a14:colorTemperature colorTemp="11200"/>
                      </a14:imgEffect>
                      <a14:imgEffect>
                        <a14:saturation sat="400000"/>
                      </a14:imgEffect>
                      <a14:imgEffect>
                        <a14:brightnessContrast bright="1000" contrast="66000"/>
                      </a14:imgEffect>
                    </a14:imgLayer>
                  </a14:imgProps>
                </a:ext>
                <a:ext uri="{28A0092B-C50C-407E-A947-70E740481C1C}">
                  <a14:useLocalDpi xmlns:a14="http://schemas.microsoft.com/office/drawing/2010/main" val="0"/>
                </a:ext>
              </a:extLst>
            </a:blip>
            <a:srcRect/>
            <a:stretch>
              <a:fillRect/>
            </a:stretch>
          </p:blipFill>
          <p:spPr bwMode="auto">
            <a:xfrm>
              <a:off x="1475488" y="1806270"/>
              <a:ext cx="604678" cy="966788"/>
            </a:xfrm>
            <a:prstGeom prst="rect">
              <a:avLst/>
            </a:prstGeom>
            <a:solidFill>
              <a:srgbClr val="FFC000"/>
            </a:solidFill>
            <a:ln/>
          </p:spPr>
          <p:style>
            <a:lnRef idx="2">
              <a:schemeClr val="accent5"/>
            </a:lnRef>
            <a:fillRef idx="1">
              <a:schemeClr val="lt1"/>
            </a:fillRef>
            <a:effectRef idx="0">
              <a:schemeClr val="accent5"/>
            </a:effectRef>
            <a:fontRef idx="minor">
              <a:schemeClr val="dk1"/>
            </a:fontRef>
          </p:style>
        </p:pic>
      </p:grpSp>
    </p:spTree>
    <p:extLst>
      <p:ext uri="{BB962C8B-B14F-4D97-AF65-F5344CB8AC3E}">
        <p14:creationId xmlns:p14="http://schemas.microsoft.com/office/powerpoint/2010/main" val="3813406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Shape 120"/>
          <p:cNvGrpSpPr/>
          <p:nvPr/>
        </p:nvGrpSpPr>
        <p:grpSpPr>
          <a:xfrm>
            <a:off x="5226632" y="2400302"/>
            <a:ext cx="2621968" cy="2055263"/>
            <a:chOff x="1729" y="-7"/>
            <a:chExt cx="4077" cy="4280"/>
          </a:xfrm>
        </p:grpSpPr>
        <p:sp>
          <p:nvSpPr>
            <p:cNvPr id="121" name="Shape 121"/>
            <p:cNvSpPr/>
            <p:nvPr/>
          </p:nvSpPr>
          <p:spPr>
            <a:xfrm>
              <a:off x="1889" y="3231"/>
              <a:ext cx="1205" cy="951"/>
            </a:xfrm>
            <a:custGeom>
              <a:avLst/>
              <a:gdLst/>
              <a:ahLst/>
              <a:cxnLst/>
              <a:rect l="0" t="0" r="0" b="0"/>
              <a:pathLst>
                <a:path w="120000" h="120000" extrusionOk="0">
                  <a:moveTo>
                    <a:pt x="117510" y="44369"/>
                  </a:moveTo>
                  <a:lnTo>
                    <a:pt x="114921" y="42352"/>
                  </a:lnTo>
                  <a:lnTo>
                    <a:pt x="109045" y="40336"/>
                  </a:lnTo>
                  <a:lnTo>
                    <a:pt x="103170" y="37310"/>
                  </a:lnTo>
                  <a:lnTo>
                    <a:pt x="96497" y="36302"/>
                  </a:lnTo>
                  <a:lnTo>
                    <a:pt x="90622" y="35294"/>
                  </a:lnTo>
                  <a:lnTo>
                    <a:pt x="88929" y="32268"/>
                  </a:lnTo>
                  <a:lnTo>
                    <a:pt x="85543" y="29243"/>
                  </a:lnTo>
                  <a:lnTo>
                    <a:pt x="81360" y="28235"/>
                  </a:lnTo>
                  <a:lnTo>
                    <a:pt x="78074" y="24201"/>
                  </a:lnTo>
                  <a:lnTo>
                    <a:pt x="72995" y="19159"/>
                  </a:lnTo>
                  <a:lnTo>
                    <a:pt x="71302" y="18151"/>
                  </a:lnTo>
                  <a:lnTo>
                    <a:pt x="69609" y="18151"/>
                  </a:lnTo>
                  <a:lnTo>
                    <a:pt x="66323" y="17142"/>
                  </a:lnTo>
                  <a:lnTo>
                    <a:pt x="62937" y="15126"/>
                  </a:lnTo>
                  <a:lnTo>
                    <a:pt x="59551" y="16134"/>
                  </a:lnTo>
                  <a:lnTo>
                    <a:pt x="55369" y="13109"/>
                  </a:lnTo>
                  <a:lnTo>
                    <a:pt x="51983" y="13109"/>
                  </a:lnTo>
                  <a:lnTo>
                    <a:pt x="47800" y="12100"/>
                  </a:lnTo>
                  <a:lnTo>
                    <a:pt x="38539" y="8067"/>
                  </a:lnTo>
                  <a:lnTo>
                    <a:pt x="36049" y="6050"/>
                  </a:lnTo>
                  <a:lnTo>
                    <a:pt x="31867" y="6050"/>
                  </a:lnTo>
                  <a:lnTo>
                    <a:pt x="22605" y="4033"/>
                  </a:lnTo>
                  <a:lnTo>
                    <a:pt x="20116" y="2016"/>
                  </a:lnTo>
                  <a:lnTo>
                    <a:pt x="18423" y="0"/>
                  </a:lnTo>
                  <a:lnTo>
                    <a:pt x="16730" y="0"/>
                  </a:lnTo>
                  <a:lnTo>
                    <a:pt x="14240" y="0"/>
                  </a:lnTo>
                  <a:lnTo>
                    <a:pt x="13443" y="1008"/>
                  </a:lnTo>
                  <a:lnTo>
                    <a:pt x="12547" y="3025"/>
                  </a:lnTo>
                  <a:lnTo>
                    <a:pt x="10854" y="3025"/>
                  </a:lnTo>
                  <a:lnTo>
                    <a:pt x="5875" y="4033"/>
                  </a:lnTo>
                  <a:lnTo>
                    <a:pt x="1692" y="6050"/>
                  </a:lnTo>
                  <a:lnTo>
                    <a:pt x="2489" y="10084"/>
                  </a:lnTo>
                  <a:lnTo>
                    <a:pt x="2489" y="11092"/>
                  </a:lnTo>
                  <a:lnTo>
                    <a:pt x="2489" y="13109"/>
                  </a:lnTo>
                  <a:lnTo>
                    <a:pt x="3385" y="16134"/>
                  </a:lnTo>
                  <a:lnTo>
                    <a:pt x="1692" y="23193"/>
                  </a:lnTo>
                  <a:lnTo>
                    <a:pt x="6672" y="22184"/>
                  </a:lnTo>
                  <a:lnTo>
                    <a:pt x="8365" y="23193"/>
                  </a:lnTo>
                  <a:lnTo>
                    <a:pt x="8365" y="25210"/>
                  </a:lnTo>
                  <a:lnTo>
                    <a:pt x="7568" y="26218"/>
                  </a:lnTo>
                  <a:lnTo>
                    <a:pt x="9261" y="27226"/>
                  </a:lnTo>
                  <a:lnTo>
                    <a:pt x="12547" y="27226"/>
                  </a:lnTo>
                  <a:lnTo>
                    <a:pt x="14240" y="29243"/>
                  </a:lnTo>
                  <a:lnTo>
                    <a:pt x="16730" y="29243"/>
                  </a:lnTo>
                  <a:lnTo>
                    <a:pt x="19319" y="28235"/>
                  </a:lnTo>
                  <a:lnTo>
                    <a:pt x="22605" y="30252"/>
                  </a:lnTo>
                  <a:lnTo>
                    <a:pt x="23502" y="32268"/>
                  </a:lnTo>
                  <a:lnTo>
                    <a:pt x="23502" y="33277"/>
                  </a:lnTo>
                  <a:lnTo>
                    <a:pt x="25195" y="34285"/>
                  </a:lnTo>
                  <a:lnTo>
                    <a:pt x="25991" y="36302"/>
                  </a:lnTo>
                  <a:lnTo>
                    <a:pt x="25991" y="37310"/>
                  </a:lnTo>
                  <a:lnTo>
                    <a:pt x="22605" y="39327"/>
                  </a:lnTo>
                  <a:lnTo>
                    <a:pt x="20116" y="41344"/>
                  </a:lnTo>
                  <a:lnTo>
                    <a:pt x="16730" y="43361"/>
                  </a:lnTo>
                  <a:lnTo>
                    <a:pt x="17626" y="46386"/>
                  </a:lnTo>
                  <a:lnTo>
                    <a:pt x="15933" y="50420"/>
                  </a:lnTo>
                  <a:lnTo>
                    <a:pt x="15933" y="53445"/>
                  </a:lnTo>
                  <a:lnTo>
                    <a:pt x="15136" y="54453"/>
                  </a:lnTo>
                  <a:lnTo>
                    <a:pt x="14240" y="54453"/>
                  </a:lnTo>
                  <a:lnTo>
                    <a:pt x="14240" y="58487"/>
                  </a:lnTo>
                  <a:lnTo>
                    <a:pt x="12547" y="60504"/>
                  </a:lnTo>
                  <a:lnTo>
                    <a:pt x="10058" y="61512"/>
                  </a:lnTo>
                  <a:lnTo>
                    <a:pt x="7568" y="61512"/>
                  </a:lnTo>
                  <a:lnTo>
                    <a:pt x="9261" y="69579"/>
                  </a:lnTo>
                  <a:lnTo>
                    <a:pt x="10854" y="71596"/>
                  </a:lnTo>
                  <a:lnTo>
                    <a:pt x="10854" y="72605"/>
                  </a:lnTo>
                  <a:lnTo>
                    <a:pt x="10058" y="73613"/>
                  </a:lnTo>
                  <a:lnTo>
                    <a:pt x="7568" y="74621"/>
                  </a:lnTo>
                  <a:lnTo>
                    <a:pt x="6672" y="76638"/>
                  </a:lnTo>
                  <a:lnTo>
                    <a:pt x="5875" y="79663"/>
                  </a:lnTo>
                  <a:lnTo>
                    <a:pt x="6672" y="82689"/>
                  </a:lnTo>
                  <a:lnTo>
                    <a:pt x="7568" y="84705"/>
                  </a:lnTo>
                  <a:lnTo>
                    <a:pt x="8365" y="84705"/>
                  </a:lnTo>
                  <a:lnTo>
                    <a:pt x="5875" y="87731"/>
                  </a:lnTo>
                  <a:lnTo>
                    <a:pt x="1692" y="90756"/>
                  </a:lnTo>
                  <a:lnTo>
                    <a:pt x="796" y="94789"/>
                  </a:lnTo>
                  <a:lnTo>
                    <a:pt x="0" y="98823"/>
                  </a:lnTo>
                  <a:lnTo>
                    <a:pt x="1692" y="98823"/>
                  </a:lnTo>
                  <a:lnTo>
                    <a:pt x="5875" y="99831"/>
                  </a:lnTo>
                  <a:lnTo>
                    <a:pt x="9261" y="102857"/>
                  </a:lnTo>
                  <a:lnTo>
                    <a:pt x="10854" y="105882"/>
                  </a:lnTo>
                  <a:lnTo>
                    <a:pt x="10854" y="110924"/>
                  </a:lnTo>
                  <a:lnTo>
                    <a:pt x="11751" y="115966"/>
                  </a:lnTo>
                  <a:lnTo>
                    <a:pt x="15136" y="120000"/>
                  </a:lnTo>
                  <a:lnTo>
                    <a:pt x="21809" y="116974"/>
                  </a:lnTo>
                  <a:lnTo>
                    <a:pt x="25195" y="115966"/>
                  </a:lnTo>
                  <a:lnTo>
                    <a:pt x="29377" y="114957"/>
                  </a:lnTo>
                  <a:lnTo>
                    <a:pt x="33560" y="112941"/>
                  </a:lnTo>
                  <a:lnTo>
                    <a:pt x="37742" y="113949"/>
                  </a:lnTo>
                  <a:lnTo>
                    <a:pt x="46107" y="115966"/>
                  </a:lnTo>
                  <a:lnTo>
                    <a:pt x="53676" y="116974"/>
                  </a:lnTo>
                  <a:lnTo>
                    <a:pt x="57062" y="116974"/>
                  </a:lnTo>
                  <a:lnTo>
                    <a:pt x="59551" y="113949"/>
                  </a:lnTo>
                  <a:lnTo>
                    <a:pt x="61244" y="109915"/>
                  </a:lnTo>
                  <a:lnTo>
                    <a:pt x="64630" y="107899"/>
                  </a:lnTo>
                  <a:lnTo>
                    <a:pt x="72995" y="106890"/>
                  </a:lnTo>
                  <a:lnTo>
                    <a:pt x="72199" y="103865"/>
                  </a:lnTo>
                  <a:lnTo>
                    <a:pt x="72995" y="100840"/>
                  </a:lnTo>
                  <a:lnTo>
                    <a:pt x="78074" y="94789"/>
                  </a:lnTo>
                  <a:lnTo>
                    <a:pt x="83850" y="90756"/>
                  </a:lnTo>
                  <a:lnTo>
                    <a:pt x="80564" y="83697"/>
                  </a:lnTo>
                  <a:lnTo>
                    <a:pt x="80564" y="78655"/>
                  </a:lnTo>
                  <a:lnTo>
                    <a:pt x="83850" y="74621"/>
                  </a:lnTo>
                  <a:lnTo>
                    <a:pt x="88132" y="67563"/>
                  </a:lnTo>
                  <a:lnTo>
                    <a:pt x="92315" y="63529"/>
                  </a:lnTo>
                  <a:lnTo>
                    <a:pt x="93112" y="63529"/>
                  </a:lnTo>
                  <a:lnTo>
                    <a:pt x="94008" y="59495"/>
                  </a:lnTo>
                  <a:lnTo>
                    <a:pt x="97294" y="56470"/>
                  </a:lnTo>
                  <a:lnTo>
                    <a:pt x="101477" y="55462"/>
                  </a:lnTo>
                  <a:lnTo>
                    <a:pt x="109045" y="54453"/>
                  </a:lnTo>
                  <a:lnTo>
                    <a:pt x="119103" y="47394"/>
                  </a:lnTo>
                  <a:lnTo>
                    <a:pt x="120000" y="47394"/>
                  </a:lnTo>
                  <a:lnTo>
                    <a:pt x="120000" y="46386"/>
                  </a:lnTo>
                  <a:lnTo>
                    <a:pt x="120000" y="43361"/>
                  </a:lnTo>
                  <a:lnTo>
                    <a:pt x="117510" y="44369"/>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2" name="Shape 122"/>
            <p:cNvSpPr/>
            <p:nvPr/>
          </p:nvSpPr>
          <p:spPr>
            <a:xfrm>
              <a:off x="1729" y="3408"/>
              <a:ext cx="420" cy="615"/>
            </a:xfrm>
            <a:custGeom>
              <a:avLst/>
              <a:gdLst/>
              <a:ahLst/>
              <a:cxnLst/>
              <a:rect l="0" t="0" r="0" b="0"/>
              <a:pathLst>
                <a:path w="120000" h="120000" extrusionOk="0">
                  <a:moveTo>
                    <a:pt x="117719" y="18701"/>
                  </a:moveTo>
                  <a:lnTo>
                    <a:pt x="112874" y="17142"/>
                  </a:lnTo>
                  <a:lnTo>
                    <a:pt x="112874" y="15584"/>
                  </a:lnTo>
                  <a:lnTo>
                    <a:pt x="110308" y="12467"/>
                  </a:lnTo>
                  <a:lnTo>
                    <a:pt x="100902" y="9350"/>
                  </a:lnTo>
                  <a:lnTo>
                    <a:pt x="93491" y="10909"/>
                  </a:lnTo>
                  <a:lnTo>
                    <a:pt x="86365" y="10909"/>
                  </a:lnTo>
                  <a:lnTo>
                    <a:pt x="81520" y="7792"/>
                  </a:lnTo>
                  <a:lnTo>
                    <a:pt x="72114" y="7792"/>
                  </a:lnTo>
                  <a:lnTo>
                    <a:pt x="67268" y="6233"/>
                  </a:lnTo>
                  <a:lnTo>
                    <a:pt x="69548" y="4675"/>
                  </a:lnTo>
                  <a:lnTo>
                    <a:pt x="69548" y="1558"/>
                  </a:lnTo>
                  <a:lnTo>
                    <a:pt x="64703" y="0"/>
                  </a:lnTo>
                  <a:lnTo>
                    <a:pt x="50451" y="1558"/>
                  </a:lnTo>
                  <a:lnTo>
                    <a:pt x="50451" y="7792"/>
                  </a:lnTo>
                  <a:lnTo>
                    <a:pt x="45605" y="21818"/>
                  </a:lnTo>
                  <a:lnTo>
                    <a:pt x="40760" y="28051"/>
                  </a:lnTo>
                  <a:lnTo>
                    <a:pt x="35914" y="40519"/>
                  </a:lnTo>
                  <a:lnTo>
                    <a:pt x="26223" y="49870"/>
                  </a:lnTo>
                  <a:lnTo>
                    <a:pt x="11971" y="59220"/>
                  </a:lnTo>
                  <a:lnTo>
                    <a:pt x="4845" y="68571"/>
                  </a:lnTo>
                  <a:lnTo>
                    <a:pt x="2280" y="71688"/>
                  </a:lnTo>
                  <a:lnTo>
                    <a:pt x="4845" y="73246"/>
                  </a:lnTo>
                  <a:lnTo>
                    <a:pt x="9691" y="74805"/>
                  </a:lnTo>
                  <a:lnTo>
                    <a:pt x="7125" y="77922"/>
                  </a:lnTo>
                  <a:lnTo>
                    <a:pt x="7125" y="79480"/>
                  </a:lnTo>
                  <a:lnTo>
                    <a:pt x="9691" y="81038"/>
                  </a:lnTo>
                  <a:lnTo>
                    <a:pt x="19097" y="81038"/>
                  </a:lnTo>
                  <a:lnTo>
                    <a:pt x="11971" y="93506"/>
                  </a:lnTo>
                  <a:lnTo>
                    <a:pt x="11971" y="99740"/>
                  </a:lnTo>
                  <a:lnTo>
                    <a:pt x="7125" y="105974"/>
                  </a:lnTo>
                  <a:lnTo>
                    <a:pt x="2280" y="112207"/>
                  </a:lnTo>
                  <a:lnTo>
                    <a:pt x="0" y="115324"/>
                  </a:lnTo>
                  <a:lnTo>
                    <a:pt x="2280" y="115324"/>
                  </a:lnTo>
                  <a:lnTo>
                    <a:pt x="14251" y="115324"/>
                  </a:lnTo>
                  <a:lnTo>
                    <a:pt x="23942" y="116883"/>
                  </a:lnTo>
                  <a:lnTo>
                    <a:pt x="35914" y="120000"/>
                  </a:lnTo>
                  <a:lnTo>
                    <a:pt x="45605" y="118441"/>
                  </a:lnTo>
                  <a:lnTo>
                    <a:pt x="47885" y="112207"/>
                  </a:lnTo>
                  <a:lnTo>
                    <a:pt x="50451" y="105974"/>
                  </a:lnTo>
                  <a:lnTo>
                    <a:pt x="62422" y="101298"/>
                  </a:lnTo>
                  <a:lnTo>
                    <a:pt x="69548" y="96623"/>
                  </a:lnTo>
                  <a:lnTo>
                    <a:pt x="67268" y="96623"/>
                  </a:lnTo>
                  <a:lnTo>
                    <a:pt x="64703" y="93506"/>
                  </a:lnTo>
                  <a:lnTo>
                    <a:pt x="62422" y="88831"/>
                  </a:lnTo>
                  <a:lnTo>
                    <a:pt x="64703" y="84155"/>
                  </a:lnTo>
                  <a:lnTo>
                    <a:pt x="67268" y="81038"/>
                  </a:lnTo>
                  <a:lnTo>
                    <a:pt x="74394" y="79480"/>
                  </a:lnTo>
                  <a:lnTo>
                    <a:pt x="76674" y="77922"/>
                  </a:lnTo>
                  <a:lnTo>
                    <a:pt x="76674" y="76363"/>
                  </a:lnTo>
                  <a:lnTo>
                    <a:pt x="72114" y="73246"/>
                  </a:lnTo>
                  <a:lnTo>
                    <a:pt x="67268" y="60779"/>
                  </a:lnTo>
                  <a:lnTo>
                    <a:pt x="74394" y="60779"/>
                  </a:lnTo>
                  <a:lnTo>
                    <a:pt x="81520" y="59220"/>
                  </a:lnTo>
                  <a:lnTo>
                    <a:pt x="86365" y="56103"/>
                  </a:lnTo>
                  <a:lnTo>
                    <a:pt x="86365" y="49870"/>
                  </a:lnTo>
                  <a:lnTo>
                    <a:pt x="88931" y="49870"/>
                  </a:lnTo>
                  <a:lnTo>
                    <a:pt x="91211" y="48311"/>
                  </a:lnTo>
                  <a:lnTo>
                    <a:pt x="91211" y="43636"/>
                  </a:lnTo>
                  <a:lnTo>
                    <a:pt x="96057" y="37402"/>
                  </a:lnTo>
                  <a:lnTo>
                    <a:pt x="93491" y="32727"/>
                  </a:lnTo>
                  <a:lnTo>
                    <a:pt x="103182" y="29610"/>
                  </a:lnTo>
                  <a:lnTo>
                    <a:pt x="110308" y="26493"/>
                  </a:lnTo>
                  <a:lnTo>
                    <a:pt x="120000" y="23376"/>
                  </a:lnTo>
                  <a:lnTo>
                    <a:pt x="120000" y="21818"/>
                  </a:lnTo>
                  <a:lnTo>
                    <a:pt x="117719" y="18701"/>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3" name="Shape 123"/>
            <p:cNvSpPr/>
            <p:nvPr/>
          </p:nvSpPr>
          <p:spPr>
            <a:xfrm>
              <a:off x="1889" y="3231"/>
              <a:ext cx="1205" cy="951"/>
            </a:xfrm>
            <a:custGeom>
              <a:avLst/>
              <a:gdLst/>
              <a:ahLst/>
              <a:cxnLst/>
              <a:rect l="0" t="0" r="0" b="0"/>
              <a:pathLst>
                <a:path w="120000" h="120000" extrusionOk="0">
                  <a:moveTo>
                    <a:pt x="117510" y="44369"/>
                  </a:moveTo>
                  <a:lnTo>
                    <a:pt x="114921" y="42352"/>
                  </a:lnTo>
                  <a:lnTo>
                    <a:pt x="109045" y="40336"/>
                  </a:lnTo>
                  <a:lnTo>
                    <a:pt x="103170" y="37310"/>
                  </a:lnTo>
                  <a:lnTo>
                    <a:pt x="96497" y="36302"/>
                  </a:lnTo>
                  <a:lnTo>
                    <a:pt x="90622" y="35294"/>
                  </a:lnTo>
                  <a:lnTo>
                    <a:pt x="88929" y="32268"/>
                  </a:lnTo>
                  <a:lnTo>
                    <a:pt x="85543" y="29243"/>
                  </a:lnTo>
                  <a:lnTo>
                    <a:pt x="81360" y="28235"/>
                  </a:lnTo>
                  <a:lnTo>
                    <a:pt x="78074" y="24201"/>
                  </a:lnTo>
                  <a:lnTo>
                    <a:pt x="72995" y="19159"/>
                  </a:lnTo>
                  <a:lnTo>
                    <a:pt x="71302" y="18151"/>
                  </a:lnTo>
                  <a:lnTo>
                    <a:pt x="69609" y="18151"/>
                  </a:lnTo>
                  <a:lnTo>
                    <a:pt x="66323" y="17142"/>
                  </a:lnTo>
                  <a:lnTo>
                    <a:pt x="62937" y="15126"/>
                  </a:lnTo>
                  <a:lnTo>
                    <a:pt x="59551" y="16134"/>
                  </a:lnTo>
                  <a:lnTo>
                    <a:pt x="55369" y="13109"/>
                  </a:lnTo>
                  <a:lnTo>
                    <a:pt x="51983" y="13109"/>
                  </a:lnTo>
                  <a:lnTo>
                    <a:pt x="47800" y="12100"/>
                  </a:lnTo>
                  <a:lnTo>
                    <a:pt x="38539" y="8067"/>
                  </a:lnTo>
                  <a:lnTo>
                    <a:pt x="36049" y="6050"/>
                  </a:lnTo>
                  <a:lnTo>
                    <a:pt x="31867" y="6050"/>
                  </a:lnTo>
                  <a:lnTo>
                    <a:pt x="22605" y="4033"/>
                  </a:lnTo>
                  <a:lnTo>
                    <a:pt x="20116" y="2016"/>
                  </a:lnTo>
                  <a:lnTo>
                    <a:pt x="18423" y="0"/>
                  </a:lnTo>
                  <a:lnTo>
                    <a:pt x="16730" y="0"/>
                  </a:lnTo>
                  <a:lnTo>
                    <a:pt x="14240" y="0"/>
                  </a:lnTo>
                  <a:lnTo>
                    <a:pt x="13443" y="1008"/>
                  </a:lnTo>
                  <a:lnTo>
                    <a:pt x="12547" y="3025"/>
                  </a:lnTo>
                  <a:lnTo>
                    <a:pt x="10854" y="3025"/>
                  </a:lnTo>
                  <a:lnTo>
                    <a:pt x="5875" y="4033"/>
                  </a:lnTo>
                  <a:lnTo>
                    <a:pt x="1692" y="6050"/>
                  </a:lnTo>
                  <a:lnTo>
                    <a:pt x="2489" y="10084"/>
                  </a:lnTo>
                  <a:lnTo>
                    <a:pt x="2489" y="11092"/>
                  </a:lnTo>
                  <a:lnTo>
                    <a:pt x="2489" y="13109"/>
                  </a:lnTo>
                  <a:lnTo>
                    <a:pt x="3385" y="16134"/>
                  </a:lnTo>
                  <a:lnTo>
                    <a:pt x="1692" y="23193"/>
                  </a:lnTo>
                  <a:lnTo>
                    <a:pt x="6672" y="22184"/>
                  </a:lnTo>
                  <a:lnTo>
                    <a:pt x="8365" y="23193"/>
                  </a:lnTo>
                  <a:lnTo>
                    <a:pt x="8365" y="25210"/>
                  </a:lnTo>
                  <a:lnTo>
                    <a:pt x="7568" y="26218"/>
                  </a:lnTo>
                  <a:lnTo>
                    <a:pt x="9261" y="27226"/>
                  </a:lnTo>
                  <a:lnTo>
                    <a:pt x="12547" y="27226"/>
                  </a:lnTo>
                  <a:lnTo>
                    <a:pt x="14240" y="29243"/>
                  </a:lnTo>
                  <a:lnTo>
                    <a:pt x="16730" y="29243"/>
                  </a:lnTo>
                  <a:lnTo>
                    <a:pt x="19319" y="28235"/>
                  </a:lnTo>
                  <a:lnTo>
                    <a:pt x="22605" y="30252"/>
                  </a:lnTo>
                  <a:lnTo>
                    <a:pt x="23502" y="32268"/>
                  </a:lnTo>
                  <a:lnTo>
                    <a:pt x="23502" y="33277"/>
                  </a:lnTo>
                  <a:lnTo>
                    <a:pt x="25195" y="34285"/>
                  </a:lnTo>
                  <a:lnTo>
                    <a:pt x="25991" y="36302"/>
                  </a:lnTo>
                  <a:lnTo>
                    <a:pt x="25991" y="37310"/>
                  </a:lnTo>
                  <a:lnTo>
                    <a:pt x="22605" y="39327"/>
                  </a:lnTo>
                  <a:lnTo>
                    <a:pt x="20116" y="41344"/>
                  </a:lnTo>
                  <a:lnTo>
                    <a:pt x="16730" y="43361"/>
                  </a:lnTo>
                  <a:lnTo>
                    <a:pt x="17626" y="46386"/>
                  </a:lnTo>
                  <a:lnTo>
                    <a:pt x="15933" y="50420"/>
                  </a:lnTo>
                  <a:lnTo>
                    <a:pt x="15933" y="53445"/>
                  </a:lnTo>
                  <a:lnTo>
                    <a:pt x="15136" y="54453"/>
                  </a:lnTo>
                  <a:lnTo>
                    <a:pt x="14240" y="54453"/>
                  </a:lnTo>
                  <a:lnTo>
                    <a:pt x="14240" y="58487"/>
                  </a:lnTo>
                  <a:lnTo>
                    <a:pt x="12547" y="60504"/>
                  </a:lnTo>
                  <a:lnTo>
                    <a:pt x="10058" y="61512"/>
                  </a:lnTo>
                  <a:lnTo>
                    <a:pt x="7568" y="61512"/>
                  </a:lnTo>
                  <a:lnTo>
                    <a:pt x="9261" y="69579"/>
                  </a:lnTo>
                  <a:lnTo>
                    <a:pt x="10854" y="71596"/>
                  </a:lnTo>
                  <a:lnTo>
                    <a:pt x="10854" y="72605"/>
                  </a:lnTo>
                  <a:lnTo>
                    <a:pt x="10058" y="73613"/>
                  </a:lnTo>
                  <a:lnTo>
                    <a:pt x="7568" y="74621"/>
                  </a:lnTo>
                  <a:lnTo>
                    <a:pt x="6672" y="76638"/>
                  </a:lnTo>
                  <a:lnTo>
                    <a:pt x="5875" y="79663"/>
                  </a:lnTo>
                  <a:lnTo>
                    <a:pt x="6672" y="82689"/>
                  </a:lnTo>
                  <a:lnTo>
                    <a:pt x="7568" y="84705"/>
                  </a:lnTo>
                  <a:lnTo>
                    <a:pt x="8365" y="84705"/>
                  </a:lnTo>
                  <a:lnTo>
                    <a:pt x="5875" y="87731"/>
                  </a:lnTo>
                  <a:lnTo>
                    <a:pt x="1692" y="90756"/>
                  </a:lnTo>
                  <a:lnTo>
                    <a:pt x="796" y="94789"/>
                  </a:lnTo>
                  <a:lnTo>
                    <a:pt x="0" y="98823"/>
                  </a:lnTo>
                  <a:lnTo>
                    <a:pt x="1692" y="98823"/>
                  </a:lnTo>
                  <a:lnTo>
                    <a:pt x="5875" y="99831"/>
                  </a:lnTo>
                  <a:lnTo>
                    <a:pt x="9261" y="102857"/>
                  </a:lnTo>
                  <a:lnTo>
                    <a:pt x="10854" y="105882"/>
                  </a:lnTo>
                  <a:lnTo>
                    <a:pt x="10854" y="110924"/>
                  </a:lnTo>
                  <a:lnTo>
                    <a:pt x="11751" y="115966"/>
                  </a:lnTo>
                  <a:lnTo>
                    <a:pt x="15136" y="120000"/>
                  </a:lnTo>
                  <a:lnTo>
                    <a:pt x="21809" y="116974"/>
                  </a:lnTo>
                  <a:lnTo>
                    <a:pt x="25195" y="115966"/>
                  </a:lnTo>
                  <a:lnTo>
                    <a:pt x="29377" y="114957"/>
                  </a:lnTo>
                  <a:lnTo>
                    <a:pt x="33560" y="112941"/>
                  </a:lnTo>
                  <a:lnTo>
                    <a:pt x="37742" y="113949"/>
                  </a:lnTo>
                  <a:lnTo>
                    <a:pt x="46107" y="115966"/>
                  </a:lnTo>
                  <a:lnTo>
                    <a:pt x="53676" y="116974"/>
                  </a:lnTo>
                  <a:lnTo>
                    <a:pt x="57062" y="116974"/>
                  </a:lnTo>
                  <a:lnTo>
                    <a:pt x="59551" y="113949"/>
                  </a:lnTo>
                  <a:lnTo>
                    <a:pt x="61244" y="109915"/>
                  </a:lnTo>
                  <a:lnTo>
                    <a:pt x="64630" y="107899"/>
                  </a:lnTo>
                  <a:lnTo>
                    <a:pt x="72995" y="106890"/>
                  </a:lnTo>
                  <a:lnTo>
                    <a:pt x="72199" y="103865"/>
                  </a:lnTo>
                  <a:lnTo>
                    <a:pt x="72995" y="100840"/>
                  </a:lnTo>
                  <a:lnTo>
                    <a:pt x="78074" y="94789"/>
                  </a:lnTo>
                  <a:lnTo>
                    <a:pt x="83850" y="90756"/>
                  </a:lnTo>
                  <a:lnTo>
                    <a:pt x="80564" y="83697"/>
                  </a:lnTo>
                  <a:lnTo>
                    <a:pt x="80564" y="78655"/>
                  </a:lnTo>
                  <a:lnTo>
                    <a:pt x="83850" y="74621"/>
                  </a:lnTo>
                  <a:lnTo>
                    <a:pt x="88132" y="67563"/>
                  </a:lnTo>
                  <a:lnTo>
                    <a:pt x="92315" y="63529"/>
                  </a:lnTo>
                  <a:lnTo>
                    <a:pt x="93112" y="63529"/>
                  </a:lnTo>
                  <a:lnTo>
                    <a:pt x="94008" y="59495"/>
                  </a:lnTo>
                  <a:lnTo>
                    <a:pt x="97294" y="56470"/>
                  </a:lnTo>
                  <a:lnTo>
                    <a:pt x="101477" y="55462"/>
                  </a:lnTo>
                  <a:lnTo>
                    <a:pt x="109045" y="54453"/>
                  </a:lnTo>
                  <a:lnTo>
                    <a:pt x="119103" y="47394"/>
                  </a:lnTo>
                  <a:lnTo>
                    <a:pt x="120000" y="47394"/>
                  </a:lnTo>
                  <a:lnTo>
                    <a:pt x="120000" y="46386"/>
                  </a:lnTo>
                  <a:lnTo>
                    <a:pt x="120000" y="43361"/>
                  </a:lnTo>
                  <a:lnTo>
                    <a:pt x="117510" y="44369"/>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4" name="Shape 124"/>
            <p:cNvSpPr/>
            <p:nvPr/>
          </p:nvSpPr>
          <p:spPr>
            <a:xfrm>
              <a:off x="1729" y="3408"/>
              <a:ext cx="420" cy="615"/>
            </a:xfrm>
            <a:custGeom>
              <a:avLst/>
              <a:gdLst/>
              <a:ahLst/>
              <a:cxnLst/>
              <a:rect l="0" t="0" r="0" b="0"/>
              <a:pathLst>
                <a:path w="120000" h="120000" extrusionOk="0">
                  <a:moveTo>
                    <a:pt x="117719" y="18701"/>
                  </a:moveTo>
                  <a:lnTo>
                    <a:pt x="112874" y="17142"/>
                  </a:lnTo>
                  <a:lnTo>
                    <a:pt x="112874" y="15584"/>
                  </a:lnTo>
                  <a:lnTo>
                    <a:pt x="110308" y="12467"/>
                  </a:lnTo>
                  <a:lnTo>
                    <a:pt x="100902" y="9350"/>
                  </a:lnTo>
                  <a:lnTo>
                    <a:pt x="93491" y="10909"/>
                  </a:lnTo>
                  <a:lnTo>
                    <a:pt x="86365" y="10909"/>
                  </a:lnTo>
                  <a:lnTo>
                    <a:pt x="81520" y="7792"/>
                  </a:lnTo>
                  <a:lnTo>
                    <a:pt x="72114" y="7792"/>
                  </a:lnTo>
                  <a:lnTo>
                    <a:pt x="67268" y="6233"/>
                  </a:lnTo>
                  <a:lnTo>
                    <a:pt x="69548" y="4675"/>
                  </a:lnTo>
                  <a:lnTo>
                    <a:pt x="69548" y="1558"/>
                  </a:lnTo>
                  <a:lnTo>
                    <a:pt x="64703" y="0"/>
                  </a:lnTo>
                  <a:lnTo>
                    <a:pt x="50451" y="1558"/>
                  </a:lnTo>
                  <a:lnTo>
                    <a:pt x="50451" y="7792"/>
                  </a:lnTo>
                  <a:lnTo>
                    <a:pt x="45605" y="21818"/>
                  </a:lnTo>
                  <a:lnTo>
                    <a:pt x="40760" y="28051"/>
                  </a:lnTo>
                  <a:lnTo>
                    <a:pt x="35914" y="40519"/>
                  </a:lnTo>
                  <a:lnTo>
                    <a:pt x="26223" y="49870"/>
                  </a:lnTo>
                  <a:lnTo>
                    <a:pt x="11971" y="59220"/>
                  </a:lnTo>
                  <a:lnTo>
                    <a:pt x="4845" y="68571"/>
                  </a:lnTo>
                  <a:lnTo>
                    <a:pt x="2280" y="71688"/>
                  </a:lnTo>
                  <a:lnTo>
                    <a:pt x="4845" y="73246"/>
                  </a:lnTo>
                  <a:lnTo>
                    <a:pt x="9691" y="74805"/>
                  </a:lnTo>
                  <a:lnTo>
                    <a:pt x="7125" y="77922"/>
                  </a:lnTo>
                  <a:lnTo>
                    <a:pt x="7125" y="79480"/>
                  </a:lnTo>
                  <a:lnTo>
                    <a:pt x="9691" y="81038"/>
                  </a:lnTo>
                  <a:lnTo>
                    <a:pt x="19097" y="81038"/>
                  </a:lnTo>
                  <a:lnTo>
                    <a:pt x="11971" y="93506"/>
                  </a:lnTo>
                  <a:lnTo>
                    <a:pt x="11971" y="99740"/>
                  </a:lnTo>
                  <a:lnTo>
                    <a:pt x="7125" y="105974"/>
                  </a:lnTo>
                  <a:lnTo>
                    <a:pt x="2280" y="112207"/>
                  </a:lnTo>
                  <a:lnTo>
                    <a:pt x="0" y="115324"/>
                  </a:lnTo>
                  <a:lnTo>
                    <a:pt x="2280" y="115324"/>
                  </a:lnTo>
                  <a:lnTo>
                    <a:pt x="14251" y="115324"/>
                  </a:lnTo>
                  <a:lnTo>
                    <a:pt x="23942" y="116883"/>
                  </a:lnTo>
                  <a:lnTo>
                    <a:pt x="35914" y="120000"/>
                  </a:lnTo>
                  <a:lnTo>
                    <a:pt x="45605" y="118441"/>
                  </a:lnTo>
                  <a:lnTo>
                    <a:pt x="47885" y="112207"/>
                  </a:lnTo>
                  <a:lnTo>
                    <a:pt x="50451" y="105974"/>
                  </a:lnTo>
                  <a:lnTo>
                    <a:pt x="62422" y="101298"/>
                  </a:lnTo>
                  <a:lnTo>
                    <a:pt x="69548" y="96623"/>
                  </a:lnTo>
                  <a:lnTo>
                    <a:pt x="67268" y="96623"/>
                  </a:lnTo>
                  <a:lnTo>
                    <a:pt x="64703" y="93506"/>
                  </a:lnTo>
                  <a:lnTo>
                    <a:pt x="62422" y="88831"/>
                  </a:lnTo>
                  <a:lnTo>
                    <a:pt x="64703" y="84155"/>
                  </a:lnTo>
                  <a:lnTo>
                    <a:pt x="67268" y="81038"/>
                  </a:lnTo>
                  <a:lnTo>
                    <a:pt x="74394" y="79480"/>
                  </a:lnTo>
                  <a:lnTo>
                    <a:pt x="76674" y="77922"/>
                  </a:lnTo>
                  <a:lnTo>
                    <a:pt x="76674" y="76363"/>
                  </a:lnTo>
                  <a:lnTo>
                    <a:pt x="72114" y="73246"/>
                  </a:lnTo>
                  <a:lnTo>
                    <a:pt x="67268" y="60779"/>
                  </a:lnTo>
                  <a:lnTo>
                    <a:pt x="74394" y="60779"/>
                  </a:lnTo>
                  <a:lnTo>
                    <a:pt x="81520" y="59220"/>
                  </a:lnTo>
                  <a:lnTo>
                    <a:pt x="86365" y="56103"/>
                  </a:lnTo>
                  <a:lnTo>
                    <a:pt x="86365" y="49870"/>
                  </a:lnTo>
                  <a:lnTo>
                    <a:pt x="88931" y="49870"/>
                  </a:lnTo>
                  <a:lnTo>
                    <a:pt x="91211" y="48311"/>
                  </a:lnTo>
                  <a:lnTo>
                    <a:pt x="91211" y="43636"/>
                  </a:lnTo>
                  <a:lnTo>
                    <a:pt x="96057" y="37402"/>
                  </a:lnTo>
                  <a:lnTo>
                    <a:pt x="93491" y="32727"/>
                  </a:lnTo>
                  <a:lnTo>
                    <a:pt x="103182" y="29610"/>
                  </a:lnTo>
                  <a:lnTo>
                    <a:pt x="110308" y="26493"/>
                  </a:lnTo>
                  <a:lnTo>
                    <a:pt x="120000" y="23376"/>
                  </a:lnTo>
                  <a:lnTo>
                    <a:pt x="120000" y="21818"/>
                  </a:lnTo>
                  <a:lnTo>
                    <a:pt x="117719" y="18701"/>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5" name="Shape 125"/>
            <p:cNvSpPr/>
            <p:nvPr/>
          </p:nvSpPr>
          <p:spPr>
            <a:xfrm>
              <a:off x="2117" y="1887"/>
              <a:ext cx="396" cy="408"/>
            </a:xfrm>
            <a:custGeom>
              <a:avLst/>
              <a:gdLst/>
              <a:ahLst/>
              <a:cxnLst/>
              <a:rect l="0" t="0" r="0" b="0"/>
              <a:pathLst>
                <a:path w="120000" h="120000" extrusionOk="0">
                  <a:moveTo>
                    <a:pt x="109999" y="47058"/>
                  </a:moveTo>
                  <a:lnTo>
                    <a:pt x="107272" y="40000"/>
                  </a:lnTo>
                  <a:lnTo>
                    <a:pt x="99696" y="35294"/>
                  </a:lnTo>
                  <a:lnTo>
                    <a:pt x="89393" y="42352"/>
                  </a:lnTo>
                  <a:lnTo>
                    <a:pt x="79393" y="28235"/>
                  </a:lnTo>
                  <a:lnTo>
                    <a:pt x="84242" y="23529"/>
                  </a:lnTo>
                  <a:lnTo>
                    <a:pt x="84242" y="18823"/>
                  </a:lnTo>
                  <a:lnTo>
                    <a:pt x="94545" y="18823"/>
                  </a:lnTo>
                  <a:lnTo>
                    <a:pt x="97272" y="14117"/>
                  </a:lnTo>
                  <a:lnTo>
                    <a:pt x="99696" y="9411"/>
                  </a:lnTo>
                  <a:lnTo>
                    <a:pt x="104848" y="7058"/>
                  </a:lnTo>
                  <a:lnTo>
                    <a:pt x="107272" y="0"/>
                  </a:lnTo>
                  <a:lnTo>
                    <a:pt x="99696" y="0"/>
                  </a:lnTo>
                  <a:lnTo>
                    <a:pt x="92121" y="2352"/>
                  </a:lnTo>
                  <a:lnTo>
                    <a:pt x="79393" y="2352"/>
                  </a:lnTo>
                  <a:lnTo>
                    <a:pt x="76666" y="9411"/>
                  </a:lnTo>
                  <a:lnTo>
                    <a:pt x="66363" y="16470"/>
                  </a:lnTo>
                  <a:lnTo>
                    <a:pt x="66363" y="23529"/>
                  </a:lnTo>
                  <a:lnTo>
                    <a:pt x="56363" y="28235"/>
                  </a:lnTo>
                  <a:lnTo>
                    <a:pt x="38484" y="21176"/>
                  </a:lnTo>
                  <a:lnTo>
                    <a:pt x="28181" y="30588"/>
                  </a:lnTo>
                  <a:lnTo>
                    <a:pt x="33333" y="40000"/>
                  </a:lnTo>
                  <a:lnTo>
                    <a:pt x="23030" y="47058"/>
                  </a:lnTo>
                  <a:lnTo>
                    <a:pt x="33333" y="56470"/>
                  </a:lnTo>
                  <a:lnTo>
                    <a:pt x="46060" y="61176"/>
                  </a:lnTo>
                  <a:lnTo>
                    <a:pt x="43636" y="65882"/>
                  </a:lnTo>
                  <a:lnTo>
                    <a:pt x="35757" y="65882"/>
                  </a:lnTo>
                  <a:lnTo>
                    <a:pt x="30909" y="75294"/>
                  </a:lnTo>
                  <a:lnTo>
                    <a:pt x="15454" y="80000"/>
                  </a:lnTo>
                  <a:lnTo>
                    <a:pt x="15454" y="89411"/>
                  </a:lnTo>
                  <a:lnTo>
                    <a:pt x="2727" y="91764"/>
                  </a:lnTo>
                  <a:lnTo>
                    <a:pt x="7878" y="96470"/>
                  </a:lnTo>
                  <a:lnTo>
                    <a:pt x="0" y="108235"/>
                  </a:lnTo>
                  <a:lnTo>
                    <a:pt x="7878" y="110588"/>
                  </a:lnTo>
                  <a:lnTo>
                    <a:pt x="7878" y="117647"/>
                  </a:lnTo>
                  <a:lnTo>
                    <a:pt x="17878" y="120000"/>
                  </a:lnTo>
                  <a:lnTo>
                    <a:pt x="48484" y="120000"/>
                  </a:lnTo>
                  <a:lnTo>
                    <a:pt x="69090" y="110588"/>
                  </a:lnTo>
                  <a:lnTo>
                    <a:pt x="86969" y="110588"/>
                  </a:lnTo>
                  <a:lnTo>
                    <a:pt x="99696" y="115294"/>
                  </a:lnTo>
                  <a:lnTo>
                    <a:pt x="99696" y="105882"/>
                  </a:lnTo>
                  <a:lnTo>
                    <a:pt x="107272" y="96470"/>
                  </a:lnTo>
                  <a:lnTo>
                    <a:pt x="112424" y="89411"/>
                  </a:lnTo>
                  <a:lnTo>
                    <a:pt x="117575" y="68235"/>
                  </a:lnTo>
                  <a:lnTo>
                    <a:pt x="115151" y="61176"/>
                  </a:lnTo>
                  <a:lnTo>
                    <a:pt x="112424" y="51764"/>
                  </a:lnTo>
                  <a:lnTo>
                    <a:pt x="119999" y="49411"/>
                  </a:lnTo>
                  <a:lnTo>
                    <a:pt x="115151" y="47058"/>
                  </a:lnTo>
                  <a:lnTo>
                    <a:pt x="109999" y="47058"/>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6" name="Shape 126"/>
            <p:cNvSpPr/>
            <p:nvPr/>
          </p:nvSpPr>
          <p:spPr>
            <a:xfrm>
              <a:off x="2379" y="1912"/>
              <a:ext cx="202" cy="144"/>
            </a:xfrm>
            <a:custGeom>
              <a:avLst/>
              <a:gdLst/>
              <a:ahLst/>
              <a:cxnLst/>
              <a:rect l="0" t="0" r="0" b="0"/>
              <a:pathLst>
                <a:path w="120000" h="120000" extrusionOk="0">
                  <a:moveTo>
                    <a:pt x="109900" y="60000"/>
                  </a:moveTo>
                  <a:lnTo>
                    <a:pt x="105148" y="40000"/>
                  </a:lnTo>
                  <a:lnTo>
                    <a:pt x="105148" y="13333"/>
                  </a:lnTo>
                  <a:lnTo>
                    <a:pt x="89702" y="0"/>
                  </a:lnTo>
                  <a:lnTo>
                    <a:pt x="74851" y="0"/>
                  </a:lnTo>
                  <a:lnTo>
                    <a:pt x="64752" y="0"/>
                  </a:lnTo>
                  <a:lnTo>
                    <a:pt x="49900" y="0"/>
                  </a:lnTo>
                  <a:lnTo>
                    <a:pt x="49900" y="6666"/>
                  </a:lnTo>
                  <a:lnTo>
                    <a:pt x="49900" y="0"/>
                  </a:lnTo>
                  <a:lnTo>
                    <a:pt x="39801" y="6666"/>
                  </a:lnTo>
                  <a:lnTo>
                    <a:pt x="35049" y="20000"/>
                  </a:lnTo>
                  <a:lnTo>
                    <a:pt x="29702" y="33333"/>
                  </a:lnTo>
                  <a:lnTo>
                    <a:pt x="9504" y="33333"/>
                  </a:lnTo>
                  <a:lnTo>
                    <a:pt x="9504" y="46666"/>
                  </a:lnTo>
                  <a:lnTo>
                    <a:pt x="0" y="60000"/>
                  </a:lnTo>
                  <a:lnTo>
                    <a:pt x="19603" y="100000"/>
                  </a:lnTo>
                  <a:lnTo>
                    <a:pt x="39801" y="80000"/>
                  </a:lnTo>
                  <a:lnTo>
                    <a:pt x="54653" y="93333"/>
                  </a:lnTo>
                  <a:lnTo>
                    <a:pt x="60000" y="113333"/>
                  </a:lnTo>
                  <a:lnTo>
                    <a:pt x="70099" y="113333"/>
                  </a:lnTo>
                  <a:lnTo>
                    <a:pt x="79603" y="120000"/>
                  </a:lnTo>
                  <a:lnTo>
                    <a:pt x="84950" y="120000"/>
                  </a:lnTo>
                  <a:lnTo>
                    <a:pt x="99801" y="106666"/>
                  </a:lnTo>
                  <a:lnTo>
                    <a:pt x="114653" y="100000"/>
                  </a:lnTo>
                  <a:lnTo>
                    <a:pt x="120000" y="73333"/>
                  </a:lnTo>
                  <a:lnTo>
                    <a:pt x="109900" y="60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7" name="Shape 127"/>
            <p:cNvSpPr/>
            <p:nvPr/>
          </p:nvSpPr>
          <p:spPr>
            <a:xfrm>
              <a:off x="2429" y="1535"/>
              <a:ext cx="666" cy="1015"/>
            </a:xfrm>
            <a:custGeom>
              <a:avLst/>
              <a:gdLst/>
              <a:ahLst/>
              <a:cxnLst/>
              <a:rect l="0" t="0" r="0" b="0"/>
              <a:pathLst>
                <a:path w="120000" h="120000" extrusionOk="0">
                  <a:moveTo>
                    <a:pt x="59279" y="15118"/>
                  </a:moveTo>
                  <a:lnTo>
                    <a:pt x="63783" y="12283"/>
                  </a:lnTo>
                  <a:lnTo>
                    <a:pt x="60720" y="11338"/>
                  </a:lnTo>
                  <a:lnTo>
                    <a:pt x="69909" y="7559"/>
                  </a:lnTo>
                  <a:lnTo>
                    <a:pt x="74414" y="6614"/>
                  </a:lnTo>
                  <a:lnTo>
                    <a:pt x="75855" y="2834"/>
                  </a:lnTo>
                  <a:lnTo>
                    <a:pt x="57657" y="1889"/>
                  </a:lnTo>
                  <a:lnTo>
                    <a:pt x="51711" y="0"/>
                  </a:lnTo>
                  <a:lnTo>
                    <a:pt x="48648" y="2834"/>
                  </a:lnTo>
                  <a:lnTo>
                    <a:pt x="45585" y="4724"/>
                  </a:lnTo>
                  <a:lnTo>
                    <a:pt x="44144" y="6614"/>
                  </a:lnTo>
                  <a:lnTo>
                    <a:pt x="45585" y="9448"/>
                  </a:lnTo>
                  <a:lnTo>
                    <a:pt x="39459" y="10393"/>
                  </a:lnTo>
                  <a:lnTo>
                    <a:pt x="36396" y="12283"/>
                  </a:lnTo>
                  <a:lnTo>
                    <a:pt x="36396" y="16062"/>
                  </a:lnTo>
                  <a:lnTo>
                    <a:pt x="36396" y="18897"/>
                  </a:lnTo>
                  <a:lnTo>
                    <a:pt x="33513" y="21732"/>
                  </a:lnTo>
                  <a:lnTo>
                    <a:pt x="30450" y="23622"/>
                  </a:lnTo>
                  <a:lnTo>
                    <a:pt x="24324" y="29291"/>
                  </a:lnTo>
                  <a:lnTo>
                    <a:pt x="28828" y="30236"/>
                  </a:lnTo>
                  <a:lnTo>
                    <a:pt x="36396" y="27401"/>
                  </a:lnTo>
                  <a:lnTo>
                    <a:pt x="33513" y="31181"/>
                  </a:lnTo>
                  <a:lnTo>
                    <a:pt x="31891" y="34960"/>
                  </a:lnTo>
                  <a:lnTo>
                    <a:pt x="30450" y="37795"/>
                  </a:lnTo>
                  <a:lnTo>
                    <a:pt x="25765" y="44409"/>
                  </a:lnTo>
                  <a:lnTo>
                    <a:pt x="30450" y="44409"/>
                  </a:lnTo>
                  <a:lnTo>
                    <a:pt x="33513" y="40629"/>
                  </a:lnTo>
                  <a:lnTo>
                    <a:pt x="36396" y="35905"/>
                  </a:lnTo>
                  <a:lnTo>
                    <a:pt x="38018" y="38740"/>
                  </a:lnTo>
                  <a:lnTo>
                    <a:pt x="41081" y="37795"/>
                  </a:lnTo>
                  <a:lnTo>
                    <a:pt x="39459" y="40629"/>
                  </a:lnTo>
                  <a:lnTo>
                    <a:pt x="41081" y="42519"/>
                  </a:lnTo>
                  <a:lnTo>
                    <a:pt x="33513" y="50078"/>
                  </a:lnTo>
                  <a:lnTo>
                    <a:pt x="34954" y="55748"/>
                  </a:lnTo>
                  <a:lnTo>
                    <a:pt x="36396" y="51968"/>
                  </a:lnTo>
                  <a:lnTo>
                    <a:pt x="42522" y="54803"/>
                  </a:lnTo>
                  <a:lnTo>
                    <a:pt x="45585" y="53858"/>
                  </a:lnTo>
                  <a:lnTo>
                    <a:pt x="50090" y="54803"/>
                  </a:lnTo>
                  <a:lnTo>
                    <a:pt x="54594" y="52913"/>
                  </a:lnTo>
                  <a:lnTo>
                    <a:pt x="59279" y="53858"/>
                  </a:lnTo>
                  <a:lnTo>
                    <a:pt x="53153" y="56692"/>
                  </a:lnTo>
                  <a:lnTo>
                    <a:pt x="51711" y="58582"/>
                  </a:lnTo>
                  <a:lnTo>
                    <a:pt x="56216" y="64251"/>
                  </a:lnTo>
                  <a:lnTo>
                    <a:pt x="59279" y="64251"/>
                  </a:lnTo>
                  <a:lnTo>
                    <a:pt x="59279" y="68031"/>
                  </a:lnTo>
                  <a:lnTo>
                    <a:pt x="57657" y="68031"/>
                  </a:lnTo>
                  <a:lnTo>
                    <a:pt x="56216" y="74645"/>
                  </a:lnTo>
                  <a:lnTo>
                    <a:pt x="53153" y="76535"/>
                  </a:lnTo>
                  <a:lnTo>
                    <a:pt x="51711" y="75590"/>
                  </a:lnTo>
                  <a:lnTo>
                    <a:pt x="42522" y="75590"/>
                  </a:lnTo>
                  <a:lnTo>
                    <a:pt x="36396" y="73700"/>
                  </a:lnTo>
                  <a:lnTo>
                    <a:pt x="33513" y="74645"/>
                  </a:lnTo>
                  <a:lnTo>
                    <a:pt x="36396" y="76535"/>
                  </a:lnTo>
                  <a:lnTo>
                    <a:pt x="28828" y="80314"/>
                  </a:lnTo>
                  <a:lnTo>
                    <a:pt x="31891" y="81259"/>
                  </a:lnTo>
                  <a:lnTo>
                    <a:pt x="36396" y="80314"/>
                  </a:lnTo>
                  <a:lnTo>
                    <a:pt x="38018" y="87874"/>
                  </a:lnTo>
                  <a:lnTo>
                    <a:pt x="30450" y="89763"/>
                  </a:lnTo>
                  <a:lnTo>
                    <a:pt x="25765" y="90708"/>
                  </a:lnTo>
                  <a:lnTo>
                    <a:pt x="18198" y="91653"/>
                  </a:lnTo>
                  <a:lnTo>
                    <a:pt x="15135" y="92598"/>
                  </a:lnTo>
                  <a:lnTo>
                    <a:pt x="16756" y="93543"/>
                  </a:lnTo>
                  <a:lnTo>
                    <a:pt x="18198" y="95433"/>
                  </a:lnTo>
                  <a:lnTo>
                    <a:pt x="24324" y="97322"/>
                  </a:lnTo>
                  <a:lnTo>
                    <a:pt x="27387" y="95433"/>
                  </a:lnTo>
                  <a:lnTo>
                    <a:pt x="30450" y="97322"/>
                  </a:lnTo>
                  <a:lnTo>
                    <a:pt x="28828" y="99212"/>
                  </a:lnTo>
                  <a:lnTo>
                    <a:pt x="34954" y="99212"/>
                  </a:lnTo>
                  <a:lnTo>
                    <a:pt x="39459" y="102047"/>
                  </a:lnTo>
                  <a:lnTo>
                    <a:pt x="47027" y="102047"/>
                  </a:lnTo>
                  <a:lnTo>
                    <a:pt x="50090" y="101102"/>
                  </a:lnTo>
                  <a:lnTo>
                    <a:pt x="53153" y="100157"/>
                  </a:lnTo>
                  <a:lnTo>
                    <a:pt x="48648" y="102992"/>
                  </a:lnTo>
                  <a:lnTo>
                    <a:pt x="47027" y="104881"/>
                  </a:lnTo>
                  <a:lnTo>
                    <a:pt x="41081" y="105826"/>
                  </a:lnTo>
                  <a:lnTo>
                    <a:pt x="28828" y="104881"/>
                  </a:lnTo>
                  <a:lnTo>
                    <a:pt x="27387" y="105826"/>
                  </a:lnTo>
                  <a:lnTo>
                    <a:pt x="22882" y="106771"/>
                  </a:lnTo>
                  <a:lnTo>
                    <a:pt x="19819" y="109606"/>
                  </a:lnTo>
                  <a:lnTo>
                    <a:pt x="7567" y="115275"/>
                  </a:lnTo>
                  <a:lnTo>
                    <a:pt x="0" y="116220"/>
                  </a:lnTo>
                  <a:lnTo>
                    <a:pt x="1621" y="117165"/>
                  </a:lnTo>
                  <a:lnTo>
                    <a:pt x="6126" y="117165"/>
                  </a:lnTo>
                  <a:lnTo>
                    <a:pt x="9189" y="120000"/>
                  </a:lnTo>
                  <a:lnTo>
                    <a:pt x="12252" y="119055"/>
                  </a:lnTo>
                  <a:lnTo>
                    <a:pt x="12252" y="117165"/>
                  </a:lnTo>
                  <a:lnTo>
                    <a:pt x="16756" y="115275"/>
                  </a:lnTo>
                  <a:lnTo>
                    <a:pt x="25765" y="115275"/>
                  </a:lnTo>
                  <a:lnTo>
                    <a:pt x="30450" y="119055"/>
                  </a:lnTo>
                  <a:lnTo>
                    <a:pt x="39459" y="113385"/>
                  </a:lnTo>
                  <a:lnTo>
                    <a:pt x="47027" y="112440"/>
                  </a:lnTo>
                  <a:lnTo>
                    <a:pt x="53153" y="115275"/>
                  </a:lnTo>
                  <a:lnTo>
                    <a:pt x="60720" y="116220"/>
                  </a:lnTo>
                  <a:lnTo>
                    <a:pt x="62342" y="114330"/>
                  </a:lnTo>
                  <a:lnTo>
                    <a:pt x="69909" y="114330"/>
                  </a:lnTo>
                  <a:lnTo>
                    <a:pt x="75855" y="114330"/>
                  </a:lnTo>
                  <a:lnTo>
                    <a:pt x="85045" y="114330"/>
                  </a:lnTo>
                  <a:lnTo>
                    <a:pt x="91171" y="116220"/>
                  </a:lnTo>
                  <a:lnTo>
                    <a:pt x="103243" y="114330"/>
                  </a:lnTo>
                  <a:lnTo>
                    <a:pt x="106306" y="112440"/>
                  </a:lnTo>
                  <a:lnTo>
                    <a:pt x="112432" y="112440"/>
                  </a:lnTo>
                  <a:lnTo>
                    <a:pt x="112432" y="109606"/>
                  </a:lnTo>
                  <a:lnTo>
                    <a:pt x="101801" y="107716"/>
                  </a:lnTo>
                  <a:lnTo>
                    <a:pt x="106306" y="105826"/>
                  </a:lnTo>
                  <a:lnTo>
                    <a:pt x="106306" y="102992"/>
                  </a:lnTo>
                  <a:lnTo>
                    <a:pt x="112432" y="102992"/>
                  </a:lnTo>
                  <a:lnTo>
                    <a:pt x="112432" y="101102"/>
                  </a:lnTo>
                  <a:lnTo>
                    <a:pt x="116936" y="99212"/>
                  </a:lnTo>
                  <a:lnTo>
                    <a:pt x="118378" y="96377"/>
                  </a:lnTo>
                  <a:lnTo>
                    <a:pt x="120000" y="94488"/>
                  </a:lnTo>
                  <a:lnTo>
                    <a:pt x="120000" y="89763"/>
                  </a:lnTo>
                  <a:lnTo>
                    <a:pt x="104864" y="85984"/>
                  </a:lnTo>
                  <a:lnTo>
                    <a:pt x="101801" y="87874"/>
                  </a:lnTo>
                  <a:lnTo>
                    <a:pt x="97117" y="85984"/>
                  </a:lnTo>
                  <a:lnTo>
                    <a:pt x="103243" y="83149"/>
                  </a:lnTo>
                  <a:lnTo>
                    <a:pt x="100180" y="77480"/>
                  </a:lnTo>
                  <a:lnTo>
                    <a:pt x="94234" y="74645"/>
                  </a:lnTo>
                  <a:lnTo>
                    <a:pt x="98738" y="74645"/>
                  </a:lnTo>
                  <a:lnTo>
                    <a:pt x="97117" y="69921"/>
                  </a:lnTo>
                  <a:lnTo>
                    <a:pt x="97117" y="68031"/>
                  </a:lnTo>
                  <a:lnTo>
                    <a:pt x="95675" y="66141"/>
                  </a:lnTo>
                  <a:lnTo>
                    <a:pt x="94234" y="63307"/>
                  </a:lnTo>
                  <a:lnTo>
                    <a:pt x="86486" y="60472"/>
                  </a:lnTo>
                  <a:lnTo>
                    <a:pt x="85045" y="56692"/>
                  </a:lnTo>
                  <a:lnTo>
                    <a:pt x="81981" y="51968"/>
                  </a:lnTo>
                  <a:lnTo>
                    <a:pt x="81981" y="46299"/>
                  </a:lnTo>
                  <a:lnTo>
                    <a:pt x="80540" y="44409"/>
                  </a:lnTo>
                  <a:lnTo>
                    <a:pt x="75855" y="41574"/>
                  </a:lnTo>
                  <a:lnTo>
                    <a:pt x="74414" y="40629"/>
                  </a:lnTo>
                  <a:lnTo>
                    <a:pt x="71351" y="38740"/>
                  </a:lnTo>
                  <a:lnTo>
                    <a:pt x="65225" y="38740"/>
                  </a:lnTo>
                  <a:lnTo>
                    <a:pt x="60720" y="37795"/>
                  </a:lnTo>
                  <a:lnTo>
                    <a:pt x="66846" y="36850"/>
                  </a:lnTo>
                  <a:lnTo>
                    <a:pt x="71351" y="35905"/>
                  </a:lnTo>
                  <a:lnTo>
                    <a:pt x="69909" y="33070"/>
                  </a:lnTo>
                  <a:lnTo>
                    <a:pt x="75855" y="31181"/>
                  </a:lnTo>
                  <a:lnTo>
                    <a:pt x="75855" y="29291"/>
                  </a:lnTo>
                  <a:lnTo>
                    <a:pt x="80540" y="26456"/>
                  </a:lnTo>
                  <a:lnTo>
                    <a:pt x="81981" y="22677"/>
                  </a:lnTo>
                  <a:lnTo>
                    <a:pt x="88108" y="19842"/>
                  </a:lnTo>
                  <a:lnTo>
                    <a:pt x="88108" y="17007"/>
                  </a:lnTo>
                  <a:lnTo>
                    <a:pt x="80540" y="17007"/>
                  </a:lnTo>
                  <a:lnTo>
                    <a:pt x="77477" y="15118"/>
                  </a:lnTo>
                  <a:lnTo>
                    <a:pt x="68288" y="14173"/>
                  </a:lnTo>
                  <a:lnTo>
                    <a:pt x="59279" y="15118"/>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8" name="Shape 128"/>
            <p:cNvSpPr/>
            <p:nvPr/>
          </p:nvSpPr>
          <p:spPr>
            <a:xfrm>
              <a:off x="2379" y="1912"/>
              <a:ext cx="202" cy="144"/>
            </a:xfrm>
            <a:custGeom>
              <a:avLst/>
              <a:gdLst/>
              <a:ahLst/>
              <a:cxnLst/>
              <a:rect l="0" t="0" r="0" b="0"/>
              <a:pathLst>
                <a:path w="120000" h="120000" extrusionOk="0">
                  <a:moveTo>
                    <a:pt x="109900" y="60000"/>
                  </a:moveTo>
                  <a:lnTo>
                    <a:pt x="105148" y="40000"/>
                  </a:lnTo>
                  <a:lnTo>
                    <a:pt x="105148" y="13333"/>
                  </a:lnTo>
                  <a:lnTo>
                    <a:pt x="89702" y="0"/>
                  </a:lnTo>
                  <a:lnTo>
                    <a:pt x="74851" y="0"/>
                  </a:lnTo>
                  <a:lnTo>
                    <a:pt x="64752" y="0"/>
                  </a:lnTo>
                  <a:lnTo>
                    <a:pt x="49900" y="0"/>
                  </a:lnTo>
                  <a:lnTo>
                    <a:pt x="49900" y="6666"/>
                  </a:lnTo>
                  <a:lnTo>
                    <a:pt x="49900" y="0"/>
                  </a:lnTo>
                  <a:lnTo>
                    <a:pt x="39801" y="6666"/>
                  </a:lnTo>
                  <a:lnTo>
                    <a:pt x="35049" y="20000"/>
                  </a:lnTo>
                  <a:lnTo>
                    <a:pt x="29702" y="33333"/>
                  </a:lnTo>
                  <a:lnTo>
                    <a:pt x="9504" y="33333"/>
                  </a:lnTo>
                  <a:lnTo>
                    <a:pt x="9504" y="46666"/>
                  </a:lnTo>
                  <a:lnTo>
                    <a:pt x="0" y="60000"/>
                  </a:lnTo>
                  <a:lnTo>
                    <a:pt x="19603" y="100000"/>
                  </a:lnTo>
                  <a:lnTo>
                    <a:pt x="39801" y="80000"/>
                  </a:lnTo>
                  <a:lnTo>
                    <a:pt x="54653" y="93333"/>
                  </a:lnTo>
                  <a:lnTo>
                    <a:pt x="60000" y="113333"/>
                  </a:lnTo>
                  <a:lnTo>
                    <a:pt x="70099" y="113333"/>
                  </a:lnTo>
                  <a:lnTo>
                    <a:pt x="79603" y="120000"/>
                  </a:lnTo>
                  <a:lnTo>
                    <a:pt x="84950" y="120000"/>
                  </a:lnTo>
                  <a:lnTo>
                    <a:pt x="99801" y="106666"/>
                  </a:lnTo>
                  <a:lnTo>
                    <a:pt x="114653" y="100000"/>
                  </a:lnTo>
                  <a:lnTo>
                    <a:pt x="120000" y="73333"/>
                  </a:lnTo>
                  <a:lnTo>
                    <a:pt x="109900" y="6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9" name="Shape 129"/>
            <p:cNvSpPr/>
            <p:nvPr/>
          </p:nvSpPr>
          <p:spPr>
            <a:xfrm>
              <a:off x="2429" y="1535"/>
              <a:ext cx="666" cy="1015"/>
            </a:xfrm>
            <a:custGeom>
              <a:avLst/>
              <a:gdLst/>
              <a:ahLst/>
              <a:cxnLst/>
              <a:rect l="0" t="0" r="0" b="0"/>
              <a:pathLst>
                <a:path w="120000" h="120000" extrusionOk="0">
                  <a:moveTo>
                    <a:pt x="59279" y="15118"/>
                  </a:moveTo>
                  <a:lnTo>
                    <a:pt x="63783" y="12283"/>
                  </a:lnTo>
                  <a:lnTo>
                    <a:pt x="60720" y="11338"/>
                  </a:lnTo>
                  <a:lnTo>
                    <a:pt x="69909" y="7559"/>
                  </a:lnTo>
                  <a:lnTo>
                    <a:pt x="74414" y="6614"/>
                  </a:lnTo>
                  <a:lnTo>
                    <a:pt x="75855" y="2834"/>
                  </a:lnTo>
                  <a:lnTo>
                    <a:pt x="57657" y="1889"/>
                  </a:lnTo>
                  <a:lnTo>
                    <a:pt x="51711" y="0"/>
                  </a:lnTo>
                  <a:lnTo>
                    <a:pt x="48648" y="2834"/>
                  </a:lnTo>
                  <a:lnTo>
                    <a:pt x="45585" y="4724"/>
                  </a:lnTo>
                  <a:lnTo>
                    <a:pt x="44144" y="6614"/>
                  </a:lnTo>
                  <a:lnTo>
                    <a:pt x="45585" y="9448"/>
                  </a:lnTo>
                  <a:lnTo>
                    <a:pt x="39459" y="10393"/>
                  </a:lnTo>
                  <a:lnTo>
                    <a:pt x="36396" y="12283"/>
                  </a:lnTo>
                  <a:lnTo>
                    <a:pt x="36396" y="16062"/>
                  </a:lnTo>
                  <a:lnTo>
                    <a:pt x="36396" y="18897"/>
                  </a:lnTo>
                  <a:lnTo>
                    <a:pt x="33513" y="21732"/>
                  </a:lnTo>
                  <a:lnTo>
                    <a:pt x="30450" y="23622"/>
                  </a:lnTo>
                  <a:lnTo>
                    <a:pt x="24324" y="29291"/>
                  </a:lnTo>
                  <a:lnTo>
                    <a:pt x="28828" y="30236"/>
                  </a:lnTo>
                  <a:lnTo>
                    <a:pt x="36396" y="27401"/>
                  </a:lnTo>
                  <a:lnTo>
                    <a:pt x="33513" y="31181"/>
                  </a:lnTo>
                  <a:lnTo>
                    <a:pt x="31891" y="34960"/>
                  </a:lnTo>
                  <a:lnTo>
                    <a:pt x="30450" y="37795"/>
                  </a:lnTo>
                  <a:lnTo>
                    <a:pt x="25765" y="44409"/>
                  </a:lnTo>
                  <a:lnTo>
                    <a:pt x="30450" y="44409"/>
                  </a:lnTo>
                  <a:lnTo>
                    <a:pt x="33513" y="40629"/>
                  </a:lnTo>
                  <a:lnTo>
                    <a:pt x="36396" y="35905"/>
                  </a:lnTo>
                  <a:lnTo>
                    <a:pt x="38018" y="38740"/>
                  </a:lnTo>
                  <a:lnTo>
                    <a:pt x="41081" y="37795"/>
                  </a:lnTo>
                  <a:lnTo>
                    <a:pt x="39459" y="40629"/>
                  </a:lnTo>
                  <a:lnTo>
                    <a:pt x="41081" y="42519"/>
                  </a:lnTo>
                  <a:lnTo>
                    <a:pt x="33513" y="50078"/>
                  </a:lnTo>
                  <a:lnTo>
                    <a:pt x="34954" y="55748"/>
                  </a:lnTo>
                  <a:lnTo>
                    <a:pt x="36396" y="51968"/>
                  </a:lnTo>
                  <a:lnTo>
                    <a:pt x="42522" y="54803"/>
                  </a:lnTo>
                  <a:lnTo>
                    <a:pt x="45585" y="53858"/>
                  </a:lnTo>
                  <a:lnTo>
                    <a:pt x="50090" y="54803"/>
                  </a:lnTo>
                  <a:lnTo>
                    <a:pt x="54594" y="52913"/>
                  </a:lnTo>
                  <a:lnTo>
                    <a:pt x="59279" y="53858"/>
                  </a:lnTo>
                  <a:lnTo>
                    <a:pt x="53153" y="56692"/>
                  </a:lnTo>
                  <a:lnTo>
                    <a:pt x="51711" y="58582"/>
                  </a:lnTo>
                  <a:lnTo>
                    <a:pt x="56216" y="64251"/>
                  </a:lnTo>
                  <a:lnTo>
                    <a:pt x="59279" y="64251"/>
                  </a:lnTo>
                  <a:lnTo>
                    <a:pt x="59279" y="68031"/>
                  </a:lnTo>
                  <a:lnTo>
                    <a:pt x="57657" y="68031"/>
                  </a:lnTo>
                  <a:lnTo>
                    <a:pt x="56216" y="74645"/>
                  </a:lnTo>
                  <a:lnTo>
                    <a:pt x="53153" y="76535"/>
                  </a:lnTo>
                  <a:lnTo>
                    <a:pt x="51711" y="75590"/>
                  </a:lnTo>
                  <a:lnTo>
                    <a:pt x="42522" y="75590"/>
                  </a:lnTo>
                  <a:lnTo>
                    <a:pt x="36396" y="73700"/>
                  </a:lnTo>
                  <a:lnTo>
                    <a:pt x="33513" y="74645"/>
                  </a:lnTo>
                  <a:lnTo>
                    <a:pt x="36396" y="76535"/>
                  </a:lnTo>
                  <a:lnTo>
                    <a:pt x="28828" y="80314"/>
                  </a:lnTo>
                  <a:lnTo>
                    <a:pt x="31891" y="81259"/>
                  </a:lnTo>
                  <a:lnTo>
                    <a:pt x="36396" y="80314"/>
                  </a:lnTo>
                  <a:lnTo>
                    <a:pt x="38018" y="87874"/>
                  </a:lnTo>
                  <a:lnTo>
                    <a:pt x="30450" y="89763"/>
                  </a:lnTo>
                  <a:lnTo>
                    <a:pt x="25765" y="90708"/>
                  </a:lnTo>
                  <a:lnTo>
                    <a:pt x="18198" y="91653"/>
                  </a:lnTo>
                  <a:lnTo>
                    <a:pt x="15135" y="92598"/>
                  </a:lnTo>
                  <a:lnTo>
                    <a:pt x="16756" y="93543"/>
                  </a:lnTo>
                  <a:lnTo>
                    <a:pt x="18198" y="95433"/>
                  </a:lnTo>
                  <a:lnTo>
                    <a:pt x="24324" y="97322"/>
                  </a:lnTo>
                  <a:lnTo>
                    <a:pt x="27387" y="95433"/>
                  </a:lnTo>
                  <a:lnTo>
                    <a:pt x="30450" y="97322"/>
                  </a:lnTo>
                  <a:lnTo>
                    <a:pt x="28828" y="99212"/>
                  </a:lnTo>
                  <a:lnTo>
                    <a:pt x="34954" y="99212"/>
                  </a:lnTo>
                  <a:lnTo>
                    <a:pt x="39459" y="102047"/>
                  </a:lnTo>
                  <a:lnTo>
                    <a:pt x="47027" y="102047"/>
                  </a:lnTo>
                  <a:lnTo>
                    <a:pt x="50090" y="101102"/>
                  </a:lnTo>
                  <a:lnTo>
                    <a:pt x="53153" y="100157"/>
                  </a:lnTo>
                  <a:lnTo>
                    <a:pt x="48648" y="102992"/>
                  </a:lnTo>
                  <a:lnTo>
                    <a:pt x="47027" y="104881"/>
                  </a:lnTo>
                  <a:lnTo>
                    <a:pt x="41081" y="105826"/>
                  </a:lnTo>
                  <a:lnTo>
                    <a:pt x="28828" y="104881"/>
                  </a:lnTo>
                  <a:lnTo>
                    <a:pt x="27387" y="105826"/>
                  </a:lnTo>
                  <a:lnTo>
                    <a:pt x="22882" y="106771"/>
                  </a:lnTo>
                  <a:lnTo>
                    <a:pt x="19819" y="109606"/>
                  </a:lnTo>
                  <a:lnTo>
                    <a:pt x="7567" y="115275"/>
                  </a:lnTo>
                  <a:lnTo>
                    <a:pt x="0" y="116220"/>
                  </a:lnTo>
                  <a:lnTo>
                    <a:pt x="1621" y="117165"/>
                  </a:lnTo>
                  <a:lnTo>
                    <a:pt x="6126" y="117165"/>
                  </a:lnTo>
                  <a:lnTo>
                    <a:pt x="9189" y="120000"/>
                  </a:lnTo>
                  <a:lnTo>
                    <a:pt x="12252" y="119055"/>
                  </a:lnTo>
                  <a:lnTo>
                    <a:pt x="12252" y="117165"/>
                  </a:lnTo>
                  <a:lnTo>
                    <a:pt x="16756" y="115275"/>
                  </a:lnTo>
                  <a:lnTo>
                    <a:pt x="25765" y="115275"/>
                  </a:lnTo>
                  <a:lnTo>
                    <a:pt x="30450" y="119055"/>
                  </a:lnTo>
                  <a:lnTo>
                    <a:pt x="39459" y="113385"/>
                  </a:lnTo>
                  <a:lnTo>
                    <a:pt x="47027" y="112440"/>
                  </a:lnTo>
                  <a:lnTo>
                    <a:pt x="53153" y="115275"/>
                  </a:lnTo>
                  <a:lnTo>
                    <a:pt x="60720" y="116220"/>
                  </a:lnTo>
                  <a:lnTo>
                    <a:pt x="62342" y="114330"/>
                  </a:lnTo>
                  <a:lnTo>
                    <a:pt x="69909" y="114330"/>
                  </a:lnTo>
                  <a:lnTo>
                    <a:pt x="75855" y="114330"/>
                  </a:lnTo>
                  <a:lnTo>
                    <a:pt x="85045" y="114330"/>
                  </a:lnTo>
                  <a:lnTo>
                    <a:pt x="91171" y="116220"/>
                  </a:lnTo>
                  <a:lnTo>
                    <a:pt x="103243" y="114330"/>
                  </a:lnTo>
                  <a:lnTo>
                    <a:pt x="106306" y="112440"/>
                  </a:lnTo>
                  <a:lnTo>
                    <a:pt x="112432" y="112440"/>
                  </a:lnTo>
                  <a:lnTo>
                    <a:pt x="112432" y="109606"/>
                  </a:lnTo>
                  <a:lnTo>
                    <a:pt x="101801" y="107716"/>
                  </a:lnTo>
                  <a:lnTo>
                    <a:pt x="106306" y="105826"/>
                  </a:lnTo>
                  <a:lnTo>
                    <a:pt x="106306" y="102992"/>
                  </a:lnTo>
                  <a:lnTo>
                    <a:pt x="112432" y="102992"/>
                  </a:lnTo>
                  <a:lnTo>
                    <a:pt x="112432" y="101102"/>
                  </a:lnTo>
                  <a:lnTo>
                    <a:pt x="116936" y="99212"/>
                  </a:lnTo>
                  <a:lnTo>
                    <a:pt x="118378" y="96377"/>
                  </a:lnTo>
                  <a:lnTo>
                    <a:pt x="120000" y="94488"/>
                  </a:lnTo>
                  <a:lnTo>
                    <a:pt x="120000" y="89763"/>
                  </a:lnTo>
                  <a:lnTo>
                    <a:pt x="104864" y="85984"/>
                  </a:lnTo>
                  <a:lnTo>
                    <a:pt x="101801" y="87874"/>
                  </a:lnTo>
                  <a:lnTo>
                    <a:pt x="97117" y="85984"/>
                  </a:lnTo>
                  <a:lnTo>
                    <a:pt x="103243" y="83149"/>
                  </a:lnTo>
                  <a:lnTo>
                    <a:pt x="100180" y="77480"/>
                  </a:lnTo>
                  <a:lnTo>
                    <a:pt x="94234" y="74645"/>
                  </a:lnTo>
                  <a:lnTo>
                    <a:pt x="98738" y="74645"/>
                  </a:lnTo>
                  <a:lnTo>
                    <a:pt x="97117" y="69921"/>
                  </a:lnTo>
                  <a:lnTo>
                    <a:pt x="97117" y="68031"/>
                  </a:lnTo>
                  <a:lnTo>
                    <a:pt x="95675" y="66141"/>
                  </a:lnTo>
                  <a:lnTo>
                    <a:pt x="94234" y="63307"/>
                  </a:lnTo>
                  <a:lnTo>
                    <a:pt x="86486" y="60472"/>
                  </a:lnTo>
                  <a:lnTo>
                    <a:pt x="85045" y="56692"/>
                  </a:lnTo>
                  <a:lnTo>
                    <a:pt x="81981" y="51968"/>
                  </a:lnTo>
                  <a:lnTo>
                    <a:pt x="81981" y="46299"/>
                  </a:lnTo>
                  <a:lnTo>
                    <a:pt x="80540" y="44409"/>
                  </a:lnTo>
                  <a:lnTo>
                    <a:pt x="75855" y="41574"/>
                  </a:lnTo>
                  <a:lnTo>
                    <a:pt x="74414" y="40629"/>
                  </a:lnTo>
                  <a:lnTo>
                    <a:pt x="71351" y="38740"/>
                  </a:lnTo>
                  <a:lnTo>
                    <a:pt x="65225" y="38740"/>
                  </a:lnTo>
                  <a:lnTo>
                    <a:pt x="60720" y="37795"/>
                  </a:lnTo>
                  <a:lnTo>
                    <a:pt x="66846" y="36850"/>
                  </a:lnTo>
                  <a:lnTo>
                    <a:pt x="71351" y="35905"/>
                  </a:lnTo>
                  <a:lnTo>
                    <a:pt x="69909" y="33070"/>
                  </a:lnTo>
                  <a:lnTo>
                    <a:pt x="75855" y="31181"/>
                  </a:lnTo>
                  <a:lnTo>
                    <a:pt x="75855" y="29291"/>
                  </a:lnTo>
                  <a:lnTo>
                    <a:pt x="80540" y="26456"/>
                  </a:lnTo>
                  <a:lnTo>
                    <a:pt x="81981" y="22677"/>
                  </a:lnTo>
                  <a:lnTo>
                    <a:pt x="88108" y="19842"/>
                  </a:lnTo>
                  <a:lnTo>
                    <a:pt x="88108" y="17007"/>
                  </a:lnTo>
                  <a:lnTo>
                    <a:pt x="80540" y="17007"/>
                  </a:lnTo>
                  <a:lnTo>
                    <a:pt x="77477" y="15118"/>
                  </a:lnTo>
                  <a:lnTo>
                    <a:pt x="68288" y="14173"/>
                  </a:lnTo>
                  <a:lnTo>
                    <a:pt x="59279" y="15118"/>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0" name="Shape 130"/>
            <p:cNvSpPr/>
            <p:nvPr/>
          </p:nvSpPr>
          <p:spPr>
            <a:xfrm>
              <a:off x="1813" y="719"/>
              <a:ext cx="589" cy="424"/>
            </a:xfrm>
            <a:custGeom>
              <a:avLst/>
              <a:gdLst/>
              <a:ahLst/>
              <a:cxnLst/>
              <a:rect l="0" t="0" r="0" b="0"/>
              <a:pathLst>
                <a:path w="120000" h="120000" extrusionOk="0">
                  <a:moveTo>
                    <a:pt x="20542" y="90566"/>
                  </a:moveTo>
                  <a:lnTo>
                    <a:pt x="27457" y="108679"/>
                  </a:lnTo>
                  <a:lnTo>
                    <a:pt x="41084" y="120000"/>
                  </a:lnTo>
                  <a:lnTo>
                    <a:pt x="51457" y="120000"/>
                  </a:lnTo>
                  <a:lnTo>
                    <a:pt x="58372" y="117735"/>
                  </a:lnTo>
                  <a:lnTo>
                    <a:pt x="70372" y="120000"/>
                  </a:lnTo>
                  <a:lnTo>
                    <a:pt x="87457" y="110943"/>
                  </a:lnTo>
                  <a:lnTo>
                    <a:pt x="94169" y="113207"/>
                  </a:lnTo>
                  <a:lnTo>
                    <a:pt x="102915" y="106415"/>
                  </a:lnTo>
                  <a:lnTo>
                    <a:pt x="113084" y="99622"/>
                  </a:lnTo>
                  <a:lnTo>
                    <a:pt x="120000" y="76981"/>
                  </a:lnTo>
                  <a:lnTo>
                    <a:pt x="114915" y="72452"/>
                  </a:lnTo>
                  <a:lnTo>
                    <a:pt x="113084" y="63396"/>
                  </a:lnTo>
                  <a:lnTo>
                    <a:pt x="114915" y="54339"/>
                  </a:lnTo>
                  <a:lnTo>
                    <a:pt x="116542" y="45283"/>
                  </a:lnTo>
                  <a:lnTo>
                    <a:pt x="108000" y="45283"/>
                  </a:lnTo>
                  <a:lnTo>
                    <a:pt x="102915" y="33962"/>
                  </a:lnTo>
                  <a:lnTo>
                    <a:pt x="97627" y="40754"/>
                  </a:lnTo>
                  <a:lnTo>
                    <a:pt x="96000" y="45283"/>
                  </a:lnTo>
                  <a:lnTo>
                    <a:pt x="90915" y="43018"/>
                  </a:lnTo>
                  <a:lnTo>
                    <a:pt x="84000" y="45283"/>
                  </a:lnTo>
                  <a:lnTo>
                    <a:pt x="82372" y="36226"/>
                  </a:lnTo>
                  <a:lnTo>
                    <a:pt x="77084" y="36226"/>
                  </a:lnTo>
                  <a:lnTo>
                    <a:pt x="75457" y="43018"/>
                  </a:lnTo>
                  <a:lnTo>
                    <a:pt x="72000" y="31698"/>
                  </a:lnTo>
                  <a:lnTo>
                    <a:pt x="63457" y="33962"/>
                  </a:lnTo>
                  <a:lnTo>
                    <a:pt x="60000" y="40754"/>
                  </a:lnTo>
                  <a:lnTo>
                    <a:pt x="56542" y="40754"/>
                  </a:lnTo>
                  <a:lnTo>
                    <a:pt x="54915" y="24905"/>
                  </a:lnTo>
                  <a:lnTo>
                    <a:pt x="51457" y="27169"/>
                  </a:lnTo>
                  <a:lnTo>
                    <a:pt x="49627" y="43018"/>
                  </a:lnTo>
                  <a:lnTo>
                    <a:pt x="46372" y="43018"/>
                  </a:lnTo>
                  <a:lnTo>
                    <a:pt x="44542" y="36226"/>
                  </a:lnTo>
                  <a:lnTo>
                    <a:pt x="36000" y="45283"/>
                  </a:lnTo>
                  <a:lnTo>
                    <a:pt x="37627" y="31698"/>
                  </a:lnTo>
                  <a:lnTo>
                    <a:pt x="42915" y="24905"/>
                  </a:lnTo>
                  <a:lnTo>
                    <a:pt x="37627" y="4528"/>
                  </a:lnTo>
                  <a:lnTo>
                    <a:pt x="29084" y="0"/>
                  </a:lnTo>
                  <a:lnTo>
                    <a:pt x="30915" y="18113"/>
                  </a:lnTo>
                  <a:lnTo>
                    <a:pt x="24000" y="4528"/>
                  </a:lnTo>
                  <a:lnTo>
                    <a:pt x="18915" y="9056"/>
                  </a:lnTo>
                  <a:lnTo>
                    <a:pt x="15457" y="13584"/>
                  </a:lnTo>
                  <a:lnTo>
                    <a:pt x="18915" y="18113"/>
                  </a:lnTo>
                  <a:lnTo>
                    <a:pt x="12000" y="13584"/>
                  </a:lnTo>
                  <a:lnTo>
                    <a:pt x="10372" y="18113"/>
                  </a:lnTo>
                  <a:lnTo>
                    <a:pt x="5084" y="18113"/>
                  </a:lnTo>
                  <a:lnTo>
                    <a:pt x="8542" y="24905"/>
                  </a:lnTo>
                  <a:lnTo>
                    <a:pt x="20542" y="27169"/>
                  </a:lnTo>
                  <a:lnTo>
                    <a:pt x="29084" y="36226"/>
                  </a:lnTo>
                  <a:lnTo>
                    <a:pt x="22372" y="40754"/>
                  </a:lnTo>
                  <a:lnTo>
                    <a:pt x="25627" y="45283"/>
                  </a:lnTo>
                  <a:lnTo>
                    <a:pt x="29084" y="49811"/>
                  </a:lnTo>
                  <a:lnTo>
                    <a:pt x="25627" y="52075"/>
                  </a:lnTo>
                  <a:lnTo>
                    <a:pt x="1627" y="40754"/>
                  </a:lnTo>
                  <a:lnTo>
                    <a:pt x="0" y="47547"/>
                  </a:lnTo>
                  <a:lnTo>
                    <a:pt x="18915" y="54339"/>
                  </a:lnTo>
                  <a:lnTo>
                    <a:pt x="17084" y="61132"/>
                  </a:lnTo>
                  <a:lnTo>
                    <a:pt x="17084" y="72452"/>
                  </a:lnTo>
                  <a:lnTo>
                    <a:pt x="13627" y="79245"/>
                  </a:lnTo>
                  <a:lnTo>
                    <a:pt x="6915" y="79245"/>
                  </a:lnTo>
                  <a:lnTo>
                    <a:pt x="3457" y="83773"/>
                  </a:lnTo>
                  <a:lnTo>
                    <a:pt x="20542" y="90566"/>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1" name="Shape 131"/>
            <p:cNvSpPr/>
            <p:nvPr/>
          </p:nvSpPr>
          <p:spPr>
            <a:xfrm>
              <a:off x="3752" y="1984"/>
              <a:ext cx="67" cy="63"/>
            </a:xfrm>
            <a:custGeom>
              <a:avLst/>
              <a:gdLst/>
              <a:ahLst/>
              <a:cxnLst/>
              <a:rect l="0" t="0" r="0" b="0"/>
              <a:pathLst>
                <a:path w="120000" h="120000" extrusionOk="0">
                  <a:moveTo>
                    <a:pt x="0" y="45000"/>
                  </a:moveTo>
                  <a:lnTo>
                    <a:pt x="30447" y="105000"/>
                  </a:lnTo>
                  <a:lnTo>
                    <a:pt x="91343" y="120000"/>
                  </a:lnTo>
                  <a:lnTo>
                    <a:pt x="120000" y="90000"/>
                  </a:lnTo>
                  <a:lnTo>
                    <a:pt x="105671" y="0"/>
                  </a:lnTo>
                  <a:lnTo>
                    <a:pt x="0" y="15000"/>
                  </a:lnTo>
                  <a:lnTo>
                    <a:pt x="0" y="45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2" name="Shape 132"/>
            <p:cNvSpPr/>
            <p:nvPr/>
          </p:nvSpPr>
          <p:spPr>
            <a:xfrm>
              <a:off x="1813" y="719"/>
              <a:ext cx="589" cy="424"/>
            </a:xfrm>
            <a:custGeom>
              <a:avLst/>
              <a:gdLst/>
              <a:ahLst/>
              <a:cxnLst/>
              <a:rect l="0" t="0" r="0" b="0"/>
              <a:pathLst>
                <a:path w="120000" h="120000" extrusionOk="0">
                  <a:moveTo>
                    <a:pt x="20542" y="90566"/>
                  </a:moveTo>
                  <a:lnTo>
                    <a:pt x="27457" y="108679"/>
                  </a:lnTo>
                  <a:lnTo>
                    <a:pt x="41084" y="120000"/>
                  </a:lnTo>
                  <a:lnTo>
                    <a:pt x="51457" y="120000"/>
                  </a:lnTo>
                  <a:lnTo>
                    <a:pt x="58372" y="117735"/>
                  </a:lnTo>
                  <a:lnTo>
                    <a:pt x="70372" y="120000"/>
                  </a:lnTo>
                  <a:lnTo>
                    <a:pt x="87457" y="110943"/>
                  </a:lnTo>
                  <a:lnTo>
                    <a:pt x="94169" y="113207"/>
                  </a:lnTo>
                  <a:lnTo>
                    <a:pt x="102915" y="106415"/>
                  </a:lnTo>
                  <a:lnTo>
                    <a:pt x="113084" y="99622"/>
                  </a:lnTo>
                  <a:lnTo>
                    <a:pt x="120000" y="76981"/>
                  </a:lnTo>
                  <a:lnTo>
                    <a:pt x="114915" y="72452"/>
                  </a:lnTo>
                  <a:lnTo>
                    <a:pt x="113084" y="63396"/>
                  </a:lnTo>
                  <a:lnTo>
                    <a:pt x="114915" y="54339"/>
                  </a:lnTo>
                  <a:lnTo>
                    <a:pt x="116542" y="45283"/>
                  </a:lnTo>
                  <a:lnTo>
                    <a:pt x="108000" y="45283"/>
                  </a:lnTo>
                  <a:lnTo>
                    <a:pt x="102915" y="33962"/>
                  </a:lnTo>
                  <a:lnTo>
                    <a:pt x="97627" y="40754"/>
                  </a:lnTo>
                  <a:lnTo>
                    <a:pt x="96000" y="45283"/>
                  </a:lnTo>
                  <a:lnTo>
                    <a:pt x="90915" y="43018"/>
                  </a:lnTo>
                  <a:lnTo>
                    <a:pt x="84000" y="45283"/>
                  </a:lnTo>
                  <a:lnTo>
                    <a:pt x="82372" y="36226"/>
                  </a:lnTo>
                  <a:lnTo>
                    <a:pt x="77084" y="36226"/>
                  </a:lnTo>
                  <a:lnTo>
                    <a:pt x="75457" y="43018"/>
                  </a:lnTo>
                  <a:lnTo>
                    <a:pt x="72000" y="31698"/>
                  </a:lnTo>
                  <a:lnTo>
                    <a:pt x="63457" y="33962"/>
                  </a:lnTo>
                  <a:lnTo>
                    <a:pt x="60000" y="40754"/>
                  </a:lnTo>
                  <a:lnTo>
                    <a:pt x="56542" y="40754"/>
                  </a:lnTo>
                  <a:lnTo>
                    <a:pt x="54915" y="24905"/>
                  </a:lnTo>
                  <a:lnTo>
                    <a:pt x="51457" y="27169"/>
                  </a:lnTo>
                  <a:lnTo>
                    <a:pt x="49627" y="43018"/>
                  </a:lnTo>
                  <a:lnTo>
                    <a:pt x="46372" y="43018"/>
                  </a:lnTo>
                  <a:lnTo>
                    <a:pt x="44542" y="36226"/>
                  </a:lnTo>
                  <a:lnTo>
                    <a:pt x="36000" y="45283"/>
                  </a:lnTo>
                  <a:lnTo>
                    <a:pt x="37627" y="31698"/>
                  </a:lnTo>
                  <a:lnTo>
                    <a:pt x="42915" y="24905"/>
                  </a:lnTo>
                  <a:lnTo>
                    <a:pt x="37627" y="4528"/>
                  </a:lnTo>
                  <a:lnTo>
                    <a:pt x="29084" y="0"/>
                  </a:lnTo>
                  <a:lnTo>
                    <a:pt x="30915" y="18113"/>
                  </a:lnTo>
                  <a:lnTo>
                    <a:pt x="24000" y="4528"/>
                  </a:lnTo>
                  <a:lnTo>
                    <a:pt x="18915" y="9056"/>
                  </a:lnTo>
                  <a:lnTo>
                    <a:pt x="15457" y="13584"/>
                  </a:lnTo>
                  <a:lnTo>
                    <a:pt x="18915" y="18113"/>
                  </a:lnTo>
                  <a:lnTo>
                    <a:pt x="12000" y="13584"/>
                  </a:lnTo>
                  <a:lnTo>
                    <a:pt x="10372" y="18113"/>
                  </a:lnTo>
                  <a:lnTo>
                    <a:pt x="5084" y="18113"/>
                  </a:lnTo>
                  <a:lnTo>
                    <a:pt x="8542" y="24905"/>
                  </a:lnTo>
                  <a:lnTo>
                    <a:pt x="20542" y="27169"/>
                  </a:lnTo>
                  <a:lnTo>
                    <a:pt x="29084" y="36226"/>
                  </a:lnTo>
                  <a:lnTo>
                    <a:pt x="22372" y="40754"/>
                  </a:lnTo>
                  <a:lnTo>
                    <a:pt x="25627" y="45283"/>
                  </a:lnTo>
                  <a:lnTo>
                    <a:pt x="29084" y="49811"/>
                  </a:lnTo>
                  <a:lnTo>
                    <a:pt x="25627" y="52075"/>
                  </a:lnTo>
                  <a:lnTo>
                    <a:pt x="1627" y="40754"/>
                  </a:lnTo>
                  <a:lnTo>
                    <a:pt x="0" y="47547"/>
                  </a:lnTo>
                  <a:lnTo>
                    <a:pt x="18915" y="54339"/>
                  </a:lnTo>
                  <a:lnTo>
                    <a:pt x="17084" y="61132"/>
                  </a:lnTo>
                  <a:lnTo>
                    <a:pt x="17084" y="72452"/>
                  </a:lnTo>
                  <a:lnTo>
                    <a:pt x="13627" y="79245"/>
                  </a:lnTo>
                  <a:lnTo>
                    <a:pt x="6915" y="79245"/>
                  </a:lnTo>
                  <a:lnTo>
                    <a:pt x="3457" y="83773"/>
                  </a:lnTo>
                  <a:lnTo>
                    <a:pt x="20542" y="90566"/>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3" name="Shape 133"/>
            <p:cNvSpPr/>
            <p:nvPr/>
          </p:nvSpPr>
          <p:spPr>
            <a:xfrm>
              <a:off x="3752" y="1984"/>
              <a:ext cx="67" cy="63"/>
            </a:xfrm>
            <a:custGeom>
              <a:avLst/>
              <a:gdLst/>
              <a:ahLst/>
              <a:cxnLst/>
              <a:rect l="0" t="0" r="0" b="0"/>
              <a:pathLst>
                <a:path w="120000" h="120000" extrusionOk="0">
                  <a:moveTo>
                    <a:pt x="0" y="45000"/>
                  </a:moveTo>
                  <a:lnTo>
                    <a:pt x="30447" y="105000"/>
                  </a:lnTo>
                  <a:lnTo>
                    <a:pt x="91343" y="120000"/>
                  </a:lnTo>
                  <a:lnTo>
                    <a:pt x="120000" y="90000"/>
                  </a:lnTo>
                  <a:lnTo>
                    <a:pt x="105671" y="0"/>
                  </a:lnTo>
                  <a:lnTo>
                    <a:pt x="0" y="15000"/>
                  </a:lnTo>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4" name="Shape 134"/>
            <p:cNvSpPr/>
            <p:nvPr/>
          </p:nvSpPr>
          <p:spPr>
            <a:xfrm>
              <a:off x="3752" y="1984"/>
              <a:ext cx="67" cy="63"/>
            </a:xfrm>
            <a:custGeom>
              <a:avLst/>
              <a:gdLst/>
              <a:ahLst/>
              <a:cxnLst/>
              <a:rect l="0" t="0" r="0" b="0"/>
              <a:pathLst>
                <a:path w="120000" h="120000" extrusionOk="0">
                  <a:moveTo>
                    <a:pt x="0" y="45000"/>
                  </a:moveTo>
                  <a:lnTo>
                    <a:pt x="30447" y="105000"/>
                  </a:lnTo>
                  <a:lnTo>
                    <a:pt x="91343" y="120000"/>
                  </a:lnTo>
                  <a:lnTo>
                    <a:pt x="120000" y="90000"/>
                  </a:lnTo>
                  <a:lnTo>
                    <a:pt x="105671" y="0"/>
                  </a:lnTo>
                  <a:lnTo>
                    <a:pt x="0" y="15000"/>
                  </a:lnTo>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5" name="Shape 135"/>
            <p:cNvSpPr/>
            <p:nvPr/>
          </p:nvSpPr>
          <p:spPr>
            <a:xfrm>
              <a:off x="3845" y="1920"/>
              <a:ext cx="109" cy="176"/>
            </a:xfrm>
            <a:custGeom>
              <a:avLst/>
              <a:gdLst/>
              <a:ahLst/>
              <a:cxnLst/>
              <a:rect l="0" t="0" r="0" b="0"/>
              <a:pathLst>
                <a:path w="120000" h="120000" extrusionOk="0">
                  <a:moveTo>
                    <a:pt x="0" y="114545"/>
                  </a:moveTo>
                  <a:lnTo>
                    <a:pt x="55045" y="120000"/>
                  </a:lnTo>
                  <a:lnTo>
                    <a:pt x="83669" y="98181"/>
                  </a:lnTo>
                  <a:lnTo>
                    <a:pt x="83669" y="76363"/>
                  </a:lnTo>
                  <a:lnTo>
                    <a:pt x="120000" y="65454"/>
                  </a:lnTo>
                  <a:lnTo>
                    <a:pt x="101284" y="49090"/>
                  </a:lnTo>
                  <a:lnTo>
                    <a:pt x="120000" y="43636"/>
                  </a:lnTo>
                  <a:lnTo>
                    <a:pt x="111192" y="5454"/>
                  </a:lnTo>
                  <a:lnTo>
                    <a:pt x="92477" y="0"/>
                  </a:lnTo>
                  <a:lnTo>
                    <a:pt x="73761" y="10909"/>
                  </a:lnTo>
                  <a:lnTo>
                    <a:pt x="64954" y="32727"/>
                  </a:lnTo>
                  <a:lnTo>
                    <a:pt x="46238" y="10909"/>
                  </a:lnTo>
                  <a:lnTo>
                    <a:pt x="8807" y="27272"/>
                  </a:lnTo>
                  <a:lnTo>
                    <a:pt x="0" y="32727"/>
                  </a:lnTo>
                  <a:lnTo>
                    <a:pt x="8807" y="49090"/>
                  </a:lnTo>
                  <a:lnTo>
                    <a:pt x="46238" y="60000"/>
                  </a:lnTo>
                  <a:lnTo>
                    <a:pt x="55045" y="76363"/>
                  </a:lnTo>
                  <a:lnTo>
                    <a:pt x="36330" y="98181"/>
                  </a:lnTo>
                  <a:lnTo>
                    <a:pt x="8807" y="92727"/>
                  </a:lnTo>
                  <a:lnTo>
                    <a:pt x="0" y="114545"/>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6" name="Shape 136"/>
            <p:cNvSpPr/>
            <p:nvPr/>
          </p:nvSpPr>
          <p:spPr>
            <a:xfrm>
              <a:off x="4038" y="4047"/>
              <a:ext cx="328" cy="208"/>
            </a:xfrm>
            <a:custGeom>
              <a:avLst/>
              <a:gdLst/>
              <a:ahLst/>
              <a:cxnLst/>
              <a:rect l="0" t="0" r="0" b="0"/>
              <a:pathLst>
                <a:path w="120000" h="120000" extrusionOk="0">
                  <a:moveTo>
                    <a:pt x="0" y="46153"/>
                  </a:moveTo>
                  <a:lnTo>
                    <a:pt x="0" y="32307"/>
                  </a:lnTo>
                  <a:lnTo>
                    <a:pt x="9146" y="18461"/>
                  </a:lnTo>
                  <a:lnTo>
                    <a:pt x="18292" y="27692"/>
                  </a:lnTo>
                  <a:lnTo>
                    <a:pt x="24512" y="18461"/>
                  </a:lnTo>
                  <a:lnTo>
                    <a:pt x="33658" y="13846"/>
                  </a:lnTo>
                  <a:lnTo>
                    <a:pt x="36951" y="18461"/>
                  </a:lnTo>
                  <a:lnTo>
                    <a:pt x="42804" y="23076"/>
                  </a:lnTo>
                  <a:lnTo>
                    <a:pt x="49024" y="27692"/>
                  </a:lnTo>
                  <a:lnTo>
                    <a:pt x="58536" y="23076"/>
                  </a:lnTo>
                  <a:lnTo>
                    <a:pt x="76829" y="23076"/>
                  </a:lnTo>
                  <a:lnTo>
                    <a:pt x="85975" y="18461"/>
                  </a:lnTo>
                  <a:lnTo>
                    <a:pt x="92195" y="9230"/>
                  </a:lnTo>
                  <a:lnTo>
                    <a:pt x="95487" y="9230"/>
                  </a:lnTo>
                  <a:lnTo>
                    <a:pt x="104634" y="13846"/>
                  </a:lnTo>
                  <a:lnTo>
                    <a:pt x="107560" y="4615"/>
                  </a:lnTo>
                  <a:lnTo>
                    <a:pt x="117073" y="0"/>
                  </a:lnTo>
                  <a:lnTo>
                    <a:pt x="120000" y="9230"/>
                  </a:lnTo>
                  <a:lnTo>
                    <a:pt x="113780" y="32307"/>
                  </a:lnTo>
                  <a:lnTo>
                    <a:pt x="110853" y="46153"/>
                  </a:lnTo>
                  <a:lnTo>
                    <a:pt x="104634" y="60000"/>
                  </a:lnTo>
                  <a:lnTo>
                    <a:pt x="104634" y="64615"/>
                  </a:lnTo>
                  <a:lnTo>
                    <a:pt x="110853" y="73846"/>
                  </a:lnTo>
                  <a:lnTo>
                    <a:pt x="117073" y="92307"/>
                  </a:lnTo>
                  <a:lnTo>
                    <a:pt x="110853" y="101538"/>
                  </a:lnTo>
                  <a:lnTo>
                    <a:pt x="110853" y="120000"/>
                  </a:lnTo>
                  <a:lnTo>
                    <a:pt x="98414" y="115384"/>
                  </a:lnTo>
                  <a:lnTo>
                    <a:pt x="83048" y="110769"/>
                  </a:lnTo>
                  <a:lnTo>
                    <a:pt x="73902" y="87692"/>
                  </a:lnTo>
                  <a:lnTo>
                    <a:pt x="61463" y="92307"/>
                  </a:lnTo>
                  <a:lnTo>
                    <a:pt x="52317" y="83076"/>
                  </a:lnTo>
                  <a:lnTo>
                    <a:pt x="46097" y="73846"/>
                  </a:lnTo>
                  <a:lnTo>
                    <a:pt x="39878" y="73846"/>
                  </a:lnTo>
                  <a:lnTo>
                    <a:pt x="30731" y="64615"/>
                  </a:lnTo>
                  <a:lnTo>
                    <a:pt x="24512" y="64615"/>
                  </a:lnTo>
                  <a:lnTo>
                    <a:pt x="18292" y="55384"/>
                  </a:lnTo>
                  <a:lnTo>
                    <a:pt x="9146" y="60000"/>
                  </a:lnTo>
                  <a:lnTo>
                    <a:pt x="0" y="46153"/>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7" name="Shape 137"/>
            <p:cNvSpPr/>
            <p:nvPr/>
          </p:nvSpPr>
          <p:spPr>
            <a:xfrm>
              <a:off x="3845" y="1920"/>
              <a:ext cx="109" cy="176"/>
            </a:xfrm>
            <a:custGeom>
              <a:avLst/>
              <a:gdLst/>
              <a:ahLst/>
              <a:cxnLst/>
              <a:rect l="0" t="0" r="0" b="0"/>
              <a:pathLst>
                <a:path w="120000" h="120000" extrusionOk="0">
                  <a:moveTo>
                    <a:pt x="0" y="114545"/>
                  </a:moveTo>
                  <a:lnTo>
                    <a:pt x="55045" y="120000"/>
                  </a:lnTo>
                  <a:lnTo>
                    <a:pt x="83669" y="98181"/>
                  </a:lnTo>
                  <a:lnTo>
                    <a:pt x="83669" y="76363"/>
                  </a:lnTo>
                  <a:lnTo>
                    <a:pt x="120000" y="65454"/>
                  </a:lnTo>
                  <a:lnTo>
                    <a:pt x="101284" y="49090"/>
                  </a:lnTo>
                  <a:lnTo>
                    <a:pt x="120000" y="43636"/>
                  </a:lnTo>
                  <a:lnTo>
                    <a:pt x="111192" y="5454"/>
                  </a:lnTo>
                  <a:lnTo>
                    <a:pt x="92477" y="0"/>
                  </a:lnTo>
                  <a:lnTo>
                    <a:pt x="73761" y="10909"/>
                  </a:lnTo>
                  <a:lnTo>
                    <a:pt x="64954" y="32727"/>
                  </a:lnTo>
                  <a:lnTo>
                    <a:pt x="46238" y="10909"/>
                  </a:lnTo>
                  <a:lnTo>
                    <a:pt x="8807" y="27272"/>
                  </a:lnTo>
                  <a:lnTo>
                    <a:pt x="0" y="32727"/>
                  </a:lnTo>
                  <a:lnTo>
                    <a:pt x="8807" y="49090"/>
                  </a:lnTo>
                  <a:lnTo>
                    <a:pt x="46238" y="60000"/>
                  </a:lnTo>
                  <a:lnTo>
                    <a:pt x="55045" y="76363"/>
                  </a:lnTo>
                  <a:lnTo>
                    <a:pt x="36330" y="98181"/>
                  </a:lnTo>
                  <a:lnTo>
                    <a:pt x="8807" y="92727"/>
                  </a:lnTo>
                  <a:lnTo>
                    <a:pt x="0" y="114545"/>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8" name="Shape 138"/>
            <p:cNvSpPr/>
            <p:nvPr/>
          </p:nvSpPr>
          <p:spPr>
            <a:xfrm>
              <a:off x="4038" y="4047"/>
              <a:ext cx="328" cy="208"/>
            </a:xfrm>
            <a:custGeom>
              <a:avLst/>
              <a:gdLst/>
              <a:ahLst/>
              <a:cxnLst/>
              <a:rect l="0" t="0" r="0" b="0"/>
              <a:pathLst>
                <a:path w="120000" h="120000" extrusionOk="0">
                  <a:moveTo>
                    <a:pt x="0" y="46153"/>
                  </a:moveTo>
                  <a:lnTo>
                    <a:pt x="0" y="32307"/>
                  </a:lnTo>
                  <a:lnTo>
                    <a:pt x="9146" y="18461"/>
                  </a:lnTo>
                  <a:lnTo>
                    <a:pt x="18292" y="27692"/>
                  </a:lnTo>
                  <a:lnTo>
                    <a:pt x="24512" y="18461"/>
                  </a:lnTo>
                  <a:lnTo>
                    <a:pt x="33658" y="13846"/>
                  </a:lnTo>
                  <a:lnTo>
                    <a:pt x="36951" y="18461"/>
                  </a:lnTo>
                  <a:lnTo>
                    <a:pt x="42804" y="23076"/>
                  </a:lnTo>
                  <a:lnTo>
                    <a:pt x="49024" y="27692"/>
                  </a:lnTo>
                  <a:lnTo>
                    <a:pt x="58536" y="23076"/>
                  </a:lnTo>
                  <a:lnTo>
                    <a:pt x="76829" y="23076"/>
                  </a:lnTo>
                  <a:lnTo>
                    <a:pt x="85975" y="18461"/>
                  </a:lnTo>
                  <a:lnTo>
                    <a:pt x="92195" y="9230"/>
                  </a:lnTo>
                  <a:lnTo>
                    <a:pt x="95487" y="9230"/>
                  </a:lnTo>
                  <a:lnTo>
                    <a:pt x="104634" y="13846"/>
                  </a:lnTo>
                  <a:lnTo>
                    <a:pt x="107560" y="4615"/>
                  </a:lnTo>
                  <a:lnTo>
                    <a:pt x="117073" y="0"/>
                  </a:lnTo>
                  <a:lnTo>
                    <a:pt x="120000" y="9230"/>
                  </a:lnTo>
                  <a:lnTo>
                    <a:pt x="113780" y="32307"/>
                  </a:lnTo>
                  <a:lnTo>
                    <a:pt x="110853" y="46153"/>
                  </a:lnTo>
                  <a:lnTo>
                    <a:pt x="104634" y="60000"/>
                  </a:lnTo>
                  <a:lnTo>
                    <a:pt x="104634" y="64615"/>
                  </a:lnTo>
                  <a:lnTo>
                    <a:pt x="110853" y="73846"/>
                  </a:lnTo>
                  <a:lnTo>
                    <a:pt x="117073" y="92307"/>
                  </a:lnTo>
                  <a:lnTo>
                    <a:pt x="110853" y="101538"/>
                  </a:lnTo>
                  <a:lnTo>
                    <a:pt x="110853" y="120000"/>
                  </a:lnTo>
                  <a:lnTo>
                    <a:pt x="98414" y="115384"/>
                  </a:lnTo>
                  <a:lnTo>
                    <a:pt x="83048" y="110769"/>
                  </a:lnTo>
                  <a:lnTo>
                    <a:pt x="73902" y="87692"/>
                  </a:lnTo>
                  <a:lnTo>
                    <a:pt x="61463" y="92307"/>
                  </a:lnTo>
                  <a:lnTo>
                    <a:pt x="52317" y="83076"/>
                  </a:lnTo>
                  <a:lnTo>
                    <a:pt x="46097" y="73846"/>
                  </a:lnTo>
                  <a:lnTo>
                    <a:pt x="39878" y="73846"/>
                  </a:lnTo>
                  <a:lnTo>
                    <a:pt x="30731" y="64615"/>
                  </a:lnTo>
                  <a:lnTo>
                    <a:pt x="24512" y="64615"/>
                  </a:lnTo>
                  <a:lnTo>
                    <a:pt x="18292" y="55384"/>
                  </a:lnTo>
                  <a:lnTo>
                    <a:pt x="9146" y="60000"/>
                  </a:lnTo>
                  <a:lnTo>
                    <a:pt x="0" y="46153"/>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9" name="Shape 139"/>
            <p:cNvSpPr/>
            <p:nvPr/>
          </p:nvSpPr>
          <p:spPr>
            <a:xfrm>
              <a:off x="5286" y="4200"/>
              <a:ext cx="310" cy="72"/>
            </a:xfrm>
            <a:custGeom>
              <a:avLst/>
              <a:gdLst/>
              <a:ahLst/>
              <a:cxnLst/>
              <a:rect l="0" t="0" r="0" b="0"/>
              <a:pathLst>
                <a:path w="120000" h="120000" extrusionOk="0">
                  <a:moveTo>
                    <a:pt x="0" y="40000"/>
                  </a:moveTo>
                  <a:lnTo>
                    <a:pt x="3086" y="93333"/>
                  </a:lnTo>
                  <a:lnTo>
                    <a:pt x="12733" y="106666"/>
                  </a:lnTo>
                  <a:lnTo>
                    <a:pt x="25852" y="106666"/>
                  </a:lnTo>
                  <a:lnTo>
                    <a:pt x="48617" y="93333"/>
                  </a:lnTo>
                  <a:lnTo>
                    <a:pt x="55176" y="93333"/>
                  </a:lnTo>
                  <a:lnTo>
                    <a:pt x="55176" y="120000"/>
                  </a:lnTo>
                  <a:lnTo>
                    <a:pt x="74469" y="120000"/>
                  </a:lnTo>
                  <a:lnTo>
                    <a:pt x="84501" y="93333"/>
                  </a:lnTo>
                  <a:lnTo>
                    <a:pt x="97234" y="93333"/>
                  </a:lnTo>
                  <a:lnTo>
                    <a:pt x="107266" y="66666"/>
                  </a:lnTo>
                  <a:lnTo>
                    <a:pt x="120000" y="53333"/>
                  </a:lnTo>
                  <a:lnTo>
                    <a:pt x="120000" y="0"/>
                  </a:lnTo>
                  <a:lnTo>
                    <a:pt x="110353" y="26666"/>
                  </a:lnTo>
                  <a:lnTo>
                    <a:pt x="103794" y="40000"/>
                  </a:lnTo>
                  <a:lnTo>
                    <a:pt x="97234" y="40000"/>
                  </a:lnTo>
                  <a:lnTo>
                    <a:pt x="94147" y="13333"/>
                  </a:lnTo>
                  <a:lnTo>
                    <a:pt x="84501" y="26666"/>
                  </a:lnTo>
                  <a:lnTo>
                    <a:pt x="64823" y="40000"/>
                  </a:lnTo>
                  <a:lnTo>
                    <a:pt x="64823" y="13333"/>
                  </a:lnTo>
                  <a:lnTo>
                    <a:pt x="32411" y="66666"/>
                  </a:lnTo>
                  <a:lnTo>
                    <a:pt x="28938" y="26666"/>
                  </a:lnTo>
                  <a:lnTo>
                    <a:pt x="22765" y="13333"/>
                  </a:lnTo>
                  <a:lnTo>
                    <a:pt x="22765" y="40000"/>
                  </a:lnTo>
                  <a:lnTo>
                    <a:pt x="12733" y="40000"/>
                  </a:lnTo>
                  <a:lnTo>
                    <a:pt x="6173" y="0"/>
                  </a:lnTo>
                  <a:lnTo>
                    <a:pt x="6173" y="26666"/>
                  </a:lnTo>
                  <a:lnTo>
                    <a:pt x="0" y="40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0" name="Shape 140"/>
            <p:cNvSpPr/>
            <p:nvPr/>
          </p:nvSpPr>
          <p:spPr>
            <a:xfrm>
              <a:off x="3584" y="3711"/>
              <a:ext cx="168" cy="288"/>
            </a:xfrm>
            <a:custGeom>
              <a:avLst/>
              <a:gdLst/>
              <a:ahLst/>
              <a:cxnLst/>
              <a:rect l="0" t="0" r="0" b="0"/>
              <a:pathLst>
                <a:path w="120000" h="120000" extrusionOk="0">
                  <a:moveTo>
                    <a:pt x="0" y="16666"/>
                  </a:moveTo>
                  <a:lnTo>
                    <a:pt x="23571" y="20000"/>
                  </a:lnTo>
                  <a:lnTo>
                    <a:pt x="42142" y="16666"/>
                  </a:lnTo>
                  <a:lnTo>
                    <a:pt x="72142" y="3333"/>
                  </a:lnTo>
                  <a:lnTo>
                    <a:pt x="77857" y="0"/>
                  </a:lnTo>
                  <a:lnTo>
                    <a:pt x="102142" y="6666"/>
                  </a:lnTo>
                  <a:lnTo>
                    <a:pt x="102142" y="13333"/>
                  </a:lnTo>
                  <a:lnTo>
                    <a:pt x="120000" y="40000"/>
                  </a:lnTo>
                  <a:lnTo>
                    <a:pt x="107857" y="50000"/>
                  </a:lnTo>
                  <a:lnTo>
                    <a:pt x="120000" y="63333"/>
                  </a:lnTo>
                  <a:lnTo>
                    <a:pt x="102142" y="106666"/>
                  </a:lnTo>
                  <a:lnTo>
                    <a:pt x="83571" y="103333"/>
                  </a:lnTo>
                  <a:lnTo>
                    <a:pt x="65714" y="103333"/>
                  </a:lnTo>
                  <a:lnTo>
                    <a:pt x="60000" y="110000"/>
                  </a:lnTo>
                  <a:lnTo>
                    <a:pt x="47857" y="116666"/>
                  </a:lnTo>
                  <a:lnTo>
                    <a:pt x="30000" y="120000"/>
                  </a:lnTo>
                  <a:lnTo>
                    <a:pt x="17857" y="103333"/>
                  </a:lnTo>
                  <a:lnTo>
                    <a:pt x="17857" y="83333"/>
                  </a:lnTo>
                  <a:lnTo>
                    <a:pt x="23571" y="73333"/>
                  </a:lnTo>
                  <a:lnTo>
                    <a:pt x="17857" y="66666"/>
                  </a:lnTo>
                  <a:lnTo>
                    <a:pt x="23571" y="56666"/>
                  </a:lnTo>
                  <a:lnTo>
                    <a:pt x="23571" y="46666"/>
                  </a:lnTo>
                  <a:lnTo>
                    <a:pt x="17857" y="33333"/>
                  </a:lnTo>
                  <a:lnTo>
                    <a:pt x="0" y="30000"/>
                  </a:lnTo>
                  <a:lnTo>
                    <a:pt x="0" y="16666"/>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1" name="Shape 141"/>
            <p:cNvSpPr/>
            <p:nvPr/>
          </p:nvSpPr>
          <p:spPr>
            <a:xfrm>
              <a:off x="5286" y="4200"/>
              <a:ext cx="310" cy="72"/>
            </a:xfrm>
            <a:custGeom>
              <a:avLst/>
              <a:gdLst/>
              <a:ahLst/>
              <a:cxnLst/>
              <a:rect l="0" t="0" r="0" b="0"/>
              <a:pathLst>
                <a:path w="120000" h="120000" extrusionOk="0">
                  <a:moveTo>
                    <a:pt x="0" y="40000"/>
                  </a:moveTo>
                  <a:lnTo>
                    <a:pt x="3086" y="93333"/>
                  </a:lnTo>
                  <a:lnTo>
                    <a:pt x="12733" y="106666"/>
                  </a:lnTo>
                  <a:lnTo>
                    <a:pt x="25852" y="106666"/>
                  </a:lnTo>
                  <a:lnTo>
                    <a:pt x="48617" y="93333"/>
                  </a:lnTo>
                  <a:lnTo>
                    <a:pt x="55176" y="93333"/>
                  </a:lnTo>
                  <a:lnTo>
                    <a:pt x="55176" y="120000"/>
                  </a:lnTo>
                  <a:lnTo>
                    <a:pt x="74469" y="120000"/>
                  </a:lnTo>
                  <a:lnTo>
                    <a:pt x="84501" y="93333"/>
                  </a:lnTo>
                  <a:lnTo>
                    <a:pt x="97234" y="93333"/>
                  </a:lnTo>
                  <a:lnTo>
                    <a:pt x="107266" y="66666"/>
                  </a:lnTo>
                  <a:lnTo>
                    <a:pt x="120000" y="53333"/>
                  </a:lnTo>
                  <a:lnTo>
                    <a:pt x="120000" y="0"/>
                  </a:lnTo>
                  <a:lnTo>
                    <a:pt x="110353" y="26666"/>
                  </a:lnTo>
                  <a:lnTo>
                    <a:pt x="103794" y="40000"/>
                  </a:lnTo>
                  <a:lnTo>
                    <a:pt x="97234" y="40000"/>
                  </a:lnTo>
                  <a:lnTo>
                    <a:pt x="94147" y="13333"/>
                  </a:lnTo>
                  <a:lnTo>
                    <a:pt x="84501" y="26666"/>
                  </a:lnTo>
                  <a:lnTo>
                    <a:pt x="64823" y="40000"/>
                  </a:lnTo>
                  <a:lnTo>
                    <a:pt x="64823" y="13333"/>
                  </a:lnTo>
                  <a:lnTo>
                    <a:pt x="32411" y="66666"/>
                  </a:lnTo>
                  <a:lnTo>
                    <a:pt x="28938" y="26666"/>
                  </a:lnTo>
                  <a:lnTo>
                    <a:pt x="22765" y="13333"/>
                  </a:lnTo>
                  <a:lnTo>
                    <a:pt x="22765" y="40000"/>
                  </a:lnTo>
                  <a:lnTo>
                    <a:pt x="12733" y="40000"/>
                  </a:lnTo>
                  <a:lnTo>
                    <a:pt x="6173" y="0"/>
                  </a:lnTo>
                  <a:lnTo>
                    <a:pt x="6173" y="26666"/>
                  </a:lnTo>
                  <a:lnTo>
                    <a:pt x="0" y="4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2" name="Shape 142"/>
            <p:cNvSpPr/>
            <p:nvPr/>
          </p:nvSpPr>
          <p:spPr>
            <a:xfrm>
              <a:off x="3584" y="3711"/>
              <a:ext cx="168" cy="288"/>
            </a:xfrm>
            <a:custGeom>
              <a:avLst/>
              <a:gdLst/>
              <a:ahLst/>
              <a:cxnLst/>
              <a:rect l="0" t="0" r="0" b="0"/>
              <a:pathLst>
                <a:path w="120000" h="120000" extrusionOk="0">
                  <a:moveTo>
                    <a:pt x="0" y="16666"/>
                  </a:moveTo>
                  <a:lnTo>
                    <a:pt x="23571" y="20000"/>
                  </a:lnTo>
                  <a:lnTo>
                    <a:pt x="42142" y="16666"/>
                  </a:lnTo>
                  <a:lnTo>
                    <a:pt x="72142" y="3333"/>
                  </a:lnTo>
                  <a:lnTo>
                    <a:pt x="77857" y="0"/>
                  </a:lnTo>
                  <a:lnTo>
                    <a:pt x="102142" y="6666"/>
                  </a:lnTo>
                  <a:lnTo>
                    <a:pt x="102142" y="13333"/>
                  </a:lnTo>
                  <a:lnTo>
                    <a:pt x="120000" y="40000"/>
                  </a:lnTo>
                  <a:lnTo>
                    <a:pt x="107857" y="50000"/>
                  </a:lnTo>
                  <a:lnTo>
                    <a:pt x="120000" y="63333"/>
                  </a:lnTo>
                  <a:lnTo>
                    <a:pt x="102142" y="106666"/>
                  </a:lnTo>
                  <a:lnTo>
                    <a:pt x="83571" y="103333"/>
                  </a:lnTo>
                  <a:lnTo>
                    <a:pt x="65714" y="103333"/>
                  </a:lnTo>
                  <a:lnTo>
                    <a:pt x="60000" y="110000"/>
                  </a:lnTo>
                  <a:lnTo>
                    <a:pt x="47857" y="116666"/>
                  </a:lnTo>
                  <a:lnTo>
                    <a:pt x="30000" y="120000"/>
                  </a:lnTo>
                  <a:lnTo>
                    <a:pt x="17857" y="103333"/>
                  </a:lnTo>
                  <a:lnTo>
                    <a:pt x="17857" y="83333"/>
                  </a:lnTo>
                  <a:lnTo>
                    <a:pt x="23571" y="73333"/>
                  </a:lnTo>
                  <a:lnTo>
                    <a:pt x="17857" y="66666"/>
                  </a:lnTo>
                  <a:lnTo>
                    <a:pt x="23571" y="56666"/>
                  </a:lnTo>
                  <a:lnTo>
                    <a:pt x="23571" y="46666"/>
                  </a:lnTo>
                  <a:lnTo>
                    <a:pt x="17857" y="33333"/>
                  </a:lnTo>
                  <a:lnTo>
                    <a:pt x="0" y="30000"/>
                  </a:lnTo>
                  <a:lnTo>
                    <a:pt x="0" y="16666"/>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3" name="Shape 143"/>
            <p:cNvSpPr/>
            <p:nvPr/>
          </p:nvSpPr>
          <p:spPr>
            <a:xfrm>
              <a:off x="3625" y="3495"/>
              <a:ext cx="101" cy="191"/>
            </a:xfrm>
            <a:custGeom>
              <a:avLst/>
              <a:gdLst/>
              <a:ahLst/>
              <a:cxnLst/>
              <a:rect l="0" t="0" r="0" b="0"/>
              <a:pathLst>
                <a:path w="120000" h="120000" extrusionOk="0">
                  <a:moveTo>
                    <a:pt x="89108" y="20000"/>
                  </a:moveTo>
                  <a:lnTo>
                    <a:pt x="89108" y="0"/>
                  </a:lnTo>
                  <a:lnTo>
                    <a:pt x="109306" y="0"/>
                  </a:lnTo>
                  <a:lnTo>
                    <a:pt x="109306" y="25000"/>
                  </a:lnTo>
                  <a:lnTo>
                    <a:pt x="120000" y="35000"/>
                  </a:lnTo>
                  <a:lnTo>
                    <a:pt x="120000" y="65000"/>
                  </a:lnTo>
                  <a:lnTo>
                    <a:pt x="109306" y="75000"/>
                  </a:lnTo>
                  <a:lnTo>
                    <a:pt x="109306" y="95000"/>
                  </a:lnTo>
                  <a:lnTo>
                    <a:pt x="79603" y="120000"/>
                  </a:lnTo>
                  <a:lnTo>
                    <a:pt x="59405" y="120000"/>
                  </a:lnTo>
                  <a:lnTo>
                    <a:pt x="29702" y="110000"/>
                  </a:lnTo>
                  <a:lnTo>
                    <a:pt x="39207" y="100000"/>
                  </a:lnTo>
                  <a:lnTo>
                    <a:pt x="20198" y="95000"/>
                  </a:lnTo>
                  <a:lnTo>
                    <a:pt x="39207" y="85000"/>
                  </a:lnTo>
                  <a:lnTo>
                    <a:pt x="9504" y="80000"/>
                  </a:lnTo>
                  <a:lnTo>
                    <a:pt x="29702" y="70000"/>
                  </a:lnTo>
                  <a:lnTo>
                    <a:pt x="9504" y="60000"/>
                  </a:lnTo>
                  <a:lnTo>
                    <a:pt x="0" y="45000"/>
                  </a:lnTo>
                  <a:lnTo>
                    <a:pt x="20198" y="40000"/>
                  </a:lnTo>
                  <a:lnTo>
                    <a:pt x="20198" y="30000"/>
                  </a:lnTo>
                  <a:lnTo>
                    <a:pt x="49900" y="25000"/>
                  </a:lnTo>
                  <a:lnTo>
                    <a:pt x="89108" y="20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4" name="Shape 144"/>
            <p:cNvSpPr/>
            <p:nvPr/>
          </p:nvSpPr>
          <p:spPr>
            <a:xfrm>
              <a:off x="3625" y="3495"/>
              <a:ext cx="101" cy="191"/>
            </a:xfrm>
            <a:custGeom>
              <a:avLst/>
              <a:gdLst/>
              <a:ahLst/>
              <a:cxnLst/>
              <a:rect l="0" t="0" r="0" b="0"/>
              <a:pathLst>
                <a:path w="120000" h="120000" extrusionOk="0">
                  <a:moveTo>
                    <a:pt x="89108" y="20000"/>
                  </a:moveTo>
                  <a:lnTo>
                    <a:pt x="89108" y="0"/>
                  </a:lnTo>
                  <a:lnTo>
                    <a:pt x="109306" y="0"/>
                  </a:lnTo>
                  <a:lnTo>
                    <a:pt x="109306" y="25000"/>
                  </a:lnTo>
                  <a:lnTo>
                    <a:pt x="120000" y="35000"/>
                  </a:lnTo>
                  <a:lnTo>
                    <a:pt x="120000" y="65000"/>
                  </a:lnTo>
                  <a:lnTo>
                    <a:pt x="109306" y="75000"/>
                  </a:lnTo>
                  <a:lnTo>
                    <a:pt x="109306" y="95000"/>
                  </a:lnTo>
                  <a:lnTo>
                    <a:pt x="79603" y="120000"/>
                  </a:lnTo>
                  <a:lnTo>
                    <a:pt x="59405" y="120000"/>
                  </a:lnTo>
                  <a:lnTo>
                    <a:pt x="29702" y="110000"/>
                  </a:lnTo>
                  <a:lnTo>
                    <a:pt x="39207" y="100000"/>
                  </a:lnTo>
                  <a:lnTo>
                    <a:pt x="20198" y="95000"/>
                  </a:lnTo>
                  <a:lnTo>
                    <a:pt x="39207" y="85000"/>
                  </a:lnTo>
                  <a:lnTo>
                    <a:pt x="9504" y="80000"/>
                  </a:lnTo>
                  <a:lnTo>
                    <a:pt x="29702" y="70000"/>
                  </a:lnTo>
                  <a:lnTo>
                    <a:pt x="9504" y="60000"/>
                  </a:lnTo>
                  <a:lnTo>
                    <a:pt x="0" y="45000"/>
                  </a:lnTo>
                  <a:lnTo>
                    <a:pt x="20198" y="40000"/>
                  </a:lnTo>
                  <a:lnTo>
                    <a:pt x="20198" y="30000"/>
                  </a:lnTo>
                  <a:lnTo>
                    <a:pt x="49900" y="25000"/>
                  </a:lnTo>
                  <a:lnTo>
                    <a:pt x="89108" y="2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5" name="Shape 145"/>
            <p:cNvSpPr/>
            <p:nvPr/>
          </p:nvSpPr>
          <p:spPr>
            <a:xfrm>
              <a:off x="3456" y="3007"/>
              <a:ext cx="1179" cy="1080"/>
            </a:xfrm>
            <a:custGeom>
              <a:avLst/>
              <a:gdLst/>
              <a:ahLst/>
              <a:cxnLst/>
              <a:rect l="0" t="0" r="0" b="0"/>
              <a:pathLst>
                <a:path w="120000" h="120000" extrusionOk="0">
                  <a:moveTo>
                    <a:pt x="117457" y="83555"/>
                  </a:moveTo>
                  <a:lnTo>
                    <a:pt x="114000" y="80888"/>
                  </a:lnTo>
                  <a:lnTo>
                    <a:pt x="110542" y="79111"/>
                  </a:lnTo>
                  <a:lnTo>
                    <a:pt x="102000" y="74666"/>
                  </a:lnTo>
                  <a:lnTo>
                    <a:pt x="93457" y="70222"/>
                  </a:lnTo>
                  <a:lnTo>
                    <a:pt x="95084" y="68444"/>
                  </a:lnTo>
                  <a:lnTo>
                    <a:pt x="94271" y="66666"/>
                  </a:lnTo>
                  <a:lnTo>
                    <a:pt x="91728" y="64888"/>
                  </a:lnTo>
                  <a:lnTo>
                    <a:pt x="88271" y="65777"/>
                  </a:lnTo>
                  <a:lnTo>
                    <a:pt x="83084" y="65777"/>
                  </a:lnTo>
                  <a:lnTo>
                    <a:pt x="78813" y="63111"/>
                  </a:lnTo>
                  <a:lnTo>
                    <a:pt x="74542" y="58666"/>
                  </a:lnTo>
                  <a:lnTo>
                    <a:pt x="72000" y="54222"/>
                  </a:lnTo>
                  <a:lnTo>
                    <a:pt x="69457" y="49777"/>
                  </a:lnTo>
                  <a:lnTo>
                    <a:pt x="65186" y="45333"/>
                  </a:lnTo>
                  <a:lnTo>
                    <a:pt x="56542" y="38222"/>
                  </a:lnTo>
                  <a:lnTo>
                    <a:pt x="53186" y="32888"/>
                  </a:lnTo>
                  <a:lnTo>
                    <a:pt x="53186" y="31111"/>
                  </a:lnTo>
                  <a:lnTo>
                    <a:pt x="54813" y="28444"/>
                  </a:lnTo>
                  <a:lnTo>
                    <a:pt x="55728" y="26666"/>
                  </a:lnTo>
                  <a:lnTo>
                    <a:pt x="54813" y="24888"/>
                  </a:lnTo>
                  <a:lnTo>
                    <a:pt x="54000" y="24000"/>
                  </a:lnTo>
                  <a:lnTo>
                    <a:pt x="54000" y="22222"/>
                  </a:lnTo>
                  <a:lnTo>
                    <a:pt x="56542" y="20444"/>
                  </a:lnTo>
                  <a:lnTo>
                    <a:pt x="65186" y="16888"/>
                  </a:lnTo>
                  <a:lnTo>
                    <a:pt x="66000" y="16000"/>
                  </a:lnTo>
                  <a:lnTo>
                    <a:pt x="65186" y="9777"/>
                  </a:lnTo>
                  <a:lnTo>
                    <a:pt x="66000" y="6222"/>
                  </a:lnTo>
                  <a:lnTo>
                    <a:pt x="54000" y="2666"/>
                  </a:lnTo>
                  <a:lnTo>
                    <a:pt x="52271" y="0"/>
                  </a:lnTo>
                  <a:lnTo>
                    <a:pt x="44542" y="888"/>
                  </a:lnTo>
                  <a:lnTo>
                    <a:pt x="41186" y="4444"/>
                  </a:lnTo>
                  <a:lnTo>
                    <a:pt x="37728" y="3555"/>
                  </a:lnTo>
                  <a:lnTo>
                    <a:pt x="36000" y="7111"/>
                  </a:lnTo>
                  <a:lnTo>
                    <a:pt x="32542" y="7111"/>
                  </a:lnTo>
                  <a:lnTo>
                    <a:pt x="30000" y="8888"/>
                  </a:lnTo>
                  <a:lnTo>
                    <a:pt x="25728" y="8000"/>
                  </a:lnTo>
                  <a:lnTo>
                    <a:pt x="23186" y="16888"/>
                  </a:lnTo>
                  <a:lnTo>
                    <a:pt x="16271" y="8000"/>
                  </a:lnTo>
                  <a:lnTo>
                    <a:pt x="12000" y="15111"/>
                  </a:lnTo>
                  <a:lnTo>
                    <a:pt x="2542" y="16000"/>
                  </a:lnTo>
                  <a:lnTo>
                    <a:pt x="4271" y="23111"/>
                  </a:lnTo>
                  <a:lnTo>
                    <a:pt x="0" y="25777"/>
                  </a:lnTo>
                  <a:lnTo>
                    <a:pt x="2542" y="30222"/>
                  </a:lnTo>
                  <a:lnTo>
                    <a:pt x="1728" y="35555"/>
                  </a:lnTo>
                  <a:lnTo>
                    <a:pt x="9457" y="39111"/>
                  </a:lnTo>
                  <a:lnTo>
                    <a:pt x="7728" y="43555"/>
                  </a:lnTo>
                  <a:lnTo>
                    <a:pt x="9457" y="43555"/>
                  </a:lnTo>
                  <a:lnTo>
                    <a:pt x="13728" y="41777"/>
                  </a:lnTo>
                  <a:lnTo>
                    <a:pt x="16271" y="38222"/>
                  </a:lnTo>
                  <a:lnTo>
                    <a:pt x="18000" y="36444"/>
                  </a:lnTo>
                  <a:lnTo>
                    <a:pt x="20542" y="35555"/>
                  </a:lnTo>
                  <a:lnTo>
                    <a:pt x="24813" y="37333"/>
                  </a:lnTo>
                  <a:lnTo>
                    <a:pt x="26542" y="39111"/>
                  </a:lnTo>
                  <a:lnTo>
                    <a:pt x="28271" y="40888"/>
                  </a:lnTo>
                  <a:lnTo>
                    <a:pt x="31728" y="40888"/>
                  </a:lnTo>
                  <a:lnTo>
                    <a:pt x="33457" y="42666"/>
                  </a:lnTo>
                  <a:lnTo>
                    <a:pt x="34271" y="47111"/>
                  </a:lnTo>
                  <a:lnTo>
                    <a:pt x="36813" y="52444"/>
                  </a:lnTo>
                  <a:lnTo>
                    <a:pt x="37728" y="55111"/>
                  </a:lnTo>
                  <a:lnTo>
                    <a:pt x="40271" y="56888"/>
                  </a:lnTo>
                  <a:lnTo>
                    <a:pt x="43728" y="61333"/>
                  </a:lnTo>
                  <a:lnTo>
                    <a:pt x="48000" y="64000"/>
                  </a:lnTo>
                  <a:lnTo>
                    <a:pt x="50542" y="65777"/>
                  </a:lnTo>
                  <a:lnTo>
                    <a:pt x="52271" y="67555"/>
                  </a:lnTo>
                  <a:lnTo>
                    <a:pt x="61728" y="75555"/>
                  </a:lnTo>
                  <a:lnTo>
                    <a:pt x="63457" y="77333"/>
                  </a:lnTo>
                  <a:lnTo>
                    <a:pt x="66000" y="76444"/>
                  </a:lnTo>
                  <a:lnTo>
                    <a:pt x="72000" y="79111"/>
                  </a:lnTo>
                  <a:lnTo>
                    <a:pt x="75457" y="82666"/>
                  </a:lnTo>
                  <a:lnTo>
                    <a:pt x="78000" y="82666"/>
                  </a:lnTo>
                  <a:lnTo>
                    <a:pt x="78813" y="83555"/>
                  </a:lnTo>
                  <a:lnTo>
                    <a:pt x="78813" y="85333"/>
                  </a:lnTo>
                  <a:lnTo>
                    <a:pt x="82271" y="85333"/>
                  </a:lnTo>
                  <a:lnTo>
                    <a:pt x="84000" y="88888"/>
                  </a:lnTo>
                  <a:lnTo>
                    <a:pt x="86542" y="91555"/>
                  </a:lnTo>
                  <a:lnTo>
                    <a:pt x="90813" y="93333"/>
                  </a:lnTo>
                  <a:lnTo>
                    <a:pt x="94271" y="95111"/>
                  </a:lnTo>
                  <a:lnTo>
                    <a:pt x="96000" y="100444"/>
                  </a:lnTo>
                  <a:lnTo>
                    <a:pt x="99457" y="109333"/>
                  </a:lnTo>
                  <a:lnTo>
                    <a:pt x="96813" y="109333"/>
                  </a:lnTo>
                  <a:lnTo>
                    <a:pt x="95084" y="111111"/>
                  </a:lnTo>
                  <a:lnTo>
                    <a:pt x="95084" y="112888"/>
                  </a:lnTo>
                  <a:lnTo>
                    <a:pt x="94271" y="115555"/>
                  </a:lnTo>
                  <a:lnTo>
                    <a:pt x="93457" y="117333"/>
                  </a:lnTo>
                  <a:lnTo>
                    <a:pt x="95084" y="119111"/>
                  </a:lnTo>
                  <a:lnTo>
                    <a:pt x="96813" y="120000"/>
                  </a:lnTo>
                  <a:lnTo>
                    <a:pt x="99457" y="119111"/>
                  </a:lnTo>
                  <a:lnTo>
                    <a:pt x="101084" y="115555"/>
                  </a:lnTo>
                  <a:lnTo>
                    <a:pt x="102813" y="111111"/>
                  </a:lnTo>
                  <a:lnTo>
                    <a:pt x="104542" y="106666"/>
                  </a:lnTo>
                  <a:lnTo>
                    <a:pt x="108813" y="105777"/>
                  </a:lnTo>
                  <a:lnTo>
                    <a:pt x="108813" y="100444"/>
                  </a:lnTo>
                  <a:lnTo>
                    <a:pt x="107084" y="98666"/>
                  </a:lnTo>
                  <a:lnTo>
                    <a:pt x="104542" y="97777"/>
                  </a:lnTo>
                  <a:lnTo>
                    <a:pt x="102000" y="96000"/>
                  </a:lnTo>
                  <a:lnTo>
                    <a:pt x="101084" y="94222"/>
                  </a:lnTo>
                  <a:lnTo>
                    <a:pt x="102813" y="88888"/>
                  </a:lnTo>
                  <a:lnTo>
                    <a:pt x="104542" y="86222"/>
                  </a:lnTo>
                  <a:lnTo>
                    <a:pt x="106271" y="85333"/>
                  </a:lnTo>
                  <a:lnTo>
                    <a:pt x="112271" y="86222"/>
                  </a:lnTo>
                  <a:lnTo>
                    <a:pt x="116542" y="88000"/>
                  </a:lnTo>
                  <a:lnTo>
                    <a:pt x="120000" y="91555"/>
                  </a:lnTo>
                  <a:lnTo>
                    <a:pt x="120000" y="87111"/>
                  </a:lnTo>
                  <a:lnTo>
                    <a:pt x="117457" y="83555"/>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6" name="Shape 146"/>
            <p:cNvSpPr/>
            <p:nvPr/>
          </p:nvSpPr>
          <p:spPr>
            <a:xfrm>
              <a:off x="2462" y="2495"/>
              <a:ext cx="1145" cy="1088"/>
            </a:xfrm>
            <a:custGeom>
              <a:avLst/>
              <a:gdLst/>
              <a:ahLst/>
              <a:cxnLst/>
              <a:rect l="0" t="0" r="0" b="0"/>
              <a:pathLst>
                <a:path w="120000" h="120000" extrusionOk="0">
                  <a:moveTo>
                    <a:pt x="105863" y="67941"/>
                  </a:moveTo>
                  <a:lnTo>
                    <a:pt x="101465" y="66176"/>
                  </a:lnTo>
                  <a:lnTo>
                    <a:pt x="97905" y="67941"/>
                  </a:lnTo>
                  <a:lnTo>
                    <a:pt x="98848" y="64411"/>
                  </a:lnTo>
                  <a:lnTo>
                    <a:pt x="102303" y="60000"/>
                  </a:lnTo>
                  <a:lnTo>
                    <a:pt x="103246" y="57352"/>
                  </a:lnTo>
                  <a:lnTo>
                    <a:pt x="105863" y="55588"/>
                  </a:lnTo>
                  <a:lnTo>
                    <a:pt x="106701" y="52058"/>
                  </a:lnTo>
                  <a:lnTo>
                    <a:pt x="110261" y="51176"/>
                  </a:lnTo>
                  <a:lnTo>
                    <a:pt x="113821" y="49411"/>
                  </a:lnTo>
                  <a:lnTo>
                    <a:pt x="115602" y="39705"/>
                  </a:lnTo>
                  <a:lnTo>
                    <a:pt x="116439" y="35294"/>
                  </a:lnTo>
                  <a:lnTo>
                    <a:pt x="120000" y="31764"/>
                  </a:lnTo>
                  <a:lnTo>
                    <a:pt x="114659" y="30000"/>
                  </a:lnTo>
                  <a:lnTo>
                    <a:pt x="108481" y="28235"/>
                  </a:lnTo>
                  <a:lnTo>
                    <a:pt x="105863" y="27352"/>
                  </a:lnTo>
                  <a:lnTo>
                    <a:pt x="103246" y="23823"/>
                  </a:lnTo>
                  <a:lnTo>
                    <a:pt x="97068" y="22941"/>
                  </a:lnTo>
                  <a:lnTo>
                    <a:pt x="90890" y="18529"/>
                  </a:lnTo>
                  <a:lnTo>
                    <a:pt x="89109" y="15000"/>
                  </a:lnTo>
                  <a:lnTo>
                    <a:pt x="84712" y="15882"/>
                  </a:lnTo>
                  <a:lnTo>
                    <a:pt x="84712" y="12352"/>
                  </a:lnTo>
                  <a:lnTo>
                    <a:pt x="80314" y="10588"/>
                  </a:lnTo>
                  <a:lnTo>
                    <a:pt x="80314" y="9705"/>
                  </a:lnTo>
                  <a:lnTo>
                    <a:pt x="76753" y="7941"/>
                  </a:lnTo>
                  <a:lnTo>
                    <a:pt x="74136" y="5294"/>
                  </a:lnTo>
                  <a:lnTo>
                    <a:pt x="71413" y="1764"/>
                  </a:lnTo>
                  <a:lnTo>
                    <a:pt x="69738" y="0"/>
                  </a:lnTo>
                  <a:lnTo>
                    <a:pt x="65235" y="882"/>
                  </a:lnTo>
                  <a:lnTo>
                    <a:pt x="62617" y="2647"/>
                  </a:lnTo>
                  <a:lnTo>
                    <a:pt x="60837" y="9705"/>
                  </a:lnTo>
                  <a:lnTo>
                    <a:pt x="59057" y="11470"/>
                  </a:lnTo>
                  <a:lnTo>
                    <a:pt x="56439" y="13235"/>
                  </a:lnTo>
                  <a:lnTo>
                    <a:pt x="51204" y="15000"/>
                  </a:lnTo>
                  <a:lnTo>
                    <a:pt x="48481" y="15882"/>
                  </a:lnTo>
                  <a:lnTo>
                    <a:pt x="47643" y="18529"/>
                  </a:lnTo>
                  <a:lnTo>
                    <a:pt x="46701" y="20294"/>
                  </a:lnTo>
                  <a:lnTo>
                    <a:pt x="43246" y="20294"/>
                  </a:lnTo>
                  <a:lnTo>
                    <a:pt x="37905" y="18529"/>
                  </a:lnTo>
                  <a:lnTo>
                    <a:pt x="36125" y="17647"/>
                  </a:lnTo>
                  <a:lnTo>
                    <a:pt x="34345" y="15882"/>
                  </a:lnTo>
                  <a:lnTo>
                    <a:pt x="28167" y="15882"/>
                  </a:lnTo>
                  <a:lnTo>
                    <a:pt x="30890" y="22058"/>
                  </a:lnTo>
                  <a:lnTo>
                    <a:pt x="31727" y="28235"/>
                  </a:lnTo>
                  <a:lnTo>
                    <a:pt x="26492" y="27352"/>
                  </a:lnTo>
                  <a:lnTo>
                    <a:pt x="22094" y="26470"/>
                  </a:lnTo>
                  <a:lnTo>
                    <a:pt x="20314" y="27352"/>
                  </a:lnTo>
                  <a:lnTo>
                    <a:pt x="18534" y="25588"/>
                  </a:lnTo>
                  <a:lnTo>
                    <a:pt x="15916" y="22941"/>
                  </a:lnTo>
                  <a:lnTo>
                    <a:pt x="13193" y="22941"/>
                  </a:lnTo>
                  <a:lnTo>
                    <a:pt x="11413" y="23823"/>
                  </a:lnTo>
                  <a:lnTo>
                    <a:pt x="8795" y="23823"/>
                  </a:lnTo>
                  <a:lnTo>
                    <a:pt x="3560" y="23823"/>
                  </a:lnTo>
                  <a:lnTo>
                    <a:pt x="837" y="25588"/>
                  </a:lnTo>
                  <a:lnTo>
                    <a:pt x="0" y="26470"/>
                  </a:lnTo>
                  <a:lnTo>
                    <a:pt x="837" y="27352"/>
                  </a:lnTo>
                  <a:lnTo>
                    <a:pt x="5235" y="30000"/>
                  </a:lnTo>
                  <a:lnTo>
                    <a:pt x="2617" y="30000"/>
                  </a:lnTo>
                  <a:lnTo>
                    <a:pt x="1780" y="30882"/>
                  </a:lnTo>
                  <a:lnTo>
                    <a:pt x="1780" y="31764"/>
                  </a:lnTo>
                  <a:lnTo>
                    <a:pt x="2617" y="33529"/>
                  </a:lnTo>
                  <a:lnTo>
                    <a:pt x="4397" y="34411"/>
                  </a:lnTo>
                  <a:lnTo>
                    <a:pt x="7958" y="35294"/>
                  </a:lnTo>
                  <a:lnTo>
                    <a:pt x="11413" y="36176"/>
                  </a:lnTo>
                  <a:lnTo>
                    <a:pt x="14136" y="38823"/>
                  </a:lnTo>
                  <a:lnTo>
                    <a:pt x="16753" y="40588"/>
                  </a:lnTo>
                  <a:lnTo>
                    <a:pt x="19371" y="41470"/>
                  </a:lnTo>
                  <a:lnTo>
                    <a:pt x="20314" y="44117"/>
                  </a:lnTo>
                  <a:lnTo>
                    <a:pt x="22931" y="46764"/>
                  </a:lnTo>
                  <a:lnTo>
                    <a:pt x="22094" y="49411"/>
                  </a:lnTo>
                  <a:lnTo>
                    <a:pt x="25549" y="56470"/>
                  </a:lnTo>
                  <a:lnTo>
                    <a:pt x="28167" y="59117"/>
                  </a:lnTo>
                  <a:lnTo>
                    <a:pt x="29947" y="61764"/>
                  </a:lnTo>
                  <a:lnTo>
                    <a:pt x="29109" y="64411"/>
                  </a:lnTo>
                  <a:lnTo>
                    <a:pt x="26492" y="65294"/>
                  </a:lnTo>
                  <a:lnTo>
                    <a:pt x="30890" y="70588"/>
                  </a:lnTo>
                  <a:lnTo>
                    <a:pt x="28167" y="69705"/>
                  </a:lnTo>
                  <a:lnTo>
                    <a:pt x="24712" y="85588"/>
                  </a:lnTo>
                  <a:lnTo>
                    <a:pt x="21151" y="93529"/>
                  </a:lnTo>
                  <a:lnTo>
                    <a:pt x="18534" y="96176"/>
                  </a:lnTo>
                  <a:lnTo>
                    <a:pt x="14973" y="97058"/>
                  </a:lnTo>
                  <a:lnTo>
                    <a:pt x="16753" y="97941"/>
                  </a:lnTo>
                  <a:lnTo>
                    <a:pt x="22094" y="102352"/>
                  </a:lnTo>
                  <a:lnTo>
                    <a:pt x="25549" y="105882"/>
                  </a:lnTo>
                  <a:lnTo>
                    <a:pt x="29109" y="106764"/>
                  </a:lnTo>
                  <a:lnTo>
                    <a:pt x="33507" y="109411"/>
                  </a:lnTo>
                  <a:lnTo>
                    <a:pt x="35287" y="112058"/>
                  </a:lnTo>
                  <a:lnTo>
                    <a:pt x="41465" y="112941"/>
                  </a:lnTo>
                  <a:lnTo>
                    <a:pt x="48481" y="113823"/>
                  </a:lnTo>
                  <a:lnTo>
                    <a:pt x="54659" y="116470"/>
                  </a:lnTo>
                  <a:lnTo>
                    <a:pt x="60837" y="118235"/>
                  </a:lnTo>
                  <a:lnTo>
                    <a:pt x="63560" y="120000"/>
                  </a:lnTo>
                  <a:lnTo>
                    <a:pt x="66178" y="119117"/>
                  </a:lnTo>
                  <a:lnTo>
                    <a:pt x="67015" y="117352"/>
                  </a:lnTo>
                  <a:lnTo>
                    <a:pt x="65235" y="113823"/>
                  </a:lnTo>
                  <a:lnTo>
                    <a:pt x="66178" y="109411"/>
                  </a:lnTo>
                  <a:lnTo>
                    <a:pt x="67958" y="106764"/>
                  </a:lnTo>
                  <a:lnTo>
                    <a:pt x="71413" y="104117"/>
                  </a:lnTo>
                  <a:lnTo>
                    <a:pt x="74973" y="102352"/>
                  </a:lnTo>
                  <a:lnTo>
                    <a:pt x="78534" y="102352"/>
                  </a:lnTo>
                  <a:lnTo>
                    <a:pt x="88167" y="105000"/>
                  </a:lnTo>
                  <a:lnTo>
                    <a:pt x="91727" y="106764"/>
                  </a:lnTo>
                  <a:lnTo>
                    <a:pt x="95287" y="108529"/>
                  </a:lnTo>
                  <a:lnTo>
                    <a:pt x="98848" y="108529"/>
                  </a:lnTo>
                  <a:lnTo>
                    <a:pt x="100523" y="107647"/>
                  </a:lnTo>
                  <a:lnTo>
                    <a:pt x="101465" y="106764"/>
                  </a:lnTo>
                  <a:lnTo>
                    <a:pt x="102303" y="105882"/>
                  </a:lnTo>
                  <a:lnTo>
                    <a:pt x="106701" y="102352"/>
                  </a:lnTo>
                  <a:lnTo>
                    <a:pt x="112041" y="99705"/>
                  </a:lnTo>
                  <a:lnTo>
                    <a:pt x="113821" y="95294"/>
                  </a:lnTo>
                  <a:lnTo>
                    <a:pt x="105863" y="91764"/>
                  </a:lnTo>
                  <a:lnTo>
                    <a:pt x="106701" y="86470"/>
                  </a:lnTo>
                  <a:lnTo>
                    <a:pt x="104083" y="82058"/>
                  </a:lnTo>
                  <a:lnTo>
                    <a:pt x="108481" y="79411"/>
                  </a:lnTo>
                  <a:lnTo>
                    <a:pt x="106701" y="72352"/>
                  </a:lnTo>
                  <a:lnTo>
                    <a:pt x="108481" y="72352"/>
                  </a:lnTo>
                  <a:lnTo>
                    <a:pt x="106701" y="69705"/>
                  </a:lnTo>
                  <a:lnTo>
                    <a:pt x="105863" y="67941"/>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7" name="Shape 147"/>
            <p:cNvSpPr/>
            <p:nvPr/>
          </p:nvSpPr>
          <p:spPr>
            <a:xfrm>
              <a:off x="3456" y="3007"/>
              <a:ext cx="1179" cy="1080"/>
            </a:xfrm>
            <a:custGeom>
              <a:avLst/>
              <a:gdLst/>
              <a:ahLst/>
              <a:cxnLst/>
              <a:rect l="0" t="0" r="0" b="0"/>
              <a:pathLst>
                <a:path w="120000" h="120000" extrusionOk="0">
                  <a:moveTo>
                    <a:pt x="117457" y="83555"/>
                  </a:moveTo>
                  <a:lnTo>
                    <a:pt x="114000" y="80888"/>
                  </a:lnTo>
                  <a:lnTo>
                    <a:pt x="110542" y="79111"/>
                  </a:lnTo>
                  <a:lnTo>
                    <a:pt x="102000" y="74666"/>
                  </a:lnTo>
                  <a:lnTo>
                    <a:pt x="93457" y="70222"/>
                  </a:lnTo>
                  <a:lnTo>
                    <a:pt x="95084" y="68444"/>
                  </a:lnTo>
                  <a:lnTo>
                    <a:pt x="94271" y="66666"/>
                  </a:lnTo>
                  <a:lnTo>
                    <a:pt x="91728" y="64888"/>
                  </a:lnTo>
                  <a:lnTo>
                    <a:pt x="88271" y="65777"/>
                  </a:lnTo>
                  <a:lnTo>
                    <a:pt x="83084" y="65777"/>
                  </a:lnTo>
                  <a:lnTo>
                    <a:pt x="78813" y="63111"/>
                  </a:lnTo>
                  <a:lnTo>
                    <a:pt x="74542" y="58666"/>
                  </a:lnTo>
                  <a:lnTo>
                    <a:pt x="72000" y="54222"/>
                  </a:lnTo>
                  <a:lnTo>
                    <a:pt x="69457" y="49777"/>
                  </a:lnTo>
                  <a:lnTo>
                    <a:pt x="65186" y="45333"/>
                  </a:lnTo>
                  <a:lnTo>
                    <a:pt x="56542" y="38222"/>
                  </a:lnTo>
                  <a:lnTo>
                    <a:pt x="53186" y="32888"/>
                  </a:lnTo>
                  <a:lnTo>
                    <a:pt x="53186" y="31111"/>
                  </a:lnTo>
                  <a:lnTo>
                    <a:pt x="54813" y="28444"/>
                  </a:lnTo>
                  <a:lnTo>
                    <a:pt x="55728" y="26666"/>
                  </a:lnTo>
                  <a:lnTo>
                    <a:pt x="54813" y="24888"/>
                  </a:lnTo>
                  <a:lnTo>
                    <a:pt x="54000" y="24000"/>
                  </a:lnTo>
                  <a:lnTo>
                    <a:pt x="54000" y="22222"/>
                  </a:lnTo>
                  <a:lnTo>
                    <a:pt x="56542" y="20444"/>
                  </a:lnTo>
                  <a:lnTo>
                    <a:pt x="65186" y="16888"/>
                  </a:lnTo>
                  <a:lnTo>
                    <a:pt x="66000" y="16000"/>
                  </a:lnTo>
                  <a:lnTo>
                    <a:pt x="65186" y="9777"/>
                  </a:lnTo>
                  <a:lnTo>
                    <a:pt x="66000" y="6222"/>
                  </a:lnTo>
                  <a:lnTo>
                    <a:pt x="54000" y="2666"/>
                  </a:lnTo>
                  <a:lnTo>
                    <a:pt x="52271" y="0"/>
                  </a:lnTo>
                  <a:lnTo>
                    <a:pt x="44542" y="888"/>
                  </a:lnTo>
                  <a:lnTo>
                    <a:pt x="41186" y="4444"/>
                  </a:lnTo>
                  <a:lnTo>
                    <a:pt x="37728" y="3555"/>
                  </a:lnTo>
                  <a:lnTo>
                    <a:pt x="36000" y="7111"/>
                  </a:lnTo>
                  <a:lnTo>
                    <a:pt x="32542" y="7111"/>
                  </a:lnTo>
                  <a:lnTo>
                    <a:pt x="30000" y="8888"/>
                  </a:lnTo>
                  <a:lnTo>
                    <a:pt x="25728" y="8000"/>
                  </a:lnTo>
                  <a:lnTo>
                    <a:pt x="23186" y="16888"/>
                  </a:lnTo>
                  <a:lnTo>
                    <a:pt x="16271" y="8000"/>
                  </a:lnTo>
                  <a:lnTo>
                    <a:pt x="12000" y="15111"/>
                  </a:lnTo>
                  <a:lnTo>
                    <a:pt x="2542" y="16000"/>
                  </a:lnTo>
                  <a:lnTo>
                    <a:pt x="4271" y="23111"/>
                  </a:lnTo>
                  <a:lnTo>
                    <a:pt x="0" y="25777"/>
                  </a:lnTo>
                  <a:lnTo>
                    <a:pt x="2542" y="30222"/>
                  </a:lnTo>
                  <a:lnTo>
                    <a:pt x="1728" y="35555"/>
                  </a:lnTo>
                  <a:lnTo>
                    <a:pt x="9457" y="39111"/>
                  </a:lnTo>
                  <a:lnTo>
                    <a:pt x="7728" y="43555"/>
                  </a:lnTo>
                  <a:lnTo>
                    <a:pt x="9457" y="43555"/>
                  </a:lnTo>
                  <a:lnTo>
                    <a:pt x="13728" y="41777"/>
                  </a:lnTo>
                  <a:lnTo>
                    <a:pt x="16271" y="38222"/>
                  </a:lnTo>
                  <a:lnTo>
                    <a:pt x="18000" y="36444"/>
                  </a:lnTo>
                  <a:lnTo>
                    <a:pt x="20542" y="35555"/>
                  </a:lnTo>
                  <a:lnTo>
                    <a:pt x="24813" y="37333"/>
                  </a:lnTo>
                  <a:lnTo>
                    <a:pt x="26542" y="39111"/>
                  </a:lnTo>
                  <a:lnTo>
                    <a:pt x="28271" y="40888"/>
                  </a:lnTo>
                  <a:lnTo>
                    <a:pt x="31728" y="40888"/>
                  </a:lnTo>
                  <a:lnTo>
                    <a:pt x="33457" y="42666"/>
                  </a:lnTo>
                  <a:lnTo>
                    <a:pt x="34271" y="47111"/>
                  </a:lnTo>
                  <a:lnTo>
                    <a:pt x="36813" y="52444"/>
                  </a:lnTo>
                  <a:lnTo>
                    <a:pt x="37728" y="55111"/>
                  </a:lnTo>
                  <a:lnTo>
                    <a:pt x="40271" y="56888"/>
                  </a:lnTo>
                  <a:lnTo>
                    <a:pt x="43728" y="61333"/>
                  </a:lnTo>
                  <a:lnTo>
                    <a:pt x="48000" y="64000"/>
                  </a:lnTo>
                  <a:lnTo>
                    <a:pt x="50542" y="65777"/>
                  </a:lnTo>
                  <a:lnTo>
                    <a:pt x="52271" y="67555"/>
                  </a:lnTo>
                  <a:lnTo>
                    <a:pt x="61728" y="75555"/>
                  </a:lnTo>
                  <a:lnTo>
                    <a:pt x="63457" y="77333"/>
                  </a:lnTo>
                  <a:lnTo>
                    <a:pt x="66000" y="76444"/>
                  </a:lnTo>
                  <a:lnTo>
                    <a:pt x="72000" y="79111"/>
                  </a:lnTo>
                  <a:lnTo>
                    <a:pt x="75457" y="82666"/>
                  </a:lnTo>
                  <a:lnTo>
                    <a:pt x="78000" y="82666"/>
                  </a:lnTo>
                  <a:lnTo>
                    <a:pt x="78813" y="83555"/>
                  </a:lnTo>
                  <a:lnTo>
                    <a:pt x="78813" y="85333"/>
                  </a:lnTo>
                  <a:lnTo>
                    <a:pt x="82271" y="85333"/>
                  </a:lnTo>
                  <a:lnTo>
                    <a:pt x="84000" y="88888"/>
                  </a:lnTo>
                  <a:lnTo>
                    <a:pt x="86542" y="91555"/>
                  </a:lnTo>
                  <a:lnTo>
                    <a:pt x="90813" y="93333"/>
                  </a:lnTo>
                  <a:lnTo>
                    <a:pt x="94271" y="95111"/>
                  </a:lnTo>
                  <a:lnTo>
                    <a:pt x="96000" y="100444"/>
                  </a:lnTo>
                  <a:lnTo>
                    <a:pt x="99457" y="109333"/>
                  </a:lnTo>
                  <a:lnTo>
                    <a:pt x="96813" y="109333"/>
                  </a:lnTo>
                  <a:lnTo>
                    <a:pt x="95084" y="111111"/>
                  </a:lnTo>
                  <a:lnTo>
                    <a:pt x="95084" y="112888"/>
                  </a:lnTo>
                  <a:lnTo>
                    <a:pt x="94271" y="115555"/>
                  </a:lnTo>
                  <a:lnTo>
                    <a:pt x="93457" y="117333"/>
                  </a:lnTo>
                  <a:lnTo>
                    <a:pt x="95084" y="119111"/>
                  </a:lnTo>
                  <a:lnTo>
                    <a:pt x="96813" y="120000"/>
                  </a:lnTo>
                  <a:lnTo>
                    <a:pt x="99457" y="119111"/>
                  </a:lnTo>
                  <a:lnTo>
                    <a:pt x="101084" y="115555"/>
                  </a:lnTo>
                  <a:lnTo>
                    <a:pt x="102813" y="111111"/>
                  </a:lnTo>
                  <a:lnTo>
                    <a:pt x="104542" y="106666"/>
                  </a:lnTo>
                  <a:lnTo>
                    <a:pt x="108813" y="105777"/>
                  </a:lnTo>
                  <a:lnTo>
                    <a:pt x="108813" y="100444"/>
                  </a:lnTo>
                  <a:lnTo>
                    <a:pt x="107084" y="98666"/>
                  </a:lnTo>
                  <a:lnTo>
                    <a:pt x="104542" y="97777"/>
                  </a:lnTo>
                  <a:lnTo>
                    <a:pt x="102000" y="96000"/>
                  </a:lnTo>
                  <a:lnTo>
                    <a:pt x="101084" y="94222"/>
                  </a:lnTo>
                  <a:lnTo>
                    <a:pt x="102813" y="88888"/>
                  </a:lnTo>
                  <a:lnTo>
                    <a:pt x="104542" y="86222"/>
                  </a:lnTo>
                  <a:lnTo>
                    <a:pt x="106271" y="85333"/>
                  </a:lnTo>
                  <a:lnTo>
                    <a:pt x="112271" y="86222"/>
                  </a:lnTo>
                  <a:lnTo>
                    <a:pt x="116542" y="88000"/>
                  </a:lnTo>
                  <a:lnTo>
                    <a:pt x="120000" y="91555"/>
                  </a:lnTo>
                  <a:lnTo>
                    <a:pt x="120000" y="87111"/>
                  </a:lnTo>
                  <a:lnTo>
                    <a:pt x="117457" y="83555"/>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8" name="Shape 148"/>
            <p:cNvSpPr/>
            <p:nvPr/>
          </p:nvSpPr>
          <p:spPr>
            <a:xfrm>
              <a:off x="2462" y="2495"/>
              <a:ext cx="1145" cy="1088"/>
            </a:xfrm>
            <a:custGeom>
              <a:avLst/>
              <a:gdLst/>
              <a:ahLst/>
              <a:cxnLst/>
              <a:rect l="0" t="0" r="0" b="0"/>
              <a:pathLst>
                <a:path w="120000" h="120000" extrusionOk="0">
                  <a:moveTo>
                    <a:pt x="105863" y="67941"/>
                  </a:moveTo>
                  <a:lnTo>
                    <a:pt x="101465" y="66176"/>
                  </a:lnTo>
                  <a:lnTo>
                    <a:pt x="97905" y="67941"/>
                  </a:lnTo>
                  <a:lnTo>
                    <a:pt x="98848" y="64411"/>
                  </a:lnTo>
                  <a:lnTo>
                    <a:pt x="102303" y="60000"/>
                  </a:lnTo>
                  <a:lnTo>
                    <a:pt x="103246" y="57352"/>
                  </a:lnTo>
                  <a:lnTo>
                    <a:pt x="105863" y="55588"/>
                  </a:lnTo>
                  <a:lnTo>
                    <a:pt x="106701" y="52058"/>
                  </a:lnTo>
                  <a:lnTo>
                    <a:pt x="110261" y="51176"/>
                  </a:lnTo>
                  <a:lnTo>
                    <a:pt x="113821" y="49411"/>
                  </a:lnTo>
                  <a:lnTo>
                    <a:pt x="115602" y="39705"/>
                  </a:lnTo>
                  <a:lnTo>
                    <a:pt x="116439" y="35294"/>
                  </a:lnTo>
                  <a:lnTo>
                    <a:pt x="120000" y="31764"/>
                  </a:lnTo>
                  <a:lnTo>
                    <a:pt x="114659" y="30000"/>
                  </a:lnTo>
                  <a:lnTo>
                    <a:pt x="108481" y="28235"/>
                  </a:lnTo>
                  <a:lnTo>
                    <a:pt x="105863" y="27352"/>
                  </a:lnTo>
                  <a:lnTo>
                    <a:pt x="103246" y="23823"/>
                  </a:lnTo>
                  <a:lnTo>
                    <a:pt x="97068" y="22941"/>
                  </a:lnTo>
                  <a:lnTo>
                    <a:pt x="90890" y="18529"/>
                  </a:lnTo>
                  <a:lnTo>
                    <a:pt x="89109" y="15000"/>
                  </a:lnTo>
                  <a:lnTo>
                    <a:pt x="84712" y="15882"/>
                  </a:lnTo>
                  <a:lnTo>
                    <a:pt x="84712" y="12352"/>
                  </a:lnTo>
                  <a:lnTo>
                    <a:pt x="80314" y="10588"/>
                  </a:lnTo>
                  <a:lnTo>
                    <a:pt x="80314" y="9705"/>
                  </a:lnTo>
                  <a:lnTo>
                    <a:pt x="76753" y="7941"/>
                  </a:lnTo>
                  <a:lnTo>
                    <a:pt x="74136" y="5294"/>
                  </a:lnTo>
                  <a:lnTo>
                    <a:pt x="71413" y="1764"/>
                  </a:lnTo>
                  <a:lnTo>
                    <a:pt x="69738" y="0"/>
                  </a:lnTo>
                  <a:lnTo>
                    <a:pt x="65235" y="882"/>
                  </a:lnTo>
                  <a:lnTo>
                    <a:pt x="62617" y="2647"/>
                  </a:lnTo>
                  <a:lnTo>
                    <a:pt x="60837" y="9705"/>
                  </a:lnTo>
                  <a:lnTo>
                    <a:pt x="59057" y="11470"/>
                  </a:lnTo>
                  <a:lnTo>
                    <a:pt x="56439" y="13235"/>
                  </a:lnTo>
                  <a:lnTo>
                    <a:pt x="51204" y="15000"/>
                  </a:lnTo>
                  <a:lnTo>
                    <a:pt x="48481" y="15882"/>
                  </a:lnTo>
                  <a:lnTo>
                    <a:pt x="47643" y="18529"/>
                  </a:lnTo>
                  <a:lnTo>
                    <a:pt x="46701" y="20294"/>
                  </a:lnTo>
                  <a:lnTo>
                    <a:pt x="43246" y="20294"/>
                  </a:lnTo>
                  <a:lnTo>
                    <a:pt x="37905" y="18529"/>
                  </a:lnTo>
                  <a:lnTo>
                    <a:pt x="36125" y="17647"/>
                  </a:lnTo>
                  <a:lnTo>
                    <a:pt x="34345" y="15882"/>
                  </a:lnTo>
                  <a:lnTo>
                    <a:pt x="28167" y="15882"/>
                  </a:lnTo>
                  <a:lnTo>
                    <a:pt x="30890" y="22058"/>
                  </a:lnTo>
                  <a:lnTo>
                    <a:pt x="31727" y="28235"/>
                  </a:lnTo>
                  <a:lnTo>
                    <a:pt x="26492" y="27352"/>
                  </a:lnTo>
                  <a:lnTo>
                    <a:pt x="22094" y="26470"/>
                  </a:lnTo>
                  <a:lnTo>
                    <a:pt x="20314" y="27352"/>
                  </a:lnTo>
                  <a:lnTo>
                    <a:pt x="18534" y="25588"/>
                  </a:lnTo>
                  <a:lnTo>
                    <a:pt x="15916" y="22941"/>
                  </a:lnTo>
                  <a:lnTo>
                    <a:pt x="13193" y="22941"/>
                  </a:lnTo>
                  <a:lnTo>
                    <a:pt x="11413" y="23823"/>
                  </a:lnTo>
                  <a:lnTo>
                    <a:pt x="8795" y="23823"/>
                  </a:lnTo>
                  <a:lnTo>
                    <a:pt x="3560" y="23823"/>
                  </a:lnTo>
                  <a:lnTo>
                    <a:pt x="837" y="25588"/>
                  </a:lnTo>
                  <a:lnTo>
                    <a:pt x="0" y="26470"/>
                  </a:lnTo>
                  <a:lnTo>
                    <a:pt x="837" y="27352"/>
                  </a:lnTo>
                  <a:lnTo>
                    <a:pt x="5235" y="30000"/>
                  </a:lnTo>
                  <a:lnTo>
                    <a:pt x="2617" y="30000"/>
                  </a:lnTo>
                  <a:lnTo>
                    <a:pt x="1780" y="30882"/>
                  </a:lnTo>
                  <a:lnTo>
                    <a:pt x="1780" y="31764"/>
                  </a:lnTo>
                  <a:lnTo>
                    <a:pt x="2617" y="33529"/>
                  </a:lnTo>
                  <a:lnTo>
                    <a:pt x="4397" y="34411"/>
                  </a:lnTo>
                  <a:lnTo>
                    <a:pt x="7958" y="35294"/>
                  </a:lnTo>
                  <a:lnTo>
                    <a:pt x="11413" y="36176"/>
                  </a:lnTo>
                  <a:lnTo>
                    <a:pt x="14136" y="38823"/>
                  </a:lnTo>
                  <a:lnTo>
                    <a:pt x="16753" y="40588"/>
                  </a:lnTo>
                  <a:lnTo>
                    <a:pt x="19371" y="41470"/>
                  </a:lnTo>
                  <a:lnTo>
                    <a:pt x="20314" y="44117"/>
                  </a:lnTo>
                  <a:lnTo>
                    <a:pt x="22931" y="46764"/>
                  </a:lnTo>
                  <a:lnTo>
                    <a:pt x="22094" y="49411"/>
                  </a:lnTo>
                  <a:lnTo>
                    <a:pt x="25549" y="56470"/>
                  </a:lnTo>
                  <a:lnTo>
                    <a:pt x="28167" y="59117"/>
                  </a:lnTo>
                  <a:lnTo>
                    <a:pt x="29947" y="61764"/>
                  </a:lnTo>
                  <a:lnTo>
                    <a:pt x="29109" y="64411"/>
                  </a:lnTo>
                  <a:lnTo>
                    <a:pt x="26492" y="65294"/>
                  </a:lnTo>
                  <a:lnTo>
                    <a:pt x="30890" y="70588"/>
                  </a:lnTo>
                  <a:lnTo>
                    <a:pt x="28167" y="69705"/>
                  </a:lnTo>
                  <a:lnTo>
                    <a:pt x="24712" y="85588"/>
                  </a:lnTo>
                  <a:lnTo>
                    <a:pt x="21151" y="93529"/>
                  </a:lnTo>
                  <a:lnTo>
                    <a:pt x="18534" y="96176"/>
                  </a:lnTo>
                  <a:lnTo>
                    <a:pt x="14973" y="97058"/>
                  </a:lnTo>
                  <a:lnTo>
                    <a:pt x="16753" y="97941"/>
                  </a:lnTo>
                  <a:lnTo>
                    <a:pt x="22094" y="102352"/>
                  </a:lnTo>
                  <a:lnTo>
                    <a:pt x="25549" y="105882"/>
                  </a:lnTo>
                  <a:lnTo>
                    <a:pt x="29109" y="106764"/>
                  </a:lnTo>
                  <a:lnTo>
                    <a:pt x="33507" y="109411"/>
                  </a:lnTo>
                  <a:lnTo>
                    <a:pt x="35287" y="112058"/>
                  </a:lnTo>
                  <a:lnTo>
                    <a:pt x="41465" y="112941"/>
                  </a:lnTo>
                  <a:lnTo>
                    <a:pt x="48481" y="113823"/>
                  </a:lnTo>
                  <a:lnTo>
                    <a:pt x="54659" y="116470"/>
                  </a:lnTo>
                  <a:lnTo>
                    <a:pt x="60837" y="118235"/>
                  </a:lnTo>
                  <a:lnTo>
                    <a:pt x="63560" y="120000"/>
                  </a:lnTo>
                  <a:lnTo>
                    <a:pt x="66178" y="119117"/>
                  </a:lnTo>
                  <a:lnTo>
                    <a:pt x="67015" y="117352"/>
                  </a:lnTo>
                  <a:lnTo>
                    <a:pt x="65235" y="113823"/>
                  </a:lnTo>
                  <a:lnTo>
                    <a:pt x="66178" y="109411"/>
                  </a:lnTo>
                  <a:lnTo>
                    <a:pt x="67958" y="106764"/>
                  </a:lnTo>
                  <a:lnTo>
                    <a:pt x="71413" y="104117"/>
                  </a:lnTo>
                  <a:lnTo>
                    <a:pt x="74973" y="102352"/>
                  </a:lnTo>
                  <a:lnTo>
                    <a:pt x="78534" y="102352"/>
                  </a:lnTo>
                  <a:lnTo>
                    <a:pt x="88167" y="105000"/>
                  </a:lnTo>
                  <a:lnTo>
                    <a:pt x="91727" y="106764"/>
                  </a:lnTo>
                  <a:lnTo>
                    <a:pt x="95287" y="108529"/>
                  </a:lnTo>
                  <a:lnTo>
                    <a:pt x="98848" y="108529"/>
                  </a:lnTo>
                  <a:lnTo>
                    <a:pt x="100523" y="107647"/>
                  </a:lnTo>
                  <a:lnTo>
                    <a:pt x="101465" y="106764"/>
                  </a:lnTo>
                  <a:lnTo>
                    <a:pt x="102303" y="105882"/>
                  </a:lnTo>
                  <a:lnTo>
                    <a:pt x="106701" y="102352"/>
                  </a:lnTo>
                  <a:lnTo>
                    <a:pt x="112041" y="99705"/>
                  </a:lnTo>
                  <a:lnTo>
                    <a:pt x="113821" y="95294"/>
                  </a:lnTo>
                  <a:lnTo>
                    <a:pt x="105863" y="91764"/>
                  </a:lnTo>
                  <a:lnTo>
                    <a:pt x="106701" y="86470"/>
                  </a:lnTo>
                  <a:lnTo>
                    <a:pt x="104083" y="82058"/>
                  </a:lnTo>
                  <a:lnTo>
                    <a:pt x="108481" y="79411"/>
                  </a:lnTo>
                  <a:lnTo>
                    <a:pt x="106701" y="72352"/>
                  </a:lnTo>
                  <a:lnTo>
                    <a:pt x="108481" y="72352"/>
                  </a:lnTo>
                  <a:lnTo>
                    <a:pt x="106701" y="69705"/>
                  </a:lnTo>
                  <a:lnTo>
                    <a:pt x="105863" y="67941"/>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9" name="Shape 149"/>
            <p:cNvSpPr/>
            <p:nvPr/>
          </p:nvSpPr>
          <p:spPr>
            <a:xfrm>
              <a:off x="3129" y="2471"/>
              <a:ext cx="328" cy="231"/>
            </a:xfrm>
            <a:custGeom>
              <a:avLst/>
              <a:gdLst/>
              <a:ahLst/>
              <a:cxnLst/>
              <a:rect l="0" t="0" r="0" b="0"/>
              <a:pathLst>
                <a:path w="120000" h="120000" extrusionOk="0">
                  <a:moveTo>
                    <a:pt x="101707" y="95172"/>
                  </a:moveTo>
                  <a:lnTo>
                    <a:pt x="104634" y="86896"/>
                  </a:lnTo>
                  <a:lnTo>
                    <a:pt x="113780" y="82758"/>
                  </a:lnTo>
                  <a:lnTo>
                    <a:pt x="120000" y="74482"/>
                  </a:lnTo>
                  <a:lnTo>
                    <a:pt x="120000" y="57931"/>
                  </a:lnTo>
                  <a:lnTo>
                    <a:pt x="110853" y="45517"/>
                  </a:lnTo>
                  <a:lnTo>
                    <a:pt x="98414" y="37241"/>
                  </a:lnTo>
                  <a:lnTo>
                    <a:pt x="101707" y="24827"/>
                  </a:lnTo>
                  <a:lnTo>
                    <a:pt x="95487" y="12413"/>
                  </a:lnTo>
                  <a:lnTo>
                    <a:pt x="80121" y="8275"/>
                  </a:lnTo>
                  <a:lnTo>
                    <a:pt x="61463" y="4137"/>
                  </a:lnTo>
                  <a:lnTo>
                    <a:pt x="49024" y="12413"/>
                  </a:lnTo>
                  <a:lnTo>
                    <a:pt x="36951" y="8275"/>
                  </a:lnTo>
                  <a:lnTo>
                    <a:pt x="27439" y="0"/>
                  </a:lnTo>
                  <a:lnTo>
                    <a:pt x="15365" y="8275"/>
                  </a:lnTo>
                  <a:lnTo>
                    <a:pt x="0" y="12413"/>
                  </a:lnTo>
                  <a:lnTo>
                    <a:pt x="5853" y="20689"/>
                  </a:lnTo>
                  <a:lnTo>
                    <a:pt x="15365" y="37241"/>
                  </a:lnTo>
                  <a:lnTo>
                    <a:pt x="24512" y="49655"/>
                  </a:lnTo>
                  <a:lnTo>
                    <a:pt x="36951" y="57931"/>
                  </a:lnTo>
                  <a:lnTo>
                    <a:pt x="36951" y="62068"/>
                  </a:lnTo>
                  <a:lnTo>
                    <a:pt x="52317" y="70344"/>
                  </a:lnTo>
                  <a:lnTo>
                    <a:pt x="52317" y="86896"/>
                  </a:lnTo>
                  <a:lnTo>
                    <a:pt x="67682" y="82758"/>
                  </a:lnTo>
                  <a:lnTo>
                    <a:pt x="73902" y="99310"/>
                  </a:lnTo>
                  <a:lnTo>
                    <a:pt x="95487" y="120000"/>
                  </a:lnTo>
                  <a:lnTo>
                    <a:pt x="101707" y="120000"/>
                  </a:lnTo>
                  <a:lnTo>
                    <a:pt x="101707" y="107586"/>
                  </a:lnTo>
                  <a:lnTo>
                    <a:pt x="101707" y="95172"/>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0" name="Shape 150"/>
            <p:cNvSpPr/>
            <p:nvPr/>
          </p:nvSpPr>
          <p:spPr>
            <a:xfrm>
              <a:off x="3406" y="2631"/>
              <a:ext cx="58" cy="79"/>
            </a:xfrm>
            <a:custGeom>
              <a:avLst/>
              <a:gdLst/>
              <a:ahLst/>
              <a:cxnLst/>
              <a:rect l="0" t="0" r="0" b="0"/>
              <a:pathLst>
                <a:path w="120000" h="120000" extrusionOk="0">
                  <a:moveTo>
                    <a:pt x="50847" y="36000"/>
                  </a:moveTo>
                  <a:lnTo>
                    <a:pt x="50847" y="0"/>
                  </a:lnTo>
                  <a:lnTo>
                    <a:pt x="16271" y="12000"/>
                  </a:lnTo>
                  <a:lnTo>
                    <a:pt x="0" y="36000"/>
                  </a:lnTo>
                  <a:lnTo>
                    <a:pt x="0" y="72000"/>
                  </a:lnTo>
                  <a:lnTo>
                    <a:pt x="0" y="108000"/>
                  </a:lnTo>
                  <a:lnTo>
                    <a:pt x="85423" y="120000"/>
                  </a:lnTo>
                  <a:lnTo>
                    <a:pt x="120000" y="72000"/>
                  </a:lnTo>
                  <a:lnTo>
                    <a:pt x="50847" y="36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1" name="Shape 151"/>
            <p:cNvSpPr/>
            <p:nvPr/>
          </p:nvSpPr>
          <p:spPr>
            <a:xfrm>
              <a:off x="3204" y="2231"/>
              <a:ext cx="337" cy="319"/>
            </a:xfrm>
            <a:custGeom>
              <a:avLst/>
              <a:gdLst/>
              <a:ahLst/>
              <a:cxnLst/>
              <a:rect l="0" t="0" r="0" b="0"/>
              <a:pathLst>
                <a:path w="120000" h="120000" extrusionOk="0">
                  <a:moveTo>
                    <a:pt x="84035" y="105000"/>
                  </a:moveTo>
                  <a:lnTo>
                    <a:pt x="84035" y="87000"/>
                  </a:lnTo>
                  <a:lnTo>
                    <a:pt x="84035" y="75000"/>
                  </a:lnTo>
                  <a:lnTo>
                    <a:pt x="102195" y="72000"/>
                  </a:lnTo>
                  <a:lnTo>
                    <a:pt x="102195" y="63000"/>
                  </a:lnTo>
                  <a:lnTo>
                    <a:pt x="111097" y="60000"/>
                  </a:lnTo>
                  <a:lnTo>
                    <a:pt x="114302" y="48000"/>
                  </a:lnTo>
                  <a:lnTo>
                    <a:pt x="105044" y="39000"/>
                  </a:lnTo>
                  <a:lnTo>
                    <a:pt x="114302" y="36000"/>
                  </a:lnTo>
                  <a:lnTo>
                    <a:pt x="120000" y="21000"/>
                  </a:lnTo>
                  <a:lnTo>
                    <a:pt x="117151" y="6000"/>
                  </a:lnTo>
                  <a:lnTo>
                    <a:pt x="114302" y="6000"/>
                  </a:lnTo>
                  <a:lnTo>
                    <a:pt x="108249" y="0"/>
                  </a:lnTo>
                  <a:lnTo>
                    <a:pt x="98991" y="0"/>
                  </a:lnTo>
                  <a:lnTo>
                    <a:pt x="77982" y="6000"/>
                  </a:lnTo>
                  <a:lnTo>
                    <a:pt x="72284" y="9000"/>
                  </a:lnTo>
                  <a:lnTo>
                    <a:pt x="69080" y="18000"/>
                  </a:lnTo>
                  <a:lnTo>
                    <a:pt x="72284" y="27000"/>
                  </a:lnTo>
                  <a:lnTo>
                    <a:pt x="77982" y="36000"/>
                  </a:lnTo>
                  <a:lnTo>
                    <a:pt x="81186" y="42000"/>
                  </a:lnTo>
                  <a:lnTo>
                    <a:pt x="75133" y="48000"/>
                  </a:lnTo>
                  <a:lnTo>
                    <a:pt x="66231" y="51000"/>
                  </a:lnTo>
                  <a:lnTo>
                    <a:pt x="56973" y="45000"/>
                  </a:lnTo>
                  <a:lnTo>
                    <a:pt x="60178" y="27000"/>
                  </a:lnTo>
                  <a:lnTo>
                    <a:pt x="56973" y="21000"/>
                  </a:lnTo>
                  <a:lnTo>
                    <a:pt x="54124" y="12000"/>
                  </a:lnTo>
                  <a:lnTo>
                    <a:pt x="39169" y="48000"/>
                  </a:lnTo>
                  <a:lnTo>
                    <a:pt x="27062" y="63000"/>
                  </a:lnTo>
                  <a:lnTo>
                    <a:pt x="24213" y="81000"/>
                  </a:lnTo>
                  <a:lnTo>
                    <a:pt x="14955" y="81000"/>
                  </a:lnTo>
                  <a:lnTo>
                    <a:pt x="12106" y="81000"/>
                  </a:lnTo>
                  <a:lnTo>
                    <a:pt x="9258" y="87000"/>
                  </a:lnTo>
                  <a:lnTo>
                    <a:pt x="0" y="90000"/>
                  </a:lnTo>
                  <a:lnTo>
                    <a:pt x="9258" y="96000"/>
                  </a:lnTo>
                  <a:lnTo>
                    <a:pt x="21008" y="99000"/>
                  </a:lnTo>
                  <a:lnTo>
                    <a:pt x="33115" y="93000"/>
                  </a:lnTo>
                  <a:lnTo>
                    <a:pt x="51275" y="96000"/>
                  </a:lnTo>
                  <a:lnTo>
                    <a:pt x="66231" y="99000"/>
                  </a:lnTo>
                  <a:lnTo>
                    <a:pt x="72284" y="108000"/>
                  </a:lnTo>
                  <a:lnTo>
                    <a:pt x="69080" y="117000"/>
                  </a:lnTo>
                  <a:lnTo>
                    <a:pt x="77982" y="120000"/>
                  </a:lnTo>
                  <a:lnTo>
                    <a:pt x="77982" y="111000"/>
                  </a:lnTo>
                  <a:lnTo>
                    <a:pt x="84035" y="105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2" name="Shape 152"/>
            <p:cNvSpPr/>
            <p:nvPr/>
          </p:nvSpPr>
          <p:spPr>
            <a:xfrm>
              <a:off x="3406" y="2631"/>
              <a:ext cx="58" cy="79"/>
            </a:xfrm>
            <a:custGeom>
              <a:avLst/>
              <a:gdLst/>
              <a:ahLst/>
              <a:cxnLst/>
              <a:rect l="0" t="0" r="0" b="0"/>
              <a:pathLst>
                <a:path w="120000" h="120000" extrusionOk="0">
                  <a:moveTo>
                    <a:pt x="50847" y="36000"/>
                  </a:moveTo>
                  <a:lnTo>
                    <a:pt x="50847" y="0"/>
                  </a:lnTo>
                  <a:lnTo>
                    <a:pt x="16271" y="12000"/>
                  </a:lnTo>
                  <a:lnTo>
                    <a:pt x="0" y="36000"/>
                  </a:lnTo>
                  <a:lnTo>
                    <a:pt x="0" y="72000"/>
                  </a:lnTo>
                  <a:lnTo>
                    <a:pt x="0" y="108000"/>
                  </a:lnTo>
                  <a:lnTo>
                    <a:pt x="85423" y="120000"/>
                  </a:lnTo>
                  <a:lnTo>
                    <a:pt x="120000" y="72000"/>
                  </a:lnTo>
                  <a:lnTo>
                    <a:pt x="50847" y="36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3" name="Shape 153"/>
            <p:cNvSpPr/>
            <p:nvPr/>
          </p:nvSpPr>
          <p:spPr>
            <a:xfrm>
              <a:off x="3204" y="2231"/>
              <a:ext cx="337" cy="319"/>
            </a:xfrm>
            <a:custGeom>
              <a:avLst/>
              <a:gdLst/>
              <a:ahLst/>
              <a:cxnLst/>
              <a:rect l="0" t="0" r="0" b="0"/>
              <a:pathLst>
                <a:path w="120000" h="120000" extrusionOk="0">
                  <a:moveTo>
                    <a:pt x="84035" y="105000"/>
                  </a:moveTo>
                  <a:lnTo>
                    <a:pt x="84035" y="87000"/>
                  </a:lnTo>
                  <a:lnTo>
                    <a:pt x="84035" y="75000"/>
                  </a:lnTo>
                  <a:lnTo>
                    <a:pt x="102195" y="72000"/>
                  </a:lnTo>
                  <a:lnTo>
                    <a:pt x="102195" y="63000"/>
                  </a:lnTo>
                  <a:lnTo>
                    <a:pt x="111097" y="60000"/>
                  </a:lnTo>
                  <a:lnTo>
                    <a:pt x="114302" y="48000"/>
                  </a:lnTo>
                  <a:lnTo>
                    <a:pt x="105044" y="39000"/>
                  </a:lnTo>
                  <a:lnTo>
                    <a:pt x="114302" y="36000"/>
                  </a:lnTo>
                  <a:lnTo>
                    <a:pt x="120000" y="21000"/>
                  </a:lnTo>
                  <a:lnTo>
                    <a:pt x="117151" y="6000"/>
                  </a:lnTo>
                  <a:lnTo>
                    <a:pt x="114302" y="6000"/>
                  </a:lnTo>
                  <a:lnTo>
                    <a:pt x="108249" y="0"/>
                  </a:lnTo>
                  <a:lnTo>
                    <a:pt x="98991" y="0"/>
                  </a:lnTo>
                  <a:lnTo>
                    <a:pt x="77982" y="6000"/>
                  </a:lnTo>
                  <a:lnTo>
                    <a:pt x="72284" y="9000"/>
                  </a:lnTo>
                  <a:lnTo>
                    <a:pt x="69080" y="18000"/>
                  </a:lnTo>
                  <a:lnTo>
                    <a:pt x="72284" y="27000"/>
                  </a:lnTo>
                  <a:lnTo>
                    <a:pt x="77982" y="36000"/>
                  </a:lnTo>
                  <a:lnTo>
                    <a:pt x="81186" y="42000"/>
                  </a:lnTo>
                  <a:lnTo>
                    <a:pt x="75133" y="48000"/>
                  </a:lnTo>
                  <a:lnTo>
                    <a:pt x="66231" y="51000"/>
                  </a:lnTo>
                  <a:lnTo>
                    <a:pt x="56973" y="45000"/>
                  </a:lnTo>
                  <a:lnTo>
                    <a:pt x="60178" y="27000"/>
                  </a:lnTo>
                  <a:lnTo>
                    <a:pt x="56973" y="21000"/>
                  </a:lnTo>
                  <a:lnTo>
                    <a:pt x="54124" y="12000"/>
                  </a:lnTo>
                  <a:lnTo>
                    <a:pt x="39169" y="48000"/>
                  </a:lnTo>
                  <a:lnTo>
                    <a:pt x="27062" y="63000"/>
                  </a:lnTo>
                  <a:lnTo>
                    <a:pt x="24213" y="81000"/>
                  </a:lnTo>
                  <a:lnTo>
                    <a:pt x="14955" y="81000"/>
                  </a:lnTo>
                  <a:lnTo>
                    <a:pt x="12106" y="81000"/>
                  </a:lnTo>
                  <a:lnTo>
                    <a:pt x="9258" y="87000"/>
                  </a:lnTo>
                  <a:lnTo>
                    <a:pt x="0" y="90000"/>
                  </a:lnTo>
                  <a:lnTo>
                    <a:pt x="9258" y="96000"/>
                  </a:lnTo>
                  <a:lnTo>
                    <a:pt x="21008" y="99000"/>
                  </a:lnTo>
                  <a:lnTo>
                    <a:pt x="33115" y="93000"/>
                  </a:lnTo>
                  <a:lnTo>
                    <a:pt x="51275" y="96000"/>
                  </a:lnTo>
                  <a:lnTo>
                    <a:pt x="66231" y="99000"/>
                  </a:lnTo>
                  <a:lnTo>
                    <a:pt x="72284" y="108000"/>
                  </a:lnTo>
                  <a:lnTo>
                    <a:pt x="69080" y="117000"/>
                  </a:lnTo>
                  <a:lnTo>
                    <a:pt x="77982" y="120000"/>
                  </a:lnTo>
                  <a:lnTo>
                    <a:pt x="77982" y="111000"/>
                  </a:lnTo>
                  <a:lnTo>
                    <a:pt x="84035" y="105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4" name="Shape 154"/>
            <p:cNvSpPr/>
            <p:nvPr/>
          </p:nvSpPr>
          <p:spPr>
            <a:xfrm>
              <a:off x="3616" y="1744"/>
              <a:ext cx="211" cy="344"/>
            </a:xfrm>
            <a:custGeom>
              <a:avLst/>
              <a:gdLst/>
              <a:ahLst/>
              <a:cxnLst/>
              <a:rect l="0" t="0" r="0" b="0"/>
              <a:pathLst>
                <a:path w="120000" h="120000" extrusionOk="0">
                  <a:moveTo>
                    <a:pt x="81327" y="120000"/>
                  </a:moveTo>
                  <a:lnTo>
                    <a:pt x="67109" y="108837"/>
                  </a:lnTo>
                  <a:lnTo>
                    <a:pt x="81327" y="108837"/>
                  </a:lnTo>
                  <a:lnTo>
                    <a:pt x="72227" y="97674"/>
                  </a:lnTo>
                  <a:lnTo>
                    <a:pt x="72227" y="86511"/>
                  </a:lnTo>
                  <a:lnTo>
                    <a:pt x="96113" y="64186"/>
                  </a:lnTo>
                  <a:lnTo>
                    <a:pt x="105781" y="66976"/>
                  </a:lnTo>
                  <a:lnTo>
                    <a:pt x="120000" y="47441"/>
                  </a:lnTo>
                  <a:lnTo>
                    <a:pt x="100663" y="39069"/>
                  </a:lnTo>
                  <a:lnTo>
                    <a:pt x="96113" y="25116"/>
                  </a:lnTo>
                  <a:lnTo>
                    <a:pt x="100663" y="8372"/>
                  </a:lnTo>
                  <a:lnTo>
                    <a:pt x="100663" y="2790"/>
                  </a:lnTo>
                  <a:lnTo>
                    <a:pt x="90995" y="0"/>
                  </a:lnTo>
                  <a:lnTo>
                    <a:pt x="76777" y="2790"/>
                  </a:lnTo>
                  <a:lnTo>
                    <a:pt x="72227" y="8372"/>
                  </a:lnTo>
                  <a:lnTo>
                    <a:pt x="57440" y="13953"/>
                  </a:lnTo>
                  <a:lnTo>
                    <a:pt x="43222" y="16744"/>
                  </a:lnTo>
                  <a:lnTo>
                    <a:pt x="29004" y="19534"/>
                  </a:lnTo>
                  <a:lnTo>
                    <a:pt x="19336" y="25116"/>
                  </a:lnTo>
                  <a:lnTo>
                    <a:pt x="14786" y="33488"/>
                  </a:lnTo>
                  <a:lnTo>
                    <a:pt x="23886" y="39069"/>
                  </a:lnTo>
                  <a:lnTo>
                    <a:pt x="9668" y="41860"/>
                  </a:lnTo>
                  <a:lnTo>
                    <a:pt x="5118" y="50232"/>
                  </a:lnTo>
                  <a:lnTo>
                    <a:pt x="5118" y="58604"/>
                  </a:lnTo>
                  <a:lnTo>
                    <a:pt x="14786" y="66976"/>
                  </a:lnTo>
                  <a:lnTo>
                    <a:pt x="0" y="72558"/>
                  </a:lnTo>
                  <a:lnTo>
                    <a:pt x="0" y="78139"/>
                  </a:lnTo>
                  <a:lnTo>
                    <a:pt x="14786" y="94883"/>
                  </a:lnTo>
                  <a:lnTo>
                    <a:pt x="23886" y="89302"/>
                  </a:lnTo>
                  <a:lnTo>
                    <a:pt x="29004" y="106046"/>
                  </a:lnTo>
                  <a:lnTo>
                    <a:pt x="33554" y="114418"/>
                  </a:lnTo>
                  <a:lnTo>
                    <a:pt x="47772" y="117209"/>
                  </a:lnTo>
                  <a:lnTo>
                    <a:pt x="81327" y="120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5" name="Shape 155"/>
            <p:cNvSpPr/>
            <p:nvPr/>
          </p:nvSpPr>
          <p:spPr>
            <a:xfrm>
              <a:off x="3427" y="2084"/>
              <a:ext cx="750" cy="888"/>
            </a:xfrm>
            <a:custGeom>
              <a:avLst/>
              <a:gdLst/>
              <a:ahLst/>
              <a:cxnLst/>
              <a:rect l="0" t="0" r="0" b="0"/>
              <a:pathLst>
                <a:path w="120000" h="120000" extrusionOk="0">
                  <a:moveTo>
                    <a:pt x="31040" y="116756"/>
                  </a:moveTo>
                  <a:lnTo>
                    <a:pt x="36480" y="114594"/>
                  </a:lnTo>
                  <a:lnTo>
                    <a:pt x="49920" y="117837"/>
                  </a:lnTo>
                  <a:lnTo>
                    <a:pt x="56640" y="120000"/>
                  </a:lnTo>
                  <a:lnTo>
                    <a:pt x="62080" y="117837"/>
                  </a:lnTo>
                  <a:lnTo>
                    <a:pt x="71520" y="118918"/>
                  </a:lnTo>
                  <a:lnTo>
                    <a:pt x="78240" y="117837"/>
                  </a:lnTo>
                  <a:lnTo>
                    <a:pt x="89120" y="114594"/>
                  </a:lnTo>
                  <a:lnTo>
                    <a:pt x="98560" y="116756"/>
                  </a:lnTo>
                  <a:lnTo>
                    <a:pt x="98560" y="112432"/>
                  </a:lnTo>
                  <a:lnTo>
                    <a:pt x="95840" y="108108"/>
                  </a:lnTo>
                  <a:lnTo>
                    <a:pt x="101120" y="104864"/>
                  </a:lnTo>
                  <a:lnTo>
                    <a:pt x="102560" y="100540"/>
                  </a:lnTo>
                  <a:lnTo>
                    <a:pt x="108000" y="100540"/>
                  </a:lnTo>
                  <a:lnTo>
                    <a:pt x="109280" y="96216"/>
                  </a:lnTo>
                  <a:lnTo>
                    <a:pt x="97120" y="88648"/>
                  </a:lnTo>
                  <a:lnTo>
                    <a:pt x="87680" y="82162"/>
                  </a:lnTo>
                  <a:lnTo>
                    <a:pt x="89120" y="78918"/>
                  </a:lnTo>
                  <a:lnTo>
                    <a:pt x="83680" y="73513"/>
                  </a:lnTo>
                  <a:lnTo>
                    <a:pt x="89120" y="70270"/>
                  </a:lnTo>
                  <a:lnTo>
                    <a:pt x="95840" y="69189"/>
                  </a:lnTo>
                  <a:lnTo>
                    <a:pt x="102560" y="65945"/>
                  </a:lnTo>
                  <a:lnTo>
                    <a:pt x="109280" y="63783"/>
                  </a:lnTo>
                  <a:lnTo>
                    <a:pt x="110560" y="59459"/>
                  </a:lnTo>
                  <a:lnTo>
                    <a:pt x="116000" y="59459"/>
                  </a:lnTo>
                  <a:lnTo>
                    <a:pt x="120000" y="61621"/>
                  </a:lnTo>
                  <a:lnTo>
                    <a:pt x="120000" y="52972"/>
                  </a:lnTo>
                  <a:lnTo>
                    <a:pt x="116000" y="48648"/>
                  </a:lnTo>
                  <a:lnTo>
                    <a:pt x="118720" y="43243"/>
                  </a:lnTo>
                  <a:lnTo>
                    <a:pt x="114720" y="37837"/>
                  </a:lnTo>
                  <a:lnTo>
                    <a:pt x="114720" y="33513"/>
                  </a:lnTo>
                  <a:lnTo>
                    <a:pt x="106560" y="29189"/>
                  </a:lnTo>
                  <a:lnTo>
                    <a:pt x="110560" y="22702"/>
                  </a:lnTo>
                  <a:lnTo>
                    <a:pt x="109280" y="18378"/>
                  </a:lnTo>
                  <a:lnTo>
                    <a:pt x="108000" y="11891"/>
                  </a:lnTo>
                  <a:lnTo>
                    <a:pt x="102560" y="10810"/>
                  </a:lnTo>
                  <a:lnTo>
                    <a:pt x="97120" y="8648"/>
                  </a:lnTo>
                  <a:lnTo>
                    <a:pt x="98560" y="4324"/>
                  </a:lnTo>
                  <a:lnTo>
                    <a:pt x="94400" y="2162"/>
                  </a:lnTo>
                  <a:lnTo>
                    <a:pt x="93120" y="4324"/>
                  </a:lnTo>
                  <a:lnTo>
                    <a:pt x="91680" y="6486"/>
                  </a:lnTo>
                  <a:lnTo>
                    <a:pt x="89120" y="5405"/>
                  </a:lnTo>
                  <a:lnTo>
                    <a:pt x="87680" y="5405"/>
                  </a:lnTo>
                  <a:lnTo>
                    <a:pt x="86400" y="5405"/>
                  </a:lnTo>
                  <a:lnTo>
                    <a:pt x="82240" y="8648"/>
                  </a:lnTo>
                  <a:lnTo>
                    <a:pt x="76960" y="9729"/>
                  </a:lnTo>
                  <a:lnTo>
                    <a:pt x="74240" y="12972"/>
                  </a:lnTo>
                  <a:lnTo>
                    <a:pt x="70240" y="12972"/>
                  </a:lnTo>
                  <a:lnTo>
                    <a:pt x="66080" y="11891"/>
                  </a:lnTo>
                  <a:lnTo>
                    <a:pt x="68800" y="8648"/>
                  </a:lnTo>
                  <a:lnTo>
                    <a:pt x="67520" y="4324"/>
                  </a:lnTo>
                  <a:lnTo>
                    <a:pt x="63360" y="7567"/>
                  </a:lnTo>
                  <a:lnTo>
                    <a:pt x="55360" y="5405"/>
                  </a:lnTo>
                  <a:lnTo>
                    <a:pt x="55360" y="2162"/>
                  </a:lnTo>
                  <a:lnTo>
                    <a:pt x="53920" y="1081"/>
                  </a:lnTo>
                  <a:lnTo>
                    <a:pt x="40480" y="0"/>
                  </a:lnTo>
                  <a:lnTo>
                    <a:pt x="43200" y="3243"/>
                  </a:lnTo>
                  <a:lnTo>
                    <a:pt x="39200" y="5405"/>
                  </a:lnTo>
                  <a:lnTo>
                    <a:pt x="39200" y="8648"/>
                  </a:lnTo>
                  <a:lnTo>
                    <a:pt x="44480" y="15135"/>
                  </a:lnTo>
                  <a:lnTo>
                    <a:pt x="40480" y="15135"/>
                  </a:lnTo>
                  <a:lnTo>
                    <a:pt x="37760" y="15135"/>
                  </a:lnTo>
                  <a:lnTo>
                    <a:pt x="36480" y="17297"/>
                  </a:lnTo>
                  <a:lnTo>
                    <a:pt x="35200" y="18378"/>
                  </a:lnTo>
                  <a:lnTo>
                    <a:pt x="33760" y="18378"/>
                  </a:lnTo>
                  <a:lnTo>
                    <a:pt x="29760" y="17297"/>
                  </a:lnTo>
                  <a:lnTo>
                    <a:pt x="21600" y="17297"/>
                  </a:lnTo>
                  <a:lnTo>
                    <a:pt x="17600" y="19459"/>
                  </a:lnTo>
                  <a:lnTo>
                    <a:pt x="17600" y="22702"/>
                  </a:lnTo>
                  <a:lnTo>
                    <a:pt x="18880" y="28108"/>
                  </a:lnTo>
                  <a:lnTo>
                    <a:pt x="16320" y="33513"/>
                  </a:lnTo>
                  <a:lnTo>
                    <a:pt x="12160" y="34594"/>
                  </a:lnTo>
                  <a:lnTo>
                    <a:pt x="16320" y="37837"/>
                  </a:lnTo>
                  <a:lnTo>
                    <a:pt x="14880" y="42162"/>
                  </a:lnTo>
                  <a:lnTo>
                    <a:pt x="10880" y="43243"/>
                  </a:lnTo>
                  <a:lnTo>
                    <a:pt x="10880" y="46486"/>
                  </a:lnTo>
                  <a:lnTo>
                    <a:pt x="2720" y="47567"/>
                  </a:lnTo>
                  <a:lnTo>
                    <a:pt x="2720" y="51891"/>
                  </a:lnTo>
                  <a:lnTo>
                    <a:pt x="2720" y="58378"/>
                  </a:lnTo>
                  <a:lnTo>
                    <a:pt x="0" y="60540"/>
                  </a:lnTo>
                  <a:lnTo>
                    <a:pt x="0" y="63783"/>
                  </a:lnTo>
                  <a:lnTo>
                    <a:pt x="1440" y="64864"/>
                  </a:lnTo>
                  <a:lnTo>
                    <a:pt x="5440" y="68108"/>
                  </a:lnTo>
                  <a:lnTo>
                    <a:pt x="5440" y="72432"/>
                  </a:lnTo>
                  <a:lnTo>
                    <a:pt x="2720" y="74594"/>
                  </a:lnTo>
                  <a:lnTo>
                    <a:pt x="1440" y="74594"/>
                  </a:lnTo>
                  <a:lnTo>
                    <a:pt x="1440" y="77837"/>
                  </a:lnTo>
                  <a:lnTo>
                    <a:pt x="6880" y="81081"/>
                  </a:lnTo>
                  <a:lnTo>
                    <a:pt x="4160" y="85405"/>
                  </a:lnTo>
                  <a:lnTo>
                    <a:pt x="8160" y="89729"/>
                  </a:lnTo>
                  <a:lnTo>
                    <a:pt x="12160" y="90810"/>
                  </a:lnTo>
                  <a:lnTo>
                    <a:pt x="21600" y="92972"/>
                  </a:lnTo>
                  <a:lnTo>
                    <a:pt x="29760" y="95135"/>
                  </a:lnTo>
                  <a:lnTo>
                    <a:pt x="24320" y="99459"/>
                  </a:lnTo>
                  <a:lnTo>
                    <a:pt x="23040" y="104864"/>
                  </a:lnTo>
                  <a:lnTo>
                    <a:pt x="20320" y="116756"/>
                  </a:lnTo>
                  <a:lnTo>
                    <a:pt x="18880" y="116756"/>
                  </a:lnTo>
                  <a:lnTo>
                    <a:pt x="23040" y="117837"/>
                  </a:lnTo>
                  <a:lnTo>
                    <a:pt x="31040" y="116756"/>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6" name="Shape 156"/>
            <p:cNvSpPr/>
            <p:nvPr/>
          </p:nvSpPr>
          <p:spPr>
            <a:xfrm>
              <a:off x="3616" y="1744"/>
              <a:ext cx="211" cy="344"/>
            </a:xfrm>
            <a:custGeom>
              <a:avLst/>
              <a:gdLst/>
              <a:ahLst/>
              <a:cxnLst/>
              <a:rect l="0" t="0" r="0" b="0"/>
              <a:pathLst>
                <a:path w="120000" h="120000" extrusionOk="0">
                  <a:moveTo>
                    <a:pt x="81327" y="120000"/>
                  </a:moveTo>
                  <a:lnTo>
                    <a:pt x="67109" y="108837"/>
                  </a:lnTo>
                  <a:lnTo>
                    <a:pt x="81327" y="108837"/>
                  </a:lnTo>
                  <a:lnTo>
                    <a:pt x="72227" y="97674"/>
                  </a:lnTo>
                  <a:lnTo>
                    <a:pt x="72227" y="86511"/>
                  </a:lnTo>
                  <a:lnTo>
                    <a:pt x="96113" y="64186"/>
                  </a:lnTo>
                  <a:lnTo>
                    <a:pt x="105781" y="66976"/>
                  </a:lnTo>
                  <a:lnTo>
                    <a:pt x="120000" y="47441"/>
                  </a:lnTo>
                  <a:lnTo>
                    <a:pt x="100663" y="39069"/>
                  </a:lnTo>
                  <a:lnTo>
                    <a:pt x="96113" y="25116"/>
                  </a:lnTo>
                  <a:lnTo>
                    <a:pt x="100663" y="8372"/>
                  </a:lnTo>
                  <a:lnTo>
                    <a:pt x="100663" y="2790"/>
                  </a:lnTo>
                  <a:lnTo>
                    <a:pt x="90995" y="0"/>
                  </a:lnTo>
                  <a:lnTo>
                    <a:pt x="76777" y="2790"/>
                  </a:lnTo>
                  <a:lnTo>
                    <a:pt x="72227" y="8372"/>
                  </a:lnTo>
                  <a:lnTo>
                    <a:pt x="57440" y="13953"/>
                  </a:lnTo>
                  <a:lnTo>
                    <a:pt x="43222" y="16744"/>
                  </a:lnTo>
                  <a:lnTo>
                    <a:pt x="29004" y="19534"/>
                  </a:lnTo>
                  <a:lnTo>
                    <a:pt x="19336" y="25116"/>
                  </a:lnTo>
                  <a:lnTo>
                    <a:pt x="14786" y="33488"/>
                  </a:lnTo>
                  <a:lnTo>
                    <a:pt x="23886" y="39069"/>
                  </a:lnTo>
                  <a:lnTo>
                    <a:pt x="9668" y="41860"/>
                  </a:lnTo>
                  <a:lnTo>
                    <a:pt x="5118" y="50232"/>
                  </a:lnTo>
                  <a:lnTo>
                    <a:pt x="5118" y="58604"/>
                  </a:lnTo>
                  <a:lnTo>
                    <a:pt x="14786" y="66976"/>
                  </a:lnTo>
                  <a:lnTo>
                    <a:pt x="0" y="72558"/>
                  </a:lnTo>
                  <a:lnTo>
                    <a:pt x="0" y="78139"/>
                  </a:lnTo>
                  <a:lnTo>
                    <a:pt x="14786" y="94883"/>
                  </a:lnTo>
                  <a:lnTo>
                    <a:pt x="23886" y="89302"/>
                  </a:lnTo>
                  <a:lnTo>
                    <a:pt x="29004" y="106046"/>
                  </a:lnTo>
                  <a:lnTo>
                    <a:pt x="33554" y="114418"/>
                  </a:lnTo>
                  <a:lnTo>
                    <a:pt x="47772" y="117209"/>
                  </a:lnTo>
                  <a:lnTo>
                    <a:pt x="81327" y="12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7" name="Shape 157"/>
            <p:cNvSpPr/>
            <p:nvPr/>
          </p:nvSpPr>
          <p:spPr>
            <a:xfrm>
              <a:off x="3422" y="2079"/>
              <a:ext cx="750" cy="888"/>
            </a:xfrm>
            <a:custGeom>
              <a:avLst/>
              <a:gdLst/>
              <a:ahLst/>
              <a:cxnLst/>
              <a:rect l="0" t="0" r="0" b="0"/>
              <a:pathLst>
                <a:path w="120000" h="120000" extrusionOk="0">
                  <a:moveTo>
                    <a:pt x="31040" y="116756"/>
                  </a:moveTo>
                  <a:lnTo>
                    <a:pt x="36480" y="114594"/>
                  </a:lnTo>
                  <a:lnTo>
                    <a:pt x="49920" y="117837"/>
                  </a:lnTo>
                  <a:lnTo>
                    <a:pt x="56640" y="120000"/>
                  </a:lnTo>
                  <a:lnTo>
                    <a:pt x="62080" y="117837"/>
                  </a:lnTo>
                  <a:lnTo>
                    <a:pt x="71520" y="118918"/>
                  </a:lnTo>
                  <a:lnTo>
                    <a:pt x="78240" y="117837"/>
                  </a:lnTo>
                  <a:lnTo>
                    <a:pt x="89120" y="114594"/>
                  </a:lnTo>
                  <a:lnTo>
                    <a:pt x="98560" y="116756"/>
                  </a:lnTo>
                  <a:lnTo>
                    <a:pt x="98560" y="112432"/>
                  </a:lnTo>
                  <a:lnTo>
                    <a:pt x="95840" y="108108"/>
                  </a:lnTo>
                  <a:lnTo>
                    <a:pt x="101120" y="104864"/>
                  </a:lnTo>
                  <a:lnTo>
                    <a:pt x="102560" y="100540"/>
                  </a:lnTo>
                  <a:lnTo>
                    <a:pt x="108000" y="100540"/>
                  </a:lnTo>
                  <a:lnTo>
                    <a:pt x="109280" y="96216"/>
                  </a:lnTo>
                  <a:lnTo>
                    <a:pt x="97120" y="88648"/>
                  </a:lnTo>
                  <a:lnTo>
                    <a:pt x="87680" y="82162"/>
                  </a:lnTo>
                  <a:lnTo>
                    <a:pt x="89120" y="78918"/>
                  </a:lnTo>
                  <a:lnTo>
                    <a:pt x="83680" y="73513"/>
                  </a:lnTo>
                  <a:lnTo>
                    <a:pt x="89120" y="70270"/>
                  </a:lnTo>
                  <a:lnTo>
                    <a:pt x="95840" y="69189"/>
                  </a:lnTo>
                  <a:lnTo>
                    <a:pt x="102560" y="65945"/>
                  </a:lnTo>
                  <a:lnTo>
                    <a:pt x="109280" y="63783"/>
                  </a:lnTo>
                  <a:lnTo>
                    <a:pt x="110560" y="59459"/>
                  </a:lnTo>
                  <a:lnTo>
                    <a:pt x="116000" y="59459"/>
                  </a:lnTo>
                  <a:lnTo>
                    <a:pt x="120000" y="61621"/>
                  </a:lnTo>
                  <a:lnTo>
                    <a:pt x="120000" y="52972"/>
                  </a:lnTo>
                  <a:lnTo>
                    <a:pt x="116000" y="48648"/>
                  </a:lnTo>
                  <a:lnTo>
                    <a:pt x="118720" y="43243"/>
                  </a:lnTo>
                  <a:lnTo>
                    <a:pt x="114720" y="37837"/>
                  </a:lnTo>
                  <a:lnTo>
                    <a:pt x="114720" y="33513"/>
                  </a:lnTo>
                  <a:lnTo>
                    <a:pt x="106560" y="29189"/>
                  </a:lnTo>
                  <a:lnTo>
                    <a:pt x="110560" y="22702"/>
                  </a:lnTo>
                  <a:lnTo>
                    <a:pt x="109280" y="18378"/>
                  </a:lnTo>
                  <a:lnTo>
                    <a:pt x="108000" y="11891"/>
                  </a:lnTo>
                  <a:lnTo>
                    <a:pt x="102560" y="10810"/>
                  </a:lnTo>
                  <a:lnTo>
                    <a:pt x="97120" y="8648"/>
                  </a:lnTo>
                  <a:lnTo>
                    <a:pt x="98560" y="4324"/>
                  </a:lnTo>
                  <a:lnTo>
                    <a:pt x="94400" y="2162"/>
                  </a:lnTo>
                  <a:lnTo>
                    <a:pt x="93120" y="4324"/>
                  </a:lnTo>
                  <a:lnTo>
                    <a:pt x="91680" y="6486"/>
                  </a:lnTo>
                  <a:lnTo>
                    <a:pt x="89120" y="5405"/>
                  </a:lnTo>
                  <a:lnTo>
                    <a:pt x="87680" y="5405"/>
                  </a:lnTo>
                  <a:lnTo>
                    <a:pt x="86400" y="5405"/>
                  </a:lnTo>
                  <a:lnTo>
                    <a:pt x="82240" y="8648"/>
                  </a:lnTo>
                  <a:lnTo>
                    <a:pt x="76960" y="9729"/>
                  </a:lnTo>
                  <a:lnTo>
                    <a:pt x="74240" y="12972"/>
                  </a:lnTo>
                  <a:lnTo>
                    <a:pt x="70240" y="12972"/>
                  </a:lnTo>
                  <a:lnTo>
                    <a:pt x="66080" y="11891"/>
                  </a:lnTo>
                  <a:lnTo>
                    <a:pt x="68800" y="8648"/>
                  </a:lnTo>
                  <a:lnTo>
                    <a:pt x="67520" y="4324"/>
                  </a:lnTo>
                  <a:lnTo>
                    <a:pt x="63360" y="7567"/>
                  </a:lnTo>
                  <a:lnTo>
                    <a:pt x="55360" y="5405"/>
                  </a:lnTo>
                  <a:lnTo>
                    <a:pt x="55360" y="2162"/>
                  </a:lnTo>
                  <a:lnTo>
                    <a:pt x="53920" y="1081"/>
                  </a:lnTo>
                  <a:lnTo>
                    <a:pt x="40480" y="0"/>
                  </a:lnTo>
                  <a:lnTo>
                    <a:pt x="43200" y="3243"/>
                  </a:lnTo>
                  <a:lnTo>
                    <a:pt x="39200" y="5405"/>
                  </a:lnTo>
                  <a:lnTo>
                    <a:pt x="39200" y="8648"/>
                  </a:lnTo>
                  <a:lnTo>
                    <a:pt x="44480" y="15135"/>
                  </a:lnTo>
                  <a:lnTo>
                    <a:pt x="40480" y="15135"/>
                  </a:lnTo>
                  <a:lnTo>
                    <a:pt x="37760" y="15135"/>
                  </a:lnTo>
                  <a:lnTo>
                    <a:pt x="36480" y="17297"/>
                  </a:lnTo>
                  <a:lnTo>
                    <a:pt x="35200" y="18378"/>
                  </a:lnTo>
                  <a:lnTo>
                    <a:pt x="33760" y="18378"/>
                  </a:lnTo>
                  <a:lnTo>
                    <a:pt x="29760" y="17297"/>
                  </a:lnTo>
                  <a:lnTo>
                    <a:pt x="21600" y="17297"/>
                  </a:lnTo>
                  <a:lnTo>
                    <a:pt x="17600" y="19459"/>
                  </a:lnTo>
                  <a:lnTo>
                    <a:pt x="17600" y="22702"/>
                  </a:lnTo>
                  <a:lnTo>
                    <a:pt x="18880" y="28108"/>
                  </a:lnTo>
                  <a:lnTo>
                    <a:pt x="16320" y="33513"/>
                  </a:lnTo>
                  <a:lnTo>
                    <a:pt x="12160" y="34594"/>
                  </a:lnTo>
                  <a:lnTo>
                    <a:pt x="16320" y="37837"/>
                  </a:lnTo>
                  <a:lnTo>
                    <a:pt x="14880" y="42162"/>
                  </a:lnTo>
                  <a:lnTo>
                    <a:pt x="10880" y="43243"/>
                  </a:lnTo>
                  <a:lnTo>
                    <a:pt x="10880" y="46486"/>
                  </a:lnTo>
                  <a:lnTo>
                    <a:pt x="2720" y="47567"/>
                  </a:lnTo>
                  <a:lnTo>
                    <a:pt x="2720" y="51891"/>
                  </a:lnTo>
                  <a:lnTo>
                    <a:pt x="2720" y="58378"/>
                  </a:lnTo>
                  <a:lnTo>
                    <a:pt x="0" y="60540"/>
                  </a:lnTo>
                  <a:lnTo>
                    <a:pt x="0" y="63783"/>
                  </a:lnTo>
                  <a:lnTo>
                    <a:pt x="1440" y="64864"/>
                  </a:lnTo>
                  <a:lnTo>
                    <a:pt x="5440" y="68108"/>
                  </a:lnTo>
                  <a:lnTo>
                    <a:pt x="5440" y="72432"/>
                  </a:lnTo>
                  <a:lnTo>
                    <a:pt x="2720" y="74594"/>
                  </a:lnTo>
                  <a:lnTo>
                    <a:pt x="1440" y="74594"/>
                  </a:lnTo>
                  <a:lnTo>
                    <a:pt x="1440" y="77837"/>
                  </a:lnTo>
                  <a:lnTo>
                    <a:pt x="6880" y="81081"/>
                  </a:lnTo>
                  <a:lnTo>
                    <a:pt x="4160" y="85405"/>
                  </a:lnTo>
                  <a:lnTo>
                    <a:pt x="8160" y="89729"/>
                  </a:lnTo>
                  <a:lnTo>
                    <a:pt x="12160" y="90810"/>
                  </a:lnTo>
                  <a:lnTo>
                    <a:pt x="21600" y="92972"/>
                  </a:lnTo>
                  <a:lnTo>
                    <a:pt x="29760" y="95135"/>
                  </a:lnTo>
                  <a:lnTo>
                    <a:pt x="24320" y="99459"/>
                  </a:lnTo>
                  <a:lnTo>
                    <a:pt x="23040" y="104864"/>
                  </a:lnTo>
                  <a:lnTo>
                    <a:pt x="20320" y="116756"/>
                  </a:lnTo>
                  <a:lnTo>
                    <a:pt x="18880" y="116756"/>
                  </a:lnTo>
                  <a:lnTo>
                    <a:pt x="23040" y="117837"/>
                  </a:lnTo>
                  <a:lnTo>
                    <a:pt x="31040" y="116756"/>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8" name="Shape 158"/>
            <p:cNvSpPr/>
            <p:nvPr/>
          </p:nvSpPr>
          <p:spPr>
            <a:xfrm>
              <a:off x="3397" y="2928"/>
              <a:ext cx="420" cy="231"/>
            </a:xfrm>
            <a:custGeom>
              <a:avLst/>
              <a:gdLst/>
              <a:ahLst/>
              <a:cxnLst/>
              <a:rect l="0" t="0" r="0" b="0"/>
              <a:pathLst>
                <a:path w="120000" h="120000" extrusionOk="0">
                  <a:moveTo>
                    <a:pt x="105748" y="53793"/>
                  </a:moveTo>
                  <a:lnTo>
                    <a:pt x="100902" y="45517"/>
                  </a:lnTo>
                  <a:lnTo>
                    <a:pt x="93776" y="37241"/>
                  </a:lnTo>
                  <a:lnTo>
                    <a:pt x="96057" y="16551"/>
                  </a:lnTo>
                  <a:lnTo>
                    <a:pt x="96057" y="12413"/>
                  </a:lnTo>
                  <a:lnTo>
                    <a:pt x="72114" y="0"/>
                  </a:lnTo>
                  <a:lnTo>
                    <a:pt x="62422" y="8275"/>
                  </a:lnTo>
                  <a:lnTo>
                    <a:pt x="48171" y="12413"/>
                  </a:lnTo>
                  <a:lnTo>
                    <a:pt x="40760" y="8275"/>
                  </a:lnTo>
                  <a:lnTo>
                    <a:pt x="33634" y="16551"/>
                  </a:lnTo>
                  <a:lnTo>
                    <a:pt x="23942" y="20689"/>
                  </a:lnTo>
                  <a:lnTo>
                    <a:pt x="21662" y="37241"/>
                  </a:lnTo>
                  <a:lnTo>
                    <a:pt x="14536" y="45517"/>
                  </a:lnTo>
                  <a:lnTo>
                    <a:pt x="11971" y="57931"/>
                  </a:lnTo>
                  <a:lnTo>
                    <a:pt x="2565" y="78620"/>
                  </a:lnTo>
                  <a:lnTo>
                    <a:pt x="0" y="95172"/>
                  </a:lnTo>
                  <a:lnTo>
                    <a:pt x="9691" y="86896"/>
                  </a:lnTo>
                  <a:lnTo>
                    <a:pt x="21662" y="95172"/>
                  </a:lnTo>
                  <a:lnTo>
                    <a:pt x="23942" y="103448"/>
                  </a:lnTo>
                  <a:lnTo>
                    <a:pt x="28788" y="115862"/>
                  </a:lnTo>
                  <a:lnTo>
                    <a:pt x="50451" y="111724"/>
                  </a:lnTo>
                  <a:lnTo>
                    <a:pt x="62422" y="78620"/>
                  </a:lnTo>
                  <a:lnTo>
                    <a:pt x="81805" y="120000"/>
                  </a:lnTo>
                  <a:lnTo>
                    <a:pt x="88931" y="78620"/>
                  </a:lnTo>
                  <a:lnTo>
                    <a:pt x="100902" y="82758"/>
                  </a:lnTo>
                  <a:lnTo>
                    <a:pt x="108028" y="74482"/>
                  </a:lnTo>
                  <a:lnTo>
                    <a:pt x="117719" y="74482"/>
                  </a:lnTo>
                  <a:lnTo>
                    <a:pt x="120000" y="70344"/>
                  </a:lnTo>
                  <a:lnTo>
                    <a:pt x="117719" y="49655"/>
                  </a:lnTo>
                  <a:lnTo>
                    <a:pt x="105748" y="53793"/>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9" name="Shape 159"/>
            <p:cNvSpPr/>
            <p:nvPr/>
          </p:nvSpPr>
          <p:spPr>
            <a:xfrm>
              <a:off x="3727" y="2760"/>
              <a:ext cx="682" cy="311"/>
            </a:xfrm>
            <a:custGeom>
              <a:avLst/>
              <a:gdLst/>
              <a:ahLst/>
              <a:cxnLst/>
              <a:rect l="0" t="0" r="0" b="0"/>
              <a:pathLst>
                <a:path w="120000" h="120000" extrusionOk="0">
                  <a:moveTo>
                    <a:pt x="83049" y="116923"/>
                  </a:moveTo>
                  <a:lnTo>
                    <a:pt x="88856" y="107692"/>
                  </a:lnTo>
                  <a:lnTo>
                    <a:pt x="97829" y="107692"/>
                  </a:lnTo>
                  <a:lnTo>
                    <a:pt x="105219" y="104615"/>
                  </a:lnTo>
                  <a:lnTo>
                    <a:pt x="105219" y="95384"/>
                  </a:lnTo>
                  <a:lnTo>
                    <a:pt x="109618" y="86153"/>
                  </a:lnTo>
                  <a:lnTo>
                    <a:pt x="111202" y="70769"/>
                  </a:lnTo>
                  <a:lnTo>
                    <a:pt x="111202" y="55384"/>
                  </a:lnTo>
                  <a:lnTo>
                    <a:pt x="118592" y="49230"/>
                  </a:lnTo>
                  <a:lnTo>
                    <a:pt x="119999" y="36923"/>
                  </a:lnTo>
                  <a:lnTo>
                    <a:pt x="114193" y="27692"/>
                  </a:lnTo>
                  <a:lnTo>
                    <a:pt x="114193" y="9230"/>
                  </a:lnTo>
                  <a:lnTo>
                    <a:pt x="99237" y="9230"/>
                  </a:lnTo>
                  <a:lnTo>
                    <a:pt x="85865" y="0"/>
                  </a:lnTo>
                  <a:lnTo>
                    <a:pt x="81466" y="18461"/>
                  </a:lnTo>
                  <a:lnTo>
                    <a:pt x="72668" y="24615"/>
                  </a:lnTo>
                  <a:lnTo>
                    <a:pt x="65278" y="15384"/>
                  </a:lnTo>
                  <a:lnTo>
                    <a:pt x="65278" y="24615"/>
                  </a:lnTo>
                  <a:lnTo>
                    <a:pt x="59296" y="24615"/>
                  </a:lnTo>
                  <a:lnTo>
                    <a:pt x="57712" y="36923"/>
                  </a:lnTo>
                  <a:lnTo>
                    <a:pt x="51906" y="46153"/>
                  </a:lnTo>
                  <a:lnTo>
                    <a:pt x="54897" y="58461"/>
                  </a:lnTo>
                  <a:lnTo>
                    <a:pt x="54897" y="70769"/>
                  </a:lnTo>
                  <a:lnTo>
                    <a:pt x="44516" y="64615"/>
                  </a:lnTo>
                  <a:lnTo>
                    <a:pt x="32551" y="73846"/>
                  </a:lnTo>
                  <a:lnTo>
                    <a:pt x="25161" y="76923"/>
                  </a:lnTo>
                  <a:lnTo>
                    <a:pt x="14780" y="73846"/>
                  </a:lnTo>
                  <a:lnTo>
                    <a:pt x="8797" y="80000"/>
                  </a:lnTo>
                  <a:lnTo>
                    <a:pt x="1407" y="76923"/>
                  </a:lnTo>
                  <a:lnTo>
                    <a:pt x="0" y="92307"/>
                  </a:lnTo>
                  <a:lnTo>
                    <a:pt x="4398" y="98461"/>
                  </a:lnTo>
                  <a:lnTo>
                    <a:pt x="7390" y="104615"/>
                  </a:lnTo>
                  <a:lnTo>
                    <a:pt x="14780" y="101538"/>
                  </a:lnTo>
                  <a:lnTo>
                    <a:pt x="16187" y="116923"/>
                  </a:lnTo>
                  <a:lnTo>
                    <a:pt x="17771" y="107692"/>
                  </a:lnTo>
                  <a:lnTo>
                    <a:pt x="23753" y="110769"/>
                  </a:lnTo>
                  <a:lnTo>
                    <a:pt x="29560" y="98461"/>
                  </a:lnTo>
                  <a:lnTo>
                    <a:pt x="42932" y="95384"/>
                  </a:lnTo>
                  <a:lnTo>
                    <a:pt x="45923" y="104615"/>
                  </a:lnTo>
                  <a:lnTo>
                    <a:pt x="66686" y="116923"/>
                  </a:lnTo>
                  <a:lnTo>
                    <a:pt x="66686" y="120000"/>
                  </a:lnTo>
                  <a:lnTo>
                    <a:pt x="72668" y="116923"/>
                  </a:lnTo>
                  <a:lnTo>
                    <a:pt x="83049" y="116923"/>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0" name="Shape 160"/>
            <p:cNvSpPr/>
            <p:nvPr/>
          </p:nvSpPr>
          <p:spPr>
            <a:xfrm>
              <a:off x="3397" y="2928"/>
              <a:ext cx="420" cy="231"/>
            </a:xfrm>
            <a:custGeom>
              <a:avLst/>
              <a:gdLst/>
              <a:ahLst/>
              <a:cxnLst/>
              <a:rect l="0" t="0" r="0" b="0"/>
              <a:pathLst>
                <a:path w="120000" h="120000" extrusionOk="0">
                  <a:moveTo>
                    <a:pt x="105748" y="53793"/>
                  </a:moveTo>
                  <a:lnTo>
                    <a:pt x="100902" y="45517"/>
                  </a:lnTo>
                  <a:lnTo>
                    <a:pt x="93776" y="37241"/>
                  </a:lnTo>
                  <a:lnTo>
                    <a:pt x="96057" y="16551"/>
                  </a:lnTo>
                  <a:lnTo>
                    <a:pt x="96057" y="12413"/>
                  </a:lnTo>
                  <a:lnTo>
                    <a:pt x="72114" y="0"/>
                  </a:lnTo>
                  <a:lnTo>
                    <a:pt x="62422" y="8275"/>
                  </a:lnTo>
                  <a:lnTo>
                    <a:pt x="48171" y="12413"/>
                  </a:lnTo>
                  <a:lnTo>
                    <a:pt x="40760" y="8275"/>
                  </a:lnTo>
                  <a:lnTo>
                    <a:pt x="33634" y="16551"/>
                  </a:lnTo>
                  <a:lnTo>
                    <a:pt x="23942" y="20689"/>
                  </a:lnTo>
                  <a:lnTo>
                    <a:pt x="21662" y="37241"/>
                  </a:lnTo>
                  <a:lnTo>
                    <a:pt x="14536" y="45517"/>
                  </a:lnTo>
                  <a:lnTo>
                    <a:pt x="11971" y="57931"/>
                  </a:lnTo>
                  <a:lnTo>
                    <a:pt x="2565" y="78620"/>
                  </a:lnTo>
                  <a:lnTo>
                    <a:pt x="0" y="95172"/>
                  </a:lnTo>
                  <a:lnTo>
                    <a:pt x="9691" y="86896"/>
                  </a:lnTo>
                  <a:lnTo>
                    <a:pt x="21662" y="95172"/>
                  </a:lnTo>
                  <a:lnTo>
                    <a:pt x="23942" y="103448"/>
                  </a:lnTo>
                  <a:lnTo>
                    <a:pt x="28788" y="115862"/>
                  </a:lnTo>
                  <a:lnTo>
                    <a:pt x="50451" y="111724"/>
                  </a:lnTo>
                  <a:lnTo>
                    <a:pt x="62422" y="78620"/>
                  </a:lnTo>
                  <a:lnTo>
                    <a:pt x="81805" y="120000"/>
                  </a:lnTo>
                  <a:lnTo>
                    <a:pt x="88931" y="78620"/>
                  </a:lnTo>
                  <a:lnTo>
                    <a:pt x="100902" y="82758"/>
                  </a:lnTo>
                  <a:lnTo>
                    <a:pt x="108028" y="74482"/>
                  </a:lnTo>
                  <a:lnTo>
                    <a:pt x="117719" y="74482"/>
                  </a:lnTo>
                  <a:lnTo>
                    <a:pt x="120000" y="70344"/>
                  </a:lnTo>
                  <a:lnTo>
                    <a:pt x="117719" y="49655"/>
                  </a:lnTo>
                  <a:lnTo>
                    <a:pt x="105748" y="53793"/>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1" name="Shape 161"/>
            <p:cNvSpPr/>
            <p:nvPr/>
          </p:nvSpPr>
          <p:spPr>
            <a:xfrm>
              <a:off x="3727" y="2760"/>
              <a:ext cx="682" cy="311"/>
            </a:xfrm>
            <a:custGeom>
              <a:avLst/>
              <a:gdLst/>
              <a:ahLst/>
              <a:cxnLst/>
              <a:rect l="0" t="0" r="0" b="0"/>
              <a:pathLst>
                <a:path w="120000" h="120000" extrusionOk="0">
                  <a:moveTo>
                    <a:pt x="83049" y="116923"/>
                  </a:moveTo>
                  <a:lnTo>
                    <a:pt x="88856" y="107692"/>
                  </a:lnTo>
                  <a:lnTo>
                    <a:pt x="97829" y="107692"/>
                  </a:lnTo>
                  <a:lnTo>
                    <a:pt x="105219" y="104615"/>
                  </a:lnTo>
                  <a:lnTo>
                    <a:pt x="105219" y="95384"/>
                  </a:lnTo>
                  <a:lnTo>
                    <a:pt x="109618" y="86153"/>
                  </a:lnTo>
                  <a:lnTo>
                    <a:pt x="111202" y="70769"/>
                  </a:lnTo>
                  <a:lnTo>
                    <a:pt x="111202" y="55384"/>
                  </a:lnTo>
                  <a:lnTo>
                    <a:pt x="118592" y="49230"/>
                  </a:lnTo>
                  <a:lnTo>
                    <a:pt x="119999" y="36923"/>
                  </a:lnTo>
                  <a:lnTo>
                    <a:pt x="114193" y="27692"/>
                  </a:lnTo>
                  <a:lnTo>
                    <a:pt x="114193" y="9230"/>
                  </a:lnTo>
                  <a:lnTo>
                    <a:pt x="99237" y="9230"/>
                  </a:lnTo>
                  <a:lnTo>
                    <a:pt x="85865" y="0"/>
                  </a:lnTo>
                  <a:lnTo>
                    <a:pt x="81466" y="18461"/>
                  </a:lnTo>
                  <a:lnTo>
                    <a:pt x="72668" y="24615"/>
                  </a:lnTo>
                  <a:lnTo>
                    <a:pt x="65278" y="15384"/>
                  </a:lnTo>
                  <a:lnTo>
                    <a:pt x="65278" y="24615"/>
                  </a:lnTo>
                  <a:lnTo>
                    <a:pt x="59296" y="24615"/>
                  </a:lnTo>
                  <a:lnTo>
                    <a:pt x="57712" y="36923"/>
                  </a:lnTo>
                  <a:lnTo>
                    <a:pt x="51906" y="46153"/>
                  </a:lnTo>
                  <a:lnTo>
                    <a:pt x="54897" y="58461"/>
                  </a:lnTo>
                  <a:lnTo>
                    <a:pt x="54897" y="70769"/>
                  </a:lnTo>
                  <a:lnTo>
                    <a:pt x="44516" y="64615"/>
                  </a:lnTo>
                  <a:lnTo>
                    <a:pt x="32551" y="73846"/>
                  </a:lnTo>
                  <a:lnTo>
                    <a:pt x="25161" y="76923"/>
                  </a:lnTo>
                  <a:lnTo>
                    <a:pt x="14780" y="73846"/>
                  </a:lnTo>
                  <a:lnTo>
                    <a:pt x="8797" y="80000"/>
                  </a:lnTo>
                  <a:lnTo>
                    <a:pt x="1407" y="76923"/>
                  </a:lnTo>
                  <a:lnTo>
                    <a:pt x="0" y="92307"/>
                  </a:lnTo>
                  <a:lnTo>
                    <a:pt x="4398" y="98461"/>
                  </a:lnTo>
                  <a:lnTo>
                    <a:pt x="7390" y="104615"/>
                  </a:lnTo>
                  <a:lnTo>
                    <a:pt x="14780" y="101538"/>
                  </a:lnTo>
                  <a:lnTo>
                    <a:pt x="16187" y="116923"/>
                  </a:lnTo>
                  <a:lnTo>
                    <a:pt x="17771" y="107692"/>
                  </a:lnTo>
                  <a:lnTo>
                    <a:pt x="23753" y="110769"/>
                  </a:lnTo>
                  <a:lnTo>
                    <a:pt x="29560" y="98461"/>
                  </a:lnTo>
                  <a:lnTo>
                    <a:pt x="42932" y="95384"/>
                  </a:lnTo>
                  <a:lnTo>
                    <a:pt x="45923" y="104615"/>
                  </a:lnTo>
                  <a:lnTo>
                    <a:pt x="66686" y="116923"/>
                  </a:lnTo>
                  <a:lnTo>
                    <a:pt x="66686" y="120000"/>
                  </a:lnTo>
                  <a:lnTo>
                    <a:pt x="72668" y="116923"/>
                  </a:lnTo>
                  <a:lnTo>
                    <a:pt x="83049" y="116923"/>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2" name="Shape 162"/>
            <p:cNvSpPr/>
            <p:nvPr/>
          </p:nvSpPr>
          <p:spPr>
            <a:xfrm>
              <a:off x="3945" y="2512"/>
              <a:ext cx="581" cy="311"/>
            </a:xfrm>
            <a:custGeom>
              <a:avLst/>
              <a:gdLst/>
              <a:ahLst/>
              <a:cxnLst/>
              <a:rect l="0" t="0" r="0" b="0"/>
              <a:pathLst>
                <a:path w="120000" h="120000" extrusionOk="0">
                  <a:moveTo>
                    <a:pt x="102650" y="95384"/>
                  </a:moveTo>
                  <a:lnTo>
                    <a:pt x="109672" y="76923"/>
                  </a:lnTo>
                  <a:lnTo>
                    <a:pt x="114836" y="67692"/>
                  </a:lnTo>
                  <a:lnTo>
                    <a:pt x="120000" y="58461"/>
                  </a:lnTo>
                  <a:lnTo>
                    <a:pt x="116488" y="46153"/>
                  </a:lnTo>
                  <a:lnTo>
                    <a:pt x="107814" y="43076"/>
                  </a:lnTo>
                  <a:lnTo>
                    <a:pt x="99139" y="40000"/>
                  </a:lnTo>
                  <a:lnTo>
                    <a:pt x="95628" y="30769"/>
                  </a:lnTo>
                  <a:lnTo>
                    <a:pt x="85301" y="24615"/>
                  </a:lnTo>
                  <a:lnTo>
                    <a:pt x="85301" y="33846"/>
                  </a:lnTo>
                  <a:lnTo>
                    <a:pt x="79931" y="40000"/>
                  </a:lnTo>
                  <a:lnTo>
                    <a:pt x="71256" y="27692"/>
                  </a:lnTo>
                  <a:lnTo>
                    <a:pt x="73115" y="15384"/>
                  </a:lnTo>
                  <a:lnTo>
                    <a:pt x="64440" y="15384"/>
                  </a:lnTo>
                  <a:lnTo>
                    <a:pt x="55559" y="9230"/>
                  </a:lnTo>
                  <a:lnTo>
                    <a:pt x="46884" y="0"/>
                  </a:lnTo>
                  <a:lnTo>
                    <a:pt x="46884" y="9230"/>
                  </a:lnTo>
                  <a:lnTo>
                    <a:pt x="41721" y="3076"/>
                  </a:lnTo>
                  <a:lnTo>
                    <a:pt x="34698" y="3076"/>
                  </a:lnTo>
                  <a:lnTo>
                    <a:pt x="33046" y="15384"/>
                  </a:lnTo>
                  <a:lnTo>
                    <a:pt x="24371" y="21538"/>
                  </a:lnTo>
                  <a:lnTo>
                    <a:pt x="15697" y="30769"/>
                  </a:lnTo>
                  <a:lnTo>
                    <a:pt x="7022" y="33846"/>
                  </a:lnTo>
                  <a:lnTo>
                    <a:pt x="0" y="43076"/>
                  </a:lnTo>
                  <a:lnTo>
                    <a:pt x="7022" y="58461"/>
                  </a:lnTo>
                  <a:lnTo>
                    <a:pt x="5163" y="67692"/>
                  </a:lnTo>
                  <a:lnTo>
                    <a:pt x="17349" y="86153"/>
                  </a:lnTo>
                  <a:lnTo>
                    <a:pt x="33046" y="107692"/>
                  </a:lnTo>
                  <a:lnTo>
                    <a:pt x="31394" y="110769"/>
                  </a:lnTo>
                  <a:lnTo>
                    <a:pt x="40068" y="120000"/>
                  </a:lnTo>
                  <a:lnTo>
                    <a:pt x="50395" y="113846"/>
                  </a:lnTo>
                  <a:lnTo>
                    <a:pt x="55559" y="95384"/>
                  </a:lnTo>
                  <a:lnTo>
                    <a:pt x="71256" y="104615"/>
                  </a:lnTo>
                  <a:lnTo>
                    <a:pt x="88812" y="104615"/>
                  </a:lnTo>
                  <a:lnTo>
                    <a:pt x="88812" y="107692"/>
                  </a:lnTo>
                  <a:lnTo>
                    <a:pt x="93975" y="95384"/>
                  </a:lnTo>
                  <a:lnTo>
                    <a:pt x="102650" y="95384"/>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3" name="Shape 163"/>
            <p:cNvSpPr/>
            <p:nvPr/>
          </p:nvSpPr>
          <p:spPr>
            <a:xfrm>
              <a:off x="4097" y="3000"/>
              <a:ext cx="278" cy="200"/>
            </a:xfrm>
            <a:custGeom>
              <a:avLst/>
              <a:gdLst/>
              <a:ahLst/>
              <a:cxnLst/>
              <a:rect l="0" t="0" r="0" b="0"/>
              <a:pathLst>
                <a:path w="120000" h="120000" extrusionOk="0">
                  <a:moveTo>
                    <a:pt x="21582" y="115200"/>
                  </a:moveTo>
                  <a:lnTo>
                    <a:pt x="39712" y="96000"/>
                  </a:lnTo>
                  <a:lnTo>
                    <a:pt x="50503" y="105600"/>
                  </a:lnTo>
                  <a:lnTo>
                    <a:pt x="65179" y="110400"/>
                  </a:lnTo>
                  <a:lnTo>
                    <a:pt x="72517" y="91200"/>
                  </a:lnTo>
                  <a:lnTo>
                    <a:pt x="87194" y="86400"/>
                  </a:lnTo>
                  <a:lnTo>
                    <a:pt x="87194" y="62400"/>
                  </a:lnTo>
                  <a:lnTo>
                    <a:pt x="101438" y="38400"/>
                  </a:lnTo>
                  <a:lnTo>
                    <a:pt x="120000" y="28800"/>
                  </a:lnTo>
                  <a:lnTo>
                    <a:pt x="101438" y="0"/>
                  </a:lnTo>
                  <a:lnTo>
                    <a:pt x="97985" y="4800"/>
                  </a:lnTo>
                  <a:lnTo>
                    <a:pt x="97985" y="19200"/>
                  </a:lnTo>
                  <a:lnTo>
                    <a:pt x="79856" y="24000"/>
                  </a:lnTo>
                  <a:lnTo>
                    <a:pt x="57841" y="24000"/>
                  </a:lnTo>
                  <a:lnTo>
                    <a:pt x="43597" y="38400"/>
                  </a:lnTo>
                  <a:lnTo>
                    <a:pt x="18129" y="38400"/>
                  </a:lnTo>
                  <a:lnTo>
                    <a:pt x="3453" y="43200"/>
                  </a:lnTo>
                  <a:lnTo>
                    <a:pt x="0" y="57600"/>
                  </a:lnTo>
                  <a:lnTo>
                    <a:pt x="3453" y="91200"/>
                  </a:lnTo>
                  <a:lnTo>
                    <a:pt x="0" y="96000"/>
                  </a:lnTo>
                  <a:lnTo>
                    <a:pt x="10791" y="91200"/>
                  </a:lnTo>
                  <a:lnTo>
                    <a:pt x="3453" y="105600"/>
                  </a:lnTo>
                  <a:lnTo>
                    <a:pt x="3453" y="120000"/>
                  </a:lnTo>
                  <a:lnTo>
                    <a:pt x="6906" y="120000"/>
                  </a:lnTo>
                  <a:lnTo>
                    <a:pt x="21582" y="1152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4" name="Shape 164"/>
            <p:cNvSpPr/>
            <p:nvPr/>
          </p:nvSpPr>
          <p:spPr>
            <a:xfrm>
              <a:off x="4106" y="3055"/>
              <a:ext cx="548" cy="416"/>
            </a:xfrm>
            <a:custGeom>
              <a:avLst/>
              <a:gdLst/>
              <a:ahLst/>
              <a:cxnLst/>
              <a:rect l="0" t="0" r="0" b="0"/>
              <a:pathLst>
                <a:path w="120000" h="120000" extrusionOk="0">
                  <a:moveTo>
                    <a:pt x="84963" y="103846"/>
                  </a:moveTo>
                  <a:lnTo>
                    <a:pt x="82992" y="99230"/>
                  </a:lnTo>
                  <a:lnTo>
                    <a:pt x="75547" y="94615"/>
                  </a:lnTo>
                  <a:lnTo>
                    <a:pt x="70072" y="85384"/>
                  </a:lnTo>
                  <a:lnTo>
                    <a:pt x="59124" y="76153"/>
                  </a:lnTo>
                  <a:lnTo>
                    <a:pt x="51678" y="62307"/>
                  </a:lnTo>
                  <a:lnTo>
                    <a:pt x="44233" y="57692"/>
                  </a:lnTo>
                  <a:lnTo>
                    <a:pt x="47956" y="43846"/>
                  </a:lnTo>
                  <a:lnTo>
                    <a:pt x="51678" y="43846"/>
                  </a:lnTo>
                  <a:lnTo>
                    <a:pt x="59124" y="48461"/>
                  </a:lnTo>
                  <a:lnTo>
                    <a:pt x="60875" y="41538"/>
                  </a:lnTo>
                  <a:lnTo>
                    <a:pt x="68321" y="39230"/>
                  </a:lnTo>
                  <a:lnTo>
                    <a:pt x="77518" y="41538"/>
                  </a:lnTo>
                  <a:lnTo>
                    <a:pt x="88467" y="43846"/>
                  </a:lnTo>
                  <a:lnTo>
                    <a:pt x="95912" y="41538"/>
                  </a:lnTo>
                  <a:lnTo>
                    <a:pt x="103357" y="43846"/>
                  </a:lnTo>
                  <a:lnTo>
                    <a:pt x="114306" y="46153"/>
                  </a:lnTo>
                  <a:lnTo>
                    <a:pt x="114306" y="36923"/>
                  </a:lnTo>
                  <a:lnTo>
                    <a:pt x="120000" y="34615"/>
                  </a:lnTo>
                  <a:lnTo>
                    <a:pt x="114306" y="32307"/>
                  </a:lnTo>
                  <a:lnTo>
                    <a:pt x="108832" y="23076"/>
                  </a:lnTo>
                  <a:lnTo>
                    <a:pt x="105109" y="13846"/>
                  </a:lnTo>
                  <a:lnTo>
                    <a:pt x="92189" y="20769"/>
                  </a:lnTo>
                  <a:lnTo>
                    <a:pt x="84963" y="20769"/>
                  </a:lnTo>
                  <a:lnTo>
                    <a:pt x="82992" y="13846"/>
                  </a:lnTo>
                  <a:lnTo>
                    <a:pt x="75547" y="16153"/>
                  </a:lnTo>
                  <a:lnTo>
                    <a:pt x="70072" y="11538"/>
                  </a:lnTo>
                  <a:lnTo>
                    <a:pt x="64598" y="4615"/>
                  </a:lnTo>
                  <a:lnTo>
                    <a:pt x="57153" y="0"/>
                  </a:lnTo>
                  <a:lnTo>
                    <a:pt x="49708" y="2307"/>
                  </a:lnTo>
                  <a:lnTo>
                    <a:pt x="42481" y="13846"/>
                  </a:lnTo>
                  <a:lnTo>
                    <a:pt x="42481" y="25384"/>
                  </a:lnTo>
                  <a:lnTo>
                    <a:pt x="35036" y="27692"/>
                  </a:lnTo>
                  <a:lnTo>
                    <a:pt x="31313" y="36923"/>
                  </a:lnTo>
                  <a:lnTo>
                    <a:pt x="23868" y="34615"/>
                  </a:lnTo>
                  <a:lnTo>
                    <a:pt x="18394" y="30000"/>
                  </a:lnTo>
                  <a:lnTo>
                    <a:pt x="9197" y="39230"/>
                  </a:lnTo>
                  <a:lnTo>
                    <a:pt x="1751" y="41538"/>
                  </a:lnTo>
                  <a:lnTo>
                    <a:pt x="0" y="41538"/>
                  </a:lnTo>
                  <a:lnTo>
                    <a:pt x="0" y="43846"/>
                  </a:lnTo>
                  <a:lnTo>
                    <a:pt x="7445" y="62307"/>
                  </a:lnTo>
                  <a:lnTo>
                    <a:pt x="18394" y="43846"/>
                  </a:lnTo>
                  <a:lnTo>
                    <a:pt x="18394" y="62307"/>
                  </a:lnTo>
                  <a:lnTo>
                    <a:pt x="27591" y="55384"/>
                  </a:lnTo>
                  <a:lnTo>
                    <a:pt x="27591" y="69230"/>
                  </a:lnTo>
                  <a:lnTo>
                    <a:pt x="38759" y="76153"/>
                  </a:lnTo>
                  <a:lnTo>
                    <a:pt x="35036" y="78461"/>
                  </a:lnTo>
                  <a:lnTo>
                    <a:pt x="47956" y="90000"/>
                  </a:lnTo>
                  <a:lnTo>
                    <a:pt x="49708" y="96923"/>
                  </a:lnTo>
                  <a:lnTo>
                    <a:pt x="55401" y="101538"/>
                  </a:lnTo>
                  <a:lnTo>
                    <a:pt x="68321" y="103846"/>
                  </a:lnTo>
                  <a:lnTo>
                    <a:pt x="81240" y="110769"/>
                  </a:lnTo>
                  <a:lnTo>
                    <a:pt x="68321" y="113076"/>
                  </a:lnTo>
                  <a:lnTo>
                    <a:pt x="90437" y="120000"/>
                  </a:lnTo>
                  <a:lnTo>
                    <a:pt x="90437" y="110769"/>
                  </a:lnTo>
                  <a:lnTo>
                    <a:pt x="84963" y="103846"/>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5" name="Shape 165"/>
            <p:cNvSpPr/>
            <p:nvPr/>
          </p:nvSpPr>
          <p:spPr>
            <a:xfrm>
              <a:off x="4097" y="3000"/>
              <a:ext cx="278" cy="200"/>
            </a:xfrm>
            <a:custGeom>
              <a:avLst/>
              <a:gdLst/>
              <a:ahLst/>
              <a:cxnLst/>
              <a:rect l="0" t="0" r="0" b="0"/>
              <a:pathLst>
                <a:path w="120000" h="120000" extrusionOk="0">
                  <a:moveTo>
                    <a:pt x="21582" y="115200"/>
                  </a:moveTo>
                  <a:lnTo>
                    <a:pt x="39712" y="96000"/>
                  </a:lnTo>
                  <a:lnTo>
                    <a:pt x="50503" y="105600"/>
                  </a:lnTo>
                  <a:lnTo>
                    <a:pt x="65179" y="110400"/>
                  </a:lnTo>
                  <a:lnTo>
                    <a:pt x="72517" y="91200"/>
                  </a:lnTo>
                  <a:lnTo>
                    <a:pt x="87194" y="86400"/>
                  </a:lnTo>
                  <a:lnTo>
                    <a:pt x="87194" y="62400"/>
                  </a:lnTo>
                  <a:lnTo>
                    <a:pt x="101438" y="38400"/>
                  </a:lnTo>
                  <a:lnTo>
                    <a:pt x="120000" y="28800"/>
                  </a:lnTo>
                  <a:lnTo>
                    <a:pt x="101438" y="0"/>
                  </a:lnTo>
                  <a:lnTo>
                    <a:pt x="97985" y="4800"/>
                  </a:lnTo>
                  <a:lnTo>
                    <a:pt x="97985" y="19200"/>
                  </a:lnTo>
                  <a:lnTo>
                    <a:pt x="79856" y="24000"/>
                  </a:lnTo>
                  <a:lnTo>
                    <a:pt x="57841" y="24000"/>
                  </a:lnTo>
                  <a:lnTo>
                    <a:pt x="43597" y="38400"/>
                  </a:lnTo>
                  <a:lnTo>
                    <a:pt x="18129" y="38400"/>
                  </a:lnTo>
                  <a:lnTo>
                    <a:pt x="3453" y="43200"/>
                  </a:lnTo>
                  <a:lnTo>
                    <a:pt x="0" y="57600"/>
                  </a:lnTo>
                  <a:lnTo>
                    <a:pt x="3453" y="91200"/>
                  </a:lnTo>
                  <a:lnTo>
                    <a:pt x="0" y="96000"/>
                  </a:lnTo>
                  <a:lnTo>
                    <a:pt x="10791" y="91200"/>
                  </a:lnTo>
                  <a:lnTo>
                    <a:pt x="3453" y="105600"/>
                  </a:lnTo>
                  <a:lnTo>
                    <a:pt x="3453" y="120000"/>
                  </a:lnTo>
                  <a:lnTo>
                    <a:pt x="6906" y="120000"/>
                  </a:lnTo>
                  <a:lnTo>
                    <a:pt x="21582" y="1152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6" name="Shape 166"/>
            <p:cNvSpPr/>
            <p:nvPr/>
          </p:nvSpPr>
          <p:spPr>
            <a:xfrm>
              <a:off x="4106" y="3055"/>
              <a:ext cx="548" cy="416"/>
            </a:xfrm>
            <a:custGeom>
              <a:avLst/>
              <a:gdLst/>
              <a:ahLst/>
              <a:cxnLst/>
              <a:rect l="0" t="0" r="0" b="0"/>
              <a:pathLst>
                <a:path w="120000" h="120000" extrusionOk="0">
                  <a:moveTo>
                    <a:pt x="84963" y="103846"/>
                  </a:moveTo>
                  <a:lnTo>
                    <a:pt x="82992" y="99230"/>
                  </a:lnTo>
                  <a:lnTo>
                    <a:pt x="75547" y="94615"/>
                  </a:lnTo>
                  <a:lnTo>
                    <a:pt x="70072" y="85384"/>
                  </a:lnTo>
                  <a:lnTo>
                    <a:pt x="59124" y="76153"/>
                  </a:lnTo>
                  <a:lnTo>
                    <a:pt x="51678" y="62307"/>
                  </a:lnTo>
                  <a:lnTo>
                    <a:pt x="44233" y="57692"/>
                  </a:lnTo>
                  <a:lnTo>
                    <a:pt x="47956" y="43846"/>
                  </a:lnTo>
                  <a:lnTo>
                    <a:pt x="51678" y="43846"/>
                  </a:lnTo>
                  <a:lnTo>
                    <a:pt x="59124" y="48461"/>
                  </a:lnTo>
                  <a:lnTo>
                    <a:pt x="60875" y="41538"/>
                  </a:lnTo>
                  <a:lnTo>
                    <a:pt x="68321" y="39230"/>
                  </a:lnTo>
                  <a:lnTo>
                    <a:pt x="77518" y="41538"/>
                  </a:lnTo>
                  <a:lnTo>
                    <a:pt x="88467" y="43846"/>
                  </a:lnTo>
                  <a:lnTo>
                    <a:pt x="95912" y="41538"/>
                  </a:lnTo>
                  <a:lnTo>
                    <a:pt x="103357" y="43846"/>
                  </a:lnTo>
                  <a:lnTo>
                    <a:pt x="114306" y="46153"/>
                  </a:lnTo>
                  <a:lnTo>
                    <a:pt x="114306" y="36923"/>
                  </a:lnTo>
                  <a:lnTo>
                    <a:pt x="120000" y="34615"/>
                  </a:lnTo>
                  <a:lnTo>
                    <a:pt x="114306" y="32307"/>
                  </a:lnTo>
                  <a:lnTo>
                    <a:pt x="108832" y="23076"/>
                  </a:lnTo>
                  <a:lnTo>
                    <a:pt x="105109" y="13846"/>
                  </a:lnTo>
                  <a:lnTo>
                    <a:pt x="92189" y="20769"/>
                  </a:lnTo>
                  <a:lnTo>
                    <a:pt x="84963" y="20769"/>
                  </a:lnTo>
                  <a:lnTo>
                    <a:pt x="82992" y="13846"/>
                  </a:lnTo>
                  <a:lnTo>
                    <a:pt x="75547" y="16153"/>
                  </a:lnTo>
                  <a:lnTo>
                    <a:pt x="70072" y="11538"/>
                  </a:lnTo>
                  <a:lnTo>
                    <a:pt x="64598" y="4615"/>
                  </a:lnTo>
                  <a:lnTo>
                    <a:pt x="57153" y="0"/>
                  </a:lnTo>
                  <a:lnTo>
                    <a:pt x="49708" y="2307"/>
                  </a:lnTo>
                  <a:lnTo>
                    <a:pt x="42481" y="13846"/>
                  </a:lnTo>
                  <a:lnTo>
                    <a:pt x="42481" y="25384"/>
                  </a:lnTo>
                  <a:lnTo>
                    <a:pt x="35036" y="27692"/>
                  </a:lnTo>
                  <a:lnTo>
                    <a:pt x="31313" y="36923"/>
                  </a:lnTo>
                  <a:lnTo>
                    <a:pt x="23868" y="34615"/>
                  </a:lnTo>
                  <a:lnTo>
                    <a:pt x="18394" y="30000"/>
                  </a:lnTo>
                  <a:lnTo>
                    <a:pt x="9197" y="39230"/>
                  </a:lnTo>
                  <a:lnTo>
                    <a:pt x="1751" y="41538"/>
                  </a:lnTo>
                  <a:lnTo>
                    <a:pt x="0" y="41538"/>
                  </a:lnTo>
                  <a:lnTo>
                    <a:pt x="0" y="43846"/>
                  </a:lnTo>
                  <a:lnTo>
                    <a:pt x="7445" y="62307"/>
                  </a:lnTo>
                  <a:lnTo>
                    <a:pt x="18394" y="43846"/>
                  </a:lnTo>
                  <a:lnTo>
                    <a:pt x="18394" y="62307"/>
                  </a:lnTo>
                  <a:lnTo>
                    <a:pt x="27591" y="55384"/>
                  </a:lnTo>
                  <a:lnTo>
                    <a:pt x="27591" y="69230"/>
                  </a:lnTo>
                  <a:lnTo>
                    <a:pt x="38759" y="76153"/>
                  </a:lnTo>
                  <a:lnTo>
                    <a:pt x="35036" y="78461"/>
                  </a:lnTo>
                  <a:lnTo>
                    <a:pt x="47956" y="90000"/>
                  </a:lnTo>
                  <a:lnTo>
                    <a:pt x="49708" y="96923"/>
                  </a:lnTo>
                  <a:lnTo>
                    <a:pt x="55401" y="101538"/>
                  </a:lnTo>
                  <a:lnTo>
                    <a:pt x="68321" y="103846"/>
                  </a:lnTo>
                  <a:lnTo>
                    <a:pt x="81240" y="110769"/>
                  </a:lnTo>
                  <a:lnTo>
                    <a:pt x="68321" y="113076"/>
                  </a:lnTo>
                  <a:lnTo>
                    <a:pt x="90437" y="120000"/>
                  </a:lnTo>
                  <a:lnTo>
                    <a:pt x="90437" y="110769"/>
                  </a:lnTo>
                  <a:lnTo>
                    <a:pt x="84963" y="103846"/>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7" name="Shape 167"/>
            <p:cNvSpPr/>
            <p:nvPr/>
          </p:nvSpPr>
          <p:spPr>
            <a:xfrm>
              <a:off x="4308" y="3192"/>
              <a:ext cx="388" cy="319"/>
            </a:xfrm>
            <a:custGeom>
              <a:avLst/>
              <a:gdLst/>
              <a:ahLst/>
              <a:cxnLst/>
              <a:rect l="0" t="0" r="0" b="0"/>
              <a:pathLst>
                <a:path w="120000" h="120000" extrusionOk="0">
                  <a:moveTo>
                    <a:pt x="88762" y="99000"/>
                  </a:moveTo>
                  <a:lnTo>
                    <a:pt x="96494" y="93000"/>
                  </a:lnTo>
                  <a:lnTo>
                    <a:pt x="98969" y="81000"/>
                  </a:lnTo>
                  <a:lnTo>
                    <a:pt x="107010" y="81000"/>
                  </a:lnTo>
                  <a:lnTo>
                    <a:pt x="104226" y="72000"/>
                  </a:lnTo>
                  <a:lnTo>
                    <a:pt x="120000" y="66000"/>
                  </a:lnTo>
                  <a:lnTo>
                    <a:pt x="111958" y="51000"/>
                  </a:lnTo>
                  <a:lnTo>
                    <a:pt x="120000" y="45000"/>
                  </a:lnTo>
                  <a:lnTo>
                    <a:pt x="107010" y="36000"/>
                  </a:lnTo>
                  <a:lnTo>
                    <a:pt x="104226" y="24000"/>
                  </a:lnTo>
                  <a:lnTo>
                    <a:pt x="104226" y="12000"/>
                  </a:lnTo>
                  <a:lnTo>
                    <a:pt x="94020" y="12000"/>
                  </a:lnTo>
                  <a:lnTo>
                    <a:pt x="91237" y="6000"/>
                  </a:lnTo>
                  <a:lnTo>
                    <a:pt x="83505" y="6000"/>
                  </a:lnTo>
                  <a:lnTo>
                    <a:pt x="72989" y="3000"/>
                  </a:lnTo>
                  <a:lnTo>
                    <a:pt x="62474" y="6000"/>
                  </a:lnTo>
                  <a:lnTo>
                    <a:pt x="47010" y="3000"/>
                  </a:lnTo>
                  <a:lnTo>
                    <a:pt x="34020" y="0"/>
                  </a:lnTo>
                  <a:lnTo>
                    <a:pt x="23505" y="3000"/>
                  </a:lnTo>
                  <a:lnTo>
                    <a:pt x="21030" y="12000"/>
                  </a:lnTo>
                  <a:lnTo>
                    <a:pt x="10515" y="6000"/>
                  </a:lnTo>
                  <a:lnTo>
                    <a:pt x="5257" y="6000"/>
                  </a:lnTo>
                  <a:lnTo>
                    <a:pt x="0" y="24000"/>
                  </a:lnTo>
                  <a:lnTo>
                    <a:pt x="10515" y="30000"/>
                  </a:lnTo>
                  <a:lnTo>
                    <a:pt x="21030" y="48000"/>
                  </a:lnTo>
                  <a:lnTo>
                    <a:pt x="36494" y="60000"/>
                  </a:lnTo>
                  <a:lnTo>
                    <a:pt x="44226" y="72000"/>
                  </a:lnTo>
                  <a:lnTo>
                    <a:pt x="54742" y="78000"/>
                  </a:lnTo>
                  <a:lnTo>
                    <a:pt x="57525" y="84000"/>
                  </a:lnTo>
                  <a:lnTo>
                    <a:pt x="65257" y="93000"/>
                  </a:lnTo>
                  <a:lnTo>
                    <a:pt x="65257" y="105000"/>
                  </a:lnTo>
                  <a:lnTo>
                    <a:pt x="91237" y="120000"/>
                  </a:lnTo>
                  <a:lnTo>
                    <a:pt x="91237" y="105000"/>
                  </a:lnTo>
                  <a:lnTo>
                    <a:pt x="88762" y="99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8" name="Shape 168"/>
            <p:cNvSpPr/>
            <p:nvPr/>
          </p:nvSpPr>
          <p:spPr>
            <a:xfrm>
              <a:off x="4333" y="2760"/>
              <a:ext cx="572" cy="367"/>
            </a:xfrm>
            <a:custGeom>
              <a:avLst/>
              <a:gdLst/>
              <a:ahLst/>
              <a:cxnLst/>
              <a:rect l="0" t="0" r="0" b="0"/>
              <a:pathLst>
                <a:path w="120000" h="120000" extrusionOk="0">
                  <a:moveTo>
                    <a:pt x="61780" y="104347"/>
                  </a:moveTo>
                  <a:lnTo>
                    <a:pt x="68900" y="99130"/>
                  </a:lnTo>
                  <a:lnTo>
                    <a:pt x="79581" y="99130"/>
                  </a:lnTo>
                  <a:lnTo>
                    <a:pt x="86492" y="93913"/>
                  </a:lnTo>
                  <a:lnTo>
                    <a:pt x="91937" y="88695"/>
                  </a:lnTo>
                  <a:lnTo>
                    <a:pt x="95287" y="86086"/>
                  </a:lnTo>
                  <a:lnTo>
                    <a:pt x="97172" y="73043"/>
                  </a:lnTo>
                  <a:lnTo>
                    <a:pt x="98848" y="65217"/>
                  </a:lnTo>
                  <a:lnTo>
                    <a:pt x="104293" y="54782"/>
                  </a:lnTo>
                  <a:lnTo>
                    <a:pt x="109528" y="36521"/>
                  </a:lnTo>
                  <a:lnTo>
                    <a:pt x="114764" y="23478"/>
                  </a:lnTo>
                  <a:lnTo>
                    <a:pt x="120000" y="15652"/>
                  </a:lnTo>
                  <a:lnTo>
                    <a:pt x="114764" y="7826"/>
                  </a:lnTo>
                  <a:lnTo>
                    <a:pt x="107643" y="0"/>
                  </a:lnTo>
                  <a:lnTo>
                    <a:pt x="98848" y="2608"/>
                  </a:lnTo>
                  <a:lnTo>
                    <a:pt x="93612" y="0"/>
                  </a:lnTo>
                  <a:lnTo>
                    <a:pt x="84816" y="2608"/>
                  </a:lnTo>
                  <a:lnTo>
                    <a:pt x="77696" y="2608"/>
                  </a:lnTo>
                  <a:lnTo>
                    <a:pt x="68900" y="18260"/>
                  </a:lnTo>
                  <a:lnTo>
                    <a:pt x="60104" y="15652"/>
                  </a:lnTo>
                  <a:lnTo>
                    <a:pt x="58429" y="20869"/>
                  </a:lnTo>
                  <a:lnTo>
                    <a:pt x="47748" y="26086"/>
                  </a:lnTo>
                  <a:lnTo>
                    <a:pt x="47748" y="36521"/>
                  </a:lnTo>
                  <a:lnTo>
                    <a:pt x="23036" y="41739"/>
                  </a:lnTo>
                  <a:lnTo>
                    <a:pt x="17801" y="36521"/>
                  </a:lnTo>
                  <a:lnTo>
                    <a:pt x="14240" y="33913"/>
                  </a:lnTo>
                  <a:lnTo>
                    <a:pt x="14240" y="41739"/>
                  </a:lnTo>
                  <a:lnTo>
                    <a:pt x="5445" y="46956"/>
                  </a:lnTo>
                  <a:lnTo>
                    <a:pt x="5445" y="60000"/>
                  </a:lnTo>
                  <a:lnTo>
                    <a:pt x="3560" y="73043"/>
                  </a:lnTo>
                  <a:lnTo>
                    <a:pt x="0" y="78260"/>
                  </a:lnTo>
                  <a:lnTo>
                    <a:pt x="9005" y="93913"/>
                  </a:lnTo>
                  <a:lnTo>
                    <a:pt x="7120" y="96521"/>
                  </a:lnTo>
                  <a:lnTo>
                    <a:pt x="14240" y="101739"/>
                  </a:lnTo>
                  <a:lnTo>
                    <a:pt x="19476" y="109565"/>
                  </a:lnTo>
                  <a:lnTo>
                    <a:pt x="24712" y="114782"/>
                  </a:lnTo>
                  <a:lnTo>
                    <a:pt x="31832" y="112173"/>
                  </a:lnTo>
                  <a:lnTo>
                    <a:pt x="33717" y="120000"/>
                  </a:lnTo>
                  <a:lnTo>
                    <a:pt x="40628" y="120000"/>
                  </a:lnTo>
                  <a:lnTo>
                    <a:pt x="52984" y="112173"/>
                  </a:lnTo>
                  <a:lnTo>
                    <a:pt x="54869" y="112173"/>
                  </a:lnTo>
                  <a:lnTo>
                    <a:pt x="56544" y="104347"/>
                  </a:lnTo>
                  <a:lnTo>
                    <a:pt x="61780" y="104347"/>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9" name="Shape 169"/>
            <p:cNvSpPr/>
            <p:nvPr/>
          </p:nvSpPr>
          <p:spPr>
            <a:xfrm>
              <a:off x="4308" y="3192"/>
              <a:ext cx="388" cy="319"/>
            </a:xfrm>
            <a:custGeom>
              <a:avLst/>
              <a:gdLst/>
              <a:ahLst/>
              <a:cxnLst/>
              <a:rect l="0" t="0" r="0" b="0"/>
              <a:pathLst>
                <a:path w="120000" h="120000" extrusionOk="0">
                  <a:moveTo>
                    <a:pt x="88762" y="99000"/>
                  </a:moveTo>
                  <a:lnTo>
                    <a:pt x="96494" y="93000"/>
                  </a:lnTo>
                  <a:lnTo>
                    <a:pt x="98969" y="81000"/>
                  </a:lnTo>
                  <a:lnTo>
                    <a:pt x="107010" y="81000"/>
                  </a:lnTo>
                  <a:lnTo>
                    <a:pt x="104226" y="72000"/>
                  </a:lnTo>
                  <a:lnTo>
                    <a:pt x="120000" y="66000"/>
                  </a:lnTo>
                  <a:lnTo>
                    <a:pt x="111958" y="51000"/>
                  </a:lnTo>
                  <a:lnTo>
                    <a:pt x="120000" y="45000"/>
                  </a:lnTo>
                  <a:lnTo>
                    <a:pt x="107010" y="36000"/>
                  </a:lnTo>
                  <a:lnTo>
                    <a:pt x="104226" y="24000"/>
                  </a:lnTo>
                  <a:lnTo>
                    <a:pt x="104226" y="12000"/>
                  </a:lnTo>
                  <a:lnTo>
                    <a:pt x="94020" y="12000"/>
                  </a:lnTo>
                  <a:lnTo>
                    <a:pt x="91237" y="6000"/>
                  </a:lnTo>
                  <a:lnTo>
                    <a:pt x="83505" y="6000"/>
                  </a:lnTo>
                  <a:lnTo>
                    <a:pt x="72989" y="3000"/>
                  </a:lnTo>
                  <a:lnTo>
                    <a:pt x="62474" y="6000"/>
                  </a:lnTo>
                  <a:lnTo>
                    <a:pt x="47010" y="3000"/>
                  </a:lnTo>
                  <a:lnTo>
                    <a:pt x="34020" y="0"/>
                  </a:lnTo>
                  <a:lnTo>
                    <a:pt x="23505" y="3000"/>
                  </a:lnTo>
                  <a:lnTo>
                    <a:pt x="21030" y="12000"/>
                  </a:lnTo>
                  <a:lnTo>
                    <a:pt x="10515" y="6000"/>
                  </a:lnTo>
                  <a:lnTo>
                    <a:pt x="5257" y="6000"/>
                  </a:lnTo>
                  <a:lnTo>
                    <a:pt x="0" y="24000"/>
                  </a:lnTo>
                  <a:lnTo>
                    <a:pt x="10515" y="30000"/>
                  </a:lnTo>
                  <a:lnTo>
                    <a:pt x="21030" y="48000"/>
                  </a:lnTo>
                  <a:lnTo>
                    <a:pt x="36494" y="60000"/>
                  </a:lnTo>
                  <a:lnTo>
                    <a:pt x="44226" y="72000"/>
                  </a:lnTo>
                  <a:lnTo>
                    <a:pt x="54742" y="78000"/>
                  </a:lnTo>
                  <a:lnTo>
                    <a:pt x="57525" y="84000"/>
                  </a:lnTo>
                  <a:lnTo>
                    <a:pt x="65257" y="93000"/>
                  </a:lnTo>
                  <a:lnTo>
                    <a:pt x="65257" y="105000"/>
                  </a:lnTo>
                  <a:lnTo>
                    <a:pt x="91237" y="120000"/>
                  </a:lnTo>
                  <a:lnTo>
                    <a:pt x="91237" y="105000"/>
                  </a:lnTo>
                  <a:lnTo>
                    <a:pt x="88762" y="99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0" name="Shape 170"/>
            <p:cNvSpPr/>
            <p:nvPr/>
          </p:nvSpPr>
          <p:spPr>
            <a:xfrm>
              <a:off x="4333" y="2760"/>
              <a:ext cx="572" cy="367"/>
            </a:xfrm>
            <a:custGeom>
              <a:avLst/>
              <a:gdLst/>
              <a:ahLst/>
              <a:cxnLst/>
              <a:rect l="0" t="0" r="0" b="0"/>
              <a:pathLst>
                <a:path w="120000" h="120000" extrusionOk="0">
                  <a:moveTo>
                    <a:pt x="61780" y="104347"/>
                  </a:moveTo>
                  <a:lnTo>
                    <a:pt x="68900" y="99130"/>
                  </a:lnTo>
                  <a:lnTo>
                    <a:pt x="79581" y="99130"/>
                  </a:lnTo>
                  <a:lnTo>
                    <a:pt x="86492" y="93913"/>
                  </a:lnTo>
                  <a:lnTo>
                    <a:pt x="91937" y="88695"/>
                  </a:lnTo>
                  <a:lnTo>
                    <a:pt x="95287" y="86086"/>
                  </a:lnTo>
                  <a:lnTo>
                    <a:pt x="97172" y="73043"/>
                  </a:lnTo>
                  <a:lnTo>
                    <a:pt x="98848" y="65217"/>
                  </a:lnTo>
                  <a:lnTo>
                    <a:pt x="104293" y="54782"/>
                  </a:lnTo>
                  <a:lnTo>
                    <a:pt x="109528" y="36521"/>
                  </a:lnTo>
                  <a:lnTo>
                    <a:pt x="114764" y="23478"/>
                  </a:lnTo>
                  <a:lnTo>
                    <a:pt x="120000" y="15652"/>
                  </a:lnTo>
                  <a:lnTo>
                    <a:pt x="114764" y="7826"/>
                  </a:lnTo>
                  <a:lnTo>
                    <a:pt x="107643" y="0"/>
                  </a:lnTo>
                  <a:lnTo>
                    <a:pt x="98848" y="2608"/>
                  </a:lnTo>
                  <a:lnTo>
                    <a:pt x="93612" y="0"/>
                  </a:lnTo>
                  <a:lnTo>
                    <a:pt x="84816" y="2608"/>
                  </a:lnTo>
                  <a:lnTo>
                    <a:pt x="77696" y="2608"/>
                  </a:lnTo>
                  <a:lnTo>
                    <a:pt x="68900" y="18260"/>
                  </a:lnTo>
                  <a:lnTo>
                    <a:pt x="60104" y="15652"/>
                  </a:lnTo>
                  <a:lnTo>
                    <a:pt x="58429" y="20869"/>
                  </a:lnTo>
                  <a:lnTo>
                    <a:pt x="47748" y="26086"/>
                  </a:lnTo>
                  <a:lnTo>
                    <a:pt x="47748" y="36521"/>
                  </a:lnTo>
                  <a:lnTo>
                    <a:pt x="23036" y="41739"/>
                  </a:lnTo>
                  <a:lnTo>
                    <a:pt x="17801" y="36521"/>
                  </a:lnTo>
                  <a:lnTo>
                    <a:pt x="14240" y="33913"/>
                  </a:lnTo>
                  <a:lnTo>
                    <a:pt x="14240" y="41739"/>
                  </a:lnTo>
                  <a:lnTo>
                    <a:pt x="5445" y="46956"/>
                  </a:lnTo>
                  <a:lnTo>
                    <a:pt x="5445" y="60000"/>
                  </a:lnTo>
                  <a:lnTo>
                    <a:pt x="3560" y="73043"/>
                  </a:lnTo>
                  <a:lnTo>
                    <a:pt x="0" y="78260"/>
                  </a:lnTo>
                  <a:lnTo>
                    <a:pt x="9005" y="93913"/>
                  </a:lnTo>
                  <a:lnTo>
                    <a:pt x="7120" y="96521"/>
                  </a:lnTo>
                  <a:lnTo>
                    <a:pt x="14240" y="101739"/>
                  </a:lnTo>
                  <a:lnTo>
                    <a:pt x="19476" y="109565"/>
                  </a:lnTo>
                  <a:lnTo>
                    <a:pt x="24712" y="114782"/>
                  </a:lnTo>
                  <a:lnTo>
                    <a:pt x="31832" y="112173"/>
                  </a:lnTo>
                  <a:lnTo>
                    <a:pt x="33717" y="120000"/>
                  </a:lnTo>
                  <a:lnTo>
                    <a:pt x="40628" y="120000"/>
                  </a:lnTo>
                  <a:lnTo>
                    <a:pt x="52984" y="112173"/>
                  </a:lnTo>
                  <a:lnTo>
                    <a:pt x="54869" y="112173"/>
                  </a:lnTo>
                  <a:lnTo>
                    <a:pt x="56544" y="104347"/>
                  </a:lnTo>
                  <a:lnTo>
                    <a:pt x="61780" y="104347"/>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1" name="Shape 171"/>
            <p:cNvSpPr/>
            <p:nvPr/>
          </p:nvSpPr>
          <p:spPr>
            <a:xfrm>
              <a:off x="4788" y="2760"/>
              <a:ext cx="26" cy="7"/>
            </a:xfrm>
            <a:custGeom>
              <a:avLst/>
              <a:gdLst/>
              <a:ahLst/>
              <a:cxnLst/>
              <a:rect l="0" t="0" r="0" b="0"/>
              <a:pathLst>
                <a:path w="120000" h="120000" extrusionOk="0">
                  <a:moveTo>
                    <a:pt x="78461" y="120000"/>
                  </a:moveTo>
                  <a:lnTo>
                    <a:pt x="120000" y="120000"/>
                  </a:lnTo>
                  <a:lnTo>
                    <a:pt x="0" y="0"/>
                  </a:lnTo>
                  <a:lnTo>
                    <a:pt x="78461" y="12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2" name="Shape 172"/>
            <p:cNvSpPr/>
            <p:nvPr/>
          </p:nvSpPr>
          <p:spPr>
            <a:xfrm>
              <a:off x="4813" y="2768"/>
              <a:ext cx="17" cy="0"/>
            </a:xfrm>
            <a:custGeom>
              <a:avLst/>
              <a:gdLst/>
              <a:ahLst/>
              <a:cxnLst/>
              <a:rect l="0" t="0" r="0" b="0"/>
              <a:pathLst>
                <a:path w="120000" h="120000" extrusionOk="0">
                  <a:moveTo>
                    <a:pt x="120000" y="0"/>
                  </a:moveTo>
                  <a:lnTo>
                    <a:pt x="0" y="0"/>
                  </a:lnTo>
                  <a:lnTo>
                    <a:pt x="120000" y="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cxnSp>
          <p:nvCxnSpPr>
            <p:cNvPr id="173" name="Shape 173"/>
            <p:cNvCxnSpPr/>
            <p:nvPr/>
          </p:nvCxnSpPr>
          <p:spPr>
            <a:xfrm rot="10800000" flipH="1">
              <a:off x="4804" y="2760"/>
              <a:ext cx="26" cy="7"/>
            </a:xfrm>
            <a:prstGeom prst="straightConnector1">
              <a:avLst/>
            </a:prstGeom>
            <a:solidFill>
              <a:srgbClr val="FFC000">
                <a:alpha val="48627"/>
              </a:srgbClr>
            </a:solidFill>
            <a:ln w="12700" cap="flat" cmpd="sng">
              <a:solidFill>
                <a:schemeClr val="lt1"/>
              </a:solidFill>
              <a:prstDash val="solid"/>
              <a:round/>
              <a:headEnd type="none" w="med" len="med"/>
              <a:tailEnd type="none" w="med" len="med"/>
            </a:ln>
          </p:spPr>
        </p:cxnSp>
        <p:cxnSp>
          <p:nvCxnSpPr>
            <p:cNvPr id="174" name="Shape 174"/>
            <p:cNvCxnSpPr/>
            <p:nvPr/>
          </p:nvCxnSpPr>
          <p:spPr>
            <a:xfrm rot="10800000" flipH="1">
              <a:off x="4804" y="2760"/>
              <a:ext cx="26" cy="7"/>
            </a:xfrm>
            <a:prstGeom prst="straightConnector1">
              <a:avLst/>
            </a:prstGeom>
            <a:solidFill>
              <a:srgbClr val="FFC000">
                <a:alpha val="48627"/>
              </a:srgbClr>
            </a:solidFill>
            <a:ln w="12700" cap="flat" cmpd="sng">
              <a:solidFill>
                <a:schemeClr val="lt1"/>
              </a:solidFill>
              <a:prstDash val="solid"/>
              <a:round/>
              <a:headEnd type="none" w="med" len="med"/>
              <a:tailEnd type="none" w="med" len="med"/>
            </a:ln>
          </p:spPr>
        </p:cxnSp>
        <p:sp>
          <p:nvSpPr>
            <p:cNvPr id="175" name="Shape 175"/>
            <p:cNvSpPr/>
            <p:nvPr/>
          </p:nvSpPr>
          <p:spPr>
            <a:xfrm>
              <a:off x="4779" y="2760"/>
              <a:ext cx="7" cy="0"/>
            </a:xfrm>
            <a:custGeom>
              <a:avLst/>
              <a:gdLst/>
              <a:ahLst/>
              <a:cxnLst/>
              <a:rect l="0" t="0" r="0" b="0"/>
              <a:pathLst>
                <a:path w="120000" h="120000" extrusionOk="0">
                  <a:moveTo>
                    <a:pt x="0" y="0"/>
                  </a:moveTo>
                  <a:lnTo>
                    <a:pt x="120000" y="0"/>
                  </a:lnTo>
                  <a:lnTo>
                    <a:pt x="0" y="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6" name="Shape 176"/>
            <p:cNvSpPr/>
            <p:nvPr/>
          </p:nvSpPr>
          <p:spPr>
            <a:xfrm>
              <a:off x="4527" y="2663"/>
              <a:ext cx="26" cy="15"/>
            </a:xfrm>
            <a:custGeom>
              <a:avLst/>
              <a:gdLst/>
              <a:ahLst/>
              <a:cxnLst/>
              <a:rect l="0" t="0" r="0" b="0"/>
              <a:pathLst>
                <a:path w="120000" h="120000" extrusionOk="0">
                  <a:moveTo>
                    <a:pt x="120000" y="120000"/>
                  </a:moveTo>
                  <a:lnTo>
                    <a:pt x="0" y="0"/>
                  </a:lnTo>
                  <a:lnTo>
                    <a:pt x="0" y="60000"/>
                  </a:lnTo>
                  <a:lnTo>
                    <a:pt x="78461" y="120000"/>
                  </a:lnTo>
                  <a:lnTo>
                    <a:pt x="120000" y="120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7" name="Shape 177"/>
            <p:cNvSpPr/>
            <p:nvPr/>
          </p:nvSpPr>
          <p:spPr>
            <a:xfrm>
              <a:off x="4779" y="2760"/>
              <a:ext cx="7" cy="0"/>
            </a:xfrm>
            <a:custGeom>
              <a:avLst/>
              <a:gdLst/>
              <a:ahLst/>
              <a:cxnLst/>
              <a:rect l="0" t="0" r="0" b="0"/>
              <a:pathLst>
                <a:path w="120000" h="120000" extrusionOk="0">
                  <a:moveTo>
                    <a:pt x="0" y="0"/>
                  </a:moveTo>
                  <a:lnTo>
                    <a:pt x="120000" y="0"/>
                  </a:lnTo>
                  <a:lnTo>
                    <a:pt x="0" y="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8" name="Shape 178"/>
            <p:cNvSpPr/>
            <p:nvPr/>
          </p:nvSpPr>
          <p:spPr>
            <a:xfrm>
              <a:off x="4527" y="2663"/>
              <a:ext cx="26" cy="15"/>
            </a:xfrm>
            <a:custGeom>
              <a:avLst/>
              <a:gdLst/>
              <a:ahLst/>
              <a:cxnLst/>
              <a:rect l="0" t="0" r="0" b="0"/>
              <a:pathLst>
                <a:path w="120000" h="120000" extrusionOk="0">
                  <a:moveTo>
                    <a:pt x="120000" y="120000"/>
                  </a:moveTo>
                  <a:lnTo>
                    <a:pt x="0" y="0"/>
                  </a:lnTo>
                  <a:lnTo>
                    <a:pt x="0" y="60000"/>
                  </a:lnTo>
                  <a:lnTo>
                    <a:pt x="78461" y="120000"/>
                  </a:lnTo>
                  <a:lnTo>
                    <a:pt x="120000" y="12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9" name="Shape 179"/>
            <p:cNvSpPr/>
            <p:nvPr/>
          </p:nvSpPr>
          <p:spPr>
            <a:xfrm>
              <a:off x="4375" y="2655"/>
              <a:ext cx="479" cy="231"/>
            </a:xfrm>
            <a:custGeom>
              <a:avLst/>
              <a:gdLst/>
              <a:ahLst/>
              <a:cxnLst/>
              <a:rect l="0" t="0" r="0" b="0"/>
              <a:pathLst>
                <a:path w="120000" h="120000" extrusionOk="0">
                  <a:moveTo>
                    <a:pt x="105250" y="4137"/>
                  </a:moveTo>
                  <a:lnTo>
                    <a:pt x="99000" y="0"/>
                  </a:lnTo>
                  <a:lnTo>
                    <a:pt x="88250" y="0"/>
                  </a:lnTo>
                  <a:lnTo>
                    <a:pt x="82000" y="8275"/>
                  </a:lnTo>
                  <a:lnTo>
                    <a:pt x="73500" y="8275"/>
                  </a:lnTo>
                  <a:lnTo>
                    <a:pt x="67250" y="20689"/>
                  </a:lnTo>
                  <a:lnTo>
                    <a:pt x="61000" y="20689"/>
                  </a:lnTo>
                  <a:lnTo>
                    <a:pt x="59000" y="12413"/>
                  </a:lnTo>
                  <a:lnTo>
                    <a:pt x="52500" y="0"/>
                  </a:lnTo>
                  <a:lnTo>
                    <a:pt x="44250" y="12413"/>
                  </a:lnTo>
                  <a:lnTo>
                    <a:pt x="42000" y="12413"/>
                  </a:lnTo>
                  <a:lnTo>
                    <a:pt x="37750" y="8275"/>
                  </a:lnTo>
                  <a:lnTo>
                    <a:pt x="31500" y="16551"/>
                  </a:lnTo>
                  <a:lnTo>
                    <a:pt x="25250" y="28965"/>
                  </a:lnTo>
                  <a:lnTo>
                    <a:pt x="16750" y="53793"/>
                  </a:lnTo>
                  <a:lnTo>
                    <a:pt x="6250" y="53793"/>
                  </a:lnTo>
                  <a:lnTo>
                    <a:pt x="0" y="70344"/>
                  </a:lnTo>
                  <a:lnTo>
                    <a:pt x="0" y="91034"/>
                  </a:lnTo>
                  <a:lnTo>
                    <a:pt x="8250" y="103448"/>
                  </a:lnTo>
                  <a:lnTo>
                    <a:pt x="6250" y="107586"/>
                  </a:lnTo>
                  <a:lnTo>
                    <a:pt x="10500" y="111724"/>
                  </a:lnTo>
                  <a:lnTo>
                    <a:pt x="16750" y="120000"/>
                  </a:lnTo>
                  <a:lnTo>
                    <a:pt x="46250" y="111724"/>
                  </a:lnTo>
                  <a:lnTo>
                    <a:pt x="46250" y="95172"/>
                  </a:lnTo>
                  <a:lnTo>
                    <a:pt x="59000" y="86896"/>
                  </a:lnTo>
                  <a:lnTo>
                    <a:pt x="61000" y="78620"/>
                  </a:lnTo>
                  <a:lnTo>
                    <a:pt x="71500" y="82758"/>
                  </a:lnTo>
                  <a:lnTo>
                    <a:pt x="82000" y="57931"/>
                  </a:lnTo>
                  <a:lnTo>
                    <a:pt x="90500" y="57931"/>
                  </a:lnTo>
                  <a:lnTo>
                    <a:pt x="101000" y="53793"/>
                  </a:lnTo>
                  <a:lnTo>
                    <a:pt x="103000" y="53793"/>
                  </a:lnTo>
                  <a:lnTo>
                    <a:pt x="109500" y="57931"/>
                  </a:lnTo>
                  <a:lnTo>
                    <a:pt x="113750" y="57931"/>
                  </a:lnTo>
                  <a:lnTo>
                    <a:pt x="115750" y="33103"/>
                  </a:lnTo>
                  <a:lnTo>
                    <a:pt x="120000" y="8275"/>
                  </a:lnTo>
                  <a:lnTo>
                    <a:pt x="105250" y="4137"/>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0" name="Shape 180"/>
            <p:cNvSpPr/>
            <p:nvPr/>
          </p:nvSpPr>
          <p:spPr>
            <a:xfrm>
              <a:off x="4595" y="3055"/>
              <a:ext cx="438" cy="503"/>
            </a:xfrm>
            <a:custGeom>
              <a:avLst/>
              <a:gdLst/>
              <a:ahLst/>
              <a:cxnLst/>
              <a:rect l="0" t="0" r="0" b="0"/>
              <a:pathLst>
                <a:path w="120000" h="120000" extrusionOk="0">
                  <a:moveTo>
                    <a:pt x="34520" y="100952"/>
                  </a:moveTo>
                  <a:lnTo>
                    <a:pt x="43835" y="104761"/>
                  </a:lnTo>
                  <a:lnTo>
                    <a:pt x="50684" y="104761"/>
                  </a:lnTo>
                  <a:lnTo>
                    <a:pt x="55342" y="108571"/>
                  </a:lnTo>
                  <a:lnTo>
                    <a:pt x="64657" y="118095"/>
                  </a:lnTo>
                  <a:lnTo>
                    <a:pt x="69041" y="120000"/>
                  </a:lnTo>
                  <a:lnTo>
                    <a:pt x="71506" y="112380"/>
                  </a:lnTo>
                  <a:lnTo>
                    <a:pt x="78356" y="110476"/>
                  </a:lnTo>
                  <a:lnTo>
                    <a:pt x="85205" y="108571"/>
                  </a:lnTo>
                  <a:lnTo>
                    <a:pt x="101369" y="102857"/>
                  </a:lnTo>
                  <a:lnTo>
                    <a:pt x="113150" y="102857"/>
                  </a:lnTo>
                  <a:lnTo>
                    <a:pt x="115342" y="95238"/>
                  </a:lnTo>
                  <a:lnTo>
                    <a:pt x="110684" y="93333"/>
                  </a:lnTo>
                  <a:lnTo>
                    <a:pt x="110684" y="85714"/>
                  </a:lnTo>
                  <a:lnTo>
                    <a:pt x="115342" y="83809"/>
                  </a:lnTo>
                  <a:lnTo>
                    <a:pt x="120000" y="74285"/>
                  </a:lnTo>
                  <a:lnTo>
                    <a:pt x="108493" y="66666"/>
                  </a:lnTo>
                  <a:lnTo>
                    <a:pt x="103835" y="59047"/>
                  </a:lnTo>
                  <a:lnTo>
                    <a:pt x="101369" y="51428"/>
                  </a:lnTo>
                  <a:lnTo>
                    <a:pt x="106027" y="43809"/>
                  </a:lnTo>
                  <a:lnTo>
                    <a:pt x="101369" y="41904"/>
                  </a:lnTo>
                  <a:lnTo>
                    <a:pt x="101369" y="32380"/>
                  </a:lnTo>
                  <a:lnTo>
                    <a:pt x="89863" y="38095"/>
                  </a:lnTo>
                  <a:lnTo>
                    <a:pt x="78356" y="34285"/>
                  </a:lnTo>
                  <a:lnTo>
                    <a:pt x="66849" y="32380"/>
                  </a:lnTo>
                  <a:lnTo>
                    <a:pt x="71506" y="24761"/>
                  </a:lnTo>
                  <a:lnTo>
                    <a:pt x="60000" y="20952"/>
                  </a:lnTo>
                  <a:lnTo>
                    <a:pt x="50684" y="15238"/>
                  </a:lnTo>
                  <a:lnTo>
                    <a:pt x="48493" y="9523"/>
                  </a:lnTo>
                  <a:lnTo>
                    <a:pt x="39178" y="3809"/>
                  </a:lnTo>
                  <a:lnTo>
                    <a:pt x="34520" y="0"/>
                  </a:lnTo>
                  <a:lnTo>
                    <a:pt x="32328" y="1904"/>
                  </a:lnTo>
                  <a:lnTo>
                    <a:pt x="18356" y="1904"/>
                  </a:lnTo>
                  <a:lnTo>
                    <a:pt x="9041" y="5714"/>
                  </a:lnTo>
                  <a:lnTo>
                    <a:pt x="2191" y="5714"/>
                  </a:lnTo>
                  <a:lnTo>
                    <a:pt x="0" y="11428"/>
                  </a:lnTo>
                  <a:lnTo>
                    <a:pt x="2191" y="19047"/>
                  </a:lnTo>
                  <a:lnTo>
                    <a:pt x="9041" y="26666"/>
                  </a:lnTo>
                  <a:lnTo>
                    <a:pt x="16164" y="28571"/>
                  </a:lnTo>
                  <a:lnTo>
                    <a:pt x="9041" y="30476"/>
                  </a:lnTo>
                  <a:lnTo>
                    <a:pt x="9041" y="38095"/>
                  </a:lnTo>
                  <a:lnTo>
                    <a:pt x="2191" y="36190"/>
                  </a:lnTo>
                  <a:lnTo>
                    <a:pt x="4657" y="40000"/>
                  </a:lnTo>
                  <a:lnTo>
                    <a:pt x="13698" y="40000"/>
                  </a:lnTo>
                  <a:lnTo>
                    <a:pt x="13698" y="47619"/>
                  </a:lnTo>
                  <a:lnTo>
                    <a:pt x="16164" y="55238"/>
                  </a:lnTo>
                  <a:lnTo>
                    <a:pt x="27671" y="60952"/>
                  </a:lnTo>
                  <a:lnTo>
                    <a:pt x="20547" y="64761"/>
                  </a:lnTo>
                  <a:lnTo>
                    <a:pt x="27671" y="74285"/>
                  </a:lnTo>
                  <a:lnTo>
                    <a:pt x="13698" y="78095"/>
                  </a:lnTo>
                  <a:lnTo>
                    <a:pt x="16164" y="83809"/>
                  </a:lnTo>
                  <a:lnTo>
                    <a:pt x="9041" y="83809"/>
                  </a:lnTo>
                  <a:lnTo>
                    <a:pt x="6849" y="91428"/>
                  </a:lnTo>
                  <a:lnTo>
                    <a:pt x="0" y="95238"/>
                  </a:lnTo>
                  <a:lnTo>
                    <a:pt x="2191" y="99047"/>
                  </a:lnTo>
                  <a:lnTo>
                    <a:pt x="2191" y="108571"/>
                  </a:lnTo>
                  <a:lnTo>
                    <a:pt x="4657" y="108571"/>
                  </a:lnTo>
                  <a:lnTo>
                    <a:pt x="27671" y="120000"/>
                  </a:lnTo>
                  <a:lnTo>
                    <a:pt x="27671" y="118095"/>
                  </a:lnTo>
                  <a:lnTo>
                    <a:pt x="34520" y="100952"/>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1" name="Shape 181"/>
            <p:cNvSpPr/>
            <p:nvPr/>
          </p:nvSpPr>
          <p:spPr>
            <a:xfrm>
              <a:off x="4375" y="2655"/>
              <a:ext cx="479" cy="231"/>
            </a:xfrm>
            <a:custGeom>
              <a:avLst/>
              <a:gdLst/>
              <a:ahLst/>
              <a:cxnLst/>
              <a:rect l="0" t="0" r="0" b="0"/>
              <a:pathLst>
                <a:path w="120000" h="120000" extrusionOk="0">
                  <a:moveTo>
                    <a:pt x="105250" y="4137"/>
                  </a:moveTo>
                  <a:lnTo>
                    <a:pt x="99000" y="0"/>
                  </a:lnTo>
                  <a:lnTo>
                    <a:pt x="88250" y="0"/>
                  </a:lnTo>
                  <a:lnTo>
                    <a:pt x="82000" y="8275"/>
                  </a:lnTo>
                  <a:lnTo>
                    <a:pt x="73500" y="8275"/>
                  </a:lnTo>
                  <a:lnTo>
                    <a:pt x="67250" y="20689"/>
                  </a:lnTo>
                  <a:lnTo>
                    <a:pt x="61000" y="20689"/>
                  </a:lnTo>
                  <a:lnTo>
                    <a:pt x="59000" y="12413"/>
                  </a:lnTo>
                  <a:lnTo>
                    <a:pt x="52500" y="0"/>
                  </a:lnTo>
                  <a:lnTo>
                    <a:pt x="44250" y="12413"/>
                  </a:lnTo>
                  <a:lnTo>
                    <a:pt x="42000" y="12413"/>
                  </a:lnTo>
                  <a:lnTo>
                    <a:pt x="37750" y="8275"/>
                  </a:lnTo>
                  <a:lnTo>
                    <a:pt x="31500" y="16551"/>
                  </a:lnTo>
                  <a:lnTo>
                    <a:pt x="25250" y="28965"/>
                  </a:lnTo>
                  <a:lnTo>
                    <a:pt x="16750" y="53793"/>
                  </a:lnTo>
                  <a:lnTo>
                    <a:pt x="6250" y="53793"/>
                  </a:lnTo>
                  <a:lnTo>
                    <a:pt x="0" y="70344"/>
                  </a:lnTo>
                  <a:lnTo>
                    <a:pt x="0" y="91034"/>
                  </a:lnTo>
                  <a:lnTo>
                    <a:pt x="8250" y="103448"/>
                  </a:lnTo>
                  <a:lnTo>
                    <a:pt x="6250" y="107586"/>
                  </a:lnTo>
                  <a:lnTo>
                    <a:pt x="10500" y="111724"/>
                  </a:lnTo>
                  <a:lnTo>
                    <a:pt x="16750" y="120000"/>
                  </a:lnTo>
                  <a:lnTo>
                    <a:pt x="46250" y="111724"/>
                  </a:lnTo>
                  <a:lnTo>
                    <a:pt x="46250" y="95172"/>
                  </a:lnTo>
                  <a:lnTo>
                    <a:pt x="59000" y="86896"/>
                  </a:lnTo>
                  <a:lnTo>
                    <a:pt x="61000" y="78620"/>
                  </a:lnTo>
                  <a:lnTo>
                    <a:pt x="71500" y="82758"/>
                  </a:lnTo>
                  <a:lnTo>
                    <a:pt x="82000" y="57931"/>
                  </a:lnTo>
                  <a:lnTo>
                    <a:pt x="90500" y="57931"/>
                  </a:lnTo>
                  <a:lnTo>
                    <a:pt x="101000" y="53793"/>
                  </a:lnTo>
                  <a:lnTo>
                    <a:pt x="103000" y="53793"/>
                  </a:lnTo>
                  <a:lnTo>
                    <a:pt x="109500" y="57931"/>
                  </a:lnTo>
                  <a:lnTo>
                    <a:pt x="113750" y="57931"/>
                  </a:lnTo>
                  <a:lnTo>
                    <a:pt x="115750" y="33103"/>
                  </a:lnTo>
                  <a:lnTo>
                    <a:pt x="120000" y="8275"/>
                  </a:lnTo>
                  <a:lnTo>
                    <a:pt x="105250" y="4137"/>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2" name="Shape 182"/>
            <p:cNvSpPr/>
            <p:nvPr/>
          </p:nvSpPr>
          <p:spPr>
            <a:xfrm>
              <a:off x="4595" y="3055"/>
              <a:ext cx="438" cy="503"/>
            </a:xfrm>
            <a:custGeom>
              <a:avLst/>
              <a:gdLst/>
              <a:ahLst/>
              <a:cxnLst/>
              <a:rect l="0" t="0" r="0" b="0"/>
              <a:pathLst>
                <a:path w="120000" h="120000" extrusionOk="0">
                  <a:moveTo>
                    <a:pt x="34520" y="100952"/>
                  </a:moveTo>
                  <a:lnTo>
                    <a:pt x="43835" y="104761"/>
                  </a:lnTo>
                  <a:lnTo>
                    <a:pt x="50684" y="104761"/>
                  </a:lnTo>
                  <a:lnTo>
                    <a:pt x="55342" y="108571"/>
                  </a:lnTo>
                  <a:lnTo>
                    <a:pt x="64657" y="118095"/>
                  </a:lnTo>
                  <a:lnTo>
                    <a:pt x="69041" y="120000"/>
                  </a:lnTo>
                  <a:lnTo>
                    <a:pt x="71506" y="112380"/>
                  </a:lnTo>
                  <a:lnTo>
                    <a:pt x="78356" y="110476"/>
                  </a:lnTo>
                  <a:lnTo>
                    <a:pt x="85205" y="108571"/>
                  </a:lnTo>
                  <a:lnTo>
                    <a:pt x="101369" y="102857"/>
                  </a:lnTo>
                  <a:lnTo>
                    <a:pt x="113150" y="102857"/>
                  </a:lnTo>
                  <a:lnTo>
                    <a:pt x="115342" y="95238"/>
                  </a:lnTo>
                  <a:lnTo>
                    <a:pt x="110684" y="93333"/>
                  </a:lnTo>
                  <a:lnTo>
                    <a:pt x="110684" y="85714"/>
                  </a:lnTo>
                  <a:lnTo>
                    <a:pt x="115342" y="83809"/>
                  </a:lnTo>
                  <a:lnTo>
                    <a:pt x="120000" y="74285"/>
                  </a:lnTo>
                  <a:lnTo>
                    <a:pt x="108493" y="66666"/>
                  </a:lnTo>
                  <a:lnTo>
                    <a:pt x="103835" y="59047"/>
                  </a:lnTo>
                  <a:lnTo>
                    <a:pt x="101369" y="51428"/>
                  </a:lnTo>
                  <a:lnTo>
                    <a:pt x="106027" y="43809"/>
                  </a:lnTo>
                  <a:lnTo>
                    <a:pt x="101369" y="41904"/>
                  </a:lnTo>
                  <a:lnTo>
                    <a:pt x="101369" y="32380"/>
                  </a:lnTo>
                  <a:lnTo>
                    <a:pt x="89863" y="38095"/>
                  </a:lnTo>
                  <a:lnTo>
                    <a:pt x="78356" y="34285"/>
                  </a:lnTo>
                  <a:lnTo>
                    <a:pt x="66849" y="32380"/>
                  </a:lnTo>
                  <a:lnTo>
                    <a:pt x="71506" y="24761"/>
                  </a:lnTo>
                  <a:lnTo>
                    <a:pt x="60000" y="20952"/>
                  </a:lnTo>
                  <a:lnTo>
                    <a:pt x="50684" y="15238"/>
                  </a:lnTo>
                  <a:lnTo>
                    <a:pt x="48493" y="9523"/>
                  </a:lnTo>
                  <a:lnTo>
                    <a:pt x="39178" y="3809"/>
                  </a:lnTo>
                  <a:lnTo>
                    <a:pt x="34520" y="0"/>
                  </a:lnTo>
                  <a:lnTo>
                    <a:pt x="32328" y="1904"/>
                  </a:lnTo>
                  <a:lnTo>
                    <a:pt x="18356" y="1904"/>
                  </a:lnTo>
                  <a:lnTo>
                    <a:pt x="9041" y="5714"/>
                  </a:lnTo>
                  <a:lnTo>
                    <a:pt x="2191" y="5714"/>
                  </a:lnTo>
                  <a:lnTo>
                    <a:pt x="0" y="11428"/>
                  </a:lnTo>
                  <a:lnTo>
                    <a:pt x="2191" y="19047"/>
                  </a:lnTo>
                  <a:lnTo>
                    <a:pt x="9041" y="26666"/>
                  </a:lnTo>
                  <a:lnTo>
                    <a:pt x="16164" y="28571"/>
                  </a:lnTo>
                  <a:lnTo>
                    <a:pt x="9041" y="30476"/>
                  </a:lnTo>
                  <a:lnTo>
                    <a:pt x="9041" y="38095"/>
                  </a:lnTo>
                  <a:lnTo>
                    <a:pt x="2191" y="36190"/>
                  </a:lnTo>
                  <a:lnTo>
                    <a:pt x="4657" y="40000"/>
                  </a:lnTo>
                  <a:lnTo>
                    <a:pt x="13698" y="40000"/>
                  </a:lnTo>
                  <a:lnTo>
                    <a:pt x="13698" y="47619"/>
                  </a:lnTo>
                  <a:lnTo>
                    <a:pt x="16164" y="55238"/>
                  </a:lnTo>
                  <a:lnTo>
                    <a:pt x="27671" y="60952"/>
                  </a:lnTo>
                  <a:lnTo>
                    <a:pt x="20547" y="64761"/>
                  </a:lnTo>
                  <a:lnTo>
                    <a:pt x="27671" y="74285"/>
                  </a:lnTo>
                  <a:lnTo>
                    <a:pt x="13698" y="78095"/>
                  </a:lnTo>
                  <a:lnTo>
                    <a:pt x="16164" y="83809"/>
                  </a:lnTo>
                  <a:lnTo>
                    <a:pt x="9041" y="83809"/>
                  </a:lnTo>
                  <a:lnTo>
                    <a:pt x="6849" y="91428"/>
                  </a:lnTo>
                  <a:lnTo>
                    <a:pt x="0" y="95238"/>
                  </a:lnTo>
                  <a:lnTo>
                    <a:pt x="2191" y="99047"/>
                  </a:lnTo>
                  <a:lnTo>
                    <a:pt x="2191" y="108571"/>
                  </a:lnTo>
                  <a:lnTo>
                    <a:pt x="4657" y="108571"/>
                  </a:lnTo>
                  <a:lnTo>
                    <a:pt x="27671" y="120000"/>
                  </a:lnTo>
                  <a:lnTo>
                    <a:pt x="27671" y="118095"/>
                  </a:lnTo>
                  <a:lnTo>
                    <a:pt x="34520" y="100952"/>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3" name="Shape 183"/>
            <p:cNvSpPr/>
            <p:nvPr/>
          </p:nvSpPr>
          <p:spPr>
            <a:xfrm>
              <a:off x="4695" y="3479"/>
              <a:ext cx="210" cy="352"/>
            </a:xfrm>
            <a:custGeom>
              <a:avLst/>
              <a:gdLst/>
              <a:ahLst/>
              <a:cxnLst/>
              <a:rect l="0" t="0" r="0" b="0"/>
              <a:pathLst>
                <a:path w="120000" h="120000" extrusionOk="0">
                  <a:moveTo>
                    <a:pt x="86285" y="103636"/>
                  </a:moveTo>
                  <a:lnTo>
                    <a:pt x="105714" y="98181"/>
                  </a:lnTo>
                  <a:lnTo>
                    <a:pt x="105714" y="84545"/>
                  </a:lnTo>
                  <a:lnTo>
                    <a:pt x="120000" y="79090"/>
                  </a:lnTo>
                  <a:lnTo>
                    <a:pt x="110857" y="65454"/>
                  </a:lnTo>
                  <a:lnTo>
                    <a:pt x="96000" y="62727"/>
                  </a:lnTo>
                  <a:lnTo>
                    <a:pt x="81714" y="51818"/>
                  </a:lnTo>
                  <a:lnTo>
                    <a:pt x="77142" y="32727"/>
                  </a:lnTo>
                  <a:lnTo>
                    <a:pt x="77142" y="24545"/>
                  </a:lnTo>
                  <a:lnTo>
                    <a:pt x="57714" y="10909"/>
                  </a:lnTo>
                  <a:lnTo>
                    <a:pt x="48000" y="5454"/>
                  </a:lnTo>
                  <a:lnTo>
                    <a:pt x="33714" y="5454"/>
                  </a:lnTo>
                  <a:lnTo>
                    <a:pt x="14285" y="0"/>
                  </a:lnTo>
                  <a:lnTo>
                    <a:pt x="0" y="24545"/>
                  </a:lnTo>
                  <a:lnTo>
                    <a:pt x="0" y="27272"/>
                  </a:lnTo>
                  <a:lnTo>
                    <a:pt x="9714" y="30000"/>
                  </a:lnTo>
                  <a:lnTo>
                    <a:pt x="18857" y="35454"/>
                  </a:lnTo>
                  <a:lnTo>
                    <a:pt x="18857" y="40909"/>
                  </a:lnTo>
                  <a:lnTo>
                    <a:pt x="18857" y="54545"/>
                  </a:lnTo>
                  <a:lnTo>
                    <a:pt x="24000" y="84545"/>
                  </a:lnTo>
                  <a:lnTo>
                    <a:pt x="38285" y="98181"/>
                  </a:lnTo>
                  <a:lnTo>
                    <a:pt x="62285" y="109090"/>
                  </a:lnTo>
                  <a:lnTo>
                    <a:pt x="77142" y="120000"/>
                  </a:lnTo>
                  <a:lnTo>
                    <a:pt x="86285" y="117272"/>
                  </a:lnTo>
                  <a:lnTo>
                    <a:pt x="86285" y="103636"/>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4" name="Shape 184"/>
            <p:cNvSpPr/>
            <p:nvPr/>
          </p:nvSpPr>
          <p:spPr>
            <a:xfrm>
              <a:off x="4831" y="3479"/>
              <a:ext cx="605" cy="704"/>
            </a:xfrm>
            <a:custGeom>
              <a:avLst/>
              <a:gdLst/>
              <a:ahLst/>
              <a:cxnLst/>
              <a:rect l="0" t="0" r="0" b="0"/>
              <a:pathLst>
                <a:path w="120000" h="120000" extrusionOk="0">
                  <a:moveTo>
                    <a:pt x="116633" y="12272"/>
                  </a:moveTo>
                  <a:lnTo>
                    <a:pt x="120000" y="4090"/>
                  </a:lnTo>
                  <a:lnTo>
                    <a:pt x="115049" y="0"/>
                  </a:lnTo>
                  <a:lnTo>
                    <a:pt x="110099" y="0"/>
                  </a:lnTo>
                  <a:lnTo>
                    <a:pt x="111683" y="6818"/>
                  </a:lnTo>
                  <a:lnTo>
                    <a:pt x="104950" y="9545"/>
                  </a:lnTo>
                  <a:lnTo>
                    <a:pt x="93267" y="12272"/>
                  </a:lnTo>
                  <a:lnTo>
                    <a:pt x="88316" y="12272"/>
                  </a:lnTo>
                  <a:lnTo>
                    <a:pt x="81584" y="12272"/>
                  </a:lnTo>
                  <a:lnTo>
                    <a:pt x="75049" y="9545"/>
                  </a:lnTo>
                  <a:lnTo>
                    <a:pt x="64950" y="15000"/>
                  </a:lnTo>
                  <a:lnTo>
                    <a:pt x="56633" y="17727"/>
                  </a:lnTo>
                  <a:lnTo>
                    <a:pt x="48316" y="17727"/>
                  </a:lnTo>
                  <a:lnTo>
                    <a:pt x="46732" y="23181"/>
                  </a:lnTo>
                  <a:lnTo>
                    <a:pt x="33267" y="24545"/>
                  </a:lnTo>
                  <a:lnTo>
                    <a:pt x="26534" y="31363"/>
                  </a:lnTo>
                  <a:lnTo>
                    <a:pt x="21584" y="31363"/>
                  </a:lnTo>
                  <a:lnTo>
                    <a:pt x="14851" y="34090"/>
                  </a:lnTo>
                  <a:lnTo>
                    <a:pt x="13267" y="34090"/>
                  </a:lnTo>
                  <a:lnTo>
                    <a:pt x="14851" y="39545"/>
                  </a:lnTo>
                  <a:lnTo>
                    <a:pt x="9900" y="42272"/>
                  </a:lnTo>
                  <a:lnTo>
                    <a:pt x="9900" y="49090"/>
                  </a:lnTo>
                  <a:lnTo>
                    <a:pt x="3168" y="51818"/>
                  </a:lnTo>
                  <a:lnTo>
                    <a:pt x="3168" y="58636"/>
                  </a:lnTo>
                  <a:lnTo>
                    <a:pt x="0" y="60000"/>
                  </a:lnTo>
                  <a:lnTo>
                    <a:pt x="6534" y="66818"/>
                  </a:lnTo>
                  <a:lnTo>
                    <a:pt x="14851" y="72272"/>
                  </a:lnTo>
                  <a:lnTo>
                    <a:pt x="11683" y="79090"/>
                  </a:lnTo>
                  <a:lnTo>
                    <a:pt x="18217" y="79090"/>
                  </a:lnTo>
                  <a:lnTo>
                    <a:pt x="23366" y="81818"/>
                  </a:lnTo>
                  <a:lnTo>
                    <a:pt x="40000" y="81818"/>
                  </a:lnTo>
                  <a:lnTo>
                    <a:pt x="56633" y="80454"/>
                  </a:lnTo>
                  <a:lnTo>
                    <a:pt x="71683" y="81818"/>
                  </a:lnTo>
                  <a:lnTo>
                    <a:pt x="66732" y="84545"/>
                  </a:lnTo>
                  <a:lnTo>
                    <a:pt x="64950" y="87272"/>
                  </a:lnTo>
                  <a:lnTo>
                    <a:pt x="58217" y="87272"/>
                  </a:lnTo>
                  <a:lnTo>
                    <a:pt x="51683" y="85909"/>
                  </a:lnTo>
                  <a:lnTo>
                    <a:pt x="41584" y="83181"/>
                  </a:lnTo>
                  <a:lnTo>
                    <a:pt x="36633" y="85909"/>
                  </a:lnTo>
                  <a:lnTo>
                    <a:pt x="31683" y="87272"/>
                  </a:lnTo>
                  <a:lnTo>
                    <a:pt x="26534" y="94090"/>
                  </a:lnTo>
                  <a:lnTo>
                    <a:pt x="31683" y="96818"/>
                  </a:lnTo>
                  <a:lnTo>
                    <a:pt x="36633" y="99545"/>
                  </a:lnTo>
                  <a:lnTo>
                    <a:pt x="40000" y="100909"/>
                  </a:lnTo>
                  <a:lnTo>
                    <a:pt x="41584" y="106363"/>
                  </a:lnTo>
                  <a:lnTo>
                    <a:pt x="46732" y="114545"/>
                  </a:lnTo>
                  <a:lnTo>
                    <a:pt x="49900" y="110454"/>
                  </a:lnTo>
                  <a:lnTo>
                    <a:pt x="55049" y="111818"/>
                  </a:lnTo>
                  <a:lnTo>
                    <a:pt x="61584" y="120000"/>
                  </a:lnTo>
                  <a:lnTo>
                    <a:pt x="66732" y="111818"/>
                  </a:lnTo>
                  <a:lnTo>
                    <a:pt x="78415" y="117272"/>
                  </a:lnTo>
                  <a:lnTo>
                    <a:pt x="64950" y="96818"/>
                  </a:lnTo>
                  <a:lnTo>
                    <a:pt x="69900" y="98181"/>
                  </a:lnTo>
                  <a:lnTo>
                    <a:pt x="73267" y="99545"/>
                  </a:lnTo>
                  <a:lnTo>
                    <a:pt x="73267" y="102272"/>
                  </a:lnTo>
                  <a:lnTo>
                    <a:pt x="76633" y="98181"/>
                  </a:lnTo>
                  <a:lnTo>
                    <a:pt x="81584" y="95454"/>
                  </a:lnTo>
                  <a:lnTo>
                    <a:pt x="69900" y="90000"/>
                  </a:lnTo>
                  <a:lnTo>
                    <a:pt x="80000" y="87272"/>
                  </a:lnTo>
                  <a:lnTo>
                    <a:pt x="90099" y="90000"/>
                  </a:lnTo>
                  <a:lnTo>
                    <a:pt x="88316" y="83181"/>
                  </a:lnTo>
                  <a:lnTo>
                    <a:pt x="86732" y="79090"/>
                  </a:lnTo>
                  <a:lnTo>
                    <a:pt x="81584" y="76363"/>
                  </a:lnTo>
                  <a:lnTo>
                    <a:pt x="86732" y="76363"/>
                  </a:lnTo>
                  <a:lnTo>
                    <a:pt x="90099" y="79090"/>
                  </a:lnTo>
                  <a:lnTo>
                    <a:pt x="95049" y="81818"/>
                  </a:lnTo>
                  <a:lnTo>
                    <a:pt x="101782" y="80454"/>
                  </a:lnTo>
                  <a:lnTo>
                    <a:pt x="91683" y="75000"/>
                  </a:lnTo>
                  <a:lnTo>
                    <a:pt x="83366" y="69545"/>
                  </a:lnTo>
                  <a:lnTo>
                    <a:pt x="69900" y="65454"/>
                  </a:lnTo>
                  <a:lnTo>
                    <a:pt x="66732" y="65454"/>
                  </a:lnTo>
                  <a:lnTo>
                    <a:pt x="66732" y="68181"/>
                  </a:lnTo>
                  <a:lnTo>
                    <a:pt x="68316" y="70909"/>
                  </a:lnTo>
                  <a:lnTo>
                    <a:pt x="61584" y="69545"/>
                  </a:lnTo>
                  <a:lnTo>
                    <a:pt x="58217" y="68181"/>
                  </a:lnTo>
                  <a:lnTo>
                    <a:pt x="58217" y="64090"/>
                  </a:lnTo>
                  <a:lnTo>
                    <a:pt x="58217" y="60000"/>
                  </a:lnTo>
                  <a:lnTo>
                    <a:pt x="66732" y="61363"/>
                  </a:lnTo>
                  <a:lnTo>
                    <a:pt x="66732" y="57272"/>
                  </a:lnTo>
                  <a:lnTo>
                    <a:pt x="63366" y="54545"/>
                  </a:lnTo>
                  <a:lnTo>
                    <a:pt x="53267" y="49090"/>
                  </a:lnTo>
                  <a:lnTo>
                    <a:pt x="46732" y="40909"/>
                  </a:lnTo>
                  <a:lnTo>
                    <a:pt x="48316" y="38181"/>
                  </a:lnTo>
                  <a:lnTo>
                    <a:pt x="51683" y="34090"/>
                  </a:lnTo>
                  <a:lnTo>
                    <a:pt x="53267" y="38181"/>
                  </a:lnTo>
                  <a:lnTo>
                    <a:pt x="58217" y="39545"/>
                  </a:lnTo>
                  <a:lnTo>
                    <a:pt x="63366" y="40909"/>
                  </a:lnTo>
                  <a:lnTo>
                    <a:pt x="66732" y="45000"/>
                  </a:lnTo>
                  <a:lnTo>
                    <a:pt x="66732" y="39545"/>
                  </a:lnTo>
                  <a:lnTo>
                    <a:pt x="71683" y="35454"/>
                  </a:lnTo>
                  <a:lnTo>
                    <a:pt x="73267" y="27272"/>
                  </a:lnTo>
                  <a:lnTo>
                    <a:pt x="76633" y="24545"/>
                  </a:lnTo>
                  <a:lnTo>
                    <a:pt x="81584" y="23181"/>
                  </a:lnTo>
                  <a:lnTo>
                    <a:pt x="98415" y="19090"/>
                  </a:lnTo>
                  <a:lnTo>
                    <a:pt x="106732" y="19090"/>
                  </a:lnTo>
                  <a:lnTo>
                    <a:pt x="111683" y="19090"/>
                  </a:lnTo>
                  <a:lnTo>
                    <a:pt x="113465" y="21818"/>
                  </a:lnTo>
                  <a:lnTo>
                    <a:pt x="118415" y="16363"/>
                  </a:lnTo>
                  <a:lnTo>
                    <a:pt x="116633" y="12272"/>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5" name="Shape 185"/>
            <p:cNvSpPr/>
            <p:nvPr/>
          </p:nvSpPr>
          <p:spPr>
            <a:xfrm>
              <a:off x="4695" y="3479"/>
              <a:ext cx="210" cy="352"/>
            </a:xfrm>
            <a:custGeom>
              <a:avLst/>
              <a:gdLst/>
              <a:ahLst/>
              <a:cxnLst/>
              <a:rect l="0" t="0" r="0" b="0"/>
              <a:pathLst>
                <a:path w="120000" h="120000" extrusionOk="0">
                  <a:moveTo>
                    <a:pt x="86285" y="103636"/>
                  </a:moveTo>
                  <a:lnTo>
                    <a:pt x="105714" y="98181"/>
                  </a:lnTo>
                  <a:lnTo>
                    <a:pt x="105714" y="84545"/>
                  </a:lnTo>
                  <a:lnTo>
                    <a:pt x="120000" y="79090"/>
                  </a:lnTo>
                  <a:lnTo>
                    <a:pt x="110857" y="65454"/>
                  </a:lnTo>
                  <a:lnTo>
                    <a:pt x="96000" y="62727"/>
                  </a:lnTo>
                  <a:lnTo>
                    <a:pt x="81714" y="51818"/>
                  </a:lnTo>
                  <a:lnTo>
                    <a:pt x="77142" y="32727"/>
                  </a:lnTo>
                  <a:lnTo>
                    <a:pt x="77142" y="24545"/>
                  </a:lnTo>
                  <a:lnTo>
                    <a:pt x="57714" y="10909"/>
                  </a:lnTo>
                  <a:lnTo>
                    <a:pt x="48000" y="5454"/>
                  </a:lnTo>
                  <a:lnTo>
                    <a:pt x="33714" y="5454"/>
                  </a:lnTo>
                  <a:lnTo>
                    <a:pt x="14285" y="0"/>
                  </a:lnTo>
                  <a:lnTo>
                    <a:pt x="0" y="24545"/>
                  </a:lnTo>
                  <a:lnTo>
                    <a:pt x="0" y="27272"/>
                  </a:lnTo>
                  <a:lnTo>
                    <a:pt x="9714" y="30000"/>
                  </a:lnTo>
                  <a:lnTo>
                    <a:pt x="18857" y="35454"/>
                  </a:lnTo>
                  <a:lnTo>
                    <a:pt x="18857" y="40909"/>
                  </a:lnTo>
                  <a:lnTo>
                    <a:pt x="18857" y="54545"/>
                  </a:lnTo>
                  <a:lnTo>
                    <a:pt x="24000" y="84545"/>
                  </a:lnTo>
                  <a:lnTo>
                    <a:pt x="38285" y="98181"/>
                  </a:lnTo>
                  <a:lnTo>
                    <a:pt x="62285" y="109090"/>
                  </a:lnTo>
                  <a:lnTo>
                    <a:pt x="77142" y="120000"/>
                  </a:lnTo>
                  <a:lnTo>
                    <a:pt x="86285" y="117272"/>
                  </a:lnTo>
                  <a:lnTo>
                    <a:pt x="86285" y="103636"/>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6" name="Shape 186"/>
            <p:cNvSpPr/>
            <p:nvPr/>
          </p:nvSpPr>
          <p:spPr>
            <a:xfrm>
              <a:off x="4831" y="3479"/>
              <a:ext cx="605" cy="704"/>
            </a:xfrm>
            <a:custGeom>
              <a:avLst/>
              <a:gdLst/>
              <a:ahLst/>
              <a:cxnLst/>
              <a:rect l="0" t="0" r="0" b="0"/>
              <a:pathLst>
                <a:path w="120000" h="120000" extrusionOk="0">
                  <a:moveTo>
                    <a:pt x="116633" y="12272"/>
                  </a:moveTo>
                  <a:lnTo>
                    <a:pt x="120000" y="4090"/>
                  </a:lnTo>
                  <a:lnTo>
                    <a:pt x="115049" y="0"/>
                  </a:lnTo>
                  <a:lnTo>
                    <a:pt x="110099" y="0"/>
                  </a:lnTo>
                  <a:lnTo>
                    <a:pt x="111683" y="6818"/>
                  </a:lnTo>
                  <a:lnTo>
                    <a:pt x="104950" y="9545"/>
                  </a:lnTo>
                  <a:lnTo>
                    <a:pt x="93267" y="12272"/>
                  </a:lnTo>
                  <a:lnTo>
                    <a:pt x="88316" y="12272"/>
                  </a:lnTo>
                  <a:lnTo>
                    <a:pt x="81584" y="12272"/>
                  </a:lnTo>
                  <a:lnTo>
                    <a:pt x="75049" y="9545"/>
                  </a:lnTo>
                  <a:lnTo>
                    <a:pt x="64950" y="15000"/>
                  </a:lnTo>
                  <a:lnTo>
                    <a:pt x="56633" y="17727"/>
                  </a:lnTo>
                  <a:lnTo>
                    <a:pt x="48316" y="17727"/>
                  </a:lnTo>
                  <a:lnTo>
                    <a:pt x="46732" y="23181"/>
                  </a:lnTo>
                  <a:lnTo>
                    <a:pt x="33267" y="24545"/>
                  </a:lnTo>
                  <a:lnTo>
                    <a:pt x="26534" y="31363"/>
                  </a:lnTo>
                  <a:lnTo>
                    <a:pt x="21584" y="31363"/>
                  </a:lnTo>
                  <a:lnTo>
                    <a:pt x="14851" y="34090"/>
                  </a:lnTo>
                  <a:lnTo>
                    <a:pt x="13267" y="34090"/>
                  </a:lnTo>
                  <a:lnTo>
                    <a:pt x="14851" y="39545"/>
                  </a:lnTo>
                  <a:lnTo>
                    <a:pt x="9900" y="42272"/>
                  </a:lnTo>
                  <a:lnTo>
                    <a:pt x="9900" y="49090"/>
                  </a:lnTo>
                  <a:lnTo>
                    <a:pt x="3168" y="51818"/>
                  </a:lnTo>
                  <a:lnTo>
                    <a:pt x="3168" y="58636"/>
                  </a:lnTo>
                  <a:lnTo>
                    <a:pt x="0" y="60000"/>
                  </a:lnTo>
                  <a:lnTo>
                    <a:pt x="6534" y="66818"/>
                  </a:lnTo>
                  <a:lnTo>
                    <a:pt x="14851" y="72272"/>
                  </a:lnTo>
                  <a:lnTo>
                    <a:pt x="11683" y="79090"/>
                  </a:lnTo>
                  <a:lnTo>
                    <a:pt x="18217" y="79090"/>
                  </a:lnTo>
                  <a:lnTo>
                    <a:pt x="23366" y="81818"/>
                  </a:lnTo>
                  <a:lnTo>
                    <a:pt x="40000" y="81818"/>
                  </a:lnTo>
                  <a:lnTo>
                    <a:pt x="56633" y="80454"/>
                  </a:lnTo>
                  <a:lnTo>
                    <a:pt x="71683" y="81818"/>
                  </a:lnTo>
                  <a:lnTo>
                    <a:pt x="66732" y="84545"/>
                  </a:lnTo>
                  <a:lnTo>
                    <a:pt x="64950" y="87272"/>
                  </a:lnTo>
                  <a:lnTo>
                    <a:pt x="58217" y="87272"/>
                  </a:lnTo>
                  <a:lnTo>
                    <a:pt x="51683" y="85909"/>
                  </a:lnTo>
                  <a:lnTo>
                    <a:pt x="41584" y="83181"/>
                  </a:lnTo>
                  <a:lnTo>
                    <a:pt x="36633" y="85909"/>
                  </a:lnTo>
                  <a:lnTo>
                    <a:pt x="31683" y="87272"/>
                  </a:lnTo>
                  <a:lnTo>
                    <a:pt x="26534" y="94090"/>
                  </a:lnTo>
                  <a:lnTo>
                    <a:pt x="31683" y="96818"/>
                  </a:lnTo>
                  <a:lnTo>
                    <a:pt x="36633" y="99545"/>
                  </a:lnTo>
                  <a:lnTo>
                    <a:pt x="40000" y="100909"/>
                  </a:lnTo>
                  <a:lnTo>
                    <a:pt x="41584" y="106363"/>
                  </a:lnTo>
                  <a:lnTo>
                    <a:pt x="46732" y="114545"/>
                  </a:lnTo>
                  <a:lnTo>
                    <a:pt x="49900" y="110454"/>
                  </a:lnTo>
                  <a:lnTo>
                    <a:pt x="55049" y="111818"/>
                  </a:lnTo>
                  <a:lnTo>
                    <a:pt x="61584" y="120000"/>
                  </a:lnTo>
                  <a:lnTo>
                    <a:pt x="66732" y="111818"/>
                  </a:lnTo>
                  <a:lnTo>
                    <a:pt x="78415" y="117272"/>
                  </a:lnTo>
                  <a:lnTo>
                    <a:pt x="64950" y="96818"/>
                  </a:lnTo>
                  <a:lnTo>
                    <a:pt x="69900" y="98181"/>
                  </a:lnTo>
                  <a:lnTo>
                    <a:pt x="73267" y="99545"/>
                  </a:lnTo>
                  <a:lnTo>
                    <a:pt x="73267" y="102272"/>
                  </a:lnTo>
                  <a:lnTo>
                    <a:pt x="76633" y="98181"/>
                  </a:lnTo>
                  <a:lnTo>
                    <a:pt x="81584" y="95454"/>
                  </a:lnTo>
                  <a:lnTo>
                    <a:pt x="69900" y="90000"/>
                  </a:lnTo>
                  <a:lnTo>
                    <a:pt x="80000" y="87272"/>
                  </a:lnTo>
                  <a:lnTo>
                    <a:pt x="90099" y="90000"/>
                  </a:lnTo>
                  <a:lnTo>
                    <a:pt x="88316" y="83181"/>
                  </a:lnTo>
                  <a:lnTo>
                    <a:pt x="86732" y="79090"/>
                  </a:lnTo>
                  <a:lnTo>
                    <a:pt x="81584" y="76363"/>
                  </a:lnTo>
                  <a:lnTo>
                    <a:pt x="86732" y="76363"/>
                  </a:lnTo>
                  <a:lnTo>
                    <a:pt x="90099" y="79090"/>
                  </a:lnTo>
                  <a:lnTo>
                    <a:pt x="95049" y="81818"/>
                  </a:lnTo>
                  <a:lnTo>
                    <a:pt x="101782" y="80454"/>
                  </a:lnTo>
                  <a:lnTo>
                    <a:pt x="91683" y="75000"/>
                  </a:lnTo>
                  <a:lnTo>
                    <a:pt x="83366" y="69545"/>
                  </a:lnTo>
                  <a:lnTo>
                    <a:pt x="69900" y="65454"/>
                  </a:lnTo>
                  <a:lnTo>
                    <a:pt x="66732" y="65454"/>
                  </a:lnTo>
                  <a:lnTo>
                    <a:pt x="66732" y="68181"/>
                  </a:lnTo>
                  <a:lnTo>
                    <a:pt x="68316" y="70909"/>
                  </a:lnTo>
                  <a:lnTo>
                    <a:pt x="61584" y="69545"/>
                  </a:lnTo>
                  <a:lnTo>
                    <a:pt x="58217" y="68181"/>
                  </a:lnTo>
                  <a:lnTo>
                    <a:pt x="58217" y="64090"/>
                  </a:lnTo>
                  <a:lnTo>
                    <a:pt x="58217" y="60000"/>
                  </a:lnTo>
                  <a:lnTo>
                    <a:pt x="66732" y="61363"/>
                  </a:lnTo>
                  <a:lnTo>
                    <a:pt x="66732" y="57272"/>
                  </a:lnTo>
                  <a:lnTo>
                    <a:pt x="63366" y="54545"/>
                  </a:lnTo>
                  <a:lnTo>
                    <a:pt x="53267" y="49090"/>
                  </a:lnTo>
                  <a:lnTo>
                    <a:pt x="46732" y="40909"/>
                  </a:lnTo>
                  <a:lnTo>
                    <a:pt x="48316" y="38181"/>
                  </a:lnTo>
                  <a:lnTo>
                    <a:pt x="51683" y="34090"/>
                  </a:lnTo>
                  <a:lnTo>
                    <a:pt x="53267" y="38181"/>
                  </a:lnTo>
                  <a:lnTo>
                    <a:pt x="58217" y="39545"/>
                  </a:lnTo>
                  <a:lnTo>
                    <a:pt x="63366" y="40909"/>
                  </a:lnTo>
                  <a:lnTo>
                    <a:pt x="66732" y="45000"/>
                  </a:lnTo>
                  <a:lnTo>
                    <a:pt x="66732" y="39545"/>
                  </a:lnTo>
                  <a:lnTo>
                    <a:pt x="71683" y="35454"/>
                  </a:lnTo>
                  <a:lnTo>
                    <a:pt x="73267" y="27272"/>
                  </a:lnTo>
                  <a:lnTo>
                    <a:pt x="76633" y="24545"/>
                  </a:lnTo>
                  <a:lnTo>
                    <a:pt x="81584" y="23181"/>
                  </a:lnTo>
                  <a:lnTo>
                    <a:pt x="98415" y="19090"/>
                  </a:lnTo>
                  <a:lnTo>
                    <a:pt x="106732" y="19090"/>
                  </a:lnTo>
                  <a:lnTo>
                    <a:pt x="111683" y="19090"/>
                  </a:lnTo>
                  <a:lnTo>
                    <a:pt x="113465" y="21818"/>
                  </a:lnTo>
                  <a:lnTo>
                    <a:pt x="118415" y="16363"/>
                  </a:lnTo>
                  <a:lnTo>
                    <a:pt x="116633" y="12272"/>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7" name="Shape 187"/>
            <p:cNvSpPr/>
            <p:nvPr/>
          </p:nvSpPr>
          <p:spPr>
            <a:xfrm>
              <a:off x="4831" y="3488"/>
              <a:ext cx="243" cy="191"/>
            </a:xfrm>
            <a:custGeom>
              <a:avLst/>
              <a:gdLst/>
              <a:ahLst/>
              <a:cxnLst/>
              <a:rect l="0" t="0" r="0" b="0"/>
              <a:pathLst>
                <a:path w="120000" h="120000" extrusionOk="0">
                  <a:moveTo>
                    <a:pt x="111639" y="20000"/>
                  </a:moveTo>
                  <a:lnTo>
                    <a:pt x="90983" y="10000"/>
                  </a:lnTo>
                  <a:lnTo>
                    <a:pt x="87049" y="0"/>
                  </a:lnTo>
                  <a:lnTo>
                    <a:pt x="65901" y="0"/>
                  </a:lnTo>
                  <a:lnTo>
                    <a:pt x="36885" y="15000"/>
                  </a:lnTo>
                  <a:lnTo>
                    <a:pt x="24590" y="20000"/>
                  </a:lnTo>
                  <a:lnTo>
                    <a:pt x="12295" y="25000"/>
                  </a:lnTo>
                  <a:lnTo>
                    <a:pt x="7868" y="45000"/>
                  </a:lnTo>
                  <a:lnTo>
                    <a:pt x="0" y="40000"/>
                  </a:lnTo>
                  <a:lnTo>
                    <a:pt x="0" y="55000"/>
                  </a:lnTo>
                  <a:lnTo>
                    <a:pt x="3934" y="90000"/>
                  </a:lnTo>
                  <a:lnTo>
                    <a:pt x="16229" y="110000"/>
                  </a:lnTo>
                  <a:lnTo>
                    <a:pt x="29016" y="115000"/>
                  </a:lnTo>
                  <a:lnTo>
                    <a:pt x="32950" y="120000"/>
                  </a:lnTo>
                  <a:lnTo>
                    <a:pt x="36885" y="120000"/>
                  </a:lnTo>
                  <a:lnTo>
                    <a:pt x="53606" y="110000"/>
                  </a:lnTo>
                  <a:lnTo>
                    <a:pt x="65901" y="110000"/>
                  </a:lnTo>
                  <a:lnTo>
                    <a:pt x="82622" y="85000"/>
                  </a:lnTo>
                  <a:lnTo>
                    <a:pt x="116065" y="80000"/>
                  </a:lnTo>
                  <a:lnTo>
                    <a:pt x="120000" y="65000"/>
                  </a:lnTo>
                  <a:lnTo>
                    <a:pt x="120000" y="40000"/>
                  </a:lnTo>
                  <a:lnTo>
                    <a:pt x="111639" y="20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8" name="Shape 188"/>
            <p:cNvSpPr/>
            <p:nvPr/>
          </p:nvSpPr>
          <p:spPr>
            <a:xfrm>
              <a:off x="4965" y="3184"/>
              <a:ext cx="589" cy="408"/>
            </a:xfrm>
            <a:custGeom>
              <a:avLst/>
              <a:gdLst/>
              <a:ahLst/>
              <a:cxnLst/>
              <a:rect l="0" t="0" r="0" b="0"/>
              <a:pathLst>
                <a:path w="120000" h="120000" extrusionOk="0">
                  <a:moveTo>
                    <a:pt x="92542" y="75294"/>
                  </a:moveTo>
                  <a:lnTo>
                    <a:pt x="99457" y="72941"/>
                  </a:lnTo>
                  <a:lnTo>
                    <a:pt x="104542" y="68235"/>
                  </a:lnTo>
                  <a:lnTo>
                    <a:pt x="114915" y="70588"/>
                  </a:lnTo>
                  <a:lnTo>
                    <a:pt x="120000" y="68235"/>
                  </a:lnTo>
                  <a:lnTo>
                    <a:pt x="114915" y="58823"/>
                  </a:lnTo>
                  <a:lnTo>
                    <a:pt x="106372" y="51764"/>
                  </a:lnTo>
                  <a:lnTo>
                    <a:pt x="111457" y="42352"/>
                  </a:lnTo>
                  <a:lnTo>
                    <a:pt x="111457" y="30588"/>
                  </a:lnTo>
                  <a:lnTo>
                    <a:pt x="111457" y="21176"/>
                  </a:lnTo>
                  <a:lnTo>
                    <a:pt x="116542" y="18823"/>
                  </a:lnTo>
                  <a:lnTo>
                    <a:pt x="118372" y="14117"/>
                  </a:lnTo>
                  <a:lnTo>
                    <a:pt x="118372" y="9411"/>
                  </a:lnTo>
                  <a:lnTo>
                    <a:pt x="118372" y="4705"/>
                  </a:lnTo>
                  <a:lnTo>
                    <a:pt x="108000" y="4705"/>
                  </a:lnTo>
                  <a:lnTo>
                    <a:pt x="106372" y="0"/>
                  </a:lnTo>
                  <a:lnTo>
                    <a:pt x="97830" y="2352"/>
                  </a:lnTo>
                  <a:lnTo>
                    <a:pt x="92542" y="0"/>
                  </a:lnTo>
                  <a:lnTo>
                    <a:pt x="84000" y="2352"/>
                  </a:lnTo>
                  <a:lnTo>
                    <a:pt x="73830" y="7058"/>
                  </a:lnTo>
                  <a:lnTo>
                    <a:pt x="65288" y="23529"/>
                  </a:lnTo>
                  <a:lnTo>
                    <a:pt x="54915" y="25882"/>
                  </a:lnTo>
                  <a:lnTo>
                    <a:pt x="44542" y="25882"/>
                  </a:lnTo>
                  <a:lnTo>
                    <a:pt x="39457" y="25882"/>
                  </a:lnTo>
                  <a:lnTo>
                    <a:pt x="34372" y="32941"/>
                  </a:lnTo>
                  <a:lnTo>
                    <a:pt x="15457" y="32941"/>
                  </a:lnTo>
                  <a:lnTo>
                    <a:pt x="8745" y="30588"/>
                  </a:lnTo>
                  <a:lnTo>
                    <a:pt x="8745" y="23529"/>
                  </a:lnTo>
                  <a:lnTo>
                    <a:pt x="1830" y="18823"/>
                  </a:lnTo>
                  <a:lnTo>
                    <a:pt x="0" y="25882"/>
                  </a:lnTo>
                  <a:lnTo>
                    <a:pt x="1830" y="35294"/>
                  </a:lnTo>
                  <a:lnTo>
                    <a:pt x="5288" y="44705"/>
                  </a:lnTo>
                  <a:lnTo>
                    <a:pt x="13830" y="54117"/>
                  </a:lnTo>
                  <a:lnTo>
                    <a:pt x="10372" y="65882"/>
                  </a:lnTo>
                  <a:lnTo>
                    <a:pt x="6915" y="68235"/>
                  </a:lnTo>
                  <a:lnTo>
                    <a:pt x="6915" y="77647"/>
                  </a:lnTo>
                  <a:lnTo>
                    <a:pt x="10372" y="80000"/>
                  </a:lnTo>
                  <a:lnTo>
                    <a:pt x="8745" y="89411"/>
                  </a:lnTo>
                  <a:lnTo>
                    <a:pt x="10372" y="94117"/>
                  </a:lnTo>
                  <a:lnTo>
                    <a:pt x="18915" y="98823"/>
                  </a:lnTo>
                  <a:lnTo>
                    <a:pt x="22372" y="108235"/>
                  </a:lnTo>
                  <a:lnTo>
                    <a:pt x="22372" y="120000"/>
                  </a:lnTo>
                  <a:lnTo>
                    <a:pt x="22372" y="117647"/>
                  </a:lnTo>
                  <a:lnTo>
                    <a:pt x="30915" y="117647"/>
                  </a:lnTo>
                  <a:lnTo>
                    <a:pt x="39457" y="112941"/>
                  </a:lnTo>
                  <a:lnTo>
                    <a:pt x="49830" y="103529"/>
                  </a:lnTo>
                  <a:lnTo>
                    <a:pt x="56542" y="108235"/>
                  </a:lnTo>
                  <a:lnTo>
                    <a:pt x="63457" y="108235"/>
                  </a:lnTo>
                  <a:lnTo>
                    <a:pt x="68542" y="108235"/>
                  </a:lnTo>
                  <a:lnTo>
                    <a:pt x="80542" y="103529"/>
                  </a:lnTo>
                  <a:lnTo>
                    <a:pt x="87457" y="98823"/>
                  </a:lnTo>
                  <a:lnTo>
                    <a:pt x="85830" y="87058"/>
                  </a:lnTo>
                  <a:lnTo>
                    <a:pt x="90915" y="87058"/>
                  </a:lnTo>
                  <a:lnTo>
                    <a:pt x="92542" y="82352"/>
                  </a:lnTo>
                  <a:lnTo>
                    <a:pt x="92542" y="75294"/>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9" name="Shape 189"/>
            <p:cNvSpPr/>
            <p:nvPr/>
          </p:nvSpPr>
          <p:spPr>
            <a:xfrm>
              <a:off x="4831" y="3488"/>
              <a:ext cx="243" cy="191"/>
            </a:xfrm>
            <a:custGeom>
              <a:avLst/>
              <a:gdLst/>
              <a:ahLst/>
              <a:cxnLst/>
              <a:rect l="0" t="0" r="0" b="0"/>
              <a:pathLst>
                <a:path w="120000" h="120000" extrusionOk="0">
                  <a:moveTo>
                    <a:pt x="111639" y="20000"/>
                  </a:moveTo>
                  <a:lnTo>
                    <a:pt x="90983" y="10000"/>
                  </a:lnTo>
                  <a:lnTo>
                    <a:pt x="87049" y="0"/>
                  </a:lnTo>
                  <a:lnTo>
                    <a:pt x="65901" y="0"/>
                  </a:lnTo>
                  <a:lnTo>
                    <a:pt x="36885" y="15000"/>
                  </a:lnTo>
                  <a:lnTo>
                    <a:pt x="24590" y="20000"/>
                  </a:lnTo>
                  <a:lnTo>
                    <a:pt x="12295" y="25000"/>
                  </a:lnTo>
                  <a:lnTo>
                    <a:pt x="7868" y="45000"/>
                  </a:lnTo>
                  <a:lnTo>
                    <a:pt x="0" y="40000"/>
                  </a:lnTo>
                  <a:lnTo>
                    <a:pt x="0" y="55000"/>
                  </a:lnTo>
                  <a:lnTo>
                    <a:pt x="3934" y="90000"/>
                  </a:lnTo>
                  <a:lnTo>
                    <a:pt x="16229" y="110000"/>
                  </a:lnTo>
                  <a:lnTo>
                    <a:pt x="29016" y="115000"/>
                  </a:lnTo>
                  <a:lnTo>
                    <a:pt x="32950" y="120000"/>
                  </a:lnTo>
                  <a:lnTo>
                    <a:pt x="36885" y="120000"/>
                  </a:lnTo>
                  <a:lnTo>
                    <a:pt x="53606" y="110000"/>
                  </a:lnTo>
                  <a:lnTo>
                    <a:pt x="65901" y="110000"/>
                  </a:lnTo>
                  <a:lnTo>
                    <a:pt x="82622" y="85000"/>
                  </a:lnTo>
                  <a:lnTo>
                    <a:pt x="116065" y="80000"/>
                  </a:lnTo>
                  <a:lnTo>
                    <a:pt x="120000" y="65000"/>
                  </a:lnTo>
                  <a:lnTo>
                    <a:pt x="120000" y="40000"/>
                  </a:lnTo>
                  <a:lnTo>
                    <a:pt x="111639" y="2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0" name="Shape 190"/>
            <p:cNvSpPr/>
            <p:nvPr/>
          </p:nvSpPr>
          <p:spPr>
            <a:xfrm>
              <a:off x="4965" y="3184"/>
              <a:ext cx="589" cy="408"/>
            </a:xfrm>
            <a:custGeom>
              <a:avLst/>
              <a:gdLst/>
              <a:ahLst/>
              <a:cxnLst/>
              <a:rect l="0" t="0" r="0" b="0"/>
              <a:pathLst>
                <a:path w="120000" h="120000" extrusionOk="0">
                  <a:moveTo>
                    <a:pt x="92542" y="75294"/>
                  </a:moveTo>
                  <a:lnTo>
                    <a:pt x="99457" y="72941"/>
                  </a:lnTo>
                  <a:lnTo>
                    <a:pt x="104542" y="68235"/>
                  </a:lnTo>
                  <a:lnTo>
                    <a:pt x="114915" y="70588"/>
                  </a:lnTo>
                  <a:lnTo>
                    <a:pt x="120000" y="68235"/>
                  </a:lnTo>
                  <a:lnTo>
                    <a:pt x="114915" y="58823"/>
                  </a:lnTo>
                  <a:lnTo>
                    <a:pt x="106372" y="51764"/>
                  </a:lnTo>
                  <a:lnTo>
                    <a:pt x="111457" y="42352"/>
                  </a:lnTo>
                  <a:lnTo>
                    <a:pt x="111457" y="30588"/>
                  </a:lnTo>
                  <a:lnTo>
                    <a:pt x="111457" y="21176"/>
                  </a:lnTo>
                  <a:lnTo>
                    <a:pt x="116542" y="18823"/>
                  </a:lnTo>
                  <a:lnTo>
                    <a:pt x="118372" y="14117"/>
                  </a:lnTo>
                  <a:lnTo>
                    <a:pt x="118372" y="9411"/>
                  </a:lnTo>
                  <a:lnTo>
                    <a:pt x="118372" y="4705"/>
                  </a:lnTo>
                  <a:lnTo>
                    <a:pt x="108000" y="4705"/>
                  </a:lnTo>
                  <a:lnTo>
                    <a:pt x="106372" y="0"/>
                  </a:lnTo>
                  <a:lnTo>
                    <a:pt x="97830" y="2352"/>
                  </a:lnTo>
                  <a:lnTo>
                    <a:pt x="92542" y="0"/>
                  </a:lnTo>
                  <a:lnTo>
                    <a:pt x="84000" y="2352"/>
                  </a:lnTo>
                  <a:lnTo>
                    <a:pt x="73830" y="7058"/>
                  </a:lnTo>
                  <a:lnTo>
                    <a:pt x="65288" y="23529"/>
                  </a:lnTo>
                  <a:lnTo>
                    <a:pt x="54915" y="25882"/>
                  </a:lnTo>
                  <a:lnTo>
                    <a:pt x="44542" y="25882"/>
                  </a:lnTo>
                  <a:lnTo>
                    <a:pt x="39457" y="25882"/>
                  </a:lnTo>
                  <a:lnTo>
                    <a:pt x="34372" y="32941"/>
                  </a:lnTo>
                  <a:lnTo>
                    <a:pt x="15457" y="32941"/>
                  </a:lnTo>
                  <a:lnTo>
                    <a:pt x="8745" y="30588"/>
                  </a:lnTo>
                  <a:lnTo>
                    <a:pt x="8745" y="23529"/>
                  </a:lnTo>
                  <a:lnTo>
                    <a:pt x="1830" y="18823"/>
                  </a:lnTo>
                  <a:lnTo>
                    <a:pt x="0" y="25882"/>
                  </a:lnTo>
                  <a:lnTo>
                    <a:pt x="1830" y="35294"/>
                  </a:lnTo>
                  <a:lnTo>
                    <a:pt x="5288" y="44705"/>
                  </a:lnTo>
                  <a:lnTo>
                    <a:pt x="13830" y="54117"/>
                  </a:lnTo>
                  <a:lnTo>
                    <a:pt x="10372" y="65882"/>
                  </a:lnTo>
                  <a:lnTo>
                    <a:pt x="6915" y="68235"/>
                  </a:lnTo>
                  <a:lnTo>
                    <a:pt x="6915" y="77647"/>
                  </a:lnTo>
                  <a:lnTo>
                    <a:pt x="10372" y="80000"/>
                  </a:lnTo>
                  <a:lnTo>
                    <a:pt x="8745" y="89411"/>
                  </a:lnTo>
                  <a:lnTo>
                    <a:pt x="10372" y="94117"/>
                  </a:lnTo>
                  <a:lnTo>
                    <a:pt x="18915" y="98823"/>
                  </a:lnTo>
                  <a:lnTo>
                    <a:pt x="22372" y="108235"/>
                  </a:lnTo>
                  <a:lnTo>
                    <a:pt x="22372" y="120000"/>
                  </a:lnTo>
                  <a:lnTo>
                    <a:pt x="22372" y="117647"/>
                  </a:lnTo>
                  <a:lnTo>
                    <a:pt x="30915" y="117647"/>
                  </a:lnTo>
                  <a:lnTo>
                    <a:pt x="39457" y="112941"/>
                  </a:lnTo>
                  <a:lnTo>
                    <a:pt x="49830" y="103529"/>
                  </a:lnTo>
                  <a:lnTo>
                    <a:pt x="56542" y="108235"/>
                  </a:lnTo>
                  <a:lnTo>
                    <a:pt x="63457" y="108235"/>
                  </a:lnTo>
                  <a:lnTo>
                    <a:pt x="68542" y="108235"/>
                  </a:lnTo>
                  <a:lnTo>
                    <a:pt x="80542" y="103529"/>
                  </a:lnTo>
                  <a:lnTo>
                    <a:pt x="87457" y="98823"/>
                  </a:lnTo>
                  <a:lnTo>
                    <a:pt x="85830" y="87058"/>
                  </a:lnTo>
                  <a:lnTo>
                    <a:pt x="90915" y="87058"/>
                  </a:lnTo>
                  <a:lnTo>
                    <a:pt x="92542" y="82352"/>
                  </a:lnTo>
                  <a:lnTo>
                    <a:pt x="92542" y="75294"/>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1" name="Shape 191"/>
            <p:cNvSpPr/>
            <p:nvPr/>
          </p:nvSpPr>
          <p:spPr>
            <a:xfrm>
              <a:off x="5404" y="3415"/>
              <a:ext cx="363" cy="615"/>
            </a:xfrm>
            <a:custGeom>
              <a:avLst/>
              <a:gdLst/>
              <a:ahLst/>
              <a:cxnLst/>
              <a:rect l="0" t="0" r="0" b="0"/>
              <a:pathLst>
                <a:path w="120000" h="120000" extrusionOk="0">
                  <a:moveTo>
                    <a:pt x="99890" y="10909"/>
                  </a:moveTo>
                  <a:lnTo>
                    <a:pt x="72197" y="7792"/>
                  </a:lnTo>
                  <a:lnTo>
                    <a:pt x="60989" y="4675"/>
                  </a:lnTo>
                  <a:lnTo>
                    <a:pt x="49780" y="0"/>
                  </a:lnTo>
                  <a:lnTo>
                    <a:pt x="41538" y="1558"/>
                  </a:lnTo>
                  <a:lnTo>
                    <a:pt x="24725" y="0"/>
                  </a:lnTo>
                  <a:lnTo>
                    <a:pt x="16483" y="3116"/>
                  </a:lnTo>
                  <a:lnTo>
                    <a:pt x="5274" y="4675"/>
                  </a:lnTo>
                  <a:lnTo>
                    <a:pt x="5274" y="9350"/>
                  </a:lnTo>
                  <a:lnTo>
                    <a:pt x="2637" y="12467"/>
                  </a:lnTo>
                  <a:lnTo>
                    <a:pt x="10879" y="17142"/>
                  </a:lnTo>
                  <a:lnTo>
                    <a:pt x="5274" y="26493"/>
                  </a:lnTo>
                  <a:lnTo>
                    <a:pt x="8241" y="31168"/>
                  </a:lnTo>
                  <a:lnTo>
                    <a:pt x="0" y="37402"/>
                  </a:lnTo>
                  <a:lnTo>
                    <a:pt x="0" y="38961"/>
                  </a:lnTo>
                  <a:lnTo>
                    <a:pt x="22087" y="35844"/>
                  </a:lnTo>
                  <a:lnTo>
                    <a:pt x="13846" y="42077"/>
                  </a:lnTo>
                  <a:lnTo>
                    <a:pt x="10879" y="49870"/>
                  </a:lnTo>
                  <a:lnTo>
                    <a:pt x="16483" y="63896"/>
                  </a:lnTo>
                  <a:lnTo>
                    <a:pt x="38901" y="60779"/>
                  </a:lnTo>
                  <a:lnTo>
                    <a:pt x="38901" y="68571"/>
                  </a:lnTo>
                  <a:lnTo>
                    <a:pt x="52747" y="74805"/>
                  </a:lnTo>
                  <a:lnTo>
                    <a:pt x="49780" y="79480"/>
                  </a:lnTo>
                  <a:lnTo>
                    <a:pt x="55384" y="84155"/>
                  </a:lnTo>
                  <a:lnTo>
                    <a:pt x="44175" y="87272"/>
                  </a:lnTo>
                  <a:lnTo>
                    <a:pt x="33296" y="85714"/>
                  </a:lnTo>
                  <a:lnTo>
                    <a:pt x="33296" y="91948"/>
                  </a:lnTo>
                  <a:lnTo>
                    <a:pt x="41538" y="96623"/>
                  </a:lnTo>
                  <a:lnTo>
                    <a:pt x="49780" y="93506"/>
                  </a:lnTo>
                  <a:lnTo>
                    <a:pt x="55384" y="93506"/>
                  </a:lnTo>
                  <a:lnTo>
                    <a:pt x="60989" y="95064"/>
                  </a:lnTo>
                  <a:lnTo>
                    <a:pt x="72197" y="98181"/>
                  </a:lnTo>
                  <a:lnTo>
                    <a:pt x="74835" y="102857"/>
                  </a:lnTo>
                  <a:lnTo>
                    <a:pt x="77472" y="109090"/>
                  </a:lnTo>
                  <a:lnTo>
                    <a:pt x="88681" y="112207"/>
                  </a:lnTo>
                  <a:lnTo>
                    <a:pt x="80439" y="115324"/>
                  </a:lnTo>
                  <a:lnTo>
                    <a:pt x="80439" y="116883"/>
                  </a:lnTo>
                  <a:lnTo>
                    <a:pt x="86043" y="116883"/>
                  </a:lnTo>
                  <a:lnTo>
                    <a:pt x="113736" y="113766"/>
                  </a:lnTo>
                  <a:lnTo>
                    <a:pt x="111098" y="120000"/>
                  </a:lnTo>
                  <a:lnTo>
                    <a:pt x="120000" y="117272"/>
                  </a:lnTo>
                  <a:lnTo>
                    <a:pt x="118681" y="112597"/>
                  </a:lnTo>
                  <a:lnTo>
                    <a:pt x="116703" y="10909"/>
                  </a:lnTo>
                  <a:lnTo>
                    <a:pt x="99890" y="10909"/>
                  </a:lnTo>
                  <a:lnTo>
                    <a:pt x="94285" y="26493"/>
                  </a:lnTo>
                  <a:lnTo>
                    <a:pt x="105494" y="29610"/>
                  </a:lnTo>
                  <a:lnTo>
                    <a:pt x="94285" y="32727"/>
                  </a:lnTo>
                  <a:lnTo>
                    <a:pt x="80439" y="32727"/>
                  </a:lnTo>
                  <a:lnTo>
                    <a:pt x="58021" y="38961"/>
                  </a:lnTo>
                  <a:lnTo>
                    <a:pt x="49780" y="38961"/>
                  </a:lnTo>
                  <a:lnTo>
                    <a:pt x="44175" y="38961"/>
                  </a:lnTo>
                  <a:lnTo>
                    <a:pt x="30329" y="40519"/>
                  </a:lnTo>
                  <a:lnTo>
                    <a:pt x="22087" y="45194"/>
                  </a:lnTo>
                  <a:lnTo>
                    <a:pt x="13846" y="51428"/>
                  </a:lnTo>
                  <a:lnTo>
                    <a:pt x="13846" y="48311"/>
                  </a:lnTo>
                  <a:lnTo>
                    <a:pt x="19450" y="45194"/>
                  </a:lnTo>
                  <a:lnTo>
                    <a:pt x="27692" y="38961"/>
                  </a:lnTo>
                  <a:lnTo>
                    <a:pt x="41538" y="32727"/>
                  </a:lnTo>
                  <a:lnTo>
                    <a:pt x="44175" y="23376"/>
                  </a:lnTo>
                  <a:lnTo>
                    <a:pt x="60989" y="20259"/>
                  </a:lnTo>
                  <a:lnTo>
                    <a:pt x="77472" y="18701"/>
                  </a:lnTo>
                  <a:lnTo>
                    <a:pt x="94285" y="15584"/>
                  </a:lnTo>
                  <a:lnTo>
                    <a:pt x="96923" y="15584"/>
                  </a:lnTo>
                  <a:lnTo>
                    <a:pt x="99890" y="18701"/>
                  </a:lnTo>
                  <a:lnTo>
                    <a:pt x="113736" y="20259"/>
                  </a:lnTo>
                  <a:lnTo>
                    <a:pt x="108131" y="21818"/>
                  </a:lnTo>
                  <a:lnTo>
                    <a:pt x="94285" y="26493"/>
                  </a:lnTo>
                  <a:lnTo>
                    <a:pt x="99890" y="10909"/>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2" name="Shape 192"/>
            <p:cNvSpPr/>
            <p:nvPr/>
          </p:nvSpPr>
          <p:spPr>
            <a:xfrm>
              <a:off x="5404" y="3415"/>
              <a:ext cx="361" cy="615"/>
            </a:xfrm>
            <a:custGeom>
              <a:avLst/>
              <a:gdLst/>
              <a:ahLst/>
              <a:cxnLst/>
              <a:rect l="0" t="0" r="0" b="0"/>
              <a:pathLst>
                <a:path w="120000" h="120000" extrusionOk="0">
                  <a:moveTo>
                    <a:pt x="100441" y="10909"/>
                  </a:moveTo>
                  <a:lnTo>
                    <a:pt x="72596" y="7792"/>
                  </a:lnTo>
                  <a:lnTo>
                    <a:pt x="61325" y="4675"/>
                  </a:lnTo>
                  <a:lnTo>
                    <a:pt x="50055" y="0"/>
                  </a:lnTo>
                  <a:lnTo>
                    <a:pt x="41767" y="1558"/>
                  </a:lnTo>
                  <a:lnTo>
                    <a:pt x="24861" y="0"/>
                  </a:lnTo>
                  <a:lnTo>
                    <a:pt x="16574" y="3116"/>
                  </a:lnTo>
                  <a:lnTo>
                    <a:pt x="5303" y="4675"/>
                  </a:lnTo>
                  <a:lnTo>
                    <a:pt x="5303" y="9350"/>
                  </a:lnTo>
                  <a:lnTo>
                    <a:pt x="2651" y="12467"/>
                  </a:lnTo>
                  <a:lnTo>
                    <a:pt x="10939" y="17142"/>
                  </a:lnTo>
                  <a:lnTo>
                    <a:pt x="5303" y="26493"/>
                  </a:lnTo>
                  <a:lnTo>
                    <a:pt x="8287" y="31168"/>
                  </a:lnTo>
                  <a:lnTo>
                    <a:pt x="0" y="37402"/>
                  </a:lnTo>
                  <a:lnTo>
                    <a:pt x="0" y="38961"/>
                  </a:lnTo>
                  <a:lnTo>
                    <a:pt x="22209" y="35844"/>
                  </a:lnTo>
                  <a:lnTo>
                    <a:pt x="13922" y="42077"/>
                  </a:lnTo>
                  <a:lnTo>
                    <a:pt x="10939" y="49870"/>
                  </a:lnTo>
                  <a:lnTo>
                    <a:pt x="16574" y="63896"/>
                  </a:lnTo>
                  <a:lnTo>
                    <a:pt x="39116" y="60779"/>
                  </a:lnTo>
                  <a:lnTo>
                    <a:pt x="39116" y="68571"/>
                  </a:lnTo>
                  <a:lnTo>
                    <a:pt x="53038" y="74805"/>
                  </a:lnTo>
                  <a:lnTo>
                    <a:pt x="50055" y="79480"/>
                  </a:lnTo>
                  <a:lnTo>
                    <a:pt x="55690" y="84155"/>
                  </a:lnTo>
                  <a:lnTo>
                    <a:pt x="44419" y="87272"/>
                  </a:lnTo>
                  <a:lnTo>
                    <a:pt x="33480" y="85714"/>
                  </a:lnTo>
                  <a:lnTo>
                    <a:pt x="33480" y="91948"/>
                  </a:lnTo>
                  <a:lnTo>
                    <a:pt x="41767" y="96623"/>
                  </a:lnTo>
                  <a:lnTo>
                    <a:pt x="50055" y="93506"/>
                  </a:lnTo>
                  <a:lnTo>
                    <a:pt x="55690" y="93506"/>
                  </a:lnTo>
                  <a:lnTo>
                    <a:pt x="61325" y="95064"/>
                  </a:lnTo>
                  <a:lnTo>
                    <a:pt x="72596" y="98181"/>
                  </a:lnTo>
                  <a:lnTo>
                    <a:pt x="75248" y="102857"/>
                  </a:lnTo>
                  <a:lnTo>
                    <a:pt x="77900" y="109090"/>
                  </a:lnTo>
                  <a:lnTo>
                    <a:pt x="89171" y="112207"/>
                  </a:lnTo>
                  <a:lnTo>
                    <a:pt x="80883" y="115324"/>
                  </a:lnTo>
                  <a:lnTo>
                    <a:pt x="80883" y="116883"/>
                  </a:lnTo>
                  <a:lnTo>
                    <a:pt x="86519" y="116883"/>
                  </a:lnTo>
                  <a:lnTo>
                    <a:pt x="114364" y="113766"/>
                  </a:lnTo>
                  <a:lnTo>
                    <a:pt x="111712" y="120000"/>
                  </a:lnTo>
                  <a:lnTo>
                    <a:pt x="120000" y="116883"/>
                  </a:lnTo>
                  <a:lnTo>
                    <a:pt x="117348" y="9740"/>
                  </a:lnTo>
                  <a:lnTo>
                    <a:pt x="100441" y="10909"/>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3" name="Shape 193"/>
            <p:cNvSpPr/>
            <p:nvPr/>
          </p:nvSpPr>
          <p:spPr>
            <a:xfrm>
              <a:off x="5445" y="3495"/>
              <a:ext cx="307" cy="183"/>
            </a:xfrm>
            <a:custGeom>
              <a:avLst/>
              <a:gdLst/>
              <a:ahLst/>
              <a:cxnLst/>
              <a:rect l="0" t="0" r="0" b="0"/>
              <a:pathLst>
                <a:path w="120000" h="120000" extrusionOk="0">
                  <a:moveTo>
                    <a:pt x="95064" y="36521"/>
                  </a:moveTo>
                  <a:lnTo>
                    <a:pt x="108311" y="46956"/>
                  </a:lnTo>
                  <a:lnTo>
                    <a:pt x="95064" y="57391"/>
                  </a:lnTo>
                  <a:lnTo>
                    <a:pt x="78701" y="57391"/>
                  </a:lnTo>
                  <a:lnTo>
                    <a:pt x="52207" y="78260"/>
                  </a:lnTo>
                  <a:lnTo>
                    <a:pt x="42467" y="78260"/>
                  </a:lnTo>
                  <a:lnTo>
                    <a:pt x="35844" y="78260"/>
                  </a:lnTo>
                  <a:lnTo>
                    <a:pt x="19480" y="83478"/>
                  </a:lnTo>
                  <a:lnTo>
                    <a:pt x="9740" y="99130"/>
                  </a:lnTo>
                  <a:lnTo>
                    <a:pt x="0" y="120000"/>
                  </a:lnTo>
                  <a:lnTo>
                    <a:pt x="0" y="109565"/>
                  </a:lnTo>
                  <a:lnTo>
                    <a:pt x="6623" y="99130"/>
                  </a:lnTo>
                  <a:lnTo>
                    <a:pt x="16363" y="78260"/>
                  </a:lnTo>
                  <a:lnTo>
                    <a:pt x="32727" y="57391"/>
                  </a:lnTo>
                  <a:lnTo>
                    <a:pt x="35844" y="26086"/>
                  </a:lnTo>
                  <a:lnTo>
                    <a:pt x="55714" y="15652"/>
                  </a:lnTo>
                  <a:lnTo>
                    <a:pt x="75194" y="10434"/>
                  </a:lnTo>
                  <a:lnTo>
                    <a:pt x="95064" y="0"/>
                  </a:lnTo>
                  <a:lnTo>
                    <a:pt x="98181" y="0"/>
                  </a:lnTo>
                  <a:lnTo>
                    <a:pt x="101688" y="10434"/>
                  </a:lnTo>
                  <a:lnTo>
                    <a:pt x="118051" y="15652"/>
                  </a:lnTo>
                  <a:lnTo>
                    <a:pt x="120000" y="15652"/>
                  </a:lnTo>
                  <a:lnTo>
                    <a:pt x="111428" y="20869"/>
                  </a:lnTo>
                  <a:lnTo>
                    <a:pt x="95064" y="36521"/>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4" name="Shape 194"/>
            <p:cNvSpPr/>
            <p:nvPr/>
          </p:nvSpPr>
          <p:spPr>
            <a:xfrm>
              <a:off x="4720" y="2704"/>
              <a:ext cx="893" cy="591"/>
            </a:xfrm>
            <a:custGeom>
              <a:avLst/>
              <a:gdLst/>
              <a:ahLst/>
              <a:cxnLst/>
              <a:rect l="0" t="0" r="0" b="0"/>
              <a:pathLst>
                <a:path w="120000" h="120000" extrusionOk="0">
                  <a:moveTo>
                    <a:pt x="105352" y="63243"/>
                  </a:moveTo>
                  <a:lnTo>
                    <a:pt x="97424" y="56756"/>
                  </a:lnTo>
                  <a:lnTo>
                    <a:pt x="95139" y="42162"/>
                  </a:lnTo>
                  <a:lnTo>
                    <a:pt x="95139" y="34054"/>
                  </a:lnTo>
                  <a:lnTo>
                    <a:pt x="89496" y="24324"/>
                  </a:lnTo>
                  <a:lnTo>
                    <a:pt x="84927" y="19459"/>
                  </a:lnTo>
                  <a:lnTo>
                    <a:pt x="78073" y="11351"/>
                  </a:lnTo>
                  <a:lnTo>
                    <a:pt x="73639" y="3243"/>
                  </a:lnTo>
                  <a:lnTo>
                    <a:pt x="67995" y="0"/>
                  </a:lnTo>
                  <a:lnTo>
                    <a:pt x="63426" y="9729"/>
                  </a:lnTo>
                  <a:lnTo>
                    <a:pt x="53213" y="14594"/>
                  </a:lnTo>
                  <a:lnTo>
                    <a:pt x="49854" y="19459"/>
                  </a:lnTo>
                  <a:lnTo>
                    <a:pt x="45285" y="16216"/>
                  </a:lnTo>
                  <a:lnTo>
                    <a:pt x="38566" y="17837"/>
                  </a:lnTo>
                  <a:lnTo>
                    <a:pt x="33997" y="17837"/>
                  </a:lnTo>
                  <a:lnTo>
                    <a:pt x="29428" y="16216"/>
                  </a:lnTo>
                  <a:lnTo>
                    <a:pt x="24860" y="21081"/>
                  </a:lnTo>
                  <a:lnTo>
                    <a:pt x="21500" y="25945"/>
                  </a:lnTo>
                  <a:lnTo>
                    <a:pt x="18141" y="34054"/>
                  </a:lnTo>
                  <a:lnTo>
                    <a:pt x="14781" y="45405"/>
                  </a:lnTo>
                  <a:lnTo>
                    <a:pt x="11287" y="51891"/>
                  </a:lnTo>
                  <a:lnTo>
                    <a:pt x="10212" y="56756"/>
                  </a:lnTo>
                  <a:lnTo>
                    <a:pt x="9003" y="64864"/>
                  </a:lnTo>
                  <a:lnTo>
                    <a:pt x="6853" y="66486"/>
                  </a:lnTo>
                  <a:lnTo>
                    <a:pt x="3359" y="69729"/>
                  </a:lnTo>
                  <a:lnTo>
                    <a:pt x="0" y="71351"/>
                  </a:lnTo>
                  <a:lnTo>
                    <a:pt x="2284" y="74594"/>
                  </a:lnTo>
                  <a:lnTo>
                    <a:pt x="6853" y="79459"/>
                  </a:lnTo>
                  <a:lnTo>
                    <a:pt x="7928" y="84324"/>
                  </a:lnTo>
                  <a:lnTo>
                    <a:pt x="12497" y="89189"/>
                  </a:lnTo>
                  <a:lnTo>
                    <a:pt x="18141" y="92432"/>
                  </a:lnTo>
                  <a:lnTo>
                    <a:pt x="15856" y="98918"/>
                  </a:lnTo>
                  <a:lnTo>
                    <a:pt x="21500" y="100540"/>
                  </a:lnTo>
                  <a:lnTo>
                    <a:pt x="27144" y="103783"/>
                  </a:lnTo>
                  <a:lnTo>
                    <a:pt x="32788" y="98918"/>
                  </a:lnTo>
                  <a:lnTo>
                    <a:pt x="32788" y="107027"/>
                  </a:lnTo>
                  <a:lnTo>
                    <a:pt x="35072" y="108648"/>
                  </a:lnTo>
                  <a:lnTo>
                    <a:pt x="33997" y="110270"/>
                  </a:lnTo>
                  <a:lnTo>
                    <a:pt x="38566" y="113513"/>
                  </a:lnTo>
                  <a:lnTo>
                    <a:pt x="38566" y="118378"/>
                  </a:lnTo>
                  <a:lnTo>
                    <a:pt x="43001" y="120000"/>
                  </a:lnTo>
                  <a:lnTo>
                    <a:pt x="55498" y="120000"/>
                  </a:lnTo>
                  <a:lnTo>
                    <a:pt x="58857" y="115135"/>
                  </a:lnTo>
                  <a:lnTo>
                    <a:pt x="62217" y="115135"/>
                  </a:lnTo>
                  <a:lnTo>
                    <a:pt x="69070" y="115135"/>
                  </a:lnTo>
                  <a:lnTo>
                    <a:pt x="75923" y="113513"/>
                  </a:lnTo>
                  <a:lnTo>
                    <a:pt x="81567" y="102162"/>
                  </a:lnTo>
                  <a:lnTo>
                    <a:pt x="88286" y="98918"/>
                  </a:lnTo>
                  <a:lnTo>
                    <a:pt x="93930" y="97297"/>
                  </a:lnTo>
                  <a:lnTo>
                    <a:pt x="97424" y="98918"/>
                  </a:lnTo>
                  <a:lnTo>
                    <a:pt x="103068" y="97297"/>
                  </a:lnTo>
                  <a:lnTo>
                    <a:pt x="104143" y="100540"/>
                  </a:lnTo>
                  <a:lnTo>
                    <a:pt x="110996" y="100540"/>
                  </a:lnTo>
                  <a:lnTo>
                    <a:pt x="112071" y="84324"/>
                  </a:lnTo>
                  <a:lnTo>
                    <a:pt x="114356" y="76216"/>
                  </a:lnTo>
                  <a:lnTo>
                    <a:pt x="118924" y="68108"/>
                  </a:lnTo>
                  <a:lnTo>
                    <a:pt x="120000" y="63243"/>
                  </a:lnTo>
                  <a:lnTo>
                    <a:pt x="117715" y="58378"/>
                  </a:lnTo>
                  <a:lnTo>
                    <a:pt x="112071" y="58378"/>
                  </a:lnTo>
                  <a:lnTo>
                    <a:pt x="105352" y="63243"/>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5" name="Shape 195"/>
            <p:cNvSpPr/>
            <p:nvPr/>
          </p:nvSpPr>
          <p:spPr>
            <a:xfrm>
              <a:off x="5234" y="2663"/>
              <a:ext cx="354" cy="336"/>
            </a:xfrm>
            <a:custGeom>
              <a:avLst/>
              <a:gdLst/>
              <a:ahLst/>
              <a:cxnLst/>
              <a:rect l="0" t="0" r="0" b="0"/>
              <a:pathLst>
                <a:path w="120000" h="120000" extrusionOk="0">
                  <a:moveTo>
                    <a:pt x="91525" y="88571"/>
                  </a:moveTo>
                  <a:lnTo>
                    <a:pt x="85762" y="80000"/>
                  </a:lnTo>
                  <a:lnTo>
                    <a:pt x="94237" y="71428"/>
                  </a:lnTo>
                  <a:lnTo>
                    <a:pt x="119999" y="65714"/>
                  </a:lnTo>
                  <a:lnTo>
                    <a:pt x="114237" y="54285"/>
                  </a:lnTo>
                  <a:lnTo>
                    <a:pt x="102711" y="42857"/>
                  </a:lnTo>
                  <a:lnTo>
                    <a:pt x="97288" y="31428"/>
                  </a:lnTo>
                  <a:lnTo>
                    <a:pt x="80000" y="25714"/>
                  </a:lnTo>
                  <a:lnTo>
                    <a:pt x="71525" y="8571"/>
                  </a:lnTo>
                  <a:lnTo>
                    <a:pt x="51525" y="8571"/>
                  </a:lnTo>
                  <a:lnTo>
                    <a:pt x="28474" y="0"/>
                  </a:lnTo>
                  <a:lnTo>
                    <a:pt x="20000" y="8571"/>
                  </a:lnTo>
                  <a:lnTo>
                    <a:pt x="2711" y="11428"/>
                  </a:lnTo>
                  <a:lnTo>
                    <a:pt x="0" y="14285"/>
                  </a:lnTo>
                  <a:lnTo>
                    <a:pt x="11525" y="20000"/>
                  </a:lnTo>
                  <a:lnTo>
                    <a:pt x="22711" y="34285"/>
                  </a:lnTo>
                  <a:lnTo>
                    <a:pt x="40000" y="48571"/>
                  </a:lnTo>
                  <a:lnTo>
                    <a:pt x="51525" y="57142"/>
                  </a:lnTo>
                  <a:lnTo>
                    <a:pt x="65762" y="74285"/>
                  </a:lnTo>
                  <a:lnTo>
                    <a:pt x="65762" y="88571"/>
                  </a:lnTo>
                  <a:lnTo>
                    <a:pt x="71525" y="114285"/>
                  </a:lnTo>
                  <a:lnTo>
                    <a:pt x="80000" y="120000"/>
                  </a:lnTo>
                  <a:lnTo>
                    <a:pt x="85762" y="111428"/>
                  </a:lnTo>
                  <a:lnTo>
                    <a:pt x="91525" y="88571"/>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6" name="Shape 196"/>
            <p:cNvSpPr/>
            <p:nvPr/>
          </p:nvSpPr>
          <p:spPr>
            <a:xfrm>
              <a:off x="4720" y="2704"/>
              <a:ext cx="893" cy="591"/>
            </a:xfrm>
            <a:custGeom>
              <a:avLst/>
              <a:gdLst/>
              <a:ahLst/>
              <a:cxnLst/>
              <a:rect l="0" t="0" r="0" b="0"/>
              <a:pathLst>
                <a:path w="120000" h="120000" extrusionOk="0">
                  <a:moveTo>
                    <a:pt x="105352" y="63243"/>
                  </a:moveTo>
                  <a:lnTo>
                    <a:pt x="97424" y="56756"/>
                  </a:lnTo>
                  <a:lnTo>
                    <a:pt x="95139" y="42162"/>
                  </a:lnTo>
                  <a:lnTo>
                    <a:pt x="95139" y="34054"/>
                  </a:lnTo>
                  <a:lnTo>
                    <a:pt x="89496" y="24324"/>
                  </a:lnTo>
                  <a:lnTo>
                    <a:pt x="84927" y="19459"/>
                  </a:lnTo>
                  <a:lnTo>
                    <a:pt x="78073" y="11351"/>
                  </a:lnTo>
                  <a:lnTo>
                    <a:pt x="73639" y="3243"/>
                  </a:lnTo>
                  <a:lnTo>
                    <a:pt x="67995" y="0"/>
                  </a:lnTo>
                  <a:lnTo>
                    <a:pt x="63426" y="9729"/>
                  </a:lnTo>
                  <a:lnTo>
                    <a:pt x="53213" y="14594"/>
                  </a:lnTo>
                  <a:lnTo>
                    <a:pt x="49854" y="19459"/>
                  </a:lnTo>
                  <a:lnTo>
                    <a:pt x="45285" y="16216"/>
                  </a:lnTo>
                  <a:lnTo>
                    <a:pt x="38566" y="17837"/>
                  </a:lnTo>
                  <a:lnTo>
                    <a:pt x="33997" y="17837"/>
                  </a:lnTo>
                  <a:lnTo>
                    <a:pt x="29428" y="16216"/>
                  </a:lnTo>
                  <a:lnTo>
                    <a:pt x="24860" y="21081"/>
                  </a:lnTo>
                  <a:lnTo>
                    <a:pt x="21500" y="25945"/>
                  </a:lnTo>
                  <a:lnTo>
                    <a:pt x="18141" y="34054"/>
                  </a:lnTo>
                  <a:lnTo>
                    <a:pt x="14781" y="45405"/>
                  </a:lnTo>
                  <a:lnTo>
                    <a:pt x="11287" y="51891"/>
                  </a:lnTo>
                  <a:lnTo>
                    <a:pt x="10212" y="56756"/>
                  </a:lnTo>
                  <a:lnTo>
                    <a:pt x="9003" y="64864"/>
                  </a:lnTo>
                  <a:lnTo>
                    <a:pt x="6853" y="66486"/>
                  </a:lnTo>
                  <a:lnTo>
                    <a:pt x="3359" y="69729"/>
                  </a:lnTo>
                  <a:lnTo>
                    <a:pt x="0" y="71351"/>
                  </a:lnTo>
                  <a:lnTo>
                    <a:pt x="2284" y="74594"/>
                  </a:lnTo>
                  <a:lnTo>
                    <a:pt x="6853" y="79459"/>
                  </a:lnTo>
                  <a:lnTo>
                    <a:pt x="7928" y="84324"/>
                  </a:lnTo>
                  <a:lnTo>
                    <a:pt x="12497" y="89189"/>
                  </a:lnTo>
                  <a:lnTo>
                    <a:pt x="18141" y="92432"/>
                  </a:lnTo>
                  <a:lnTo>
                    <a:pt x="15856" y="98918"/>
                  </a:lnTo>
                  <a:lnTo>
                    <a:pt x="21500" y="100540"/>
                  </a:lnTo>
                  <a:lnTo>
                    <a:pt x="27144" y="103783"/>
                  </a:lnTo>
                  <a:lnTo>
                    <a:pt x="32788" y="98918"/>
                  </a:lnTo>
                  <a:lnTo>
                    <a:pt x="32788" y="107027"/>
                  </a:lnTo>
                  <a:lnTo>
                    <a:pt x="35072" y="108648"/>
                  </a:lnTo>
                  <a:lnTo>
                    <a:pt x="33997" y="110270"/>
                  </a:lnTo>
                  <a:lnTo>
                    <a:pt x="38566" y="113513"/>
                  </a:lnTo>
                  <a:lnTo>
                    <a:pt x="38566" y="118378"/>
                  </a:lnTo>
                  <a:lnTo>
                    <a:pt x="43001" y="120000"/>
                  </a:lnTo>
                  <a:lnTo>
                    <a:pt x="55498" y="120000"/>
                  </a:lnTo>
                  <a:lnTo>
                    <a:pt x="58857" y="115135"/>
                  </a:lnTo>
                  <a:lnTo>
                    <a:pt x="62217" y="115135"/>
                  </a:lnTo>
                  <a:lnTo>
                    <a:pt x="69070" y="115135"/>
                  </a:lnTo>
                  <a:lnTo>
                    <a:pt x="75923" y="113513"/>
                  </a:lnTo>
                  <a:lnTo>
                    <a:pt x="81567" y="102162"/>
                  </a:lnTo>
                  <a:lnTo>
                    <a:pt x="88286" y="98918"/>
                  </a:lnTo>
                  <a:lnTo>
                    <a:pt x="93930" y="97297"/>
                  </a:lnTo>
                  <a:lnTo>
                    <a:pt x="97424" y="98918"/>
                  </a:lnTo>
                  <a:lnTo>
                    <a:pt x="103068" y="97297"/>
                  </a:lnTo>
                  <a:lnTo>
                    <a:pt x="104143" y="100540"/>
                  </a:lnTo>
                  <a:lnTo>
                    <a:pt x="110996" y="100540"/>
                  </a:lnTo>
                  <a:lnTo>
                    <a:pt x="112071" y="84324"/>
                  </a:lnTo>
                  <a:lnTo>
                    <a:pt x="114356" y="76216"/>
                  </a:lnTo>
                  <a:lnTo>
                    <a:pt x="118924" y="68108"/>
                  </a:lnTo>
                  <a:lnTo>
                    <a:pt x="120000" y="63243"/>
                  </a:lnTo>
                  <a:lnTo>
                    <a:pt x="117715" y="58378"/>
                  </a:lnTo>
                  <a:lnTo>
                    <a:pt x="112071" y="58378"/>
                  </a:lnTo>
                  <a:lnTo>
                    <a:pt x="105352" y="63243"/>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7" name="Shape 197"/>
            <p:cNvSpPr/>
            <p:nvPr/>
          </p:nvSpPr>
          <p:spPr>
            <a:xfrm>
              <a:off x="5234" y="2663"/>
              <a:ext cx="354" cy="336"/>
            </a:xfrm>
            <a:custGeom>
              <a:avLst/>
              <a:gdLst/>
              <a:ahLst/>
              <a:cxnLst/>
              <a:rect l="0" t="0" r="0" b="0"/>
              <a:pathLst>
                <a:path w="120000" h="120000" extrusionOk="0">
                  <a:moveTo>
                    <a:pt x="91525" y="88571"/>
                  </a:moveTo>
                  <a:lnTo>
                    <a:pt x="85762" y="80000"/>
                  </a:lnTo>
                  <a:lnTo>
                    <a:pt x="94237" y="71428"/>
                  </a:lnTo>
                  <a:lnTo>
                    <a:pt x="119999" y="65714"/>
                  </a:lnTo>
                  <a:lnTo>
                    <a:pt x="114237" y="54285"/>
                  </a:lnTo>
                  <a:lnTo>
                    <a:pt x="102711" y="42857"/>
                  </a:lnTo>
                  <a:lnTo>
                    <a:pt x="97288" y="31428"/>
                  </a:lnTo>
                  <a:lnTo>
                    <a:pt x="80000" y="25714"/>
                  </a:lnTo>
                  <a:lnTo>
                    <a:pt x="71525" y="8571"/>
                  </a:lnTo>
                  <a:lnTo>
                    <a:pt x="51525" y="8571"/>
                  </a:lnTo>
                  <a:lnTo>
                    <a:pt x="28474" y="0"/>
                  </a:lnTo>
                  <a:lnTo>
                    <a:pt x="20000" y="8571"/>
                  </a:lnTo>
                  <a:lnTo>
                    <a:pt x="2711" y="11428"/>
                  </a:lnTo>
                  <a:lnTo>
                    <a:pt x="0" y="14285"/>
                  </a:lnTo>
                  <a:lnTo>
                    <a:pt x="11525" y="20000"/>
                  </a:lnTo>
                  <a:lnTo>
                    <a:pt x="22711" y="34285"/>
                  </a:lnTo>
                  <a:lnTo>
                    <a:pt x="40000" y="48571"/>
                  </a:lnTo>
                  <a:lnTo>
                    <a:pt x="51525" y="57142"/>
                  </a:lnTo>
                  <a:lnTo>
                    <a:pt x="65762" y="74285"/>
                  </a:lnTo>
                  <a:lnTo>
                    <a:pt x="65762" y="88571"/>
                  </a:lnTo>
                  <a:lnTo>
                    <a:pt x="71525" y="114285"/>
                  </a:lnTo>
                  <a:lnTo>
                    <a:pt x="80000" y="120000"/>
                  </a:lnTo>
                  <a:lnTo>
                    <a:pt x="85762" y="111428"/>
                  </a:lnTo>
                  <a:lnTo>
                    <a:pt x="91525" y="88571"/>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8" name="Shape 198"/>
            <p:cNvSpPr/>
            <p:nvPr/>
          </p:nvSpPr>
          <p:spPr>
            <a:xfrm>
              <a:off x="4088" y="2039"/>
              <a:ext cx="860" cy="656"/>
            </a:xfrm>
            <a:custGeom>
              <a:avLst/>
              <a:gdLst/>
              <a:ahLst/>
              <a:cxnLst/>
              <a:rect l="0" t="0" r="0" b="0"/>
              <a:pathLst>
                <a:path w="120000" h="120000" extrusionOk="0">
                  <a:moveTo>
                    <a:pt x="108139" y="102439"/>
                  </a:moveTo>
                  <a:lnTo>
                    <a:pt x="115255" y="84878"/>
                  </a:lnTo>
                  <a:lnTo>
                    <a:pt x="120000" y="83414"/>
                  </a:lnTo>
                  <a:lnTo>
                    <a:pt x="118744" y="76097"/>
                  </a:lnTo>
                  <a:lnTo>
                    <a:pt x="114000" y="64390"/>
                  </a:lnTo>
                  <a:lnTo>
                    <a:pt x="110511" y="58536"/>
                  </a:lnTo>
                  <a:lnTo>
                    <a:pt x="109395" y="48292"/>
                  </a:lnTo>
                  <a:lnTo>
                    <a:pt x="104651" y="46829"/>
                  </a:lnTo>
                  <a:lnTo>
                    <a:pt x="104651" y="42439"/>
                  </a:lnTo>
                  <a:lnTo>
                    <a:pt x="110511" y="33658"/>
                  </a:lnTo>
                  <a:lnTo>
                    <a:pt x="104651" y="19024"/>
                  </a:lnTo>
                  <a:lnTo>
                    <a:pt x="101162" y="7317"/>
                  </a:lnTo>
                  <a:lnTo>
                    <a:pt x="92930" y="2926"/>
                  </a:lnTo>
                  <a:lnTo>
                    <a:pt x="74093" y="7317"/>
                  </a:lnTo>
                  <a:lnTo>
                    <a:pt x="62372" y="4390"/>
                  </a:lnTo>
                  <a:lnTo>
                    <a:pt x="56511" y="8780"/>
                  </a:lnTo>
                  <a:lnTo>
                    <a:pt x="50511" y="7317"/>
                  </a:lnTo>
                  <a:lnTo>
                    <a:pt x="45906" y="4390"/>
                  </a:lnTo>
                  <a:lnTo>
                    <a:pt x="41162" y="0"/>
                  </a:lnTo>
                  <a:lnTo>
                    <a:pt x="35302" y="1463"/>
                  </a:lnTo>
                  <a:lnTo>
                    <a:pt x="24697" y="7317"/>
                  </a:lnTo>
                  <a:lnTo>
                    <a:pt x="23581" y="13170"/>
                  </a:lnTo>
                  <a:lnTo>
                    <a:pt x="17581" y="16097"/>
                  </a:lnTo>
                  <a:lnTo>
                    <a:pt x="3488" y="23414"/>
                  </a:lnTo>
                  <a:lnTo>
                    <a:pt x="1255" y="23414"/>
                  </a:lnTo>
                  <a:lnTo>
                    <a:pt x="2372" y="32195"/>
                  </a:lnTo>
                  <a:lnTo>
                    <a:pt x="3488" y="38048"/>
                  </a:lnTo>
                  <a:lnTo>
                    <a:pt x="0" y="46829"/>
                  </a:lnTo>
                  <a:lnTo>
                    <a:pt x="7116" y="52682"/>
                  </a:lnTo>
                  <a:lnTo>
                    <a:pt x="7116" y="58536"/>
                  </a:lnTo>
                  <a:lnTo>
                    <a:pt x="10604" y="65853"/>
                  </a:lnTo>
                  <a:lnTo>
                    <a:pt x="8232" y="73170"/>
                  </a:lnTo>
                  <a:lnTo>
                    <a:pt x="11720" y="79024"/>
                  </a:lnTo>
                  <a:lnTo>
                    <a:pt x="11720" y="86341"/>
                  </a:lnTo>
                  <a:lnTo>
                    <a:pt x="17581" y="90731"/>
                  </a:lnTo>
                  <a:lnTo>
                    <a:pt x="23581" y="93658"/>
                  </a:lnTo>
                  <a:lnTo>
                    <a:pt x="29441" y="93658"/>
                  </a:lnTo>
                  <a:lnTo>
                    <a:pt x="28186" y="99512"/>
                  </a:lnTo>
                  <a:lnTo>
                    <a:pt x="34046" y="105365"/>
                  </a:lnTo>
                  <a:lnTo>
                    <a:pt x="37674" y="102439"/>
                  </a:lnTo>
                  <a:lnTo>
                    <a:pt x="37674" y="98048"/>
                  </a:lnTo>
                  <a:lnTo>
                    <a:pt x="44651" y="100975"/>
                  </a:lnTo>
                  <a:lnTo>
                    <a:pt x="47023" y="105365"/>
                  </a:lnTo>
                  <a:lnTo>
                    <a:pt x="52883" y="106829"/>
                  </a:lnTo>
                  <a:lnTo>
                    <a:pt x="58744" y="108292"/>
                  </a:lnTo>
                  <a:lnTo>
                    <a:pt x="61116" y="114146"/>
                  </a:lnTo>
                  <a:lnTo>
                    <a:pt x="64744" y="117073"/>
                  </a:lnTo>
                  <a:lnTo>
                    <a:pt x="69348" y="112682"/>
                  </a:lnTo>
                  <a:lnTo>
                    <a:pt x="72976" y="117073"/>
                  </a:lnTo>
                  <a:lnTo>
                    <a:pt x="74093" y="120000"/>
                  </a:lnTo>
                  <a:lnTo>
                    <a:pt x="77581" y="120000"/>
                  </a:lnTo>
                  <a:lnTo>
                    <a:pt x="81069" y="115609"/>
                  </a:lnTo>
                  <a:lnTo>
                    <a:pt x="85813" y="115609"/>
                  </a:lnTo>
                  <a:lnTo>
                    <a:pt x="89302" y="112682"/>
                  </a:lnTo>
                  <a:lnTo>
                    <a:pt x="95302" y="112682"/>
                  </a:lnTo>
                  <a:lnTo>
                    <a:pt x="98790" y="114146"/>
                  </a:lnTo>
                  <a:lnTo>
                    <a:pt x="107023" y="115609"/>
                  </a:lnTo>
                  <a:lnTo>
                    <a:pt x="105767" y="117073"/>
                  </a:lnTo>
                  <a:lnTo>
                    <a:pt x="110511" y="115609"/>
                  </a:lnTo>
                  <a:lnTo>
                    <a:pt x="108139" y="102439"/>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9" name="Shape 199"/>
            <p:cNvSpPr/>
            <p:nvPr/>
          </p:nvSpPr>
          <p:spPr>
            <a:xfrm>
              <a:off x="4536" y="1976"/>
              <a:ext cx="210" cy="112"/>
            </a:xfrm>
            <a:custGeom>
              <a:avLst/>
              <a:gdLst/>
              <a:ahLst/>
              <a:cxnLst/>
              <a:rect l="0" t="0" r="0" b="0"/>
              <a:pathLst>
                <a:path w="120000" h="120000" extrusionOk="0">
                  <a:moveTo>
                    <a:pt x="96000" y="8571"/>
                  </a:moveTo>
                  <a:lnTo>
                    <a:pt x="62285" y="8571"/>
                  </a:lnTo>
                  <a:lnTo>
                    <a:pt x="43428" y="0"/>
                  </a:lnTo>
                  <a:lnTo>
                    <a:pt x="38285" y="25714"/>
                  </a:lnTo>
                  <a:lnTo>
                    <a:pt x="24000" y="34285"/>
                  </a:lnTo>
                  <a:lnTo>
                    <a:pt x="4571" y="51428"/>
                  </a:lnTo>
                  <a:lnTo>
                    <a:pt x="4571" y="77142"/>
                  </a:lnTo>
                  <a:lnTo>
                    <a:pt x="0" y="102857"/>
                  </a:lnTo>
                  <a:lnTo>
                    <a:pt x="48000" y="119999"/>
                  </a:lnTo>
                  <a:lnTo>
                    <a:pt x="120000" y="94285"/>
                  </a:lnTo>
                  <a:lnTo>
                    <a:pt x="110285" y="17142"/>
                  </a:lnTo>
                  <a:lnTo>
                    <a:pt x="96000" y="8571"/>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0" name="Shape 200"/>
            <p:cNvSpPr/>
            <p:nvPr/>
          </p:nvSpPr>
          <p:spPr>
            <a:xfrm>
              <a:off x="4088" y="2039"/>
              <a:ext cx="860" cy="656"/>
            </a:xfrm>
            <a:custGeom>
              <a:avLst/>
              <a:gdLst/>
              <a:ahLst/>
              <a:cxnLst/>
              <a:rect l="0" t="0" r="0" b="0"/>
              <a:pathLst>
                <a:path w="120000" h="120000" extrusionOk="0">
                  <a:moveTo>
                    <a:pt x="108139" y="102439"/>
                  </a:moveTo>
                  <a:lnTo>
                    <a:pt x="115255" y="84878"/>
                  </a:lnTo>
                  <a:lnTo>
                    <a:pt x="120000" y="83414"/>
                  </a:lnTo>
                  <a:lnTo>
                    <a:pt x="118744" y="76097"/>
                  </a:lnTo>
                  <a:lnTo>
                    <a:pt x="114000" y="64390"/>
                  </a:lnTo>
                  <a:lnTo>
                    <a:pt x="110511" y="58536"/>
                  </a:lnTo>
                  <a:lnTo>
                    <a:pt x="109395" y="48292"/>
                  </a:lnTo>
                  <a:lnTo>
                    <a:pt x="104651" y="46829"/>
                  </a:lnTo>
                  <a:lnTo>
                    <a:pt x="104651" y="42439"/>
                  </a:lnTo>
                  <a:lnTo>
                    <a:pt x="110511" y="33658"/>
                  </a:lnTo>
                  <a:lnTo>
                    <a:pt x="104651" y="19024"/>
                  </a:lnTo>
                  <a:lnTo>
                    <a:pt x="101162" y="7317"/>
                  </a:lnTo>
                  <a:lnTo>
                    <a:pt x="92930" y="2926"/>
                  </a:lnTo>
                  <a:lnTo>
                    <a:pt x="74093" y="7317"/>
                  </a:lnTo>
                  <a:lnTo>
                    <a:pt x="62372" y="4390"/>
                  </a:lnTo>
                  <a:lnTo>
                    <a:pt x="56511" y="8780"/>
                  </a:lnTo>
                  <a:lnTo>
                    <a:pt x="50511" y="7317"/>
                  </a:lnTo>
                  <a:lnTo>
                    <a:pt x="45906" y="4390"/>
                  </a:lnTo>
                  <a:lnTo>
                    <a:pt x="41162" y="0"/>
                  </a:lnTo>
                  <a:lnTo>
                    <a:pt x="35302" y="1463"/>
                  </a:lnTo>
                  <a:lnTo>
                    <a:pt x="24697" y="7317"/>
                  </a:lnTo>
                  <a:lnTo>
                    <a:pt x="23581" y="13170"/>
                  </a:lnTo>
                  <a:lnTo>
                    <a:pt x="17581" y="16097"/>
                  </a:lnTo>
                  <a:lnTo>
                    <a:pt x="3488" y="23414"/>
                  </a:lnTo>
                  <a:lnTo>
                    <a:pt x="1255" y="23414"/>
                  </a:lnTo>
                  <a:lnTo>
                    <a:pt x="2372" y="32195"/>
                  </a:lnTo>
                  <a:lnTo>
                    <a:pt x="3488" y="38048"/>
                  </a:lnTo>
                  <a:lnTo>
                    <a:pt x="0" y="46829"/>
                  </a:lnTo>
                  <a:lnTo>
                    <a:pt x="7116" y="52682"/>
                  </a:lnTo>
                  <a:lnTo>
                    <a:pt x="7116" y="58536"/>
                  </a:lnTo>
                  <a:lnTo>
                    <a:pt x="10604" y="65853"/>
                  </a:lnTo>
                  <a:lnTo>
                    <a:pt x="8232" y="73170"/>
                  </a:lnTo>
                  <a:lnTo>
                    <a:pt x="11720" y="79024"/>
                  </a:lnTo>
                  <a:lnTo>
                    <a:pt x="11720" y="86341"/>
                  </a:lnTo>
                  <a:lnTo>
                    <a:pt x="17581" y="90731"/>
                  </a:lnTo>
                  <a:lnTo>
                    <a:pt x="23581" y="93658"/>
                  </a:lnTo>
                  <a:lnTo>
                    <a:pt x="29441" y="93658"/>
                  </a:lnTo>
                  <a:lnTo>
                    <a:pt x="28186" y="99512"/>
                  </a:lnTo>
                  <a:lnTo>
                    <a:pt x="34046" y="105365"/>
                  </a:lnTo>
                  <a:lnTo>
                    <a:pt x="37674" y="102439"/>
                  </a:lnTo>
                  <a:lnTo>
                    <a:pt x="37674" y="98048"/>
                  </a:lnTo>
                  <a:lnTo>
                    <a:pt x="44651" y="100975"/>
                  </a:lnTo>
                  <a:lnTo>
                    <a:pt x="47023" y="105365"/>
                  </a:lnTo>
                  <a:lnTo>
                    <a:pt x="52883" y="106829"/>
                  </a:lnTo>
                  <a:lnTo>
                    <a:pt x="58744" y="108292"/>
                  </a:lnTo>
                  <a:lnTo>
                    <a:pt x="61116" y="114146"/>
                  </a:lnTo>
                  <a:lnTo>
                    <a:pt x="64744" y="117073"/>
                  </a:lnTo>
                  <a:lnTo>
                    <a:pt x="69348" y="112682"/>
                  </a:lnTo>
                  <a:lnTo>
                    <a:pt x="72976" y="117073"/>
                  </a:lnTo>
                  <a:lnTo>
                    <a:pt x="74093" y="120000"/>
                  </a:lnTo>
                  <a:lnTo>
                    <a:pt x="77581" y="120000"/>
                  </a:lnTo>
                  <a:lnTo>
                    <a:pt x="81069" y="115609"/>
                  </a:lnTo>
                  <a:lnTo>
                    <a:pt x="85813" y="115609"/>
                  </a:lnTo>
                  <a:lnTo>
                    <a:pt x="89302" y="112682"/>
                  </a:lnTo>
                  <a:lnTo>
                    <a:pt x="95302" y="112682"/>
                  </a:lnTo>
                  <a:lnTo>
                    <a:pt x="98790" y="114146"/>
                  </a:lnTo>
                  <a:lnTo>
                    <a:pt x="107023" y="115609"/>
                  </a:lnTo>
                  <a:lnTo>
                    <a:pt x="105767" y="117073"/>
                  </a:lnTo>
                  <a:lnTo>
                    <a:pt x="110511" y="115609"/>
                  </a:lnTo>
                  <a:lnTo>
                    <a:pt x="108139" y="102439"/>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1" name="Shape 201"/>
            <p:cNvSpPr/>
            <p:nvPr/>
          </p:nvSpPr>
          <p:spPr>
            <a:xfrm>
              <a:off x="4536" y="1968"/>
              <a:ext cx="210" cy="112"/>
            </a:xfrm>
            <a:custGeom>
              <a:avLst/>
              <a:gdLst/>
              <a:ahLst/>
              <a:cxnLst/>
              <a:rect l="0" t="0" r="0" b="0"/>
              <a:pathLst>
                <a:path w="120000" h="120000" extrusionOk="0">
                  <a:moveTo>
                    <a:pt x="96000" y="8571"/>
                  </a:moveTo>
                  <a:lnTo>
                    <a:pt x="62285" y="8571"/>
                  </a:lnTo>
                  <a:lnTo>
                    <a:pt x="43428" y="0"/>
                  </a:lnTo>
                  <a:lnTo>
                    <a:pt x="38285" y="25714"/>
                  </a:lnTo>
                  <a:lnTo>
                    <a:pt x="24000" y="34285"/>
                  </a:lnTo>
                  <a:lnTo>
                    <a:pt x="4571" y="51428"/>
                  </a:lnTo>
                  <a:lnTo>
                    <a:pt x="4571" y="77142"/>
                  </a:lnTo>
                  <a:lnTo>
                    <a:pt x="0" y="102857"/>
                  </a:lnTo>
                  <a:lnTo>
                    <a:pt x="48000" y="119999"/>
                  </a:lnTo>
                  <a:lnTo>
                    <a:pt x="120000" y="94285"/>
                  </a:lnTo>
                  <a:lnTo>
                    <a:pt x="110285" y="17142"/>
                  </a:lnTo>
                  <a:lnTo>
                    <a:pt x="96000" y="8571"/>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2" name="Shape 202"/>
            <p:cNvSpPr/>
            <p:nvPr/>
          </p:nvSpPr>
          <p:spPr>
            <a:xfrm>
              <a:off x="4577" y="1792"/>
              <a:ext cx="455" cy="319"/>
            </a:xfrm>
            <a:custGeom>
              <a:avLst/>
              <a:gdLst/>
              <a:ahLst/>
              <a:cxnLst/>
              <a:rect l="0" t="0" r="0" b="0"/>
              <a:pathLst>
                <a:path w="120000" h="120000" extrusionOk="0">
                  <a:moveTo>
                    <a:pt x="82285" y="114000"/>
                  </a:moveTo>
                  <a:lnTo>
                    <a:pt x="86505" y="111000"/>
                  </a:lnTo>
                  <a:lnTo>
                    <a:pt x="84395" y="102000"/>
                  </a:lnTo>
                  <a:lnTo>
                    <a:pt x="93362" y="99000"/>
                  </a:lnTo>
                  <a:lnTo>
                    <a:pt x="99956" y="93000"/>
                  </a:lnTo>
                  <a:lnTo>
                    <a:pt x="106549" y="96000"/>
                  </a:lnTo>
                  <a:lnTo>
                    <a:pt x="102065" y="84000"/>
                  </a:lnTo>
                  <a:lnTo>
                    <a:pt x="102065" y="72000"/>
                  </a:lnTo>
                  <a:lnTo>
                    <a:pt x="102065" y="60000"/>
                  </a:lnTo>
                  <a:lnTo>
                    <a:pt x="108923" y="57000"/>
                  </a:lnTo>
                  <a:lnTo>
                    <a:pt x="111032" y="48000"/>
                  </a:lnTo>
                  <a:lnTo>
                    <a:pt x="117626" y="45000"/>
                  </a:lnTo>
                  <a:lnTo>
                    <a:pt x="119999" y="39000"/>
                  </a:lnTo>
                  <a:lnTo>
                    <a:pt x="113406" y="36000"/>
                  </a:lnTo>
                  <a:lnTo>
                    <a:pt x="113406" y="24000"/>
                  </a:lnTo>
                  <a:lnTo>
                    <a:pt x="104439" y="21000"/>
                  </a:lnTo>
                  <a:lnTo>
                    <a:pt x="97846" y="15000"/>
                  </a:lnTo>
                  <a:lnTo>
                    <a:pt x="88879" y="9000"/>
                  </a:lnTo>
                  <a:lnTo>
                    <a:pt x="75428" y="6000"/>
                  </a:lnTo>
                  <a:lnTo>
                    <a:pt x="73318" y="0"/>
                  </a:lnTo>
                  <a:lnTo>
                    <a:pt x="59868" y="12000"/>
                  </a:lnTo>
                  <a:lnTo>
                    <a:pt x="48791" y="9000"/>
                  </a:lnTo>
                  <a:lnTo>
                    <a:pt x="37714" y="12000"/>
                  </a:lnTo>
                  <a:lnTo>
                    <a:pt x="22153" y="12000"/>
                  </a:lnTo>
                  <a:lnTo>
                    <a:pt x="6593" y="24000"/>
                  </a:lnTo>
                  <a:lnTo>
                    <a:pt x="0" y="33000"/>
                  </a:lnTo>
                  <a:lnTo>
                    <a:pt x="2109" y="39000"/>
                  </a:lnTo>
                  <a:lnTo>
                    <a:pt x="6593" y="63000"/>
                  </a:lnTo>
                  <a:lnTo>
                    <a:pt x="8967" y="69000"/>
                  </a:lnTo>
                  <a:lnTo>
                    <a:pt x="17670" y="72000"/>
                  </a:lnTo>
                  <a:lnTo>
                    <a:pt x="33230" y="72000"/>
                  </a:lnTo>
                  <a:lnTo>
                    <a:pt x="39824" y="75000"/>
                  </a:lnTo>
                  <a:lnTo>
                    <a:pt x="44307" y="102000"/>
                  </a:lnTo>
                  <a:lnTo>
                    <a:pt x="46681" y="102000"/>
                  </a:lnTo>
                  <a:lnTo>
                    <a:pt x="62241" y="111000"/>
                  </a:lnTo>
                  <a:lnTo>
                    <a:pt x="64351" y="120000"/>
                  </a:lnTo>
                  <a:lnTo>
                    <a:pt x="73318" y="111000"/>
                  </a:lnTo>
                  <a:lnTo>
                    <a:pt x="82285" y="114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3" name="Shape 203"/>
            <p:cNvSpPr/>
            <p:nvPr/>
          </p:nvSpPr>
          <p:spPr>
            <a:xfrm>
              <a:off x="4831" y="2095"/>
              <a:ext cx="968" cy="927"/>
            </a:xfrm>
            <a:custGeom>
              <a:avLst/>
              <a:gdLst/>
              <a:ahLst/>
              <a:cxnLst/>
              <a:rect l="0" t="0" r="0" b="0"/>
              <a:pathLst>
                <a:path w="120000" h="120000" extrusionOk="0">
                  <a:moveTo>
                    <a:pt x="115789" y="13448"/>
                  </a:moveTo>
                  <a:lnTo>
                    <a:pt x="112693" y="12413"/>
                  </a:lnTo>
                  <a:lnTo>
                    <a:pt x="110588" y="7241"/>
                  </a:lnTo>
                  <a:lnTo>
                    <a:pt x="112693" y="5172"/>
                  </a:lnTo>
                  <a:lnTo>
                    <a:pt x="107368" y="2068"/>
                  </a:lnTo>
                  <a:lnTo>
                    <a:pt x="102167" y="0"/>
                  </a:lnTo>
                  <a:lnTo>
                    <a:pt x="94860" y="4137"/>
                  </a:lnTo>
                  <a:lnTo>
                    <a:pt x="90773" y="4137"/>
                  </a:lnTo>
                  <a:lnTo>
                    <a:pt x="89659" y="9310"/>
                  </a:lnTo>
                  <a:lnTo>
                    <a:pt x="85572" y="9310"/>
                  </a:lnTo>
                  <a:lnTo>
                    <a:pt x="78266" y="12413"/>
                  </a:lnTo>
                  <a:lnTo>
                    <a:pt x="76160" y="20689"/>
                  </a:lnTo>
                  <a:lnTo>
                    <a:pt x="77151" y="24827"/>
                  </a:lnTo>
                  <a:lnTo>
                    <a:pt x="70959" y="22758"/>
                  </a:lnTo>
                  <a:lnTo>
                    <a:pt x="65634" y="25862"/>
                  </a:lnTo>
                  <a:lnTo>
                    <a:pt x="62538" y="23793"/>
                  </a:lnTo>
                  <a:lnTo>
                    <a:pt x="59442" y="27931"/>
                  </a:lnTo>
                  <a:lnTo>
                    <a:pt x="55232" y="25862"/>
                  </a:lnTo>
                  <a:lnTo>
                    <a:pt x="51021" y="25862"/>
                  </a:lnTo>
                  <a:lnTo>
                    <a:pt x="47925" y="28965"/>
                  </a:lnTo>
                  <a:lnTo>
                    <a:pt x="43715" y="25862"/>
                  </a:lnTo>
                  <a:lnTo>
                    <a:pt x="36408" y="26896"/>
                  </a:lnTo>
                  <a:lnTo>
                    <a:pt x="25015" y="27931"/>
                  </a:lnTo>
                  <a:lnTo>
                    <a:pt x="17708" y="28965"/>
                  </a:lnTo>
                  <a:lnTo>
                    <a:pt x="12507" y="32068"/>
                  </a:lnTo>
                  <a:lnTo>
                    <a:pt x="10402" y="35172"/>
                  </a:lnTo>
                  <a:lnTo>
                    <a:pt x="6191" y="35172"/>
                  </a:lnTo>
                  <a:lnTo>
                    <a:pt x="9287" y="39310"/>
                  </a:lnTo>
                  <a:lnTo>
                    <a:pt x="13498" y="47586"/>
                  </a:lnTo>
                  <a:lnTo>
                    <a:pt x="14613" y="52758"/>
                  </a:lnTo>
                  <a:lnTo>
                    <a:pt x="10402" y="53793"/>
                  </a:lnTo>
                  <a:lnTo>
                    <a:pt x="4086" y="66206"/>
                  </a:lnTo>
                  <a:lnTo>
                    <a:pt x="6191" y="75517"/>
                  </a:lnTo>
                  <a:lnTo>
                    <a:pt x="1981" y="76551"/>
                  </a:lnTo>
                  <a:lnTo>
                    <a:pt x="990" y="81724"/>
                  </a:lnTo>
                  <a:lnTo>
                    <a:pt x="0" y="87931"/>
                  </a:lnTo>
                  <a:lnTo>
                    <a:pt x="1981" y="86896"/>
                  </a:lnTo>
                  <a:lnTo>
                    <a:pt x="6191" y="90000"/>
                  </a:lnTo>
                  <a:lnTo>
                    <a:pt x="9287" y="93103"/>
                  </a:lnTo>
                  <a:lnTo>
                    <a:pt x="13498" y="90000"/>
                  </a:lnTo>
                  <a:lnTo>
                    <a:pt x="17708" y="91034"/>
                  </a:lnTo>
                  <a:lnTo>
                    <a:pt x="21919" y="91034"/>
                  </a:lnTo>
                  <a:lnTo>
                    <a:pt x="28111" y="90000"/>
                  </a:lnTo>
                  <a:lnTo>
                    <a:pt x="32321" y="92068"/>
                  </a:lnTo>
                  <a:lnTo>
                    <a:pt x="35417" y="88965"/>
                  </a:lnTo>
                  <a:lnTo>
                    <a:pt x="44829" y="85862"/>
                  </a:lnTo>
                  <a:lnTo>
                    <a:pt x="49040" y="79655"/>
                  </a:lnTo>
                  <a:lnTo>
                    <a:pt x="50030" y="79655"/>
                  </a:lnTo>
                  <a:lnTo>
                    <a:pt x="51021" y="78620"/>
                  </a:lnTo>
                  <a:lnTo>
                    <a:pt x="57337" y="77586"/>
                  </a:lnTo>
                  <a:lnTo>
                    <a:pt x="60433" y="74482"/>
                  </a:lnTo>
                  <a:lnTo>
                    <a:pt x="68854" y="77586"/>
                  </a:lnTo>
                  <a:lnTo>
                    <a:pt x="76160" y="77586"/>
                  </a:lnTo>
                  <a:lnTo>
                    <a:pt x="79256" y="83793"/>
                  </a:lnTo>
                  <a:lnTo>
                    <a:pt x="85572" y="85862"/>
                  </a:lnTo>
                  <a:lnTo>
                    <a:pt x="87554" y="90000"/>
                  </a:lnTo>
                  <a:lnTo>
                    <a:pt x="91764" y="94137"/>
                  </a:lnTo>
                  <a:lnTo>
                    <a:pt x="93869" y="98275"/>
                  </a:lnTo>
                  <a:lnTo>
                    <a:pt x="84458" y="100344"/>
                  </a:lnTo>
                  <a:lnTo>
                    <a:pt x="81362" y="103448"/>
                  </a:lnTo>
                  <a:lnTo>
                    <a:pt x="83467" y="106551"/>
                  </a:lnTo>
                  <a:lnTo>
                    <a:pt x="81362" y="114827"/>
                  </a:lnTo>
                  <a:lnTo>
                    <a:pt x="79256" y="117931"/>
                  </a:lnTo>
                  <a:lnTo>
                    <a:pt x="83467" y="120000"/>
                  </a:lnTo>
                  <a:lnTo>
                    <a:pt x="89659" y="116896"/>
                  </a:lnTo>
                  <a:lnTo>
                    <a:pt x="94860" y="116896"/>
                  </a:lnTo>
                  <a:lnTo>
                    <a:pt x="94860" y="112758"/>
                  </a:lnTo>
                  <a:lnTo>
                    <a:pt x="100061" y="99310"/>
                  </a:lnTo>
                  <a:lnTo>
                    <a:pt x="103281" y="95172"/>
                  </a:lnTo>
                  <a:lnTo>
                    <a:pt x="107368" y="91034"/>
                  </a:lnTo>
                  <a:lnTo>
                    <a:pt x="113684" y="87931"/>
                  </a:lnTo>
                  <a:lnTo>
                    <a:pt x="120000" y="88965"/>
                  </a:lnTo>
                  <a:lnTo>
                    <a:pt x="120000" y="13448"/>
                  </a:lnTo>
                  <a:lnTo>
                    <a:pt x="115789" y="13448"/>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4" name="Shape 204"/>
            <p:cNvSpPr/>
            <p:nvPr/>
          </p:nvSpPr>
          <p:spPr>
            <a:xfrm>
              <a:off x="4577" y="1784"/>
              <a:ext cx="455" cy="319"/>
            </a:xfrm>
            <a:custGeom>
              <a:avLst/>
              <a:gdLst/>
              <a:ahLst/>
              <a:cxnLst/>
              <a:rect l="0" t="0" r="0" b="0"/>
              <a:pathLst>
                <a:path w="120000" h="120000" extrusionOk="0">
                  <a:moveTo>
                    <a:pt x="82285" y="114000"/>
                  </a:moveTo>
                  <a:lnTo>
                    <a:pt x="86505" y="111000"/>
                  </a:lnTo>
                  <a:lnTo>
                    <a:pt x="84395" y="102000"/>
                  </a:lnTo>
                  <a:lnTo>
                    <a:pt x="93362" y="99000"/>
                  </a:lnTo>
                  <a:lnTo>
                    <a:pt x="99956" y="93000"/>
                  </a:lnTo>
                  <a:lnTo>
                    <a:pt x="106549" y="96000"/>
                  </a:lnTo>
                  <a:lnTo>
                    <a:pt x="102065" y="84000"/>
                  </a:lnTo>
                  <a:lnTo>
                    <a:pt x="102065" y="72000"/>
                  </a:lnTo>
                  <a:lnTo>
                    <a:pt x="102065" y="60000"/>
                  </a:lnTo>
                  <a:lnTo>
                    <a:pt x="108923" y="57000"/>
                  </a:lnTo>
                  <a:lnTo>
                    <a:pt x="111032" y="48000"/>
                  </a:lnTo>
                  <a:lnTo>
                    <a:pt x="117626" y="45000"/>
                  </a:lnTo>
                  <a:lnTo>
                    <a:pt x="119999" y="39000"/>
                  </a:lnTo>
                  <a:lnTo>
                    <a:pt x="113406" y="36000"/>
                  </a:lnTo>
                  <a:lnTo>
                    <a:pt x="113406" y="24000"/>
                  </a:lnTo>
                  <a:lnTo>
                    <a:pt x="104439" y="21000"/>
                  </a:lnTo>
                  <a:lnTo>
                    <a:pt x="97846" y="15000"/>
                  </a:lnTo>
                  <a:lnTo>
                    <a:pt x="88879" y="9000"/>
                  </a:lnTo>
                  <a:lnTo>
                    <a:pt x="75428" y="6000"/>
                  </a:lnTo>
                  <a:lnTo>
                    <a:pt x="73318" y="0"/>
                  </a:lnTo>
                  <a:lnTo>
                    <a:pt x="59868" y="12000"/>
                  </a:lnTo>
                  <a:lnTo>
                    <a:pt x="48791" y="9000"/>
                  </a:lnTo>
                  <a:lnTo>
                    <a:pt x="37714" y="12000"/>
                  </a:lnTo>
                  <a:lnTo>
                    <a:pt x="22153" y="12000"/>
                  </a:lnTo>
                  <a:lnTo>
                    <a:pt x="6593" y="24000"/>
                  </a:lnTo>
                  <a:lnTo>
                    <a:pt x="0" y="33000"/>
                  </a:lnTo>
                  <a:lnTo>
                    <a:pt x="2109" y="39000"/>
                  </a:lnTo>
                  <a:lnTo>
                    <a:pt x="6593" y="63000"/>
                  </a:lnTo>
                  <a:lnTo>
                    <a:pt x="8967" y="69000"/>
                  </a:lnTo>
                  <a:lnTo>
                    <a:pt x="17670" y="72000"/>
                  </a:lnTo>
                  <a:lnTo>
                    <a:pt x="33230" y="72000"/>
                  </a:lnTo>
                  <a:lnTo>
                    <a:pt x="39824" y="75000"/>
                  </a:lnTo>
                  <a:lnTo>
                    <a:pt x="44307" y="102000"/>
                  </a:lnTo>
                  <a:lnTo>
                    <a:pt x="46681" y="102000"/>
                  </a:lnTo>
                  <a:lnTo>
                    <a:pt x="62241" y="111000"/>
                  </a:lnTo>
                  <a:lnTo>
                    <a:pt x="64351" y="120000"/>
                  </a:lnTo>
                  <a:lnTo>
                    <a:pt x="73318" y="111000"/>
                  </a:lnTo>
                  <a:lnTo>
                    <a:pt x="82285" y="114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5" name="Shape 205"/>
            <p:cNvSpPr/>
            <p:nvPr/>
          </p:nvSpPr>
          <p:spPr>
            <a:xfrm>
              <a:off x="4831" y="2087"/>
              <a:ext cx="968" cy="927"/>
            </a:xfrm>
            <a:custGeom>
              <a:avLst/>
              <a:gdLst/>
              <a:ahLst/>
              <a:cxnLst/>
              <a:rect l="0" t="0" r="0" b="0"/>
              <a:pathLst>
                <a:path w="120000" h="120000" extrusionOk="0">
                  <a:moveTo>
                    <a:pt x="115789" y="13448"/>
                  </a:moveTo>
                  <a:lnTo>
                    <a:pt x="112693" y="12413"/>
                  </a:lnTo>
                  <a:lnTo>
                    <a:pt x="110588" y="7241"/>
                  </a:lnTo>
                  <a:lnTo>
                    <a:pt x="112693" y="5172"/>
                  </a:lnTo>
                  <a:lnTo>
                    <a:pt x="107368" y="2068"/>
                  </a:lnTo>
                  <a:lnTo>
                    <a:pt x="102167" y="0"/>
                  </a:lnTo>
                  <a:lnTo>
                    <a:pt x="94860" y="4137"/>
                  </a:lnTo>
                  <a:lnTo>
                    <a:pt x="90773" y="4137"/>
                  </a:lnTo>
                  <a:lnTo>
                    <a:pt x="89659" y="9310"/>
                  </a:lnTo>
                  <a:lnTo>
                    <a:pt x="85572" y="9310"/>
                  </a:lnTo>
                  <a:lnTo>
                    <a:pt x="78266" y="12413"/>
                  </a:lnTo>
                  <a:lnTo>
                    <a:pt x="76160" y="20689"/>
                  </a:lnTo>
                  <a:lnTo>
                    <a:pt x="77151" y="24827"/>
                  </a:lnTo>
                  <a:lnTo>
                    <a:pt x="70959" y="22758"/>
                  </a:lnTo>
                  <a:lnTo>
                    <a:pt x="65634" y="25862"/>
                  </a:lnTo>
                  <a:lnTo>
                    <a:pt x="62538" y="23793"/>
                  </a:lnTo>
                  <a:lnTo>
                    <a:pt x="59442" y="27931"/>
                  </a:lnTo>
                  <a:lnTo>
                    <a:pt x="55232" y="25862"/>
                  </a:lnTo>
                  <a:lnTo>
                    <a:pt x="51021" y="25862"/>
                  </a:lnTo>
                  <a:lnTo>
                    <a:pt x="47925" y="28965"/>
                  </a:lnTo>
                  <a:lnTo>
                    <a:pt x="43715" y="25862"/>
                  </a:lnTo>
                  <a:lnTo>
                    <a:pt x="36408" y="26896"/>
                  </a:lnTo>
                  <a:lnTo>
                    <a:pt x="25015" y="27931"/>
                  </a:lnTo>
                  <a:lnTo>
                    <a:pt x="17708" y="28965"/>
                  </a:lnTo>
                  <a:lnTo>
                    <a:pt x="12507" y="32068"/>
                  </a:lnTo>
                  <a:lnTo>
                    <a:pt x="10402" y="35172"/>
                  </a:lnTo>
                  <a:lnTo>
                    <a:pt x="6191" y="35172"/>
                  </a:lnTo>
                  <a:lnTo>
                    <a:pt x="9287" y="39310"/>
                  </a:lnTo>
                  <a:lnTo>
                    <a:pt x="13498" y="47586"/>
                  </a:lnTo>
                  <a:lnTo>
                    <a:pt x="14613" y="52758"/>
                  </a:lnTo>
                  <a:lnTo>
                    <a:pt x="10402" y="53793"/>
                  </a:lnTo>
                  <a:lnTo>
                    <a:pt x="4086" y="66206"/>
                  </a:lnTo>
                  <a:lnTo>
                    <a:pt x="6191" y="75517"/>
                  </a:lnTo>
                  <a:lnTo>
                    <a:pt x="1981" y="76551"/>
                  </a:lnTo>
                  <a:lnTo>
                    <a:pt x="990" y="81724"/>
                  </a:lnTo>
                  <a:lnTo>
                    <a:pt x="0" y="87931"/>
                  </a:lnTo>
                  <a:lnTo>
                    <a:pt x="1981" y="86896"/>
                  </a:lnTo>
                  <a:lnTo>
                    <a:pt x="6191" y="90000"/>
                  </a:lnTo>
                  <a:lnTo>
                    <a:pt x="9287" y="93103"/>
                  </a:lnTo>
                  <a:lnTo>
                    <a:pt x="13498" y="90000"/>
                  </a:lnTo>
                  <a:lnTo>
                    <a:pt x="17708" y="91034"/>
                  </a:lnTo>
                  <a:lnTo>
                    <a:pt x="21919" y="91034"/>
                  </a:lnTo>
                  <a:lnTo>
                    <a:pt x="28111" y="90000"/>
                  </a:lnTo>
                  <a:lnTo>
                    <a:pt x="32321" y="92068"/>
                  </a:lnTo>
                  <a:lnTo>
                    <a:pt x="35417" y="88965"/>
                  </a:lnTo>
                  <a:lnTo>
                    <a:pt x="44829" y="85862"/>
                  </a:lnTo>
                  <a:lnTo>
                    <a:pt x="49040" y="79655"/>
                  </a:lnTo>
                  <a:lnTo>
                    <a:pt x="50030" y="79655"/>
                  </a:lnTo>
                  <a:lnTo>
                    <a:pt x="51021" y="78620"/>
                  </a:lnTo>
                  <a:lnTo>
                    <a:pt x="57337" y="77586"/>
                  </a:lnTo>
                  <a:lnTo>
                    <a:pt x="60433" y="74482"/>
                  </a:lnTo>
                  <a:lnTo>
                    <a:pt x="68854" y="77586"/>
                  </a:lnTo>
                  <a:lnTo>
                    <a:pt x="76160" y="77586"/>
                  </a:lnTo>
                  <a:lnTo>
                    <a:pt x="79256" y="83793"/>
                  </a:lnTo>
                  <a:lnTo>
                    <a:pt x="85572" y="85862"/>
                  </a:lnTo>
                  <a:lnTo>
                    <a:pt x="87554" y="90000"/>
                  </a:lnTo>
                  <a:lnTo>
                    <a:pt x="91764" y="94137"/>
                  </a:lnTo>
                  <a:lnTo>
                    <a:pt x="93869" y="98275"/>
                  </a:lnTo>
                  <a:lnTo>
                    <a:pt x="84458" y="100344"/>
                  </a:lnTo>
                  <a:lnTo>
                    <a:pt x="81362" y="103448"/>
                  </a:lnTo>
                  <a:lnTo>
                    <a:pt x="83467" y="106551"/>
                  </a:lnTo>
                  <a:lnTo>
                    <a:pt x="81362" y="114827"/>
                  </a:lnTo>
                  <a:lnTo>
                    <a:pt x="79256" y="117931"/>
                  </a:lnTo>
                  <a:lnTo>
                    <a:pt x="83467" y="120000"/>
                  </a:lnTo>
                  <a:lnTo>
                    <a:pt x="89659" y="116896"/>
                  </a:lnTo>
                  <a:lnTo>
                    <a:pt x="94860" y="116896"/>
                  </a:lnTo>
                  <a:lnTo>
                    <a:pt x="94860" y="112758"/>
                  </a:lnTo>
                  <a:lnTo>
                    <a:pt x="100061" y="99310"/>
                  </a:lnTo>
                  <a:lnTo>
                    <a:pt x="103281" y="95172"/>
                  </a:lnTo>
                  <a:lnTo>
                    <a:pt x="107368" y="91034"/>
                  </a:lnTo>
                  <a:lnTo>
                    <a:pt x="113684" y="87931"/>
                  </a:lnTo>
                  <a:lnTo>
                    <a:pt x="120000" y="88965"/>
                  </a:lnTo>
                  <a:lnTo>
                    <a:pt x="120000" y="13448"/>
                  </a:lnTo>
                  <a:lnTo>
                    <a:pt x="115789" y="13448"/>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6" name="Shape 206"/>
            <p:cNvSpPr/>
            <p:nvPr/>
          </p:nvSpPr>
          <p:spPr>
            <a:xfrm>
              <a:off x="4822" y="1768"/>
              <a:ext cx="725" cy="599"/>
            </a:xfrm>
            <a:custGeom>
              <a:avLst/>
              <a:gdLst/>
              <a:ahLst/>
              <a:cxnLst/>
              <a:rect l="0" t="0" r="0" b="0"/>
              <a:pathLst>
                <a:path w="120000" h="120000" extrusionOk="0">
                  <a:moveTo>
                    <a:pt x="108744" y="68800"/>
                  </a:moveTo>
                  <a:lnTo>
                    <a:pt x="108744" y="64000"/>
                  </a:lnTo>
                  <a:lnTo>
                    <a:pt x="104606" y="60800"/>
                  </a:lnTo>
                  <a:lnTo>
                    <a:pt x="106096" y="56000"/>
                  </a:lnTo>
                  <a:lnTo>
                    <a:pt x="114372" y="54400"/>
                  </a:lnTo>
                  <a:lnTo>
                    <a:pt x="117186" y="51200"/>
                  </a:lnTo>
                  <a:lnTo>
                    <a:pt x="120000" y="46400"/>
                  </a:lnTo>
                  <a:lnTo>
                    <a:pt x="115862" y="41600"/>
                  </a:lnTo>
                  <a:lnTo>
                    <a:pt x="104606" y="38400"/>
                  </a:lnTo>
                  <a:lnTo>
                    <a:pt x="103282" y="33600"/>
                  </a:lnTo>
                  <a:lnTo>
                    <a:pt x="96331" y="32000"/>
                  </a:lnTo>
                  <a:lnTo>
                    <a:pt x="90703" y="27200"/>
                  </a:lnTo>
                  <a:lnTo>
                    <a:pt x="90703" y="24000"/>
                  </a:lnTo>
                  <a:lnTo>
                    <a:pt x="85075" y="20800"/>
                  </a:lnTo>
                  <a:lnTo>
                    <a:pt x="85075" y="14400"/>
                  </a:lnTo>
                  <a:lnTo>
                    <a:pt x="83751" y="8000"/>
                  </a:lnTo>
                  <a:lnTo>
                    <a:pt x="78124" y="3200"/>
                  </a:lnTo>
                  <a:lnTo>
                    <a:pt x="72496" y="1600"/>
                  </a:lnTo>
                  <a:lnTo>
                    <a:pt x="65544" y="6400"/>
                  </a:lnTo>
                  <a:lnTo>
                    <a:pt x="62731" y="3200"/>
                  </a:lnTo>
                  <a:lnTo>
                    <a:pt x="57268" y="1600"/>
                  </a:lnTo>
                  <a:lnTo>
                    <a:pt x="54455" y="3200"/>
                  </a:lnTo>
                  <a:lnTo>
                    <a:pt x="50151" y="0"/>
                  </a:lnTo>
                  <a:lnTo>
                    <a:pt x="46013" y="0"/>
                  </a:lnTo>
                  <a:lnTo>
                    <a:pt x="40551" y="12800"/>
                  </a:lnTo>
                  <a:lnTo>
                    <a:pt x="33434" y="12800"/>
                  </a:lnTo>
                  <a:lnTo>
                    <a:pt x="29296" y="16000"/>
                  </a:lnTo>
                  <a:lnTo>
                    <a:pt x="30786" y="17600"/>
                  </a:lnTo>
                  <a:lnTo>
                    <a:pt x="30786" y="24000"/>
                  </a:lnTo>
                  <a:lnTo>
                    <a:pt x="34924" y="25600"/>
                  </a:lnTo>
                  <a:lnTo>
                    <a:pt x="33434" y="28800"/>
                  </a:lnTo>
                  <a:lnTo>
                    <a:pt x="29296" y="30400"/>
                  </a:lnTo>
                  <a:lnTo>
                    <a:pt x="27972" y="35200"/>
                  </a:lnTo>
                  <a:lnTo>
                    <a:pt x="23668" y="36800"/>
                  </a:lnTo>
                  <a:lnTo>
                    <a:pt x="23668" y="43200"/>
                  </a:lnTo>
                  <a:lnTo>
                    <a:pt x="23668" y="49600"/>
                  </a:lnTo>
                  <a:lnTo>
                    <a:pt x="26482" y="56000"/>
                  </a:lnTo>
                  <a:lnTo>
                    <a:pt x="22344" y="54400"/>
                  </a:lnTo>
                  <a:lnTo>
                    <a:pt x="18206" y="57600"/>
                  </a:lnTo>
                  <a:lnTo>
                    <a:pt x="12579" y="59200"/>
                  </a:lnTo>
                  <a:lnTo>
                    <a:pt x="13903" y="64000"/>
                  </a:lnTo>
                  <a:lnTo>
                    <a:pt x="11255" y="65600"/>
                  </a:lnTo>
                  <a:lnTo>
                    <a:pt x="5627" y="64000"/>
                  </a:lnTo>
                  <a:lnTo>
                    <a:pt x="0" y="68800"/>
                  </a:lnTo>
                  <a:lnTo>
                    <a:pt x="2813" y="76800"/>
                  </a:lnTo>
                  <a:lnTo>
                    <a:pt x="9765" y="92800"/>
                  </a:lnTo>
                  <a:lnTo>
                    <a:pt x="2813" y="102400"/>
                  </a:lnTo>
                  <a:lnTo>
                    <a:pt x="2813" y="107200"/>
                  </a:lnTo>
                  <a:lnTo>
                    <a:pt x="8441" y="108800"/>
                  </a:lnTo>
                  <a:lnTo>
                    <a:pt x="9765" y="120000"/>
                  </a:lnTo>
                  <a:lnTo>
                    <a:pt x="15393" y="120000"/>
                  </a:lnTo>
                  <a:lnTo>
                    <a:pt x="18206" y="115200"/>
                  </a:lnTo>
                  <a:lnTo>
                    <a:pt x="25158" y="110400"/>
                  </a:lnTo>
                  <a:lnTo>
                    <a:pt x="34924" y="108800"/>
                  </a:lnTo>
                  <a:lnTo>
                    <a:pt x="50151" y="107200"/>
                  </a:lnTo>
                  <a:lnTo>
                    <a:pt x="59917" y="105600"/>
                  </a:lnTo>
                  <a:lnTo>
                    <a:pt x="65544" y="110400"/>
                  </a:lnTo>
                  <a:lnTo>
                    <a:pt x="69682" y="105600"/>
                  </a:lnTo>
                  <a:lnTo>
                    <a:pt x="75310" y="105600"/>
                  </a:lnTo>
                  <a:lnTo>
                    <a:pt x="80937" y="108800"/>
                  </a:lnTo>
                  <a:lnTo>
                    <a:pt x="85075" y="102400"/>
                  </a:lnTo>
                  <a:lnTo>
                    <a:pt x="89213" y="105600"/>
                  </a:lnTo>
                  <a:lnTo>
                    <a:pt x="96331" y="100800"/>
                  </a:lnTo>
                  <a:lnTo>
                    <a:pt x="104606" y="104000"/>
                  </a:lnTo>
                  <a:lnTo>
                    <a:pt x="103282" y="97600"/>
                  </a:lnTo>
                  <a:lnTo>
                    <a:pt x="106096" y="84800"/>
                  </a:lnTo>
                  <a:lnTo>
                    <a:pt x="115862" y="80000"/>
                  </a:lnTo>
                  <a:lnTo>
                    <a:pt x="111558" y="73600"/>
                  </a:lnTo>
                  <a:lnTo>
                    <a:pt x="108744" y="688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7" name="Shape 207"/>
            <p:cNvSpPr/>
            <p:nvPr/>
          </p:nvSpPr>
          <p:spPr>
            <a:xfrm>
              <a:off x="4568" y="1600"/>
              <a:ext cx="530" cy="280"/>
            </a:xfrm>
            <a:custGeom>
              <a:avLst/>
              <a:gdLst/>
              <a:ahLst/>
              <a:cxnLst/>
              <a:rect l="0" t="0" r="0" b="0"/>
              <a:pathLst>
                <a:path w="120000" h="120000" extrusionOk="0">
                  <a:moveTo>
                    <a:pt x="106666" y="34285"/>
                  </a:moveTo>
                  <a:lnTo>
                    <a:pt x="104858" y="17142"/>
                  </a:lnTo>
                  <a:lnTo>
                    <a:pt x="93333" y="13714"/>
                  </a:lnTo>
                  <a:lnTo>
                    <a:pt x="83841" y="17142"/>
                  </a:lnTo>
                  <a:lnTo>
                    <a:pt x="68700" y="0"/>
                  </a:lnTo>
                  <a:lnTo>
                    <a:pt x="59209" y="0"/>
                  </a:lnTo>
                  <a:lnTo>
                    <a:pt x="47683" y="13714"/>
                  </a:lnTo>
                  <a:lnTo>
                    <a:pt x="47683" y="17142"/>
                  </a:lnTo>
                  <a:lnTo>
                    <a:pt x="49491" y="30857"/>
                  </a:lnTo>
                  <a:lnTo>
                    <a:pt x="49491" y="44571"/>
                  </a:lnTo>
                  <a:lnTo>
                    <a:pt x="47683" y="54857"/>
                  </a:lnTo>
                  <a:lnTo>
                    <a:pt x="43841" y="54857"/>
                  </a:lnTo>
                  <a:lnTo>
                    <a:pt x="36158" y="54857"/>
                  </a:lnTo>
                  <a:lnTo>
                    <a:pt x="24858" y="34285"/>
                  </a:lnTo>
                  <a:lnTo>
                    <a:pt x="17175" y="27428"/>
                  </a:lnTo>
                  <a:lnTo>
                    <a:pt x="9717" y="37714"/>
                  </a:lnTo>
                  <a:lnTo>
                    <a:pt x="3841" y="68571"/>
                  </a:lnTo>
                  <a:lnTo>
                    <a:pt x="0" y="82285"/>
                  </a:lnTo>
                  <a:lnTo>
                    <a:pt x="0" y="96000"/>
                  </a:lnTo>
                  <a:lnTo>
                    <a:pt x="2033" y="120000"/>
                  </a:lnTo>
                  <a:lnTo>
                    <a:pt x="7683" y="109714"/>
                  </a:lnTo>
                  <a:lnTo>
                    <a:pt x="21016" y="96000"/>
                  </a:lnTo>
                  <a:lnTo>
                    <a:pt x="34350" y="96000"/>
                  </a:lnTo>
                  <a:lnTo>
                    <a:pt x="43841" y="92571"/>
                  </a:lnTo>
                  <a:lnTo>
                    <a:pt x="53333" y="96000"/>
                  </a:lnTo>
                  <a:lnTo>
                    <a:pt x="64858" y="82285"/>
                  </a:lnTo>
                  <a:lnTo>
                    <a:pt x="66666" y="89142"/>
                  </a:lnTo>
                  <a:lnTo>
                    <a:pt x="78192" y="92571"/>
                  </a:lnTo>
                  <a:lnTo>
                    <a:pt x="85875" y="99428"/>
                  </a:lnTo>
                  <a:lnTo>
                    <a:pt x="91525" y="106285"/>
                  </a:lnTo>
                  <a:lnTo>
                    <a:pt x="97175" y="106285"/>
                  </a:lnTo>
                  <a:lnTo>
                    <a:pt x="102824" y="99428"/>
                  </a:lnTo>
                  <a:lnTo>
                    <a:pt x="112542" y="99428"/>
                  </a:lnTo>
                  <a:lnTo>
                    <a:pt x="120000" y="75428"/>
                  </a:lnTo>
                  <a:lnTo>
                    <a:pt x="114350" y="48000"/>
                  </a:lnTo>
                  <a:lnTo>
                    <a:pt x="106666" y="34285"/>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8" name="Shape 208"/>
            <p:cNvSpPr/>
            <p:nvPr/>
          </p:nvSpPr>
          <p:spPr>
            <a:xfrm>
              <a:off x="4822" y="1760"/>
              <a:ext cx="725" cy="599"/>
            </a:xfrm>
            <a:custGeom>
              <a:avLst/>
              <a:gdLst/>
              <a:ahLst/>
              <a:cxnLst/>
              <a:rect l="0" t="0" r="0" b="0"/>
              <a:pathLst>
                <a:path w="120000" h="120000" extrusionOk="0">
                  <a:moveTo>
                    <a:pt x="108744" y="68800"/>
                  </a:moveTo>
                  <a:lnTo>
                    <a:pt x="108744" y="64000"/>
                  </a:lnTo>
                  <a:lnTo>
                    <a:pt x="104606" y="60800"/>
                  </a:lnTo>
                  <a:lnTo>
                    <a:pt x="106096" y="56000"/>
                  </a:lnTo>
                  <a:lnTo>
                    <a:pt x="114372" y="54400"/>
                  </a:lnTo>
                  <a:lnTo>
                    <a:pt x="117186" y="51200"/>
                  </a:lnTo>
                  <a:lnTo>
                    <a:pt x="120000" y="46400"/>
                  </a:lnTo>
                  <a:lnTo>
                    <a:pt x="115862" y="41600"/>
                  </a:lnTo>
                  <a:lnTo>
                    <a:pt x="104606" y="38400"/>
                  </a:lnTo>
                  <a:lnTo>
                    <a:pt x="103282" y="33600"/>
                  </a:lnTo>
                  <a:lnTo>
                    <a:pt x="96331" y="32000"/>
                  </a:lnTo>
                  <a:lnTo>
                    <a:pt x="90703" y="27200"/>
                  </a:lnTo>
                  <a:lnTo>
                    <a:pt x="90703" y="24000"/>
                  </a:lnTo>
                  <a:lnTo>
                    <a:pt x="85075" y="20800"/>
                  </a:lnTo>
                  <a:lnTo>
                    <a:pt x="85075" y="14400"/>
                  </a:lnTo>
                  <a:lnTo>
                    <a:pt x="83751" y="8000"/>
                  </a:lnTo>
                  <a:lnTo>
                    <a:pt x="78124" y="3200"/>
                  </a:lnTo>
                  <a:lnTo>
                    <a:pt x="72496" y="1600"/>
                  </a:lnTo>
                  <a:lnTo>
                    <a:pt x="65544" y="6400"/>
                  </a:lnTo>
                  <a:lnTo>
                    <a:pt x="62731" y="3200"/>
                  </a:lnTo>
                  <a:lnTo>
                    <a:pt x="57268" y="1600"/>
                  </a:lnTo>
                  <a:lnTo>
                    <a:pt x="54455" y="3200"/>
                  </a:lnTo>
                  <a:lnTo>
                    <a:pt x="50151" y="0"/>
                  </a:lnTo>
                  <a:lnTo>
                    <a:pt x="46013" y="0"/>
                  </a:lnTo>
                  <a:lnTo>
                    <a:pt x="40551" y="12800"/>
                  </a:lnTo>
                  <a:lnTo>
                    <a:pt x="33434" y="12800"/>
                  </a:lnTo>
                  <a:lnTo>
                    <a:pt x="29296" y="16000"/>
                  </a:lnTo>
                  <a:lnTo>
                    <a:pt x="30786" y="17600"/>
                  </a:lnTo>
                  <a:lnTo>
                    <a:pt x="30786" y="24000"/>
                  </a:lnTo>
                  <a:lnTo>
                    <a:pt x="34924" y="25600"/>
                  </a:lnTo>
                  <a:lnTo>
                    <a:pt x="33434" y="28800"/>
                  </a:lnTo>
                  <a:lnTo>
                    <a:pt x="29296" y="30400"/>
                  </a:lnTo>
                  <a:lnTo>
                    <a:pt x="27972" y="35200"/>
                  </a:lnTo>
                  <a:lnTo>
                    <a:pt x="23668" y="36800"/>
                  </a:lnTo>
                  <a:lnTo>
                    <a:pt x="23668" y="43200"/>
                  </a:lnTo>
                  <a:lnTo>
                    <a:pt x="23668" y="49600"/>
                  </a:lnTo>
                  <a:lnTo>
                    <a:pt x="26482" y="56000"/>
                  </a:lnTo>
                  <a:lnTo>
                    <a:pt x="22344" y="54400"/>
                  </a:lnTo>
                  <a:lnTo>
                    <a:pt x="18206" y="57600"/>
                  </a:lnTo>
                  <a:lnTo>
                    <a:pt x="12579" y="59200"/>
                  </a:lnTo>
                  <a:lnTo>
                    <a:pt x="13903" y="64000"/>
                  </a:lnTo>
                  <a:lnTo>
                    <a:pt x="11255" y="65600"/>
                  </a:lnTo>
                  <a:lnTo>
                    <a:pt x="5627" y="64000"/>
                  </a:lnTo>
                  <a:lnTo>
                    <a:pt x="0" y="68800"/>
                  </a:lnTo>
                  <a:lnTo>
                    <a:pt x="2813" y="76800"/>
                  </a:lnTo>
                  <a:lnTo>
                    <a:pt x="9765" y="92800"/>
                  </a:lnTo>
                  <a:lnTo>
                    <a:pt x="2813" y="102400"/>
                  </a:lnTo>
                  <a:lnTo>
                    <a:pt x="2813" y="107200"/>
                  </a:lnTo>
                  <a:lnTo>
                    <a:pt x="8441" y="108800"/>
                  </a:lnTo>
                  <a:lnTo>
                    <a:pt x="9765" y="120000"/>
                  </a:lnTo>
                  <a:lnTo>
                    <a:pt x="15393" y="120000"/>
                  </a:lnTo>
                  <a:lnTo>
                    <a:pt x="18206" y="115200"/>
                  </a:lnTo>
                  <a:lnTo>
                    <a:pt x="25158" y="110400"/>
                  </a:lnTo>
                  <a:lnTo>
                    <a:pt x="34924" y="108800"/>
                  </a:lnTo>
                  <a:lnTo>
                    <a:pt x="50151" y="107200"/>
                  </a:lnTo>
                  <a:lnTo>
                    <a:pt x="59917" y="105600"/>
                  </a:lnTo>
                  <a:lnTo>
                    <a:pt x="65544" y="110400"/>
                  </a:lnTo>
                  <a:lnTo>
                    <a:pt x="69682" y="105600"/>
                  </a:lnTo>
                  <a:lnTo>
                    <a:pt x="75310" y="105600"/>
                  </a:lnTo>
                  <a:lnTo>
                    <a:pt x="80937" y="108800"/>
                  </a:lnTo>
                  <a:lnTo>
                    <a:pt x="85075" y="102400"/>
                  </a:lnTo>
                  <a:lnTo>
                    <a:pt x="89213" y="105600"/>
                  </a:lnTo>
                  <a:lnTo>
                    <a:pt x="96331" y="100800"/>
                  </a:lnTo>
                  <a:lnTo>
                    <a:pt x="104606" y="104000"/>
                  </a:lnTo>
                  <a:lnTo>
                    <a:pt x="103282" y="97600"/>
                  </a:lnTo>
                  <a:lnTo>
                    <a:pt x="106096" y="84800"/>
                  </a:lnTo>
                  <a:lnTo>
                    <a:pt x="115862" y="80000"/>
                  </a:lnTo>
                  <a:lnTo>
                    <a:pt x="111558" y="73600"/>
                  </a:lnTo>
                  <a:lnTo>
                    <a:pt x="108744" y="688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9" name="Shape 209"/>
            <p:cNvSpPr/>
            <p:nvPr/>
          </p:nvSpPr>
          <p:spPr>
            <a:xfrm>
              <a:off x="4568" y="1592"/>
              <a:ext cx="530" cy="280"/>
            </a:xfrm>
            <a:custGeom>
              <a:avLst/>
              <a:gdLst/>
              <a:ahLst/>
              <a:cxnLst/>
              <a:rect l="0" t="0" r="0" b="0"/>
              <a:pathLst>
                <a:path w="120000" h="120000" extrusionOk="0">
                  <a:moveTo>
                    <a:pt x="106666" y="34285"/>
                  </a:moveTo>
                  <a:lnTo>
                    <a:pt x="104858" y="17142"/>
                  </a:lnTo>
                  <a:lnTo>
                    <a:pt x="93333" y="13714"/>
                  </a:lnTo>
                  <a:lnTo>
                    <a:pt x="83841" y="17142"/>
                  </a:lnTo>
                  <a:lnTo>
                    <a:pt x="68700" y="0"/>
                  </a:lnTo>
                  <a:lnTo>
                    <a:pt x="59209" y="0"/>
                  </a:lnTo>
                  <a:lnTo>
                    <a:pt x="47683" y="13714"/>
                  </a:lnTo>
                  <a:lnTo>
                    <a:pt x="47683" y="17142"/>
                  </a:lnTo>
                  <a:lnTo>
                    <a:pt x="49491" y="30857"/>
                  </a:lnTo>
                  <a:lnTo>
                    <a:pt x="49491" y="44571"/>
                  </a:lnTo>
                  <a:lnTo>
                    <a:pt x="47683" y="54857"/>
                  </a:lnTo>
                  <a:lnTo>
                    <a:pt x="43841" y="54857"/>
                  </a:lnTo>
                  <a:lnTo>
                    <a:pt x="36158" y="54857"/>
                  </a:lnTo>
                  <a:lnTo>
                    <a:pt x="24858" y="34285"/>
                  </a:lnTo>
                  <a:lnTo>
                    <a:pt x="17175" y="27428"/>
                  </a:lnTo>
                  <a:lnTo>
                    <a:pt x="9717" y="37714"/>
                  </a:lnTo>
                  <a:lnTo>
                    <a:pt x="3841" y="68571"/>
                  </a:lnTo>
                  <a:lnTo>
                    <a:pt x="0" y="82285"/>
                  </a:lnTo>
                  <a:lnTo>
                    <a:pt x="0" y="96000"/>
                  </a:lnTo>
                  <a:lnTo>
                    <a:pt x="2033" y="120000"/>
                  </a:lnTo>
                  <a:lnTo>
                    <a:pt x="7683" y="109714"/>
                  </a:lnTo>
                  <a:lnTo>
                    <a:pt x="21016" y="96000"/>
                  </a:lnTo>
                  <a:lnTo>
                    <a:pt x="34350" y="96000"/>
                  </a:lnTo>
                  <a:lnTo>
                    <a:pt x="43841" y="92571"/>
                  </a:lnTo>
                  <a:lnTo>
                    <a:pt x="53333" y="96000"/>
                  </a:lnTo>
                  <a:lnTo>
                    <a:pt x="64858" y="82285"/>
                  </a:lnTo>
                  <a:lnTo>
                    <a:pt x="66666" y="89142"/>
                  </a:lnTo>
                  <a:lnTo>
                    <a:pt x="78192" y="92571"/>
                  </a:lnTo>
                  <a:lnTo>
                    <a:pt x="85875" y="99428"/>
                  </a:lnTo>
                  <a:lnTo>
                    <a:pt x="91525" y="106285"/>
                  </a:lnTo>
                  <a:lnTo>
                    <a:pt x="97175" y="106285"/>
                  </a:lnTo>
                  <a:lnTo>
                    <a:pt x="102824" y="99428"/>
                  </a:lnTo>
                  <a:lnTo>
                    <a:pt x="112542" y="99428"/>
                  </a:lnTo>
                  <a:lnTo>
                    <a:pt x="120000" y="75428"/>
                  </a:lnTo>
                  <a:lnTo>
                    <a:pt x="114350" y="48000"/>
                  </a:lnTo>
                  <a:lnTo>
                    <a:pt x="106666" y="34285"/>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0" name="Shape 210"/>
            <p:cNvSpPr/>
            <p:nvPr/>
          </p:nvSpPr>
          <p:spPr>
            <a:xfrm>
              <a:off x="4679" y="1392"/>
              <a:ext cx="337" cy="247"/>
            </a:xfrm>
            <a:custGeom>
              <a:avLst/>
              <a:gdLst/>
              <a:ahLst/>
              <a:cxnLst/>
              <a:rect l="0" t="0" r="0" b="0"/>
              <a:pathLst>
                <a:path w="120000" h="120000" extrusionOk="0">
                  <a:moveTo>
                    <a:pt x="105044" y="61935"/>
                  </a:moveTo>
                  <a:lnTo>
                    <a:pt x="105044" y="30967"/>
                  </a:lnTo>
                  <a:lnTo>
                    <a:pt x="105044" y="7741"/>
                  </a:lnTo>
                  <a:lnTo>
                    <a:pt x="101839" y="0"/>
                  </a:lnTo>
                  <a:lnTo>
                    <a:pt x="84035" y="3870"/>
                  </a:lnTo>
                  <a:lnTo>
                    <a:pt x="44866" y="7741"/>
                  </a:lnTo>
                  <a:lnTo>
                    <a:pt x="23857" y="19354"/>
                  </a:lnTo>
                  <a:lnTo>
                    <a:pt x="8902" y="30967"/>
                  </a:lnTo>
                  <a:lnTo>
                    <a:pt x="2848" y="42580"/>
                  </a:lnTo>
                  <a:lnTo>
                    <a:pt x="0" y="54193"/>
                  </a:lnTo>
                  <a:lnTo>
                    <a:pt x="8902" y="61935"/>
                  </a:lnTo>
                  <a:lnTo>
                    <a:pt x="6053" y="73548"/>
                  </a:lnTo>
                  <a:lnTo>
                    <a:pt x="8902" y="85161"/>
                  </a:lnTo>
                  <a:lnTo>
                    <a:pt x="14955" y="89032"/>
                  </a:lnTo>
                  <a:lnTo>
                    <a:pt x="23857" y="89032"/>
                  </a:lnTo>
                  <a:lnTo>
                    <a:pt x="33115" y="85161"/>
                  </a:lnTo>
                  <a:lnTo>
                    <a:pt x="35964" y="116129"/>
                  </a:lnTo>
                  <a:lnTo>
                    <a:pt x="54124" y="100645"/>
                  </a:lnTo>
                  <a:lnTo>
                    <a:pt x="69080" y="100645"/>
                  </a:lnTo>
                  <a:lnTo>
                    <a:pt x="92937" y="120000"/>
                  </a:lnTo>
                  <a:lnTo>
                    <a:pt x="107893" y="116129"/>
                  </a:lnTo>
                  <a:lnTo>
                    <a:pt x="113946" y="116129"/>
                  </a:lnTo>
                  <a:lnTo>
                    <a:pt x="120000" y="85161"/>
                  </a:lnTo>
                  <a:lnTo>
                    <a:pt x="105044" y="61935"/>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1" name="Shape 211"/>
            <p:cNvSpPr/>
            <p:nvPr/>
          </p:nvSpPr>
          <p:spPr>
            <a:xfrm>
              <a:off x="4686" y="-7"/>
              <a:ext cx="1121" cy="2200"/>
            </a:xfrm>
            <a:custGeom>
              <a:avLst/>
              <a:gdLst/>
              <a:ahLst/>
              <a:cxnLst/>
              <a:rect l="0" t="0" r="0" b="0"/>
              <a:pathLst>
                <a:path w="120000" h="120000" extrusionOk="0">
                  <a:moveTo>
                    <a:pt x="108545" y="709"/>
                  </a:moveTo>
                  <a:lnTo>
                    <a:pt x="108224" y="327"/>
                  </a:lnTo>
                  <a:lnTo>
                    <a:pt x="106512" y="3490"/>
                  </a:lnTo>
                  <a:lnTo>
                    <a:pt x="108224" y="6109"/>
                  </a:lnTo>
                  <a:lnTo>
                    <a:pt x="108224" y="7418"/>
                  </a:lnTo>
                  <a:lnTo>
                    <a:pt x="107368" y="8727"/>
                  </a:lnTo>
                  <a:lnTo>
                    <a:pt x="102872" y="10036"/>
                  </a:lnTo>
                  <a:lnTo>
                    <a:pt x="100196" y="10036"/>
                  </a:lnTo>
                  <a:lnTo>
                    <a:pt x="98376" y="9163"/>
                  </a:lnTo>
                  <a:lnTo>
                    <a:pt x="96556" y="8727"/>
                  </a:lnTo>
                  <a:lnTo>
                    <a:pt x="95593" y="9163"/>
                  </a:lnTo>
                  <a:lnTo>
                    <a:pt x="93880" y="9163"/>
                  </a:lnTo>
                  <a:lnTo>
                    <a:pt x="93880" y="7854"/>
                  </a:lnTo>
                  <a:lnTo>
                    <a:pt x="93880" y="6109"/>
                  </a:lnTo>
                  <a:lnTo>
                    <a:pt x="95593" y="4800"/>
                  </a:lnTo>
                  <a:lnTo>
                    <a:pt x="96556" y="3490"/>
                  </a:lnTo>
                  <a:lnTo>
                    <a:pt x="95593" y="2618"/>
                  </a:lnTo>
                  <a:lnTo>
                    <a:pt x="91097" y="872"/>
                  </a:lnTo>
                  <a:lnTo>
                    <a:pt x="85744" y="1309"/>
                  </a:lnTo>
                  <a:lnTo>
                    <a:pt x="80285" y="2181"/>
                  </a:lnTo>
                  <a:lnTo>
                    <a:pt x="74933" y="2618"/>
                  </a:lnTo>
                  <a:lnTo>
                    <a:pt x="79429" y="3490"/>
                  </a:lnTo>
                  <a:lnTo>
                    <a:pt x="83925" y="4800"/>
                  </a:lnTo>
                  <a:lnTo>
                    <a:pt x="86601" y="9600"/>
                  </a:lnTo>
                  <a:lnTo>
                    <a:pt x="87564" y="10909"/>
                  </a:lnTo>
                  <a:lnTo>
                    <a:pt x="90240" y="10909"/>
                  </a:lnTo>
                  <a:lnTo>
                    <a:pt x="93880" y="12218"/>
                  </a:lnTo>
                  <a:lnTo>
                    <a:pt x="96556" y="14400"/>
                  </a:lnTo>
                  <a:lnTo>
                    <a:pt x="97413" y="17018"/>
                  </a:lnTo>
                  <a:lnTo>
                    <a:pt x="91097" y="16581"/>
                  </a:lnTo>
                  <a:lnTo>
                    <a:pt x="85744" y="17018"/>
                  </a:lnTo>
                  <a:lnTo>
                    <a:pt x="83925" y="17454"/>
                  </a:lnTo>
                  <a:lnTo>
                    <a:pt x="83925" y="17890"/>
                  </a:lnTo>
                  <a:lnTo>
                    <a:pt x="83068" y="19636"/>
                  </a:lnTo>
                  <a:lnTo>
                    <a:pt x="80285" y="21818"/>
                  </a:lnTo>
                  <a:lnTo>
                    <a:pt x="77609" y="24436"/>
                  </a:lnTo>
                  <a:lnTo>
                    <a:pt x="76752" y="26181"/>
                  </a:lnTo>
                  <a:lnTo>
                    <a:pt x="78465" y="27054"/>
                  </a:lnTo>
                  <a:lnTo>
                    <a:pt x="87564" y="30545"/>
                  </a:lnTo>
                  <a:lnTo>
                    <a:pt x="80285" y="31854"/>
                  </a:lnTo>
                  <a:lnTo>
                    <a:pt x="71293" y="31854"/>
                  </a:lnTo>
                  <a:lnTo>
                    <a:pt x="64121" y="30981"/>
                  </a:lnTo>
                  <a:lnTo>
                    <a:pt x="62301" y="31854"/>
                  </a:lnTo>
                  <a:lnTo>
                    <a:pt x="61338" y="33163"/>
                  </a:lnTo>
                  <a:lnTo>
                    <a:pt x="64977" y="34909"/>
                  </a:lnTo>
                  <a:lnTo>
                    <a:pt x="70437" y="35345"/>
                  </a:lnTo>
                  <a:lnTo>
                    <a:pt x="73113" y="35345"/>
                  </a:lnTo>
                  <a:lnTo>
                    <a:pt x="74933" y="36218"/>
                  </a:lnTo>
                  <a:lnTo>
                    <a:pt x="74933" y="37090"/>
                  </a:lnTo>
                  <a:lnTo>
                    <a:pt x="73113" y="38400"/>
                  </a:lnTo>
                  <a:lnTo>
                    <a:pt x="72149" y="38836"/>
                  </a:lnTo>
                  <a:lnTo>
                    <a:pt x="69473" y="38836"/>
                  </a:lnTo>
                  <a:lnTo>
                    <a:pt x="64121" y="37963"/>
                  </a:lnTo>
                  <a:lnTo>
                    <a:pt x="58661" y="37527"/>
                  </a:lnTo>
                  <a:lnTo>
                    <a:pt x="55985" y="37090"/>
                  </a:lnTo>
                  <a:lnTo>
                    <a:pt x="54165" y="36218"/>
                  </a:lnTo>
                  <a:lnTo>
                    <a:pt x="47850" y="32290"/>
                  </a:lnTo>
                  <a:lnTo>
                    <a:pt x="46886" y="30109"/>
                  </a:lnTo>
                  <a:lnTo>
                    <a:pt x="46886" y="29236"/>
                  </a:lnTo>
                  <a:lnTo>
                    <a:pt x="46030" y="27927"/>
                  </a:lnTo>
                  <a:lnTo>
                    <a:pt x="40677" y="27054"/>
                  </a:lnTo>
                  <a:lnTo>
                    <a:pt x="36074" y="26181"/>
                  </a:lnTo>
                  <a:lnTo>
                    <a:pt x="27082" y="23127"/>
                  </a:lnTo>
                  <a:lnTo>
                    <a:pt x="30722" y="23127"/>
                  </a:lnTo>
                  <a:lnTo>
                    <a:pt x="34362" y="24000"/>
                  </a:lnTo>
                  <a:lnTo>
                    <a:pt x="42390" y="24000"/>
                  </a:lnTo>
                  <a:lnTo>
                    <a:pt x="60481" y="24436"/>
                  </a:lnTo>
                  <a:lnTo>
                    <a:pt x="66797" y="23563"/>
                  </a:lnTo>
                  <a:lnTo>
                    <a:pt x="70437" y="22690"/>
                  </a:lnTo>
                  <a:lnTo>
                    <a:pt x="73113" y="20945"/>
                  </a:lnTo>
                  <a:lnTo>
                    <a:pt x="75789" y="17454"/>
                  </a:lnTo>
                  <a:lnTo>
                    <a:pt x="76752" y="15709"/>
                  </a:lnTo>
                  <a:lnTo>
                    <a:pt x="75789" y="13963"/>
                  </a:lnTo>
                  <a:lnTo>
                    <a:pt x="71293" y="11345"/>
                  </a:lnTo>
                  <a:lnTo>
                    <a:pt x="64121" y="10472"/>
                  </a:lnTo>
                  <a:lnTo>
                    <a:pt x="47850" y="8290"/>
                  </a:lnTo>
                  <a:lnTo>
                    <a:pt x="39714" y="6981"/>
                  </a:lnTo>
                  <a:lnTo>
                    <a:pt x="32542" y="6981"/>
                  </a:lnTo>
                  <a:lnTo>
                    <a:pt x="16271" y="6981"/>
                  </a:lnTo>
                  <a:lnTo>
                    <a:pt x="18947" y="5672"/>
                  </a:lnTo>
                  <a:lnTo>
                    <a:pt x="19910" y="5236"/>
                  </a:lnTo>
                  <a:lnTo>
                    <a:pt x="18090" y="4800"/>
                  </a:lnTo>
                  <a:lnTo>
                    <a:pt x="13595" y="4363"/>
                  </a:lnTo>
                  <a:lnTo>
                    <a:pt x="11775" y="6109"/>
                  </a:lnTo>
                  <a:lnTo>
                    <a:pt x="8135" y="6545"/>
                  </a:lnTo>
                  <a:lnTo>
                    <a:pt x="8135" y="7854"/>
                  </a:lnTo>
                  <a:lnTo>
                    <a:pt x="4495" y="9600"/>
                  </a:lnTo>
                  <a:lnTo>
                    <a:pt x="963" y="12218"/>
                  </a:lnTo>
                  <a:lnTo>
                    <a:pt x="0" y="14836"/>
                  </a:lnTo>
                  <a:lnTo>
                    <a:pt x="2783" y="18327"/>
                  </a:lnTo>
                  <a:lnTo>
                    <a:pt x="7279" y="19200"/>
                  </a:lnTo>
                  <a:lnTo>
                    <a:pt x="11775" y="21381"/>
                  </a:lnTo>
                  <a:lnTo>
                    <a:pt x="9955" y="24436"/>
                  </a:lnTo>
                  <a:lnTo>
                    <a:pt x="15414" y="29672"/>
                  </a:lnTo>
                  <a:lnTo>
                    <a:pt x="22586" y="33163"/>
                  </a:lnTo>
                  <a:lnTo>
                    <a:pt x="18090" y="35781"/>
                  </a:lnTo>
                  <a:lnTo>
                    <a:pt x="18947" y="38836"/>
                  </a:lnTo>
                  <a:lnTo>
                    <a:pt x="26226" y="41018"/>
                  </a:lnTo>
                  <a:lnTo>
                    <a:pt x="30722" y="44072"/>
                  </a:lnTo>
                  <a:lnTo>
                    <a:pt x="28902" y="46690"/>
                  </a:lnTo>
                  <a:lnTo>
                    <a:pt x="36074" y="48872"/>
                  </a:lnTo>
                  <a:lnTo>
                    <a:pt x="41534" y="51490"/>
                  </a:lnTo>
                  <a:lnTo>
                    <a:pt x="40677" y="54981"/>
                  </a:lnTo>
                  <a:lnTo>
                    <a:pt x="36074" y="58909"/>
                  </a:lnTo>
                  <a:lnTo>
                    <a:pt x="30722" y="62836"/>
                  </a:lnTo>
                  <a:lnTo>
                    <a:pt x="28046" y="68072"/>
                  </a:lnTo>
                  <a:lnTo>
                    <a:pt x="29759" y="67200"/>
                  </a:lnTo>
                  <a:lnTo>
                    <a:pt x="32542" y="68945"/>
                  </a:lnTo>
                  <a:lnTo>
                    <a:pt x="37038" y="69818"/>
                  </a:lnTo>
                  <a:lnTo>
                    <a:pt x="42390" y="70254"/>
                  </a:lnTo>
                  <a:lnTo>
                    <a:pt x="42390" y="70690"/>
                  </a:lnTo>
                  <a:lnTo>
                    <a:pt x="41534" y="71127"/>
                  </a:lnTo>
                  <a:lnTo>
                    <a:pt x="38858" y="71563"/>
                  </a:lnTo>
                  <a:lnTo>
                    <a:pt x="37038" y="71563"/>
                  </a:lnTo>
                  <a:lnTo>
                    <a:pt x="36074" y="72872"/>
                  </a:lnTo>
                  <a:lnTo>
                    <a:pt x="30722" y="73309"/>
                  </a:lnTo>
                  <a:lnTo>
                    <a:pt x="30722" y="74618"/>
                  </a:lnTo>
                  <a:lnTo>
                    <a:pt x="30722" y="75927"/>
                  </a:lnTo>
                  <a:lnTo>
                    <a:pt x="29759" y="75927"/>
                  </a:lnTo>
                  <a:lnTo>
                    <a:pt x="30722" y="76800"/>
                  </a:lnTo>
                  <a:lnTo>
                    <a:pt x="30722" y="79418"/>
                  </a:lnTo>
                  <a:lnTo>
                    <a:pt x="30722" y="82909"/>
                  </a:lnTo>
                  <a:lnTo>
                    <a:pt x="35218" y="85527"/>
                  </a:lnTo>
                  <a:lnTo>
                    <a:pt x="33398" y="89018"/>
                  </a:lnTo>
                  <a:lnTo>
                    <a:pt x="37038" y="89454"/>
                  </a:lnTo>
                  <a:lnTo>
                    <a:pt x="37894" y="91636"/>
                  </a:lnTo>
                  <a:lnTo>
                    <a:pt x="41534" y="93381"/>
                  </a:lnTo>
                  <a:lnTo>
                    <a:pt x="44210" y="96872"/>
                  </a:lnTo>
                  <a:lnTo>
                    <a:pt x="44210" y="96436"/>
                  </a:lnTo>
                  <a:lnTo>
                    <a:pt x="46886" y="96436"/>
                  </a:lnTo>
                  <a:lnTo>
                    <a:pt x="49669" y="97309"/>
                  </a:lnTo>
                  <a:lnTo>
                    <a:pt x="51489" y="96872"/>
                  </a:lnTo>
                  <a:lnTo>
                    <a:pt x="55022" y="97309"/>
                  </a:lnTo>
                  <a:lnTo>
                    <a:pt x="56842" y="98181"/>
                  </a:lnTo>
                  <a:lnTo>
                    <a:pt x="61338" y="96872"/>
                  </a:lnTo>
                  <a:lnTo>
                    <a:pt x="64977" y="97309"/>
                  </a:lnTo>
                  <a:lnTo>
                    <a:pt x="68617" y="98618"/>
                  </a:lnTo>
                  <a:lnTo>
                    <a:pt x="69473" y="100363"/>
                  </a:lnTo>
                  <a:lnTo>
                    <a:pt x="69473" y="102109"/>
                  </a:lnTo>
                  <a:lnTo>
                    <a:pt x="73113" y="102981"/>
                  </a:lnTo>
                  <a:lnTo>
                    <a:pt x="73113" y="103854"/>
                  </a:lnTo>
                  <a:lnTo>
                    <a:pt x="76752" y="105163"/>
                  </a:lnTo>
                  <a:lnTo>
                    <a:pt x="81248" y="105600"/>
                  </a:lnTo>
                  <a:lnTo>
                    <a:pt x="82105" y="106909"/>
                  </a:lnTo>
                  <a:lnTo>
                    <a:pt x="89384" y="107781"/>
                  </a:lnTo>
                  <a:lnTo>
                    <a:pt x="92060" y="109090"/>
                  </a:lnTo>
                  <a:lnTo>
                    <a:pt x="90240" y="110400"/>
                  </a:lnTo>
                  <a:lnTo>
                    <a:pt x="88421" y="111272"/>
                  </a:lnTo>
                  <a:lnTo>
                    <a:pt x="83068" y="111709"/>
                  </a:lnTo>
                  <a:lnTo>
                    <a:pt x="82105" y="113018"/>
                  </a:lnTo>
                  <a:lnTo>
                    <a:pt x="84781" y="113890"/>
                  </a:lnTo>
                  <a:lnTo>
                    <a:pt x="84781" y="115200"/>
                  </a:lnTo>
                  <a:lnTo>
                    <a:pt x="86601" y="116509"/>
                  </a:lnTo>
                  <a:lnTo>
                    <a:pt x="89384" y="118254"/>
                  </a:lnTo>
                  <a:lnTo>
                    <a:pt x="92917" y="118254"/>
                  </a:lnTo>
                  <a:lnTo>
                    <a:pt x="93880" y="116072"/>
                  </a:lnTo>
                  <a:lnTo>
                    <a:pt x="97413" y="116072"/>
                  </a:lnTo>
                  <a:lnTo>
                    <a:pt x="103728" y="114327"/>
                  </a:lnTo>
                  <a:lnTo>
                    <a:pt x="108224" y="115200"/>
                  </a:lnTo>
                  <a:lnTo>
                    <a:pt x="112827" y="116509"/>
                  </a:lnTo>
                  <a:lnTo>
                    <a:pt x="111008" y="117381"/>
                  </a:lnTo>
                  <a:lnTo>
                    <a:pt x="112827" y="119563"/>
                  </a:lnTo>
                  <a:lnTo>
                    <a:pt x="115504" y="120000"/>
                  </a:lnTo>
                  <a:lnTo>
                    <a:pt x="119143" y="120000"/>
                  </a:lnTo>
                  <a:lnTo>
                    <a:pt x="119143" y="74181"/>
                  </a:lnTo>
                  <a:lnTo>
                    <a:pt x="120000" y="0"/>
                  </a:lnTo>
                  <a:lnTo>
                    <a:pt x="119464" y="436"/>
                  </a:lnTo>
                  <a:lnTo>
                    <a:pt x="108545" y="709"/>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2" name="Shape 212"/>
            <p:cNvSpPr/>
            <p:nvPr/>
          </p:nvSpPr>
          <p:spPr>
            <a:xfrm>
              <a:off x="4679" y="1384"/>
              <a:ext cx="337" cy="247"/>
            </a:xfrm>
            <a:custGeom>
              <a:avLst/>
              <a:gdLst/>
              <a:ahLst/>
              <a:cxnLst/>
              <a:rect l="0" t="0" r="0" b="0"/>
              <a:pathLst>
                <a:path w="120000" h="120000" extrusionOk="0">
                  <a:moveTo>
                    <a:pt x="105044" y="61935"/>
                  </a:moveTo>
                  <a:lnTo>
                    <a:pt x="105044" y="30967"/>
                  </a:lnTo>
                  <a:lnTo>
                    <a:pt x="105044" y="7741"/>
                  </a:lnTo>
                  <a:lnTo>
                    <a:pt x="101839" y="0"/>
                  </a:lnTo>
                  <a:lnTo>
                    <a:pt x="84035" y="3870"/>
                  </a:lnTo>
                  <a:lnTo>
                    <a:pt x="44866" y="7741"/>
                  </a:lnTo>
                  <a:lnTo>
                    <a:pt x="23857" y="19354"/>
                  </a:lnTo>
                  <a:lnTo>
                    <a:pt x="8902" y="30967"/>
                  </a:lnTo>
                  <a:lnTo>
                    <a:pt x="2848" y="42580"/>
                  </a:lnTo>
                  <a:lnTo>
                    <a:pt x="0" y="54193"/>
                  </a:lnTo>
                  <a:lnTo>
                    <a:pt x="8902" y="61935"/>
                  </a:lnTo>
                  <a:lnTo>
                    <a:pt x="6053" y="73548"/>
                  </a:lnTo>
                  <a:lnTo>
                    <a:pt x="8902" y="85161"/>
                  </a:lnTo>
                  <a:lnTo>
                    <a:pt x="14955" y="89032"/>
                  </a:lnTo>
                  <a:lnTo>
                    <a:pt x="23857" y="89032"/>
                  </a:lnTo>
                  <a:lnTo>
                    <a:pt x="33115" y="85161"/>
                  </a:lnTo>
                  <a:lnTo>
                    <a:pt x="35964" y="116129"/>
                  </a:lnTo>
                  <a:lnTo>
                    <a:pt x="54124" y="100645"/>
                  </a:lnTo>
                  <a:lnTo>
                    <a:pt x="69080" y="100645"/>
                  </a:lnTo>
                  <a:lnTo>
                    <a:pt x="92937" y="120000"/>
                  </a:lnTo>
                  <a:lnTo>
                    <a:pt x="107893" y="116129"/>
                  </a:lnTo>
                  <a:lnTo>
                    <a:pt x="113946" y="116129"/>
                  </a:lnTo>
                  <a:lnTo>
                    <a:pt x="120000" y="85161"/>
                  </a:lnTo>
                  <a:lnTo>
                    <a:pt x="105044" y="61935"/>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3" name="Shape 213"/>
            <p:cNvSpPr/>
            <p:nvPr/>
          </p:nvSpPr>
          <p:spPr>
            <a:xfrm>
              <a:off x="4686" y="1"/>
              <a:ext cx="1114" cy="2190"/>
            </a:xfrm>
            <a:custGeom>
              <a:avLst/>
              <a:gdLst/>
              <a:ahLst/>
              <a:cxnLst/>
              <a:rect l="0" t="0" r="0" b="0"/>
              <a:pathLst>
                <a:path w="120000" h="120000" extrusionOk="0">
                  <a:moveTo>
                    <a:pt x="108807" y="0"/>
                  </a:moveTo>
                  <a:lnTo>
                    <a:pt x="107085" y="2958"/>
                  </a:lnTo>
                  <a:lnTo>
                    <a:pt x="108807" y="5589"/>
                  </a:lnTo>
                  <a:lnTo>
                    <a:pt x="108807" y="6904"/>
                  </a:lnTo>
                  <a:lnTo>
                    <a:pt x="107946" y="8219"/>
                  </a:lnTo>
                  <a:lnTo>
                    <a:pt x="103426" y="9534"/>
                  </a:lnTo>
                  <a:lnTo>
                    <a:pt x="100735" y="9534"/>
                  </a:lnTo>
                  <a:lnTo>
                    <a:pt x="98905" y="8657"/>
                  </a:lnTo>
                  <a:lnTo>
                    <a:pt x="97076" y="8219"/>
                  </a:lnTo>
                  <a:lnTo>
                    <a:pt x="96107" y="8657"/>
                  </a:lnTo>
                  <a:lnTo>
                    <a:pt x="94385" y="8657"/>
                  </a:lnTo>
                  <a:lnTo>
                    <a:pt x="94385" y="7342"/>
                  </a:lnTo>
                  <a:lnTo>
                    <a:pt x="94385" y="5589"/>
                  </a:lnTo>
                  <a:lnTo>
                    <a:pt x="96107" y="4273"/>
                  </a:lnTo>
                  <a:lnTo>
                    <a:pt x="97076" y="2958"/>
                  </a:lnTo>
                  <a:lnTo>
                    <a:pt x="96107" y="2082"/>
                  </a:lnTo>
                  <a:lnTo>
                    <a:pt x="91587" y="328"/>
                  </a:lnTo>
                  <a:lnTo>
                    <a:pt x="86206" y="767"/>
                  </a:lnTo>
                  <a:lnTo>
                    <a:pt x="80717" y="1643"/>
                  </a:lnTo>
                  <a:lnTo>
                    <a:pt x="75336" y="2082"/>
                  </a:lnTo>
                  <a:lnTo>
                    <a:pt x="79856" y="2958"/>
                  </a:lnTo>
                  <a:lnTo>
                    <a:pt x="84376" y="4273"/>
                  </a:lnTo>
                  <a:lnTo>
                    <a:pt x="87067" y="9095"/>
                  </a:lnTo>
                  <a:lnTo>
                    <a:pt x="88035" y="10410"/>
                  </a:lnTo>
                  <a:lnTo>
                    <a:pt x="90726" y="10410"/>
                  </a:lnTo>
                  <a:lnTo>
                    <a:pt x="94385" y="11726"/>
                  </a:lnTo>
                  <a:lnTo>
                    <a:pt x="97076" y="13917"/>
                  </a:lnTo>
                  <a:lnTo>
                    <a:pt x="97937" y="16547"/>
                  </a:lnTo>
                  <a:lnTo>
                    <a:pt x="91587" y="16109"/>
                  </a:lnTo>
                  <a:lnTo>
                    <a:pt x="86206" y="16547"/>
                  </a:lnTo>
                  <a:lnTo>
                    <a:pt x="84376" y="16986"/>
                  </a:lnTo>
                  <a:lnTo>
                    <a:pt x="84376" y="17424"/>
                  </a:lnTo>
                  <a:lnTo>
                    <a:pt x="83515" y="19178"/>
                  </a:lnTo>
                  <a:lnTo>
                    <a:pt x="80717" y="21369"/>
                  </a:lnTo>
                  <a:lnTo>
                    <a:pt x="78026" y="24000"/>
                  </a:lnTo>
                  <a:lnTo>
                    <a:pt x="77165" y="25753"/>
                  </a:lnTo>
                  <a:lnTo>
                    <a:pt x="78887" y="26630"/>
                  </a:lnTo>
                  <a:lnTo>
                    <a:pt x="88035" y="30136"/>
                  </a:lnTo>
                  <a:lnTo>
                    <a:pt x="80717" y="31452"/>
                  </a:lnTo>
                  <a:lnTo>
                    <a:pt x="71677" y="31452"/>
                  </a:lnTo>
                  <a:lnTo>
                    <a:pt x="64466" y="30575"/>
                  </a:lnTo>
                  <a:lnTo>
                    <a:pt x="62636" y="31452"/>
                  </a:lnTo>
                  <a:lnTo>
                    <a:pt x="61668" y="32767"/>
                  </a:lnTo>
                  <a:lnTo>
                    <a:pt x="65327" y="34520"/>
                  </a:lnTo>
                  <a:lnTo>
                    <a:pt x="70816" y="34958"/>
                  </a:lnTo>
                  <a:lnTo>
                    <a:pt x="73506" y="34958"/>
                  </a:lnTo>
                  <a:lnTo>
                    <a:pt x="75336" y="35835"/>
                  </a:lnTo>
                  <a:lnTo>
                    <a:pt x="75336" y="36712"/>
                  </a:lnTo>
                  <a:lnTo>
                    <a:pt x="73506" y="38027"/>
                  </a:lnTo>
                  <a:lnTo>
                    <a:pt x="72538" y="38465"/>
                  </a:lnTo>
                  <a:lnTo>
                    <a:pt x="69847" y="38465"/>
                  </a:lnTo>
                  <a:lnTo>
                    <a:pt x="64466" y="37589"/>
                  </a:lnTo>
                  <a:lnTo>
                    <a:pt x="58977" y="37150"/>
                  </a:lnTo>
                  <a:lnTo>
                    <a:pt x="56286" y="36712"/>
                  </a:lnTo>
                  <a:lnTo>
                    <a:pt x="54457" y="35835"/>
                  </a:lnTo>
                  <a:lnTo>
                    <a:pt x="48107" y="31890"/>
                  </a:lnTo>
                  <a:lnTo>
                    <a:pt x="47139" y="29698"/>
                  </a:lnTo>
                  <a:lnTo>
                    <a:pt x="47139" y="28821"/>
                  </a:lnTo>
                  <a:lnTo>
                    <a:pt x="46278" y="27506"/>
                  </a:lnTo>
                  <a:lnTo>
                    <a:pt x="40896" y="26630"/>
                  </a:lnTo>
                  <a:lnTo>
                    <a:pt x="36269" y="25753"/>
                  </a:lnTo>
                  <a:lnTo>
                    <a:pt x="27228" y="22684"/>
                  </a:lnTo>
                  <a:lnTo>
                    <a:pt x="30887" y="22684"/>
                  </a:lnTo>
                  <a:lnTo>
                    <a:pt x="34547" y="23561"/>
                  </a:lnTo>
                  <a:lnTo>
                    <a:pt x="42618" y="23561"/>
                  </a:lnTo>
                  <a:lnTo>
                    <a:pt x="60807" y="24000"/>
                  </a:lnTo>
                  <a:lnTo>
                    <a:pt x="67156" y="23123"/>
                  </a:lnTo>
                  <a:lnTo>
                    <a:pt x="70816" y="22246"/>
                  </a:lnTo>
                  <a:lnTo>
                    <a:pt x="73506" y="20493"/>
                  </a:lnTo>
                  <a:lnTo>
                    <a:pt x="76197" y="16986"/>
                  </a:lnTo>
                  <a:lnTo>
                    <a:pt x="77165" y="15232"/>
                  </a:lnTo>
                  <a:lnTo>
                    <a:pt x="76197" y="13479"/>
                  </a:lnTo>
                  <a:lnTo>
                    <a:pt x="71677" y="10849"/>
                  </a:lnTo>
                  <a:lnTo>
                    <a:pt x="64466" y="9972"/>
                  </a:lnTo>
                  <a:lnTo>
                    <a:pt x="48107" y="7780"/>
                  </a:lnTo>
                  <a:lnTo>
                    <a:pt x="39928" y="6465"/>
                  </a:lnTo>
                  <a:lnTo>
                    <a:pt x="32717" y="6465"/>
                  </a:lnTo>
                  <a:lnTo>
                    <a:pt x="16358" y="6465"/>
                  </a:lnTo>
                  <a:lnTo>
                    <a:pt x="19049" y="5150"/>
                  </a:lnTo>
                  <a:lnTo>
                    <a:pt x="20017" y="4712"/>
                  </a:lnTo>
                  <a:lnTo>
                    <a:pt x="18188" y="4273"/>
                  </a:lnTo>
                  <a:lnTo>
                    <a:pt x="13668" y="3835"/>
                  </a:lnTo>
                  <a:lnTo>
                    <a:pt x="11838" y="5589"/>
                  </a:lnTo>
                  <a:lnTo>
                    <a:pt x="8179" y="6027"/>
                  </a:lnTo>
                  <a:lnTo>
                    <a:pt x="8179" y="7342"/>
                  </a:lnTo>
                  <a:lnTo>
                    <a:pt x="4520" y="9095"/>
                  </a:lnTo>
                  <a:lnTo>
                    <a:pt x="968" y="11726"/>
                  </a:lnTo>
                  <a:lnTo>
                    <a:pt x="0" y="14356"/>
                  </a:lnTo>
                  <a:lnTo>
                    <a:pt x="2798" y="17863"/>
                  </a:lnTo>
                  <a:lnTo>
                    <a:pt x="7318" y="18739"/>
                  </a:lnTo>
                  <a:lnTo>
                    <a:pt x="11838" y="20931"/>
                  </a:lnTo>
                  <a:lnTo>
                    <a:pt x="10008" y="24000"/>
                  </a:lnTo>
                  <a:lnTo>
                    <a:pt x="15497" y="29260"/>
                  </a:lnTo>
                  <a:lnTo>
                    <a:pt x="22708" y="32767"/>
                  </a:lnTo>
                  <a:lnTo>
                    <a:pt x="18188" y="35397"/>
                  </a:lnTo>
                  <a:lnTo>
                    <a:pt x="19049" y="38465"/>
                  </a:lnTo>
                  <a:lnTo>
                    <a:pt x="26367" y="40657"/>
                  </a:lnTo>
                  <a:lnTo>
                    <a:pt x="30887" y="43726"/>
                  </a:lnTo>
                  <a:lnTo>
                    <a:pt x="29058" y="46356"/>
                  </a:lnTo>
                  <a:lnTo>
                    <a:pt x="36269" y="48547"/>
                  </a:lnTo>
                  <a:lnTo>
                    <a:pt x="41757" y="51178"/>
                  </a:lnTo>
                  <a:lnTo>
                    <a:pt x="40896" y="54684"/>
                  </a:lnTo>
                  <a:lnTo>
                    <a:pt x="36269" y="58630"/>
                  </a:lnTo>
                  <a:lnTo>
                    <a:pt x="30887" y="62575"/>
                  </a:lnTo>
                  <a:lnTo>
                    <a:pt x="28197" y="67835"/>
                  </a:lnTo>
                  <a:lnTo>
                    <a:pt x="29919" y="66958"/>
                  </a:lnTo>
                  <a:lnTo>
                    <a:pt x="32717" y="68712"/>
                  </a:lnTo>
                  <a:lnTo>
                    <a:pt x="37237" y="69589"/>
                  </a:lnTo>
                  <a:lnTo>
                    <a:pt x="42618" y="70027"/>
                  </a:lnTo>
                  <a:lnTo>
                    <a:pt x="42618" y="70465"/>
                  </a:lnTo>
                  <a:lnTo>
                    <a:pt x="41757" y="70904"/>
                  </a:lnTo>
                  <a:lnTo>
                    <a:pt x="39067" y="71342"/>
                  </a:lnTo>
                  <a:lnTo>
                    <a:pt x="37237" y="71342"/>
                  </a:lnTo>
                  <a:lnTo>
                    <a:pt x="36269" y="72657"/>
                  </a:lnTo>
                  <a:lnTo>
                    <a:pt x="30887" y="73095"/>
                  </a:lnTo>
                  <a:lnTo>
                    <a:pt x="30887" y="74410"/>
                  </a:lnTo>
                  <a:lnTo>
                    <a:pt x="30887" y="75726"/>
                  </a:lnTo>
                  <a:lnTo>
                    <a:pt x="29919" y="75726"/>
                  </a:lnTo>
                  <a:lnTo>
                    <a:pt x="30887" y="76602"/>
                  </a:lnTo>
                  <a:lnTo>
                    <a:pt x="30887" y="79232"/>
                  </a:lnTo>
                  <a:lnTo>
                    <a:pt x="30887" y="82739"/>
                  </a:lnTo>
                  <a:lnTo>
                    <a:pt x="35408" y="85369"/>
                  </a:lnTo>
                  <a:lnTo>
                    <a:pt x="33578" y="88876"/>
                  </a:lnTo>
                  <a:lnTo>
                    <a:pt x="37237" y="89315"/>
                  </a:lnTo>
                  <a:lnTo>
                    <a:pt x="38098" y="91506"/>
                  </a:lnTo>
                  <a:lnTo>
                    <a:pt x="41757" y="93260"/>
                  </a:lnTo>
                  <a:lnTo>
                    <a:pt x="44448" y="96767"/>
                  </a:lnTo>
                  <a:lnTo>
                    <a:pt x="44448" y="96328"/>
                  </a:lnTo>
                  <a:lnTo>
                    <a:pt x="47139" y="96328"/>
                  </a:lnTo>
                  <a:lnTo>
                    <a:pt x="49937" y="97205"/>
                  </a:lnTo>
                  <a:lnTo>
                    <a:pt x="51766" y="96767"/>
                  </a:lnTo>
                  <a:lnTo>
                    <a:pt x="55318" y="97205"/>
                  </a:lnTo>
                  <a:lnTo>
                    <a:pt x="57147" y="98082"/>
                  </a:lnTo>
                  <a:lnTo>
                    <a:pt x="61668" y="96767"/>
                  </a:lnTo>
                  <a:lnTo>
                    <a:pt x="65327" y="97205"/>
                  </a:lnTo>
                  <a:lnTo>
                    <a:pt x="68986" y="98520"/>
                  </a:lnTo>
                  <a:lnTo>
                    <a:pt x="69847" y="100273"/>
                  </a:lnTo>
                  <a:lnTo>
                    <a:pt x="69847" y="102027"/>
                  </a:lnTo>
                  <a:lnTo>
                    <a:pt x="73506" y="102904"/>
                  </a:lnTo>
                  <a:lnTo>
                    <a:pt x="73506" y="103780"/>
                  </a:lnTo>
                  <a:lnTo>
                    <a:pt x="77165" y="105095"/>
                  </a:lnTo>
                  <a:lnTo>
                    <a:pt x="81686" y="105534"/>
                  </a:lnTo>
                  <a:lnTo>
                    <a:pt x="82547" y="106849"/>
                  </a:lnTo>
                  <a:lnTo>
                    <a:pt x="89865" y="107726"/>
                  </a:lnTo>
                  <a:lnTo>
                    <a:pt x="92556" y="109041"/>
                  </a:lnTo>
                  <a:lnTo>
                    <a:pt x="90726" y="110356"/>
                  </a:lnTo>
                  <a:lnTo>
                    <a:pt x="88896" y="111232"/>
                  </a:lnTo>
                  <a:lnTo>
                    <a:pt x="83515" y="111671"/>
                  </a:lnTo>
                  <a:lnTo>
                    <a:pt x="82547" y="112986"/>
                  </a:lnTo>
                  <a:lnTo>
                    <a:pt x="85237" y="113863"/>
                  </a:lnTo>
                  <a:lnTo>
                    <a:pt x="85237" y="115178"/>
                  </a:lnTo>
                  <a:lnTo>
                    <a:pt x="87067" y="116493"/>
                  </a:lnTo>
                  <a:lnTo>
                    <a:pt x="89865" y="118246"/>
                  </a:lnTo>
                  <a:lnTo>
                    <a:pt x="93417" y="118246"/>
                  </a:lnTo>
                  <a:lnTo>
                    <a:pt x="94385" y="116054"/>
                  </a:lnTo>
                  <a:lnTo>
                    <a:pt x="97937" y="116054"/>
                  </a:lnTo>
                  <a:lnTo>
                    <a:pt x="104286" y="114301"/>
                  </a:lnTo>
                  <a:lnTo>
                    <a:pt x="108807" y="115178"/>
                  </a:lnTo>
                  <a:lnTo>
                    <a:pt x="113434" y="116493"/>
                  </a:lnTo>
                  <a:lnTo>
                    <a:pt x="111605" y="117369"/>
                  </a:lnTo>
                  <a:lnTo>
                    <a:pt x="113434" y="119561"/>
                  </a:lnTo>
                  <a:lnTo>
                    <a:pt x="116125" y="120000"/>
                  </a:lnTo>
                  <a:lnTo>
                    <a:pt x="119784" y="120000"/>
                  </a:lnTo>
                  <a:lnTo>
                    <a:pt x="120000" y="0"/>
                  </a:lnTo>
                  <a:lnTo>
                    <a:pt x="108807" y="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4" name="Shape 214"/>
            <p:cNvSpPr/>
            <p:nvPr/>
          </p:nvSpPr>
          <p:spPr>
            <a:xfrm>
              <a:off x="4274" y="136"/>
              <a:ext cx="800" cy="1271"/>
            </a:xfrm>
            <a:custGeom>
              <a:avLst/>
              <a:gdLst/>
              <a:ahLst/>
              <a:cxnLst/>
              <a:rect l="0" t="0" r="0" b="0"/>
              <a:pathLst>
                <a:path w="120000" h="120000" extrusionOk="0">
                  <a:moveTo>
                    <a:pt x="112359" y="71698"/>
                  </a:moveTo>
                  <a:lnTo>
                    <a:pt x="102322" y="67924"/>
                  </a:lnTo>
                  <a:lnTo>
                    <a:pt x="104868" y="63396"/>
                  </a:lnTo>
                  <a:lnTo>
                    <a:pt x="98576" y="58113"/>
                  </a:lnTo>
                  <a:lnTo>
                    <a:pt x="88389" y="54339"/>
                  </a:lnTo>
                  <a:lnTo>
                    <a:pt x="87191" y="49056"/>
                  </a:lnTo>
                  <a:lnTo>
                    <a:pt x="93483" y="44528"/>
                  </a:lnTo>
                  <a:lnTo>
                    <a:pt x="83445" y="38490"/>
                  </a:lnTo>
                  <a:lnTo>
                    <a:pt x="75805" y="29433"/>
                  </a:lnTo>
                  <a:lnTo>
                    <a:pt x="78352" y="24150"/>
                  </a:lnTo>
                  <a:lnTo>
                    <a:pt x="72059" y="20377"/>
                  </a:lnTo>
                  <a:lnTo>
                    <a:pt x="65767" y="18867"/>
                  </a:lnTo>
                  <a:lnTo>
                    <a:pt x="61872" y="12830"/>
                  </a:lnTo>
                  <a:lnTo>
                    <a:pt x="63220" y="8301"/>
                  </a:lnTo>
                  <a:lnTo>
                    <a:pt x="64419" y="6792"/>
                  </a:lnTo>
                  <a:lnTo>
                    <a:pt x="61872" y="3018"/>
                  </a:lnTo>
                  <a:lnTo>
                    <a:pt x="51835" y="0"/>
                  </a:lnTo>
                  <a:lnTo>
                    <a:pt x="44194" y="0"/>
                  </a:lnTo>
                  <a:lnTo>
                    <a:pt x="39250" y="3773"/>
                  </a:lnTo>
                  <a:lnTo>
                    <a:pt x="39250" y="10566"/>
                  </a:lnTo>
                  <a:lnTo>
                    <a:pt x="36704" y="17358"/>
                  </a:lnTo>
                  <a:lnTo>
                    <a:pt x="27865" y="15849"/>
                  </a:lnTo>
                  <a:lnTo>
                    <a:pt x="21573" y="17358"/>
                  </a:lnTo>
                  <a:lnTo>
                    <a:pt x="6441" y="12830"/>
                  </a:lnTo>
                  <a:lnTo>
                    <a:pt x="0" y="15094"/>
                  </a:lnTo>
                  <a:lnTo>
                    <a:pt x="7640" y="20377"/>
                  </a:lnTo>
                  <a:lnTo>
                    <a:pt x="21573" y="24150"/>
                  </a:lnTo>
                  <a:lnTo>
                    <a:pt x="26516" y="27924"/>
                  </a:lnTo>
                  <a:lnTo>
                    <a:pt x="26516" y="31698"/>
                  </a:lnTo>
                  <a:lnTo>
                    <a:pt x="32958" y="34716"/>
                  </a:lnTo>
                  <a:lnTo>
                    <a:pt x="32958" y="39245"/>
                  </a:lnTo>
                  <a:lnTo>
                    <a:pt x="34157" y="43773"/>
                  </a:lnTo>
                  <a:lnTo>
                    <a:pt x="36704" y="47547"/>
                  </a:lnTo>
                  <a:lnTo>
                    <a:pt x="39250" y="52075"/>
                  </a:lnTo>
                  <a:lnTo>
                    <a:pt x="44194" y="52830"/>
                  </a:lnTo>
                  <a:lnTo>
                    <a:pt x="49288" y="54339"/>
                  </a:lnTo>
                  <a:lnTo>
                    <a:pt x="53033" y="55094"/>
                  </a:lnTo>
                  <a:lnTo>
                    <a:pt x="53033" y="56603"/>
                  </a:lnTo>
                  <a:lnTo>
                    <a:pt x="54382" y="58113"/>
                  </a:lnTo>
                  <a:lnTo>
                    <a:pt x="53033" y="59622"/>
                  </a:lnTo>
                  <a:lnTo>
                    <a:pt x="48089" y="65660"/>
                  </a:lnTo>
                  <a:lnTo>
                    <a:pt x="35355" y="78490"/>
                  </a:lnTo>
                  <a:lnTo>
                    <a:pt x="30411" y="81509"/>
                  </a:lnTo>
                  <a:lnTo>
                    <a:pt x="26516" y="84528"/>
                  </a:lnTo>
                  <a:lnTo>
                    <a:pt x="26516" y="88301"/>
                  </a:lnTo>
                  <a:lnTo>
                    <a:pt x="27865" y="92075"/>
                  </a:lnTo>
                  <a:lnTo>
                    <a:pt x="31610" y="98867"/>
                  </a:lnTo>
                  <a:lnTo>
                    <a:pt x="34157" y="101886"/>
                  </a:lnTo>
                  <a:lnTo>
                    <a:pt x="34157" y="105660"/>
                  </a:lnTo>
                  <a:lnTo>
                    <a:pt x="35355" y="109433"/>
                  </a:lnTo>
                  <a:lnTo>
                    <a:pt x="37902" y="112452"/>
                  </a:lnTo>
                  <a:lnTo>
                    <a:pt x="42996" y="113962"/>
                  </a:lnTo>
                  <a:lnTo>
                    <a:pt x="48089" y="115471"/>
                  </a:lnTo>
                  <a:lnTo>
                    <a:pt x="46741" y="120000"/>
                  </a:lnTo>
                  <a:lnTo>
                    <a:pt x="54382" y="120000"/>
                  </a:lnTo>
                  <a:lnTo>
                    <a:pt x="56928" y="119245"/>
                  </a:lnTo>
                  <a:lnTo>
                    <a:pt x="60674" y="117735"/>
                  </a:lnTo>
                  <a:lnTo>
                    <a:pt x="75805" y="112452"/>
                  </a:lnTo>
                  <a:lnTo>
                    <a:pt x="89737" y="108679"/>
                  </a:lnTo>
                  <a:lnTo>
                    <a:pt x="101123" y="104905"/>
                  </a:lnTo>
                  <a:lnTo>
                    <a:pt x="104868" y="95849"/>
                  </a:lnTo>
                  <a:lnTo>
                    <a:pt x="112359" y="89056"/>
                  </a:lnTo>
                  <a:lnTo>
                    <a:pt x="118801" y="82264"/>
                  </a:lnTo>
                  <a:lnTo>
                    <a:pt x="120000" y="76226"/>
                  </a:lnTo>
                  <a:lnTo>
                    <a:pt x="112359" y="71698"/>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5" name="Shape 215"/>
            <p:cNvSpPr/>
            <p:nvPr/>
          </p:nvSpPr>
          <p:spPr>
            <a:xfrm>
              <a:off x="3845" y="311"/>
              <a:ext cx="690" cy="1696"/>
            </a:xfrm>
            <a:custGeom>
              <a:avLst/>
              <a:gdLst/>
              <a:ahLst/>
              <a:cxnLst/>
              <a:rect l="0" t="0" r="0" b="0"/>
              <a:pathLst>
                <a:path w="120000" h="120000" extrusionOk="0">
                  <a:moveTo>
                    <a:pt x="74500" y="6226"/>
                  </a:moveTo>
                  <a:lnTo>
                    <a:pt x="61476" y="5094"/>
                  </a:lnTo>
                  <a:lnTo>
                    <a:pt x="58523" y="9056"/>
                  </a:lnTo>
                  <a:lnTo>
                    <a:pt x="51230" y="9056"/>
                  </a:lnTo>
                  <a:lnTo>
                    <a:pt x="45325" y="11886"/>
                  </a:lnTo>
                  <a:lnTo>
                    <a:pt x="45325" y="15283"/>
                  </a:lnTo>
                  <a:lnTo>
                    <a:pt x="46714" y="18113"/>
                  </a:lnTo>
                  <a:lnTo>
                    <a:pt x="36468" y="22075"/>
                  </a:lnTo>
                  <a:lnTo>
                    <a:pt x="36468" y="26603"/>
                  </a:lnTo>
                  <a:lnTo>
                    <a:pt x="29175" y="28301"/>
                  </a:lnTo>
                  <a:lnTo>
                    <a:pt x="29175" y="35094"/>
                  </a:lnTo>
                  <a:lnTo>
                    <a:pt x="20492" y="40754"/>
                  </a:lnTo>
                  <a:lnTo>
                    <a:pt x="27785" y="42452"/>
                  </a:lnTo>
                  <a:lnTo>
                    <a:pt x="24833" y="46415"/>
                  </a:lnTo>
                  <a:lnTo>
                    <a:pt x="11635" y="46981"/>
                  </a:lnTo>
                  <a:lnTo>
                    <a:pt x="5730" y="52075"/>
                  </a:lnTo>
                  <a:lnTo>
                    <a:pt x="8683" y="60566"/>
                  </a:lnTo>
                  <a:lnTo>
                    <a:pt x="8683" y="66226"/>
                  </a:lnTo>
                  <a:lnTo>
                    <a:pt x="15976" y="69056"/>
                  </a:lnTo>
                  <a:lnTo>
                    <a:pt x="15976" y="71886"/>
                  </a:lnTo>
                  <a:lnTo>
                    <a:pt x="11635" y="74716"/>
                  </a:lnTo>
                  <a:lnTo>
                    <a:pt x="11635" y="80943"/>
                  </a:lnTo>
                  <a:lnTo>
                    <a:pt x="5730" y="83207"/>
                  </a:lnTo>
                  <a:lnTo>
                    <a:pt x="2952" y="90000"/>
                  </a:lnTo>
                  <a:lnTo>
                    <a:pt x="0" y="90566"/>
                  </a:lnTo>
                  <a:lnTo>
                    <a:pt x="1389" y="93962"/>
                  </a:lnTo>
                  <a:lnTo>
                    <a:pt x="5730" y="95660"/>
                  </a:lnTo>
                  <a:lnTo>
                    <a:pt x="7293" y="97358"/>
                  </a:lnTo>
                  <a:lnTo>
                    <a:pt x="7293" y="101886"/>
                  </a:lnTo>
                  <a:lnTo>
                    <a:pt x="14587" y="106415"/>
                  </a:lnTo>
                  <a:lnTo>
                    <a:pt x="18929" y="108679"/>
                  </a:lnTo>
                  <a:lnTo>
                    <a:pt x="20492" y="110943"/>
                  </a:lnTo>
                  <a:lnTo>
                    <a:pt x="18929" y="112641"/>
                  </a:lnTo>
                  <a:lnTo>
                    <a:pt x="18929" y="114339"/>
                  </a:lnTo>
                  <a:lnTo>
                    <a:pt x="21881" y="115471"/>
                  </a:lnTo>
                  <a:lnTo>
                    <a:pt x="23444" y="117735"/>
                  </a:lnTo>
                  <a:lnTo>
                    <a:pt x="23444" y="120000"/>
                  </a:lnTo>
                  <a:lnTo>
                    <a:pt x="35079" y="120000"/>
                  </a:lnTo>
                  <a:lnTo>
                    <a:pt x="40984" y="118867"/>
                  </a:lnTo>
                  <a:lnTo>
                    <a:pt x="42373" y="116603"/>
                  </a:lnTo>
                  <a:lnTo>
                    <a:pt x="45325" y="114339"/>
                  </a:lnTo>
                  <a:lnTo>
                    <a:pt x="49667" y="113207"/>
                  </a:lnTo>
                  <a:lnTo>
                    <a:pt x="61476" y="113773"/>
                  </a:lnTo>
                  <a:lnTo>
                    <a:pt x="67206" y="104150"/>
                  </a:lnTo>
                  <a:lnTo>
                    <a:pt x="68769" y="101886"/>
                  </a:lnTo>
                  <a:lnTo>
                    <a:pt x="67206" y="99622"/>
                  </a:lnTo>
                  <a:lnTo>
                    <a:pt x="67206" y="96792"/>
                  </a:lnTo>
                  <a:lnTo>
                    <a:pt x="68769" y="94528"/>
                  </a:lnTo>
                  <a:lnTo>
                    <a:pt x="70159" y="91698"/>
                  </a:lnTo>
                  <a:lnTo>
                    <a:pt x="73111" y="90000"/>
                  </a:lnTo>
                  <a:lnTo>
                    <a:pt x="81968" y="87735"/>
                  </a:lnTo>
                  <a:lnTo>
                    <a:pt x="86309" y="86603"/>
                  </a:lnTo>
                  <a:lnTo>
                    <a:pt x="86309" y="84339"/>
                  </a:lnTo>
                  <a:lnTo>
                    <a:pt x="87698" y="82641"/>
                  </a:lnTo>
                  <a:lnTo>
                    <a:pt x="90651" y="80943"/>
                  </a:lnTo>
                  <a:lnTo>
                    <a:pt x="83357" y="76981"/>
                  </a:lnTo>
                  <a:lnTo>
                    <a:pt x="71722" y="74150"/>
                  </a:lnTo>
                  <a:lnTo>
                    <a:pt x="68769" y="73584"/>
                  </a:lnTo>
                  <a:lnTo>
                    <a:pt x="67206" y="72452"/>
                  </a:lnTo>
                  <a:lnTo>
                    <a:pt x="67206" y="69622"/>
                  </a:lnTo>
                  <a:lnTo>
                    <a:pt x="65817" y="63962"/>
                  </a:lnTo>
                  <a:lnTo>
                    <a:pt x="67206" y="58867"/>
                  </a:lnTo>
                  <a:lnTo>
                    <a:pt x="74500" y="53773"/>
                  </a:lnTo>
                  <a:lnTo>
                    <a:pt x="83357" y="49811"/>
                  </a:lnTo>
                  <a:lnTo>
                    <a:pt x="93603" y="45849"/>
                  </a:lnTo>
                  <a:lnTo>
                    <a:pt x="96555" y="44150"/>
                  </a:lnTo>
                  <a:lnTo>
                    <a:pt x="97945" y="41320"/>
                  </a:lnTo>
                  <a:lnTo>
                    <a:pt x="100897" y="39622"/>
                  </a:lnTo>
                  <a:lnTo>
                    <a:pt x="100897" y="37924"/>
                  </a:lnTo>
                  <a:lnTo>
                    <a:pt x="99507" y="35094"/>
                  </a:lnTo>
                  <a:lnTo>
                    <a:pt x="100897" y="32830"/>
                  </a:lnTo>
                  <a:lnTo>
                    <a:pt x="105238" y="30000"/>
                  </a:lnTo>
                  <a:lnTo>
                    <a:pt x="106801" y="27169"/>
                  </a:lnTo>
                  <a:lnTo>
                    <a:pt x="118437" y="26603"/>
                  </a:lnTo>
                  <a:lnTo>
                    <a:pt x="120000" y="26603"/>
                  </a:lnTo>
                  <a:lnTo>
                    <a:pt x="117047" y="23207"/>
                  </a:lnTo>
                  <a:lnTo>
                    <a:pt x="114095" y="20377"/>
                  </a:lnTo>
                  <a:lnTo>
                    <a:pt x="112706" y="16981"/>
                  </a:lnTo>
                  <a:lnTo>
                    <a:pt x="112706" y="13584"/>
                  </a:lnTo>
                  <a:lnTo>
                    <a:pt x="105238" y="11320"/>
                  </a:lnTo>
                  <a:lnTo>
                    <a:pt x="105238" y="8490"/>
                  </a:lnTo>
                  <a:lnTo>
                    <a:pt x="99507" y="5660"/>
                  </a:lnTo>
                  <a:lnTo>
                    <a:pt x="83357" y="2830"/>
                  </a:lnTo>
                  <a:lnTo>
                    <a:pt x="77452" y="0"/>
                  </a:lnTo>
                  <a:lnTo>
                    <a:pt x="74500" y="566"/>
                  </a:lnTo>
                  <a:lnTo>
                    <a:pt x="74500" y="6226"/>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6" name="Shape 216"/>
            <p:cNvSpPr/>
            <p:nvPr/>
          </p:nvSpPr>
          <p:spPr>
            <a:xfrm>
              <a:off x="4274" y="127"/>
              <a:ext cx="800" cy="1271"/>
            </a:xfrm>
            <a:custGeom>
              <a:avLst/>
              <a:gdLst/>
              <a:ahLst/>
              <a:cxnLst/>
              <a:rect l="0" t="0" r="0" b="0"/>
              <a:pathLst>
                <a:path w="120000" h="120000" extrusionOk="0">
                  <a:moveTo>
                    <a:pt x="112359" y="71698"/>
                  </a:moveTo>
                  <a:lnTo>
                    <a:pt x="102322" y="67924"/>
                  </a:lnTo>
                  <a:lnTo>
                    <a:pt x="104868" y="63396"/>
                  </a:lnTo>
                  <a:lnTo>
                    <a:pt x="98576" y="58113"/>
                  </a:lnTo>
                  <a:lnTo>
                    <a:pt x="88389" y="54339"/>
                  </a:lnTo>
                  <a:lnTo>
                    <a:pt x="87191" y="49056"/>
                  </a:lnTo>
                  <a:lnTo>
                    <a:pt x="93483" y="44528"/>
                  </a:lnTo>
                  <a:lnTo>
                    <a:pt x="83445" y="38490"/>
                  </a:lnTo>
                  <a:lnTo>
                    <a:pt x="75805" y="29433"/>
                  </a:lnTo>
                  <a:lnTo>
                    <a:pt x="78352" y="24150"/>
                  </a:lnTo>
                  <a:lnTo>
                    <a:pt x="72059" y="20377"/>
                  </a:lnTo>
                  <a:lnTo>
                    <a:pt x="65767" y="18867"/>
                  </a:lnTo>
                  <a:lnTo>
                    <a:pt x="61872" y="12830"/>
                  </a:lnTo>
                  <a:lnTo>
                    <a:pt x="63220" y="8301"/>
                  </a:lnTo>
                  <a:lnTo>
                    <a:pt x="64419" y="6792"/>
                  </a:lnTo>
                  <a:lnTo>
                    <a:pt x="61872" y="3018"/>
                  </a:lnTo>
                  <a:lnTo>
                    <a:pt x="51835" y="0"/>
                  </a:lnTo>
                  <a:lnTo>
                    <a:pt x="44194" y="0"/>
                  </a:lnTo>
                  <a:lnTo>
                    <a:pt x="39250" y="3773"/>
                  </a:lnTo>
                  <a:lnTo>
                    <a:pt x="39250" y="10566"/>
                  </a:lnTo>
                  <a:lnTo>
                    <a:pt x="36704" y="17358"/>
                  </a:lnTo>
                  <a:lnTo>
                    <a:pt x="27865" y="15849"/>
                  </a:lnTo>
                  <a:lnTo>
                    <a:pt x="21573" y="17358"/>
                  </a:lnTo>
                  <a:lnTo>
                    <a:pt x="6441" y="12830"/>
                  </a:lnTo>
                  <a:lnTo>
                    <a:pt x="0" y="15094"/>
                  </a:lnTo>
                  <a:lnTo>
                    <a:pt x="7640" y="20377"/>
                  </a:lnTo>
                  <a:lnTo>
                    <a:pt x="21573" y="24150"/>
                  </a:lnTo>
                  <a:lnTo>
                    <a:pt x="26516" y="27924"/>
                  </a:lnTo>
                  <a:lnTo>
                    <a:pt x="26516" y="31698"/>
                  </a:lnTo>
                  <a:lnTo>
                    <a:pt x="32958" y="34716"/>
                  </a:lnTo>
                  <a:lnTo>
                    <a:pt x="32958" y="39245"/>
                  </a:lnTo>
                  <a:lnTo>
                    <a:pt x="34157" y="43773"/>
                  </a:lnTo>
                  <a:lnTo>
                    <a:pt x="36704" y="47547"/>
                  </a:lnTo>
                  <a:lnTo>
                    <a:pt x="39250" y="52075"/>
                  </a:lnTo>
                  <a:lnTo>
                    <a:pt x="44194" y="52830"/>
                  </a:lnTo>
                  <a:lnTo>
                    <a:pt x="49288" y="54339"/>
                  </a:lnTo>
                  <a:lnTo>
                    <a:pt x="53033" y="55094"/>
                  </a:lnTo>
                  <a:lnTo>
                    <a:pt x="53033" y="56603"/>
                  </a:lnTo>
                  <a:lnTo>
                    <a:pt x="54382" y="58113"/>
                  </a:lnTo>
                  <a:lnTo>
                    <a:pt x="53033" y="59622"/>
                  </a:lnTo>
                  <a:lnTo>
                    <a:pt x="48089" y="65660"/>
                  </a:lnTo>
                  <a:lnTo>
                    <a:pt x="35355" y="78490"/>
                  </a:lnTo>
                  <a:lnTo>
                    <a:pt x="30411" y="81509"/>
                  </a:lnTo>
                  <a:lnTo>
                    <a:pt x="26516" y="84528"/>
                  </a:lnTo>
                  <a:lnTo>
                    <a:pt x="26516" y="88301"/>
                  </a:lnTo>
                  <a:lnTo>
                    <a:pt x="27865" y="92075"/>
                  </a:lnTo>
                  <a:lnTo>
                    <a:pt x="31610" y="98867"/>
                  </a:lnTo>
                  <a:lnTo>
                    <a:pt x="34157" y="101886"/>
                  </a:lnTo>
                  <a:lnTo>
                    <a:pt x="34157" y="105660"/>
                  </a:lnTo>
                  <a:lnTo>
                    <a:pt x="35355" y="109433"/>
                  </a:lnTo>
                  <a:lnTo>
                    <a:pt x="37902" y="112452"/>
                  </a:lnTo>
                  <a:lnTo>
                    <a:pt x="42996" y="113962"/>
                  </a:lnTo>
                  <a:lnTo>
                    <a:pt x="48089" y="115471"/>
                  </a:lnTo>
                  <a:lnTo>
                    <a:pt x="46741" y="120000"/>
                  </a:lnTo>
                  <a:lnTo>
                    <a:pt x="54382" y="120000"/>
                  </a:lnTo>
                  <a:lnTo>
                    <a:pt x="56928" y="119245"/>
                  </a:lnTo>
                  <a:lnTo>
                    <a:pt x="60674" y="117735"/>
                  </a:lnTo>
                  <a:lnTo>
                    <a:pt x="75805" y="112452"/>
                  </a:lnTo>
                  <a:lnTo>
                    <a:pt x="89737" y="108679"/>
                  </a:lnTo>
                  <a:lnTo>
                    <a:pt x="101123" y="104905"/>
                  </a:lnTo>
                  <a:lnTo>
                    <a:pt x="104868" y="95849"/>
                  </a:lnTo>
                  <a:lnTo>
                    <a:pt x="112359" y="89056"/>
                  </a:lnTo>
                  <a:lnTo>
                    <a:pt x="118801" y="82264"/>
                  </a:lnTo>
                  <a:lnTo>
                    <a:pt x="120000" y="76226"/>
                  </a:lnTo>
                  <a:lnTo>
                    <a:pt x="112359" y="71698"/>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7" name="Shape 217"/>
            <p:cNvSpPr/>
            <p:nvPr/>
          </p:nvSpPr>
          <p:spPr>
            <a:xfrm>
              <a:off x="3845" y="303"/>
              <a:ext cx="690" cy="1696"/>
            </a:xfrm>
            <a:custGeom>
              <a:avLst/>
              <a:gdLst/>
              <a:ahLst/>
              <a:cxnLst/>
              <a:rect l="0" t="0" r="0" b="0"/>
              <a:pathLst>
                <a:path w="120000" h="120000" extrusionOk="0">
                  <a:moveTo>
                    <a:pt x="74500" y="6226"/>
                  </a:moveTo>
                  <a:lnTo>
                    <a:pt x="61476" y="5094"/>
                  </a:lnTo>
                  <a:lnTo>
                    <a:pt x="58523" y="9056"/>
                  </a:lnTo>
                  <a:lnTo>
                    <a:pt x="51230" y="9056"/>
                  </a:lnTo>
                  <a:lnTo>
                    <a:pt x="45325" y="11886"/>
                  </a:lnTo>
                  <a:lnTo>
                    <a:pt x="45325" y="15283"/>
                  </a:lnTo>
                  <a:lnTo>
                    <a:pt x="46714" y="18113"/>
                  </a:lnTo>
                  <a:lnTo>
                    <a:pt x="36468" y="22075"/>
                  </a:lnTo>
                  <a:lnTo>
                    <a:pt x="36468" y="26603"/>
                  </a:lnTo>
                  <a:lnTo>
                    <a:pt x="29175" y="28301"/>
                  </a:lnTo>
                  <a:lnTo>
                    <a:pt x="29175" y="35094"/>
                  </a:lnTo>
                  <a:lnTo>
                    <a:pt x="20492" y="40754"/>
                  </a:lnTo>
                  <a:lnTo>
                    <a:pt x="27785" y="42452"/>
                  </a:lnTo>
                  <a:lnTo>
                    <a:pt x="24833" y="46415"/>
                  </a:lnTo>
                  <a:lnTo>
                    <a:pt x="11635" y="46981"/>
                  </a:lnTo>
                  <a:lnTo>
                    <a:pt x="5730" y="52075"/>
                  </a:lnTo>
                  <a:lnTo>
                    <a:pt x="8683" y="60566"/>
                  </a:lnTo>
                  <a:lnTo>
                    <a:pt x="8683" y="66226"/>
                  </a:lnTo>
                  <a:lnTo>
                    <a:pt x="15976" y="69056"/>
                  </a:lnTo>
                  <a:lnTo>
                    <a:pt x="15976" y="71886"/>
                  </a:lnTo>
                  <a:lnTo>
                    <a:pt x="11635" y="74716"/>
                  </a:lnTo>
                  <a:lnTo>
                    <a:pt x="11635" y="80943"/>
                  </a:lnTo>
                  <a:lnTo>
                    <a:pt x="5730" y="83207"/>
                  </a:lnTo>
                  <a:lnTo>
                    <a:pt x="2952" y="90000"/>
                  </a:lnTo>
                  <a:lnTo>
                    <a:pt x="0" y="90566"/>
                  </a:lnTo>
                  <a:lnTo>
                    <a:pt x="1389" y="93962"/>
                  </a:lnTo>
                  <a:lnTo>
                    <a:pt x="5730" y="95660"/>
                  </a:lnTo>
                  <a:lnTo>
                    <a:pt x="7293" y="97358"/>
                  </a:lnTo>
                  <a:lnTo>
                    <a:pt x="7293" y="101886"/>
                  </a:lnTo>
                  <a:lnTo>
                    <a:pt x="14587" y="106415"/>
                  </a:lnTo>
                  <a:lnTo>
                    <a:pt x="18929" y="108679"/>
                  </a:lnTo>
                  <a:lnTo>
                    <a:pt x="20492" y="110943"/>
                  </a:lnTo>
                  <a:lnTo>
                    <a:pt x="18929" y="112641"/>
                  </a:lnTo>
                  <a:lnTo>
                    <a:pt x="18929" y="114339"/>
                  </a:lnTo>
                  <a:lnTo>
                    <a:pt x="21881" y="115471"/>
                  </a:lnTo>
                  <a:lnTo>
                    <a:pt x="23444" y="117735"/>
                  </a:lnTo>
                  <a:lnTo>
                    <a:pt x="23444" y="120000"/>
                  </a:lnTo>
                  <a:lnTo>
                    <a:pt x="35079" y="120000"/>
                  </a:lnTo>
                  <a:lnTo>
                    <a:pt x="40984" y="118867"/>
                  </a:lnTo>
                  <a:lnTo>
                    <a:pt x="42373" y="116603"/>
                  </a:lnTo>
                  <a:lnTo>
                    <a:pt x="45325" y="114339"/>
                  </a:lnTo>
                  <a:lnTo>
                    <a:pt x="49667" y="113207"/>
                  </a:lnTo>
                  <a:lnTo>
                    <a:pt x="61476" y="113773"/>
                  </a:lnTo>
                  <a:lnTo>
                    <a:pt x="67206" y="104150"/>
                  </a:lnTo>
                  <a:lnTo>
                    <a:pt x="68769" y="101886"/>
                  </a:lnTo>
                  <a:lnTo>
                    <a:pt x="67206" y="99622"/>
                  </a:lnTo>
                  <a:lnTo>
                    <a:pt x="67206" y="96792"/>
                  </a:lnTo>
                  <a:lnTo>
                    <a:pt x="68769" y="94528"/>
                  </a:lnTo>
                  <a:lnTo>
                    <a:pt x="70159" y="91698"/>
                  </a:lnTo>
                  <a:lnTo>
                    <a:pt x="73111" y="90000"/>
                  </a:lnTo>
                  <a:lnTo>
                    <a:pt x="81968" y="87735"/>
                  </a:lnTo>
                  <a:lnTo>
                    <a:pt x="86309" y="86603"/>
                  </a:lnTo>
                  <a:lnTo>
                    <a:pt x="86309" y="84339"/>
                  </a:lnTo>
                  <a:lnTo>
                    <a:pt x="87698" y="82641"/>
                  </a:lnTo>
                  <a:lnTo>
                    <a:pt x="90651" y="80943"/>
                  </a:lnTo>
                  <a:lnTo>
                    <a:pt x="83357" y="76981"/>
                  </a:lnTo>
                  <a:lnTo>
                    <a:pt x="71722" y="74150"/>
                  </a:lnTo>
                  <a:lnTo>
                    <a:pt x="68769" y="73584"/>
                  </a:lnTo>
                  <a:lnTo>
                    <a:pt x="67206" y="72452"/>
                  </a:lnTo>
                  <a:lnTo>
                    <a:pt x="67206" y="69622"/>
                  </a:lnTo>
                  <a:lnTo>
                    <a:pt x="65817" y="63962"/>
                  </a:lnTo>
                  <a:lnTo>
                    <a:pt x="67206" y="58867"/>
                  </a:lnTo>
                  <a:lnTo>
                    <a:pt x="74500" y="53773"/>
                  </a:lnTo>
                  <a:lnTo>
                    <a:pt x="83357" y="49811"/>
                  </a:lnTo>
                  <a:lnTo>
                    <a:pt x="93603" y="45849"/>
                  </a:lnTo>
                  <a:lnTo>
                    <a:pt x="96555" y="44150"/>
                  </a:lnTo>
                  <a:lnTo>
                    <a:pt x="97945" y="41320"/>
                  </a:lnTo>
                  <a:lnTo>
                    <a:pt x="100897" y="39622"/>
                  </a:lnTo>
                  <a:lnTo>
                    <a:pt x="100897" y="37924"/>
                  </a:lnTo>
                  <a:lnTo>
                    <a:pt x="99507" y="35094"/>
                  </a:lnTo>
                  <a:lnTo>
                    <a:pt x="100897" y="32830"/>
                  </a:lnTo>
                  <a:lnTo>
                    <a:pt x="105238" y="30000"/>
                  </a:lnTo>
                  <a:lnTo>
                    <a:pt x="106801" y="27169"/>
                  </a:lnTo>
                  <a:lnTo>
                    <a:pt x="118437" y="26603"/>
                  </a:lnTo>
                  <a:lnTo>
                    <a:pt x="120000" y="26603"/>
                  </a:lnTo>
                  <a:lnTo>
                    <a:pt x="117047" y="23207"/>
                  </a:lnTo>
                  <a:lnTo>
                    <a:pt x="114095" y="20377"/>
                  </a:lnTo>
                  <a:lnTo>
                    <a:pt x="112706" y="16981"/>
                  </a:lnTo>
                  <a:lnTo>
                    <a:pt x="112706" y="13584"/>
                  </a:lnTo>
                  <a:lnTo>
                    <a:pt x="105238" y="11320"/>
                  </a:lnTo>
                  <a:lnTo>
                    <a:pt x="105238" y="8490"/>
                  </a:lnTo>
                  <a:lnTo>
                    <a:pt x="99507" y="5660"/>
                  </a:lnTo>
                  <a:lnTo>
                    <a:pt x="83357" y="2830"/>
                  </a:lnTo>
                  <a:lnTo>
                    <a:pt x="77452" y="0"/>
                  </a:lnTo>
                  <a:lnTo>
                    <a:pt x="74500" y="566"/>
                  </a:lnTo>
                  <a:lnTo>
                    <a:pt x="74500" y="6226"/>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8" name="Shape 218"/>
            <p:cNvSpPr/>
            <p:nvPr/>
          </p:nvSpPr>
          <p:spPr>
            <a:xfrm>
              <a:off x="3422" y="0"/>
              <a:ext cx="1340" cy="1688"/>
            </a:xfrm>
            <a:custGeom>
              <a:avLst/>
              <a:gdLst/>
              <a:ahLst/>
              <a:cxnLst/>
              <a:rect l="0" t="0" r="0" b="0"/>
              <a:pathLst>
                <a:path w="120000" h="120000" extrusionOk="0">
                  <a:moveTo>
                    <a:pt x="110955" y="7393"/>
                  </a:moveTo>
                  <a:lnTo>
                    <a:pt x="114716" y="5687"/>
                  </a:lnTo>
                  <a:lnTo>
                    <a:pt x="118477" y="2843"/>
                  </a:lnTo>
                  <a:lnTo>
                    <a:pt x="110955" y="1137"/>
                  </a:lnTo>
                  <a:lnTo>
                    <a:pt x="108716" y="568"/>
                  </a:lnTo>
                  <a:lnTo>
                    <a:pt x="107910" y="1706"/>
                  </a:lnTo>
                  <a:lnTo>
                    <a:pt x="105671" y="3981"/>
                  </a:lnTo>
                  <a:lnTo>
                    <a:pt x="104955" y="1137"/>
                  </a:lnTo>
                  <a:lnTo>
                    <a:pt x="104955" y="0"/>
                  </a:lnTo>
                  <a:lnTo>
                    <a:pt x="102626" y="0"/>
                  </a:lnTo>
                  <a:lnTo>
                    <a:pt x="101194" y="0"/>
                  </a:lnTo>
                  <a:lnTo>
                    <a:pt x="101194" y="1706"/>
                  </a:lnTo>
                  <a:lnTo>
                    <a:pt x="101194" y="4549"/>
                  </a:lnTo>
                  <a:lnTo>
                    <a:pt x="98865" y="1706"/>
                  </a:lnTo>
                  <a:lnTo>
                    <a:pt x="95910" y="8530"/>
                  </a:lnTo>
                  <a:lnTo>
                    <a:pt x="95104" y="3412"/>
                  </a:lnTo>
                  <a:lnTo>
                    <a:pt x="92865" y="1706"/>
                  </a:lnTo>
                  <a:lnTo>
                    <a:pt x="90626" y="2843"/>
                  </a:lnTo>
                  <a:lnTo>
                    <a:pt x="86059" y="5687"/>
                  </a:lnTo>
                  <a:lnTo>
                    <a:pt x="85343" y="7962"/>
                  </a:lnTo>
                  <a:lnTo>
                    <a:pt x="86059" y="9668"/>
                  </a:lnTo>
                  <a:lnTo>
                    <a:pt x="80776" y="10236"/>
                  </a:lnTo>
                  <a:lnTo>
                    <a:pt x="79253" y="11374"/>
                  </a:lnTo>
                  <a:lnTo>
                    <a:pt x="78537" y="13080"/>
                  </a:lnTo>
                  <a:lnTo>
                    <a:pt x="76208" y="13649"/>
                  </a:lnTo>
                  <a:lnTo>
                    <a:pt x="73970" y="13649"/>
                  </a:lnTo>
                  <a:lnTo>
                    <a:pt x="72447" y="12511"/>
                  </a:lnTo>
                  <a:lnTo>
                    <a:pt x="70208" y="12511"/>
                  </a:lnTo>
                  <a:lnTo>
                    <a:pt x="67164" y="14786"/>
                  </a:lnTo>
                  <a:lnTo>
                    <a:pt x="64208" y="17630"/>
                  </a:lnTo>
                  <a:lnTo>
                    <a:pt x="61164" y="21042"/>
                  </a:lnTo>
                  <a:lnTo>
                    <a:pt x="61164" y="22748"/>
                  </a:lnTo>
                  <a:lnTo>
                    <a:pt x="62686" y="23317"/>
                  </a:lnTo>
                  <a:lnTo>
                    <a:pt x="59014" y="26587"/>
                  </a:lnTo>
                  <a:lnTo>
                    <a:pt x="57402" y="26161"/>
                  </a:lnTo>
                  <a:lnTo>
                    <a:pt x="57761" y="29715"/>
                  </a:lnTo>
                  <a:lnTo>
                    <a:pt x="55164" y="32417"/>
                  </a:lnTo>
                  <a:lnTo>
                    <a:pt x="53641" y="34123"/>
                  </a:lnTo>
                  <a:lnTo>
                    <a:pt x="52835" y="35829"/>
                  </a:lnTo>
                  <a:lnTo>
                    <a:pt x="54358" y="36966"/>
                  </a:lnTo>
                  <a:lnTo>
                    <a:pt x="51313" y="38104"/>
                  </a:lnTo>
                  <a:lnTo>
                    <a:pt x="50597" y="39810"/>
                  </a:lnTo>
                  <a:lnTo>
                    <a:pt x="48358" y="40947"/>
                  </a:lnTo>
                  <a:lnTo>
                    <a:pt x="46835" y="44360"/>
                  </a:lnTo>
                  <a:lnTo>
                    <a:pt x="42268" y="52890"/>
                  </a:lnTo>
                  <a:lnTo>
                    <a:pt x="40746" y="58009"/>
                  </a:lnTo>
                  <a:lnTo>
                    <a:pt x="39313" y="59715"/>
                  </a:lnTo>
                  <a:lnTo>
                    <a:pt x="35462" y="60284"/>
                  </a:lnTo>
                  <a:lnTo>
                    <a:pt x="36268" y="61990"/>
                  </a:lnTo>
                  <a:lnTo>
                    <a:pt x="36985" y="63127"/>
                  </a:lnTo>
                  <a:lnTo>
                    <a:pt x="35462" y="63696"/>
                  </a:lnTo>
                  <a:lnTo>
                    <a:pt x="30985" y="67677"/>
                  </a:lnTo>
                  <a:lnTo>
                    <a:pt x="28746" y="71658"/>
                  </a:lnTo>
                  <a:lnTo>
                    <a:pt x="27223" y="72796"/>
                  </a:lnTo>
                  <a:lnTo>
                    <a:pt x="26417" y="73364"/>
                  </a:lnTo>
                  <a:lnTo>
                    <a:pt x="23462" y="72796"/>
                  </a:lnTo>
                  <a:lnTo>
                    <a:pt x="21134" y="73364"/>
                  </a:lnTo>
                  <a:lnTo>
                    <a:pt x="20417" y="73933"/>
                  </a:lnTo>
                  <a:lnTo>
                    <a:pt x="19701" y="75639"/>
                  </a:lnTo>
                  <a:lnTo>
                    <a:pt x="16656" y="77345"/>
                  </a:lnTo>
                  <a:lnTo>
                    <a:pt x="13611" y="78483"/>
                  </a:lnTo>
                  <a:lnTo>
                    <a:pt x="11373" y="80189"/>
                  </a:lnTo>
                  <a:lnTo>
                    <a:pt x="8328" y="81327"/>
                  </a:lnTo>
                  <a:lnTo>
                    <a:pt x="6089" y="83033"/>
                  </a:lnTo>
                  <a:lnTo>
                    <a:pt x="4567" y="84739"/>
                  </a:lnTo>
                  <a:lnTo>
                    <a:pt x="2328" y="85308"/>
                  </a:lnTo>
                  <a:lnTo>
                    <a:pt x="1522" y="85876"/>
                  </a:lnTo>
                  <a:lnTo>
                    <a:pt x="1522" y="88720"/>
                  </a:lnTo>
                  <a:lnTo>
                    <a:pt x="805" y="89857"/>
                  </a:lnTo>
                  <a:lnTo>
                    <a:pt x="1522" y="90426"/>
                  </a:lnTo>
                  <a:lnTo>
                    <a:pt x="1522" y="91563"/>
                  </a:lnTo>
                  <a:lnTo>
                    <a:pt x="805" y="92701"/>
                  </a:lnTo>
                  <a:lnTo>
                    <a:pt x="1522" y="93270"/>
                  </a:lnTo>
                  <a:lnTo>
                    <a:pt x="1522" y="94407"/>
                  </a:lnTo>
                  <a:lnTo>
                    <a:pt x="0" y="96113"/>
                  </a:lnTo>
                  <a:lnTo>
                    <a:pt x="1522" y="98388"/>
                  </a:lnTo>
                  <a:lnTo>
                    <a:pt x="3850" y="100094"/>
                  </a:lnTo>
                  <a:lnTo>
                    <a:pt x="805" y="101232"/>
                  </a:lnTo>
                  <a:lnTo>
                    <a:pt x="3044" y="101800"/>
                  </a:lnTo>
                  <a:lnTo>
                    <a:pt x="805" y="105213"/>
                  </a:lnTo>
                  <a:lnTo>
                    <a:pt x="4567" y="104075"/>
                  </a:lnTo>
                  <a:lnTo>
                    <a:pt x="4567" y="105213"/>
                  </a:lnTo>
                  <a:lnTo>
                    <a:pt x="3850" y="105781"/>
                  </a:lnTo>
                  <a:lnTo>
                    <a:pt x="1522" y="107488"/>
                  </a:lnTo>
                  <a:lnTo>
                    <a:pt x="1522" y="109763"/>
                  </a:lnTo>
                  <a:lnTo>
                    <a:pt x="3850" y="109763"/>
                  </a:lnTo>
                  <a:lnTo>
                    <a:pt x="5283" y="110331"/>
                  </a:lnTo>
                  <a:lnTo>
                    <a:pt x="5283" y="111469"/>
                  </a:lnTo>
                  <a:lnTo>
                    <a:pt x="3044" y="112606"/>
                  </a:lnTo>
                  <a:lnTo>
                    <a:pt x="1522" y="112606"/>
                  </a:lnTo>
                  <a:lnTo>
                    <a:pt x="805" y="113175"/>
                  </a:lnTo>
                  <a:lnTo>
                    <a:pt x="2328" y="114881"/>
                  </a:lnTo>
                  <a:lnTo>
                    <a:pt x="4567" y="116018"/>
                  </a:lnTo>
                  <a:lnTo>
                    <a:pt x="6805" y="117725"/>
                  </a:lnTo>
                  <a:lnTo>
                    <a:pt x="10567" y="118293"/>
                  </a:lnTo>
                  <a:lnTo>
                    <a:pt x="9134" y="120000"/>
                  </a:lnTo>
                  <a:lnTo>
                    <a:pt x="15850" y="120000"/>
                  </a:lnTo>
                  <a:lnTo>
                    <a:pt x="21134" y="118293"/>
                  </a:lnTo>
                  <a:lnTo>
                    <a:pt x="24895" y="115450"/>
                  </a:lnTo>
                  <a:lnTo>
                    <a:pt x="27940" y="112037"/>
                  </a:lnTo>
                  <a:lnTo>
                    <a:pt x="29462" y="112606"/>
                  </a:lnTo>
                  <a:lnTo>
                    <a:pt x="30985" y="112037"/>
                  </a:lnTo>
                  <a:lnTo>
                    <a:pt x="32507" y="109763"/>
                  </a:lnTo>
                  <a:lnTo>
                    <a:pt x="32507" y="107488"/>
                  </a:lnTo>
                  <a:lnTo>
                    <a:pt x="34746" y="107488"/>
                  </a:lnTo>
                  <a:lnTo>
                    <a:pt x="35462" y="108625"/>
                  </a:lnTo>
                  <a:lnTo>
                    <a:pt x="36268" y="110900"/>
                  </a:lnTo>
                  <a:lnTo>
                    <a:pt x="37791" y="113175"/>
                  </a:lnTo>
                  <a:lnTo>
                    <a:pt x="39313" y="112606"/>
                  </a:lnTo>
                  <a:lnTo>
                    <a:pt x="40746" y="105781"/>
                  </a:lnTo>
                  <a:lnTo>
                    <a:pt x="43791" y="103507"/>
                  </a:lnTo>
                  <a:lnTo>
                    <a:pt x="43791" y="97251"/>
                  </a:lnTo>
                  <a:lnTo>
                    <a:pt x="46029" y="94407"/>
                  </a:lnTo>
                  <a:lnTo>
                    <a:pt x="46029" y="91563"/>
                  </a:lnTo>
                  <a:lnTo>
                    <a:pt x="42268" y="88720"/>
                  </a:lnTo>
                  <a:lnTo>
                    <a:pt x="42268" y="83033"/>
                  </a:lnTo>
                  <a:lnTo>
                    <a:pt x="40746" y="74502"/>
                  </a:lnTo>
                  <a:lnTo>
                    <a:pt x="43791" y="69383"/>
                  </a:lnTo>
                  <a:lnTo>
                    <a:pt x="50597" y="68815"/>
                  </a:lnTo>
                  <a:lnTo>
                    <a:pt x="52119" y="64834"/>
                  </a:lnTo>
                  <a:lnTo>
                    <a:pt x="48358" y="63127"/>
                  </a:lnTo>
                  <a:lnTo>
                    <a:pt x="52835" y="57440"/>
                  </a:lnTo>
                  <a:lnTo>
                    <a:pt x="52835" y="50616"/>
                  </a:lnTo>
                  <a:lnTo>
                    <a:pt x="56597" y="48909"/>
                  </a:lnTo>
                  <a:lnTo>
                    <a:pt x="56597" y="44360"/>
                  </a:lnTo>
                  <a:lnTo>
                    <a:pt x="61880" y="40379"/>
                  </a:lnTo>
                  <a:lnTo>
                    <a:pt x="61164" y="37535"/>
                  </a:lnTo>
                  <a:lnTo>
                    <a:pt x="61164" y="34123"/>
                  </a:lnTo>
                  <a:lnTo>
                    <a:pt x="64208" y="31279"/>
                  </a:lnTo>
                  <a:lnTo>
                    <a:pt x="67970" y="31279"/>
                  </a:lnTo>
                  <a:lnTo>
                    <a:pt x="69492" y="27298"/>
                  </a:lnTo>
                  <a:lnTo>
                    <a:pt x="76208" y="28436"/>
                  </a:lnTo>
                  <a:lnTo>
                    <a:pt x="76208" y="22748"/>
                  </a:lnTo>
                  <a:lnTo>
                    <a:pt x="77731" y="22180"/>
                  </a:lnTo>
                  <a:lnTo>
                    <a:pt x="76208" y="21042"/>
                  </a:lnTo>
                  <a:lnTo>
                    <a:pt x="80059" y="19336"/>
                  </a:lnTo>
                  <a:lnTo>
                    <a:pt x="89104" y="22748"/>
                  </a:lnTo>
                  <a:lnTo>
                    <a:pt x="92865" y="21611"/>
                  </a:lnTo>
                  <a:lnTo>
                    <a:pt x="98149" y="22748"/>
                  </a:lnTo>
                  <a:lnTo>
                    <a:pt x="99671" y="17630"/>
                  </a:lnTo>
                  <a:lnTo>
                    <a:pt x="99671" y="12511"/>
                  </a:lnTo>
                  <a:lnTo>
                    <a:pt x="102626" y="9668"/>
                  </a:lnTo>
                  <a:lnTo>
                    <a:pt x="107194" y="9668"/>
                  </a:lnTo>
                  <a:lnTo>
                    <a:pt x="113194" y="11943"/>
                  </a:lnTo>
                  <a:lnTo>
                    <a:pt x="114716" y="14786"/>
                  </a:lnTo>
                  <a:lnTo>
                    <a:pt x="116955" y="12511"/>
                  </a:lnTo>
                  <a:lnTo>
                    <a:pt x="120000" y="10236"/>
                  </a:lnTo>
                  <a:lnTo>
                    <a:pt x="120000" y="8530"/>
                  </a:lnTo>
                  <a:lnTo>
                    <a:pt x="110955" y="7393"/>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9" name="Shape 219"/>
            <p:cNvSpPr/>
            <p:nvPr/>
          </p:nvSpPr>
          <p:spPr>
            <a:xfrm>
              <a:off x="3422" y="-7"/>
              <a:ext cx="1340" cy="1688"/>
            </a:xfrm>
            <a:custGeom>
              <a:avLst/>
              <a:gdLst/>
              <a:ahLst/>
              <a:cxnLst/>
              <a:rect l="0" t="0" r="0" b="0"/>
              <a:pathLst>
                <a:path w="120000" h="120000" extrusionOk="0">
                  <a:moveTo>
                    <a:pt x="110955" y="7393"/>
                  </a:moveTo>
                  <a:lnTo>
                    <a:pt x="114716" y="5687"/>
                  </a:lnTo>
                  <a:lnTo>
                    <a:pt x="118477" y="2843"/>
                  </a:lnTo>
                  <a:lnTo>
                    <a:pt x="110955" y="1137"/>
                  </a:lnTo>
                  <a:lnTo>
                    <a:pt x="108716" y="568"/>
                  </a:lnTo>
                  <a:lnTo>
                    <a:pt x="107910" y="1706"/>
                  </a:lnTo>
                  <a:lnTo>
                    <a:pt x="105671" y="3981"/>
                  </a:lnTo>
                  <a:lnTo>
                    <a:pt x="104955" y="1137"/>
                  </a:lnTo>
                  <a:lnTo>
                    <a:pt x="104955" y="0"/>
                  </a:lnTo>
                  <a:lnTo>
                    <a:pt x="102626" y="0"/>
                  </a:lnTo>
                  <a:lnTo>
                    <a:pt x="101194" y="0"/>
                  </a:lnTo>
                  <a:lnTo>
                    <a:pt x="101194" y="1706"/>
                  </a:lnTo>
                  <a:lnTo>
                    <a:pt x="101194" y="4549"/>
                  </a:lnTo>
                  <a:lnTo>
                    <a:pt x="98865" y="1706"/>
                  </a:lnTo>
                  <a:lnTo>
                    <a:pt x="95910" y="8530"/>
                  </a:lnTo>
                  <a:lnTo>
                    <a:pt x="95104" y="3412"/>
                  </a:lnTo>
                  <a:lnTo>
                    <a:pt x="92865" y="1706"/>
                  </a:lnTo>
                  <a:lnTo>
                    <a:pt x="90626" y="2843"/>
                  </a:lnTo>
                  <a:lnTo>
                    <a:pt x="86059" y="5687"/>
                  </a:lnTo>
                  <a:lnTo>
                    <a:pt x="85343" y="7962"/>
                  </a:lnTo>
                  <a:lnTo>
                    <a:pt x="86059" y="9668"/>
                  </a:lnTo>
                  <a:lnTo>
                    <a:pt x="80776" y="10236"/>
                  </a:lnTo>
                  <a:lnTo>
                    <a:pt x="79253" y="11374"/>
                  </a:lnTo>
                  <a:lnTo>
                    <a:pt x="78537" y="13080"/>
                  </a:lnTo>
                  <a:lnTo>
                    <a:pt x="76208" y="13649"/>
                  </a:lnTo>
                  <a:lnTo>
                    <a:pt x="73970" y="13649"/>
                  </a:lnTo>
                  <a:lnTo>
                    <a:pt x="72447" y="12511"/>
                  </a:lnTo>
                  <a:lnTo>
                    <a:pt x="70208" y="12511"/>
                  </a:lnTo>
                  <a:lnTo>
                    <a:pt x="67164" y="14786"/>
                  </a:lnTo>
                  <a:lnTo>
                    <a:pt x="64208" y="17630"/>
                  </a:lnTo>
                  <a:lnTo>
                    <a:pt x="61164" y="21042"/>
                  </a:lnTo>
                  <a:lnTo>
                    <a:pt x="61164" y="22748"/>
                  </a:lnTo>
                  <a:lnTo>
                    <a:pt x="62686" y="23317"/>
                  </a:lnTo>
                  <a:lnTo>
                    <a:pt x="58925" y="26729"/>
                  </a:lnTo>
                  <a:lnTo>
                    <a:pt x="57223" y="26587"/>
                  </a:lnTo>
                  <a:lnTo>
                    <a:pt x="57761" y="30000"/>
                  </a:lnTo>
                  <a:lnTo>
                    <a:pt x="55164" y="32417"/>
                  </a:lnTo>
                  <a:lnTo>
                    <a:pt x="53641" y="34123"/>
                  </a:lnTo>
                  <a:lnTo>
                    <a:pt x="52835" y="35829"/>
                  </a:lnTo>
                  <a:lnTo>
                    <a:pt x="54358" y="36966"/>
                  </a:lnTo>
                  <a:lnTo>
                    <a:pt x="51313" y="38104"/>
                  </a:lnTo>
                  <a:lnTo>
                    <a:pt x="50597" y="39810"/>
                  </a:lnTo>
                  <a:lnTo>
                    <a:pt x="48358" y="40947"/>
                  </a:lnTo>
                  <a:lnTo>
                    <a:pt x="46835" y="44360"/>
                  </a:lnTo>
                  <a:lnTo>
                    <a:pt x="42268" y="52890"/>
                  </a:lnTo>
                  <a:lnTo>
                    <a:pt x="40746" y="58009"/>
                  </a:lnTo>
                  <a:lnTo>
                    <a:pt x="39313" y="59715"/>
                  </a:lnTo>
                  <a:lnTo>
                    <a:pt x="35462" y="60284"/>
                  </a:lnTo>
                  <a:lnTo>
                    <a:pt x="36268" y="61990"/>
                  </a:lnTo>
                  <a:lnTo>
                    <a:pt x="36985" y="63127"/>
                  </a:lnTo>
                  <a:lnTo>
                    <a:pt x="35462" y="63696"/>
                  </a:lnTo>
                  <a:lnTo>
                    <a:pt x="30985" y="67677"/>
                  </a:lnTo>
                  <a:lnTo>
                    <a:pt x="28746" y="71658"/>
                  </a:lnTo>
                  <a:lnTo>
                    <a:pt x="27223" y="72796"/>
                  </a:lnTo>
                  <a:lnTo>
                    <a:pt x="26417" y="73364"/>
                  </a:lnTo>
                  <a:lnTo>
                    <a:pt x="23462" y="72796"/>
                  </a:lnTo>
                  <a:lnTo>
                    <a:pt x="21134" y="73364"/>
                  </a:lnTo>
                  <a:lnTo>
                    <a:pt x="20417" y="73933"/>
                  </a:lnTo>
                  <a:lnTo>
                    <a:pt x="19701" y="75639"/>
                  </a:lnTo>
                  <a:lnTo>
                    <a:pt x="16656" y="77345"/>
                  </a:lnTo>
                  <a:lnTo>
                    <a:pt x="13611" y="78483"/>
                  </a:lnTo>
                  <a:lnTo>
                    <a:pt x="11373" y="80189"/>
                  </a:lnTo>
                  <a:lnTo>
                    <a:pt x="8328" y="81327"/>
                  </a:lnTo>
                  <a:lnTo>
                    <a:pt x="6089" y="83033"/>
                  </a:lnTo>
                  <a:lnTo>
                    <a:pt x="4567" y="84739"/>
                  </a:lnTo>
                  <a:lnTo>
                    <a:pt x="2328" y="85308"/>
                  </a:lnTo>
                  <a:lnTo>
                    <a:pt x="1522" y="85876"/>
                  </a:lnTo>
                  <a:lnTo>
                    <a:pt x="1522" y="88720"/>
                  </a:lnTo>
                  <a:lnTo>
                    <a:pt x="805" y="89857"/>
                  </a:lnTo>
                  <a:lnTo>
                    <a:pt x="1522" y="90426"/>
                  </a:lnTo>
                  <a:lnTo>
                    <a:pt x="1522" y="91563"/>
                  </a:lnTo>
                  <a:lnTo>
                    <a:pt x="805" y="92701"/>
                  </a:lnTo>
                  <a:lnTo>
                    <a:pt x="1522" y="93270"/>
                  </a:lnTo>
                  <a:lnTo>
                    <a:pt x="1522" y="94407"/>
                  </a:lnTo>
                  <a:lnTo>
                    <a:pt x="0" y="96113"/>
                  </a:lnTo>
                  <a:lnTo>
                    <a:pt x="1522" y="98388"/>
                  </a:lnTo>
                  <a:lnTo>
                    <a:pt x="3850" y="100094"/>
                  </a:lnTo>
                  <a:lnTo>
                    <a:pt x="805" y="101232"/>
                  </a:lnTo>
                  <a:lnTo>
                    <a:pt x="3044" y="101800"/>
                  </a:lnTo>
                  <a:lnTo>
                    <a:pt x="805" y="105213"/>
                  </a:lnTo>
                  <a:lnTo>
                    <a:pt x="4567" y="104075"/>
                  </a:lnTo>
                  <a:lnTo>
                    <a:pt x="4567" y="105213"/>
                  </a:lnTo>
                  <a:lnTo>
                    <a:pt x="3850" y="105781"/>
                  </a:lnTo>
                  <a:lnTo>
                    <a:pt x="1522" y="107488"/>
                  </a:lnTo>
                  <a:lnTo>
                    <a:pt x="1522" y="109763"/>
                  </a:lnTo>
                  <a:lnTo>
                    <a:pt x="3850" y="109763"/>
                  </a:lnTo>
                  <a:lnTo>
                    <a:pt x="5283" y="110331"/>
                  </a:lnTo>
                  <a:lnTo>
                    <a:pt x="5283" y="111469"/>
                  </a:lnTo>
                  <a:lnTo>
                    <a:pt x="3044" y="112606"/>
                  </a:lnTo>
                  <a:lnTo>
                    <a:pt x="1522" y="112606"/>
                  </a:lnTo>
                  <a:lnTo>
                    <a:pt x="805" y="113175"/>
                  </a:lnTo>
                  <a:lnTo>
                    <a:pt x="2328" y="114881"/>
                  </a:lnTo>
                  <a:lnTo>
                    <a:pt x="4567" y="116018"/>
                  </a:lnTo>
                  <a:lnTo>
                    <a:pt x="6805" y="117725"/>
                  </a:lnTo>
                  <a:lnTo>
                    <a:pt x="10567" y="118293"/>
                  </a:lnTo>
                  <a:lnTo>
                    <a:pt x="9134" y="120000"/>
                  </a:lnTo>
                  <a:lnTo>
                    <a:pt x="15850" y="120000"/>
                  </a:lnTo>
                  <a:lnTo>
                    <a:pt x="21134" y="118293"/>
                  </a:lnTo>
                  <a:lnTo>
                    <a:pt x="24895" y="115450"/>
                  </a:lnTo>
                  <a:lnTo>
                    <a:pt x="27940" y="112037"/>
                  </a:lnTo>
                  <a:lnTo>
                    <a:pt x="29462" y="112606"/>
                  </a:lnTo>
                  <a:lnTo>
                    <a:pt x="30985" y="112037"/>
                  </a:lnTo>
                  <a:lnTo>
                    <a:pt x="32507" y="109763"/>
                  </a:lnTo>
                  <a:lnTo>
                    <a:pt x="32507" y="107488"/>
                  </a:lnTo>
                  <a:lnTo>
                    <a:pt x="34746" y="107488"/>
                  </a:lnTo>
                  <a:lnTo>
                    <a:pt x="35462" y="108625"/>
                  </a:lnTo>
                  <a:lnTo>
                    <a:pt x="36268" y="110900"/>
                  </a:lnTo>
                  <a:lnTo>
                    <a:pt x="37791" y="113175"/>
                  </a:lnTo>
                  <a:lnTo>
                    <a:pt x="39313" y="112606"/>
                  </a:lnTo>
                  <a:lnTo>
                    <a:pt x="40746" y="105781"/>
                  </a:lnTo>
                  <a:lnTo>
                    <a:pt x="43791" y="103507"/>
                  </a:lnTo>
                  <a:lnTo>
                    <a:pt x="43791" y="97251"/>
                  </a:lnTo>
                  <a:lnTo>
                    <a:pt x="46029" y="94407"/>
                  </a:lnTo>
                  <a:lnTo>
                    <a:pt x="46029" y="91563"/>
                  </a:lnTo>
                  <a:lnTo>
                    <a:pt x="42268" y="88720"/>
                  </a:lnTo>
                  <a:lnTo>
                    <a:pt x="42268" y="83033"/>
                  </a:lnTo>
                  <a:lnTo>
                    <a:pt x="40746" y="74502"/>
                  </a:lnTo>
                  <a:lnTo>
                    <a:pt x="43791" y="69383"/>
                  </a:lnTo>
                  <a:lnTo>
                    <a:pt x="50597" y="68815"/>
                  </a:lnTo>
                  <a:lnTo>
                    <a:pt x="52119" y="64834"/>
                  </a:lnTo>
                  <a:lnTo>
                    <a:pt x="48358" y="63127"/>
                  </a:lnTo>
                  <a:lnTo>
                    <a:pt x="52835" y="57440"/>
                  </a:lnTo>
                  <a:lnTo>
                    <a:pt x="52835" y="50616"/>
                  </a:lnTo>
                  <a:lnTo>
                    <a:pt x="56597" y="48909"/>
                  </a:lnTo>
                  <a:lnTo>
                    <a:pt x="56597" y="44360"/>
                  </a:lnTo>
                  <a:lnTo>
                    <a:pt x="61880" y="40379"/>
                  </a:lnTo>
                  <a:lnTo>
                    <a:pt x="61164" y="37535"/>
                  </a:lnTo>
                  <a:lnTo>
                    <a:pt x="61164" y="34123"/>
                  </a:lnTo>
                  <a:lnTo>
                    <a:pt x="64208" y="31279"/>
                  </a:lnTo>
                  <a:lnTo>
                    <a:pt x="67970" y="31279"/>
                  </a:lnTo>
                  <a:lnTo>
                    <a:pt x="69492" y="27298"/>
                  </a:lnTo>
                  <a:lnTo>
                    <a:pt x="76208" y="28436"/>
                  </a:lnTo>
                  <a:lnTo>
                    <a:pt x="76208" y="22748"/>
                  </a:lnTo>
                  <a:lnTo>
                    <a:pt x="77731" y="22180"/>
                  </a:lnTo>
                  <a:lnTo>
                    <a:pt x="76208" y="21042"/>
                  </a:lnTo>
                  <a:lnTo>
                    <a:pt x="80059" y="19336"/>
                  </a:lnTo>
                  <a:lnTo>
                    <a:pt x="89104" y="22748"/>
                  </a:lnTo>
                  <a:lnTo>
                    <a:pt x="92865" y="21611"/>
                  </a:lnTo>
                  <a:lnTo>
                    <a:pt x="98149" y="22748"/>
                  </a:lnTo>
                  <a:lnTo>
                    <a:pt x="99671" y="17630"/>
                  </a:lnTo>
                  <a:lnTo>
                    <a:pt x="99671" y="12511"/>
                  </a:lnTo>
                  <a:lnTo>
                    <a:pt x="102626" y="9668"/>
                  </a:lnTo>
                  <a:lnTo>
                    <a:pt x="107194" y="9668"/>
                  </a:lnTo>
                  <a:lnTo>
                    <a:pt x="113194" y="11943"/>
                  </a:lnTo>
                  <a:lnTo>
                    <a:pt x="114716" y="14786"/>
                  </a:lnTo>
                  <a:lnTo>
                    <a:pt x="116955" y="12511"/>
                  </a:lnTo>
                  <a:lnTo>
                    <a:pt x="120000" y="10236"/>
                  </a:lnTo>
                  <a:lnTo>
                    <a:pt x="120000" y="8530"/>
                  </a:lnTo>
                  <a:lnTo>
                    <a:pt x="110955" y="7393"/>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grpSp>
      <p:sp>
        <p:nvSpPr>
          <p:cNvPr id="220" name="Shape 220"/>
          <p:cNvSpPr txBox="1">
            <a:spLocks noGrp="1"/>
          </p:cNvSpPr>
          <p:nvPr>
            <p:ph type="title"/>
          </p:nvPr>
        </p:nvSpPr>
        <p:spPr>
          <a:xfrm>
            <a:off x="0" y="514350"/>
            <a:ext cx="9144000" cy="56452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dirty="0" smtClean="0">
                <a:solidFill>
                  <a:schemeClr val="dk1"/>
                </a:solidFill>
                <a:latin typeface="Calibri"/>
                <a:ea typeface="Calibri"/>
                <a:cs typeface="Calibri"/>
                <a:sym typeface="Calibri"/>
                <a:rtl val="0"/>
              </a:rPr>
              <a:t>The disconnect between N. American and European policies makes OA progress difficult</a:t>
            </a:r>
            <a:endParaRPr lang="en-US" sz="3600" b="0" i="0" u="none" strike="noStrike" cap="none" baseline="0" dirty="0">
              <a:solidFill>
                <a:schemeClr val="dk1"/>
              </a:solidFill>
              <a:latin typeface="Calibri"/>
              <a:ea typeface="Calibri"/>
              <a:cs typeface="Calibri"/>
              <a:sym typeface="Calibri"/>
              <a:rtl val="0"/>
            </a:endParaRPr>
          </a:p>
        </p:txBody>
      </p:sp>
      <p:sp>
        <p:nvSpPr>
          <p:cNvPr id="221" name="Shape 221"/>
          <p:cNvSpPr txBox="1">
            <a:spLocks noGrp="1"/>
          </p:cNvSpPr>
          <p:nvPr>
            <p:ph type="body" idx="1"/>
          </p:nvPr>
        </p:nvSpPr>
        <p:spPr>
          <a:xfrm>
            <a:off x="304801" y="1581150"/>
            <a:ext cx="4040187" cy="479822"/>
          </a:xfrm>
          <a:prstGeom prst="rect">
            <a:avLst/>
          </a:prstGeom>
          <a:solidFill>
            <a:srgbClr val="008E40"/>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strike="noStrike" cap="none" baseline="0" dirty="0">
                <a:solidFill>
                  <a:schemeClr val="dk1"/>
                </a:solidFill>
                <a:latin typeface="Calibri"/>
                <a:ea typeface="Calibri"/>
                <a:cs typeface="Calibri"/>
                <a:sym typeface="Calibri"/>
                <a:rtl val="0"/>
              </a:rPr>
              <a:t>North America</a:t>
            </a:r>
          </a:p>
        </p:txBody>
      </p:sp>
      <p:sp>
        <p:nvSpPr>
          <p:cNvPr id="223" name="Shape 223"/>
          <p:cNvSpPr txBox="1">
            <a:spLocks noGrp="1"/>
          </p:cNvSpPr>
          <p:nvPr>
            <p:ph sz="half" idx="2"/>
          </p:nvPr>
        </p:nvSpPr>
        <p:spPr>
          <a:xfrm>
            <a:off x="4386876" y="1951437"/>
            <a:ext cx="4299922" cy="2963465"/>
          </a:xfrm>
          <a:prstGeom prst="rect">
            <a:avLst/>
          </a:prstGeom>
          <a:noFill/>
          <a:ln>
            <a:noFill/>
          </a:ln>
        </p:spPr>
        <p:txBody>
          <a:bodyPr lIns="91425" tIns="91425" rIns="91425" bIns="91425" anchor="t" anchorCtr="0">
            <a:noAutofit/>
          </a:bodyPr>
          <a:lstStyle/>
          <a:p>
            <a:pPr marL="342900" marR="0" lvl="0" indent="12700" algn="l" rtl="0">
              <a:lnSpc>
                <a:spcPct val="100000"/>
              </a:lnSpc>
              <a:spcBef>
                <a:spcPts val="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rtl val="0"/>
            </a:endParaRPr>
          </a:p>
          <a:p>
            <a:pPr marL="342900" marR="0" lvl="0" indent="12700" algn="l" rtl="0">
              <a:lnSpc>
                <a:spcPct val="100000"/>
              </a:lnSpc>
              <a:spcBef>
                <a:spcPts val="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rtl val="0"/>
            </a:endParaRPr>
          </a:p>
        </p:txBody>
      </p:sp>
      <p:sp>
        <p:nvSpPr>
          <p:cNvPr id="222" name="Shape 222"/>
          <p:cNvSpPr txBox="1">
            <a:spLocks noGrp="1"/>
          </p:cNvSpPr>
          <p:nvPr>
            <p:ph type="body" sz="quarter" idx="3"/>
          </p:nvPr>
        </p:nvSpPr>
        <p:spPr>
          <a:xfrm>
            <a:off x="4797426" y="1581150"/>
            <a:ext cx="4041774" cy="479822"/>
          </a:xfrm>
          <a:prstGeom prst="rect">
            <a:avLst/>
          </a:prstGeom>
          <a:solidFill>
            <a:srgbClr val="FFD03B"/>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strike="noStrike" cap="none" baseline="0" dirty="0">
                <a:solidFill>
                  <a:schemeClr val="dk1"/>
                </a:solidFill>
                <a:latin typeface="Calibri"/>
                <a:ea typeface="Calibri"/>
                <a:cs typeface="Calibri"/>
                <a:sym typeface="Calibri"/>
                <a:rtl val="0"/>
              </a:rPr>
              <a:t>Europe / UK</a:t>
            </a:r>
          </a:p>
        </p:txBody>
      </p:sp>
      <p:pic>
        <p:nvPicPr>
          <p:cNvPr id="225" name="Shape 225"/>
          <p:cNvPicPr preferRelativeResize="0">
            <a:picLocks noGrp="1"/>
          </p:cNvPicPr>
          <p:nvPr>
            <p:ph sz="quarter" idx="4"/>
          </p:nvPr>
        </p:nvPicPr>
        <p:blipFill rotWithShape="1">
          <a:blip r:embed="rId3">
            <a:alphaModFix/>
          </a:blip>
          <a:srcRect r="9495"/>
          <a:stretch/>
        </p:blipFill>
        <p:spPr>
          <a:xfrm>
            <a:off x="745589" y="2343153"/>
            <a:ext cx="2988210" cy="2400299"/>
          </a:xfrm>
          <a:prstGeom prst="rect">
            <a:avLst/>
          </a:prstGeom>
          <a:noFill/>
          <a:ln>
            <a:noFill/>
          </a:ln>
        </p:spPr>
      </p:pic>
      <p:sp>
        <p:nvSpPr>
          <p:cNvPr id="226" name="Shape 226"/>
          <p:cNvSpPr txBox="1"/>
          <p:nvPr/>
        </p:nvSpPr>
        <p:spPr>
          <a:xfrm>
            <a:off x="4668599" y="2180539"/>
            <a:ext cx="4170607" cy="2601011"/>
          </a:xfrm>
          <a:prstGeom prst="rect">
            <a:avLst/>
          </a:prstGeom>
          <a:noFill/>
          <a:ln>
            <a:noFill/>
          </a:ln>
        </p:spPr>
        <p:txBody>
          <a:bodyPr lIns="91425" tIns="45700" rIns="91425" bIns="45700" anchor="ctr" anchorCtr="0">
            <a:noAutofit/>
          </a:bodyPr>
          <a:lstStyle/>
          <a:p>
            <a:pPr marL="342900" indent="-342900">
              <a:buClr>
                <a:srgbClr val="000000"/>
              </a:buClr>
              <a:buSzPct val="100000"/>
              <a:buFont typeface="Arial"/>
              <a:buChar char="•"/>
            </a:pPr>
            <a:r>
              <a:rPr lang="en-US" sz="2400" b="1" dirty="0" smtClean="0">
                <a:solidFill>
                  <a:srgbClr val="000000"/>
                </a:solidFill>
                <a:ea typeface="Arial"/>
                <a:cs typeface="Arial"/>
                <a:sym typeface="Arial"/>
                <a:rtl val="0"/>
              </a:rPr>
              <a:t>Finch </a:t>
            </a:r>
            <a:r>
              <a:rPr lang="en-US" sz="2400" b="1" dirty="0">
                <a:solidFill>
                  <a:srgbClr val="000000"/>
                </a:solidFill>
                <a:ea typeface="Arial"/>
                <a:cs typeface="Arial"/>
                <a:sym typeface="Arial"/>
                <a:rtl val="0"/>
              </a:rPr>
              <a:t>Report</a:t>
            </a:r>
          </a:p>
          <a:p>
            <a:pPr marL="342900" indent="-342900">
              <a:spcBef>
                <a:spcPts val="480"/>
              </a:spcBef>
              <a:buClr>
                <a:srgbClr val="000000"/>
              </a:buClr>
              <a:buSzPct val="100000"/>
              <a:buFont typeface="Arial"/>
              <a:buChar char="•"/>
            </a:pPr>
            <a:r>
              <a:rPr lang="en-US" sz="2400" b="1" dirty="0">
                <a:solidFill>
                  <a:srgbClr val="000000"/>
                </a:solidFill>
                <a:ea typeface="Arial"/>
                <a:cs typeface="Arial"/>
                <a:sym typeface="Arial"/>
                <a:rtl val="0"/>
              </a:rPr>
              <a:t>Horizon </a:t>
            </a:r>
            <a:r>
              <a:rPr lang="en-US" sz="2400" b="1" dirty="0" smtClean="0">
                <a:solidFill>
                  <a:srgbClr val="000000"/>
                </a:solidFill>
                <a:ea typeface="Arial"/>
                <a:cs typeface="Arial"/>
                <a:sym typeface="Arial"/>
                <a:rtl val="0"/>
              </a:rPr>
              <a:t>2020</a:t>
            </a:r>
          </a:p>
          <a:p>
            <a:pPr marL="342900" indent="-342900">
              <a:spcBef>
                <a:spcPts val="480"/>
              </a:spcBef>
              <a:buClr>
                <a:srgbClr val="000000"/>
              </a:buClr>
              <a:buSzPct val="100000"/>
              <a:buFont typeface="Arial"/>
              <a:buChar char="•"/>
            </a:pPr>
            <a:r>
              <a:rPr lang="en-US" sz="2400" b="1" dirty="0">
                <a:solidFill>
                  <a:srgbClr val="000000"/>
                </a:solidFill>
              </a:rPr>
              <a:t>Netherlands Call to Action on Open Access</a:t>
            </a:r>
          </a:p>
          <a:p>
            <a:pPr marL="342900" indent="-342900">
              <a:spcBef>
                <a:spcPts val="480"/>
              </a:spcBef>
              <a:buClr>
                <a:srgbClr val="000000"/>
              </a:buClr>
              <a:buSzPct val="100000"/>
              <a:buFont typeface="Arial"/>
              <a:buChar char="•"/>
            </a:pPr>
            <a:r>
              <a:rPr lang="en-US" sz="2400" b="1" dirty="0" smtClean="0">
                <a:solidFill>
                  <a:srgbClr val="000000"/>
                </a:solidFill>
              </a:rPr>
              <a:t>OA2020</a:t>
            </a:r>
            <a:endParaRPr lang="en-US" sz="2400" b="1" dirty="0" smtClean="0">
              <a:solidFill>
                <a:srgbClr val="000000"/>
              </a:solidFill>
              <a:ea typeface="Arial"/>
              <a:cs typeface="Arial"/>
              <a:sym typeface="Arial"/>
              <a:rtl val="0"/>
            </a:endParaRPr>
          </a:p>
          <a:p>
            <a:pPr marL="342900" indent="-342900">
              <a:spcBef>
                <a:spcPts val="480"/>
              </a:spcBef>
              <a:buClr>
                <a:srgbClr val="000000"/>
              </a:buClr>
              <a:buSzPct val="100000"/>
              <a:buFont typeface="Arial"/>
              <a:buChar char="•"/>
            </a:pPr>
            <a:r>
              <a:rPr lang="en-US" sz="2400" b="1" dirty="0" smtClean="0">
                <a:solidFill>
                  <a:srgbClr val="000000"/>
                </a:solidFill>
                <a:ea typeface="Arial"/>
                <a:cs typeface="Arial"/>
                <a:sym typeface="Arial"/>
                <a:rtl val="0"/>
              </a:rPr>
              <a:t>APC </a:t>
            </a:r>
            <a:r>
              <a:rPr lang="en-US" sz="2400" b="1" dirty="0">
                <a:solidFill>
                  <a:srgbClr val="000000"/>
                </a:solidFill>
                <a:ea typeface="Arial"/>
                <a:cs typeface="Arial"/>
                <a:sym typeface="Arial"/>
                <a:rtl val="0"/>
              </a:rPr>
              <a:t>Offset </a:t>
            </a:r>
            <a:r>
              <a:rPr lang="en-US" sz="2400" b="1" dirty="0" smtClean="0">
                <a:solidFill>
                  <a:srgbClr val="000000"/>
                </a:solidFill>
                <a:ea typeface="Arial"/>
                <a:cs typeface="Arial"/>
                <a:sym typeface="Arial"/>
                <a:rtl val="0"/>
              </a:rPr>
              <a:t>Agreements</a:t>
            </a:r>
          </a:p>
        </p:txBody>
      </p:sp>
      <p:sp>
        <p:nvSpPr>
          <p:cNvPr id="227" name="Shape 227"/>
          <p:cNvSpPr txBox="1"/>
          <p:nvPr/>
        </p:nvSpPr>
        <p:spPr>
          <a:xfrm>
            <a:off x="457204" y="2266952"/>
            <a:ext cx="4190999" cy="2963465"/>
          </a:xfrm>
          <a:prstGeom prst="rect">
            <a:avLst/>
          </a:prstGeom>
          <a:noFill/>
          <a:ln>
            <a:noFill/>
          </a:ln>
        </p:spPr>
        <p:txBody>
          <a:bodyPr lIns="91425" tIns="45700" rIns="91425" bIns="45700" anchor="t" anchorCtr="0">
            <a:noAutofit/>
          </a:bodyPr>
          <a:lstStyle/>
          <a:p>
            <a:pPr marL="342900" indent="-342900">
              <a:buClr>
                <a:srgbClr val="000000"/>
              </a:buClr>
              <a:buSzPct val="100000"/>
              <a:buFont typeface="Arial"/>
              <a:buChar char="•"/>
            </a:pPr>
            <a:r>
              <a:rPr lang="en-US" sz="2400" b="1" dirty="0" smtClean="0">
                <a:solidFill>
                  <a:srgbClr val="000000"/>
                </a:solidFill>
                <a:ea typeface="Arial"/>
                <a:cs typeface="Arial"/>
                <a:sym typeface="Arial"/>
                <a:rtl val="0"/>
              </a:rPr>
              <a:t>Funding Agency OA Policies</a:t>
            </a:r>
            <a:endParaRPr lang="en-US" sz="2400" b="1" dirty="0">
              <a:solidFill>
                <a:srgbClr val="000000"/>
              </a:solidFill>
              <a:ea typeface="Arial"/>
              <a:cs typeface="Arial"/>
              <a:sym typeface="Arial"/>
              <a:rtl val="0"/>
            </a:endParaRPr>
          </a:p>
          <a:p>
            <a:pPr marL="342900" indent="-342900">
              <a:spcBef>
                <a:spcPts val="480"/>
              </a:spcBef>
              <a:buClr>
                <a:srgbClr val="000000"/>
              </a:buClr>
              <a:buSzPct val="100000"/>
              <a:buFont typeface="Arial"/>
              <a:buChar char="•"/>
            </a:pPr>
            <a:r>
              <a:rPr lang="en-US" sz="2400" b="1" dirty="0" smtClean="0">
                <a:solidFill>
                  <a:srgbClr val="000000"/>
                </a:solidFill>
                <a:ea typeface="Arial"/>
                <a:cs typeface="Arial"/>
                <a:sym typeface="Arial"/>
                <a:rtl val="0"/>
              </a:rPr>
              <a:t>White House OSTP </a:t>
            </a:r>
            <a:r>
              <a:rPr lang="en-US" sz="2400" b="1" dirty="0">
                <a:solidFill>
                  <a:srgbClr val="000000"/>
                </a:solidFill>
                <a:ea typeface="Arial"/>
                <a:cs typeface="Arial"/>
                <a:sym typeface="Arial"/>
                <a:rtl val="0"/>
              </a:rPr>
              <a:t>Directive</a:t>
            </a:r>
          </a:p>
          <a:p>
            <a:pPr marL="342900" indent="-342900">
              <a:spcBef>
                <a:spcPts val="480"/>
              </a:spcBef>
              <a:buClr>
                <a:srgbClr val="000000"/>
              </a:buClr>
              <a:buSzPct val="100000"/>
              <a:buFont typeface="Arial"/>
              <a:buChar char="•"/>
            </a:pPr>
            <a:r>
              <a:rPr lang="en-US" sz="2400" b="1" dirty="0" smtClean="0">
                <a:solidFill>
                  <a:srgbClr val="000000"/>
                </a:solidFill>
                <a:ea typeface="Arial"/>
                <a:cs typeface="Arial"/>
                <a:sym typeface="Arial"/>
                <a:rtl val="0"/>
              </a:rPr>
              <a:t>FASTR</a:t>
            </a:r>
            <a:endParaRPr lang="en-US" sz="2400" b="1" dirty="0">
              <a:solidFill>
                <a:srgbClr val="000000"/>
              </a:solidFill>
              <a:ea typeface="Arial"/>
              <a:cs typeface="Arial"/>
              <a:sym typeface="Arial"/>
              <a:rtl val="0"/>
            </a:endParaRPr>
          </a:p>
          <a:p>
            <a:pPr marL="342900" indent="-190500">
              <a:spcBef>
                <a:spcPts val="480"/>
              </a:spcBef>
              <a:buClr>
                <a:srgbClr val="000000"/>
              </a:buClr>
            </a:pPr>
            <a:r>
              <a:rPr lang="en-US" sz="2400" b="1" dirty="0">
                <a:solidFill>
                  <a:srgbClr val="000000"/>
                </a:solidFill>
                <a:ea typeface="Arial"/>
                <a:cs typeface="Arial"/>
                <a:sym typeface="Arial"/>
                <a:rtl val="0"/>
              </a:rPr>
              <a:t>University Faculty OA Policies</a:t>
            </a:r>
          </a:p>
          <a:p>
            <a:pPr marL="342900" indent="-190500">
              <a:spcBef>
                <a:spcPts val="480"/>
              </a:spcBef>
              <a:buClr>
                <a:srgbClr val="000000"/>
              </a:buClr>
              <a:buFont typeface="Arial"/>
              <a:buNone/>
            </a:pPr>
            <a:endParaRPr sz="2400" dirty="0">
              <a:solidFill>
                <a:srgbClr val="000000"/>
              </a:solidFill>
              <a:ea typeface="Arial"/>
              <a:cs typeface="Arial"/>
              <a:sym typeface="Arial"/>
              <a:rtl val="0"/>
            </a:endParaRPr>
          </a:p>
        </p:txBody>
      </p:sp>
    </p:spTree>
    <p:extLst>
      <p:ext uri="{BB962C8B-B14F-4D97-AF65-F5344CB8AC3E}">
        <p14:creationId xmlns:p14="http://schemas.microsoft.com/office/powerpoint/2010/main" val="98967814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224" name="Shape 224"/>
          <p:cNvSpPr txBox="1"/>
          <p:nvPr/>
        </p:nvSpPr>
        <p:spPr>
          <a:xfrm>
            <a:off x="284408" y="685802"/>
            <a:ext cx="8763000" cy="735747"/>
          </a:xfrm>
          <a:prstGeom prst="rect">
            <a:avLst/>
          </a:prstGeom>
          <a:noFill/>
          <a:ln>
            <a:noFill/>
          </a:ln>
        </p:spPr>
        <p:txBody>
          <a:bodyPr lIns="91425" tIns="45700" rIns="91425" bIns="45700" anchor="t" anchorCtr="0">
            <a:noAutofit/>
          </a:bodyPr>
          <a:lstStyle/>
          <a:p>
            <a:pPr algn="ctr">
              <a:buClr>
                <a:srgbClr val="000000"/>
              </a:buClr>
              <a:buSzPct val="25000"/>
            </a:pPr>
            <a:endParaRPr lang="en-US" sz="2400" dirty="0">
              <a:solidFill>
                <a:srgbClr val="000000"/>
              </a:solidFill>
              <a:ea typeface="Arial"/>
              <a:cs typeface="Arial"/>
              <a:sym typeface="Arial"/>
              <a:rtl val="0"/>
            </a:endParaRPr>
          </a:p>
        </p:txBody>
      </p:sp>
      <p:pic>
        <p:nvPicPr>
          <p:cNvPr id="1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7904"/>
          <a:stretch/>
        </p:blipFill>
        <p:spPr bwMode="auto">
          <a:xfrm>
            <a:off x="-457200" y="1586752"/>
            <a:ext cx="9571411" cy="327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0" name="Shape 220"/>
          <p:cNvSpPr txBox="1">
            <a:spLocks noGrp="1"/>
          </p:cNvSpPr>
          <p:nvPr>
            <p:ph type="title"/>
          </p:nvPr>
        </p:nvSpPr>
        <p:spPr>
          <a:xfrm>
            <a:off x="457200" y="609600"/>
            <a:ext cx="8229600" cy="74295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9" dirty="0" smtClean="0">
                <a:solidFill>
                  <a:schemeClr val="dk1"/>
                </a:solidFill>
                <a:latin typeface="Calibri"/>
                <a:ea typeface="Calibri"/>
                <a:cs typeface="Calibri"/>
                <a:sym typeface="Calibri"/>
                <a:rtl val="0"/>
              </a:rPr>
              <a:t>How do we move beyond the </a:t>
            </a:r>
            <a:br>
              <a:rPr lang="en-US" sz="3959" dirty="0" smtClean="0">
                <a:solidFill>
                  <a:schemeClr val="dk1"/>
                </a:solidFill>
                <a:latin typeface="Calibri"/>
                <a:ea typeface="Calibri"/>
                <a:cs typeface="Calibri"/>
                <a:sym typeface="Calibri"/>
                <a:rtl val="0"/>
              </a:rPr>
            </a:br>
            <a:r>
              <a:rPr lang="en-US" sz="3959" dirty="0" smtClean="0">
                <a:solidFill>
                  <a:schemeClr val="dk1"/>
                </a:solidFill>
                <a:latin typeface="Calibri"/>
                <a:ea typeface="Calibri"/>
                <a:cs typeface="Calibri"/>
                <a:sym typeface="Calibri"/>
                <a:rtl val="0"/>
              </a:rPr>
              <a:t>green / gold divide?</a:t>
            </a:r>
            <a:endParaRPr lang="en-US" sz="3959" b="0" i="0" u="none" strike="noStrike" cap="none" baseline="0" dirty="0">
              <a:solidFill>
                <a:schemeClr val="dk1"/>
              </a:solidFill>
              <a:latin typeface="Calibri"/>
              <a:ea typeface="Calibri"/>
              <a:cs typeface="Calibri"/>
              <a:sym typeface="Calibri"/>
              <a:rtl val="0"/>
            </a:endParaRPr>
          </a:p>
        </p:txBody>
      </p:sp>
      <p:sp>
        <p:nvSpPr>
          <p:cNvPr id="223" name="Shape 223"/>
          <p:cNvSpPr txBox="1">
            <a:spLocks noGrp="1"/>
          </p:cNvSpPr>
          <p:nvPr>
            <p:ph idx="1"/>
          </p:nvPr>
        </p:nvSpPr>
        <p:spPr>
          <a:prstGeom prst="rect">
            <a:avLst/>
          </a:prstGeom>
          <a:noFill/>
          <a:ln>
            <a:noFill/>
          </a:ln>
        </p:spPr>
        <p:txBody>
          <a:bodyPr lIns="91425" tIns="91425" rIns="91425" bIns="91425" anchor="t" anchorCtr="0">
            <a:noAutofit/>
          </a:bodyPr>
          <a:lstStyle/>
          <a:p>
            <a:pPr marL="342900" marR="0" lvl="0" indent="12700" algn="l" rtl="0">
              <a:lnSpc>
                <a:spcPct val="100000"/>
              </a:lnSpc>
              <a:spcBef>
                <a:spcPts val="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rtl val="0"/>
            </a:endParaRPr>
          </a:p>
          <a:p>
            <a:pPr marL="342900" marR="0" lvl="0" indent="12700" algn="l" rtl="0">
              <a:lnSpc>
                <a:spcPct val="100000"/>
              </a:lnSpc>
              <a:spcBef>
                <a:spcPts val="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rtl val="0"/>
            </a:endParaRPr>
          </a:p>
        </p:txBody>
      </p:sp>
      <p:pic>
        <p:nvPicPr>
          <p:cNvPr id="225" name="Shape 225"/>
          <p:cNvPicPr preferRelativeResize="0">
            <a:picLocks noGrp="1"/>
          </p:cNvPicPr>
          <p:nvPr>
            <p:ph type="body" idx="4294967295"/>
          </p:nvPr>
        </p:nvPicPr>
        <p:blipFill rotWithShape="1">
          <a:blip r:embed="rId4">
            <a:alphaModFix/>
          </a:blip>
          <a:srcRect r="9495"/>
          <a:stretch/>
        </p:blipFill>
        <p:spPr>
          <a:xfrm>
            <a:off x="1884362" y="2101850"/>
            <a:ext cx="3525838" cy="2598738"/>
          </a:xfrm>
          <a:prstGeom prst="rect">
            <a:avLst/>
          </a:prstGeom>
          <a:noFill/>
          <a:ln>
            <a:noFill/>
          </a:ln>
        </p:spPr>
      </p:pic>
      <p:sp>
        <p:nvSpPr>
          <p:cNvPr id="3" name="Rectangle 2"/>
          <p:cNvSpPr/>
          <p:nvPr/>
        </p:nvSpPr>
        <p:spPr>
          <a:xfrm>
            <a:off x="6182444" y="3199212"/>
            <a:ext cx="1132756" cy="1273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Shape 120"/>
          <p:cNvGrpSpPr/>
          <p:nvPr/>
        </p:nvGrpSpPr>
        <p:grpSpPr>
          <a:xfrm>
            <a:off x="2743200" y="2185982"/>
            <a:ext cx="4098993" cy="2443168"/>
            <a:chOff x="1729" y="-7"/>
            <a:chExt cx="4077" cy="4280"/>
          </a:xfrm>
        </p:grpSpPr>
        <p:sp>
          <p:nvSpPr>
            <p:cNvPr id="121" name="Shape 121"/>
            <p:cNvSpPr/>
            <p:nvPr/>
          </p:nvSpPr>
          <p:spPr>
            <a:xfrm>
              <a:off x="1889" y="3231"/>
              <a:ext cx="1205" cy="951"/>
            </a:xfrm>
            <a:custGeom>
              <a:avLst/>
              <a:gdLst/>
              <a:ahLst/>
              <a:cxnLst/>
              <a:rect l="0" t="0" r="0" b="0"/>
              <a:pathLst>
                <a:path w="120000" h="120000" extrusionOk="0">
                  <a:moveTo>
                    <a:pt x="117510" y="44369"/>
                  </a:moveTo>
                  <a:lnTo>
                    <a:pt x="114921" y="42352"/>
                  </a:lnTo>
                  <a:lnTo>
                    <a:pt x="109045" y="40336"/>
                  </a:lnTo>
                  <a:lnTo>
                    <a:pt x="103170" y="37310"/>
                  </a:lnTo>
                  <a:lnTo>
                    <a:pt x="96497" y="36302"/>
                  </a:lnTo>
                  <a:lnTo>
                    <a:pt x="90622" y="35294"/>
                  </a:lnTo>
                  <a:lnTo>
                    <a:pt x="88929" y="32268"/>
                  </a:lnTo>
                  <a:lnTo>
                    <a:pt x="85543" y="29243"/>
                  </a:lnTo>
                  <a:lnTo>
                    <a:pt x="81360" y="28235"/>
                  </a:lnTo>
                  <a:lnTo>
                    <a:pt x="78074" y="24201"/>
                  </a:lnTo>
                  <a:lnTo>
                    <a:pt x="72995" y="19159"/>
                  </a:lnTo>
                  <a:lnTo>
                    <a:pt x="71302" y="18151"/>
                  </a:lnTo>
                  <a:lnTo>
                    <a:pt x="69609" y="18151"/>
                  </a:lnTo>
                  <a:lnTo>
                    <a:pt x="66323" y="17142"/>
                  </a:lnTo>
                  <a:lnTo>
                    <a:pt x="62937" y="15126"/>
                  </a:lnTo>
                  <a:lnTo>
                    <a:pt x="59551" y="16134"/>
                  </a:lnTo>
                  <a:lnTo>
                    <a:pt x="55369" y="13109"/>
                  </a:lnTo>
                  <a:lnTo>
                    <a:pt x="51983" y="13109"/>
                  </a:lnTo>
                  <a:lnTo>
                    <a:pt x="47800" y="12100"/>
                  </a:lnTo>
                  <a:lnTo>
                    <a:pt x="38539" y="8067"/>
                  </a:lnTo>
                  <a:lnTo>
                    <a:pt x="36049" y="6050"/>
                  </a:lnTo>
                  <a:lnTo>
                    <a:pt x="31867" y="6050"/>
                  </a:lnTo>
                  <a:lnTo>
                    <a:pt x="22605" y="4033"/>
                  </a:lnTo>
                  <a:lnTo>
                    <a:pt x="20116" y="2016"/>
                  </a:lnTo>
                  <a:lnTo>
                    <a:pt x="18423" y="0"/>
                  </a:lnTo>
                  <a:lnTo>
                    <a:pt x="16730" y="0"/>
                  </a:lnTo>
                  <a:lnTo>
                    <a:pt x="14240" y="0"/>
                  </a:lnTo>
                  <a:lnTo>
                    <a:pt x="13443" y="1008"/>
                  </a:lnTo>
                  <a:lnTo>
                    <a:pt x="12547" y="3025"/>
                  </a:lnTo>
                  <a:lnTo>
                    <a:pt x="10854" y="3025"/>
                  </a:lnTo>
                  <a:lnTo>
                    <a:pt x="5875" y="4033"/>
                  </a:lnTo>
                  <a:lnTo>
                    <a:pt x="1692" y="6050"/>
                  </a:lnTo>
                  <a:lnTo>
                    <a:pt x="2489" y="10084"/>
                  </a:lnTo>
                  <a:lnTo>
                    <a:pt x="2489" y="11092"/>
                  </a:lnTo>
                  <a:lnTo>
                    <a:pt x="2489" y="13109"/>
                  </a:lnTo>
                  <a:lnTo>
                    <a:pt x="3385" y="16134"/>
                  </a:lnTo>
                  <a:lnTo>
                    <a:pt x="1692" y="23193"/>
                  </a:lnTo>
                  <a:lnTo>
                    <a:pt x="6672" y="22184"/>
                  </a:lnTo>
                  <a:lnTo>
                    <a:pt x="8365" y="23193"/>
                  </a:lnTo>
                  <a:lnTo>
                    <a:pt x="8365" y="25210"/>
                  </a:lnTo>
                  <a:lnTo>
                    <a:pt x="7568" y="26218"/>
                  </a:lnTo>
                  <a:lnTo>
                    <a:pt x="9261" y="27226"/>
                  </a:lnTo>
                  <a:lnTo>
                    <a:pt x="12547" y="27226"/>
                  </a:lnTo>
                  <a:lnTo>
                    <a:pt x="14240" y="29243"/>
                  </a:lnTo>
                  <a:lnTo>
                    <a:pt x="16730" y="29243"/>
                  </a:lnTo>
                  <a:lnTo>
                    <a:pt x="19319" y="28235"/>
                  </a:lnTo>
                  <a:lnTo>
                    <a:pt x="22605" y="30252"/>
                  </a:lnTo>
                  <a:lnTo>
                    <a:pt x="23502" y="32268"/>
                  </a:lnTo>
                  <a:lnTo>
                    <a:pt x="23502" y="33277"/>
                  </a:lnTo>
                  <a:lnTo>
                    <a:pt x="25195" y="34285"/>
                  </a:lnTo>
                  <a:lnTo>
                    <a:pt x="25991" y="36302"/>
                  </a:lnTo>
                  <a:lnTo>
                    <a:pt x="25991" y="37310"/>
                  </a:lnTo>
                  <a:lnTo>
                    <a:pt x="22605" y="39327"/>
                  </a:lnTo>
                  <a:lnTo>
                    <a:pt x="20116" y="41344"/>
                  </a:lnTo>
                  <a:lnTo>
                    <a:pt x="16730" y="43361"/>
                  </a:lnTo>
                  <a:lnTo>
                    <a:pt x="17626" y="46386"/>
                  </a:lnTo>
                  <a:lnTo>
                    <a:pt x="15933" y="50420"/>
                  </a:lnTo>
                  <a:lnTo>
                    <a:pt x="15933" y="53445"/>
                  </a:lnTo>
                  <a:lnTo>
                    <a:pt x="15136" y="54453"/>
                  </a:lnTo>
                  <a:lnTo>
                    <a:pt x="14240" y="54453"/>
                  </a:lnTo>
                  <a:lnTo>
                    <a:pt x="14240" y="58487"/>
                  </a:lnTo>
                  <a:lnTo>
                    <a:pt x="12547" y="60504"/>
                  </a:lnTo>
                  <a:lnTo>
                    <a:pt x="10058" y="61512"/>
                  </a:lnTo>
                  <a:lnTo>
                    <a:pt x="7568" y="61512"/>
                  </a:lnTo>
                  <a:lnTo>
                    <a:pt x="9261" y="69579"/>
                  </a:lnTo>
                  <a:lnTo>
                    <a:pt x="10854" y="71596"/>
                  </a:lnTo>
                  <a:lnTo>
                    <a:pt x="10854" y="72605"/>
                  </a:lnTo>
                  <a:lnTo>
                    <a:pt x="10058" y="73613"/>
                  </a:lnTo>
                  <a:lnTo>
                    <a:pt x="7568" y="74621"/>
                  </a:lnTo>
                  <a:lnTo>
                    <a:pt x="6672" y="76638"/>
                  </a:lnTo>
                  <a:lnTo>
                    <a:pt x="5875" y="79663"/>
                  </a:lnTo>
                  <a:lnTo>
                    <a:pt x="6672" y="82689"/>
                  </a:lnTo>
                  <a:lnTo>
                    <a:pt x="7568" y="84705"/>
                  </a:lnTo>
                  <a:lnTo>
                    <a:pt x="8365" y="84705"/>
                  </a:lnTo>
                  <a:lnTo>
                    <a:pt x="5875" y="87731"/>
                  </a:lnTo>
                  <a:lnTo>
                    <a:pt x="1692" y="90756"/>
                  </a:lnTo>
                  <a:lnTo>
                    <a:pt x="796" y="94789"/>
                  </a:lnTo>
                  <a:lnTo>
                    <a:pt x="0" y="98823"/>
                  </a:lnTo>
                  <a:lnTo>
                    <a:pt x="1692" y="98823"/>
                  </a:lnTo>
                  <a:lnTo>
                    <a:pt x="5875" y="99831"/>
                  </a:lnTo>
                  <a:lnTo>
                    <a:pt x="9261" y="102857"/>
                  </a:lnTo>
                  <a:lnTo>
                    <a:pt x="10854" y="105882"/>
                  </a:lnTo>
                  <a:lnTo>
                    <a:pt x="10854" y="110924"/>
                  </a:lnTo>
                  <a:lnTo>
                    <a:pt x="11751" y="115966"/>
                  </a:lnTo>
                  <a:lnTo>
                    <a:pt x="15136" y="120000"/>
                  </a:lnTo>
                  <a:lnTo>
                    <a:pt x="21809" y="116974"/>
                  </a:lnTo>
                  <a:lnTo>
                    <a:pt x="25195" y="115966"/>
                  </a:lnTo>
                  <a:lnTo>
                    <a:pt x="29377" y="114957"/>
                  </a:lnTo>
                  <a:lnTo>
                    <a:pt x="33560" y="112941"/>
                  </a:lnTo>
                  <a:lnTo>
                    <a:pt x="37742" y="113949"/>
                  </a:lnTo>
                  <a:lnTo>
                    <a:pt x="46107" y="115966"/>
                  </a:lnTo>
                  <a:lnTo>
                    <a:pt x="53676" y="116974"/>
                  </a:lnTo>
                  <a:lnTo>
                    <a:pt x="57062" y="116974"/>
                  </a:lnTo>
                  <a:lnTo>
                    <a:pt x="59551" y="113949"/>
                  </a:lnTo>
                  <a:lnTo>
                    <a:pt x="61244" y="109915"/>
                  </a:lnTo>
                  <a:lnTo>
                    <a:pt x="64630" y="107899"/>
                  </a:lnTo>
                  <a:lnTo>
                    <a:pt x="72995" y="106890"/>
                  </a:lnTo>
                  <a:lnTo>
                    <a:pt x="72199" y="103865"/>
                  </a:lnTo>
                  <a:lnTo>
                    <a:pt x="72995" y="100840"/>
                  </a:lnTo>
                  <a:lnTo>
                    <a:pt x="78074" y="94789"/>
                  </a:lnTo>
                  <a:lnTo>
                    <a:pt x="83850" y="90756"/>
                  </a:lnTo>
                  <a:lnTo>
                    <a:pt x="80564" y="83697"/>
                  </a:lnTo>
                  <a:lnTo>
                    <a:pt x="80564" y="78655"/>
                  </a:lnTo>
                  <a:lnTo>
                    <a:pt x="83850" y="74621"/>
                  </a:lnTo>
                  <a:lnTo>
                    <a:pt x="88132" y="67563"/>
                  </a:lnTo>
                  <a:lnTo>
                    <a:pt x="92315" y="63529"/>
                  </a:lnTo>
                  <a:lnTo>
                    <a:pt x="93112" y="63529"/>
                  </a:lnTo>
                  <a:lnTo>
                    <a:pt x="94008" y="59495"/>
                  </a:lnTo>
                  <a:lnTo>
                    <a:pt x="97294" y="56470"/>
                  </a:lnTo>
                  <a:lnTo>
                    <a:pt x="101477" y="55462"/>
                  </a:lnTo>
                  <a:lnTo>
                    <a:pt x="109045" y="54453"/>
                  </a:lnTo>
                  <a:lnTo>
                    <a:pt x="119103" y="47394"/>
                  </a:lnTo>
                  <a:lnTo>
                    <a:pt x="120000" y="47394"/>
                  </a:lnTo>
                  <a:lnTo>
                    <a:pt x="120000" y="46386"/>
                  </a:lnTo>
                  <a:lnTo>
                    <a:pt x="120000" y="43361"/>
                  </a:lnTo>
                  <a:lnTo>
                    <a:pt x="117510" y="44369"/>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2" name="Shape 122"/>
            <p:cNvSpPr/>
            <p:nvPr/>
          </p:nvSpPr>
          <p:spPr>
            <a:xfrm>
              <a:off x="1729" y="3408"/>
              <a:ext cx="420" cy="615"/>
            </a:xfrm>
            <a:custGeom>
              <a:avLst/>
              <a:gdLst/>
              <a:ahLst/>
              <a:cxnLst/>
              <a:rect l="0" t="0" r="0" b="0"/>
              <a:pathLst>
                <a:path w="120000" h="120000" extrusionOk="0">
                  <a:moveTo>
                    <a:pt x="117719" y="18701"/>
                  </a:moveTo>
                  <a:lnTo>
                    <a:pt x="112874" y="17142"/>
                  </a:lnTo>
                  <a:lnTo>
                    <a:pt x="112874" y="15584"/>
                  </a:lnTo>
                  <a:lnTo>
                    <a:pt x="110308" y="12467"/>
                  </a:lnTo>
                  <a:lnTo>
                    <a:pt x="100902" y="9350"/>
                  </a:lnTo>
                  <a:lnTo>
                    <a:pt x="93491" y="10909"/>
                  </a:lnTo>
                  <a:lnTo>
                    <a:pt x="86365" y="10909"/>
                  </a:lnTo>
                  <a:lnTo>
                    <a:pt x="81520" y="7792"/>
                  </a:lnTo>
                  <a:lnTo>
                    <a:pt x="72114" y="7792"/>
                  </a:lnTo>
                  <a:lnTo>
                    <a:pt x="67268" y="6233"/>
                  </a:lnTo>
                  <a:lnTo>
                    <a:pt x="69548" y="4675"/>
                  </a:lnTo>
                  <a:lnTo>
                    <a:pt x="69548" y="1558"/>
                  </a:lnTo>
                  <a:lnTo>
                    <a:pt x="64703" y="0"/>
                  </a:lnTo>
                  <a:lnTo>
                    <a:pt x="50451" y="1558"/>
                  </a:lnTo>
                  <a:lnTo>
                    <a:pt x="50451" y="7792"/>
                  </a:lnTo>
                  <a:lnTo>
                    <a:pt x="45605" y="21818"/>
                  </a:lnTo>
                  <a:lnTo>
                    <a:pt x="40760" y="28051"/>
                  </a:lnTo>
                  <a:lnTo>
                    <a:pt x="35914" y="40519"/>
                  </a:lnTo>
                  <a:lnTo>
                    <a:pt x="26223" y="49870"/>
                  </a:lnTo>
                  <a:lnTo>
                    <a:pt x="11971" y="59220"/>
                  </a:lnTo>
                  <a:lnTo>
                    <a:pt x="4845" y="68571"/>
                  </a:lnTo>
                  <a:lnTo>
                    <a:pt x="2280" y="71688"/>
                  </a:lnTo>
                  <a:lnTo>
                    <a:pt x="4845" y="73246"/>
                  </a:lnTo>
                  <a:lnTo>
                    <a:pt x="9691" y="74805"/>
                  </a:lnTo>
                  <a:lnTo>
                    <a:pt x="7125" y="77922"/>
                  </a:lnTo>
                  <a:lnTo>
                    <a:pt x="7125" y="79480"/>
                  </a:lnTo>
                  <a:lnTo>
                    <a:pt x="9691" y="81038"/>
                  </a:lnTo>
                  <a:lnTo>
                    <a:pt x="19097" y="81038"/>
                  </a:lnTo>
                  <a:lnTo>
                    <a:pt x="11971" y="93506"/>
                  </a:lnTo>
                  <a:lnTo>
                    <a:pt x="11971" y="99740"/>
                  </a:lnTo>
                  <a:lnTo>
                    <a:pt x="7125" y="105974"/>
                  </a:lnTo>
                  <a:lnTo>
                    <a:pt x="2280" y="112207"/>
                  </a:lnTo>
                  <a:lnTo>
                    <a:pt x="0" y="115324"/>
                  </a:lnTo>
                  <a:lnTo>
                    <a:pt x="2280" y="115324"/>
                  </a:lnTo>
                  <a:lnTo>
                    <a:pt x="14251" y="115324"/>
                  </a:lnTo>
                  <a:lnTo>
                    <a:pt x="23942" y="116883"/>
                  </a:lnTo>
                  <a:lnTo>
                    <a:pt x="35914" y="120000"/>
                  </a:lnTo>
                  <a:lnTo>
                    <a:pt x="45605" y="118441"/>
                  </a:lnTo>
                  <a:lnTo>
                    <a:pt x="47885" y="112207"/>
                  </a:lnTo>
                  <a:lnTo>
                    <a:pt x="50451" y="105974"/>
                  </a:lnTo>
                  <a:lnTo>
                    <a:pt x="62422" y="101298"/>
                  </a:lnTo>
                  <a:lnTo>
                    <a:pt x="69548" y="96623"/>
                  </a:lnTo>
                  <a:lnTo>
                    <a:pt x="67268" y="96623"/>
                  </a:lnTo>
                  <a:lnTo>
                    <a:pt x="64703" y="93506"/>
                  </a:lnTo>
                  <a:lnTo>
                    <a:pt x="62422" y="88831"/>
                  </a:lnTo>
                  <a:lnTo>
                    <a:pt x="64703" y="84155"/>
                  </a:lnTo>
                  <a:lnTo>
                    <a:pt x="67268" y="81038"/>
                  </a:lnTo>
                  <a:lnTo>
                    <a:pt x="74394" y="79480"/>
                  </a:lnTo>
                  <a:lnTo>
                    <a:pt x="76674" y="77922"/>
                  </a:lnTo>
                  <a:lnTo>
                    <a:pt x="76674" y="76363"/>
                  </a:lnTo>
                  <a:lnTo>
                    <a:pt x="72114" y="73246"/>
                  </a:lnTo>
                  <a:lnTo>
                    <a:pt x="67268" y="60779"/>
                  </a:lnTo>
                  <a:lnTo>
                    <a:pt x="74394" y="60779"/>
                  </a:lnTo>
                  <a:lnTo>
                    <a:pt x="81520" y="59220"/>
                  </a:lnTo>
                  <a:lnTo>
                    <a:pt x="86365" y="56103"/>
                  </a:lnTo>
                  <a:lnTo>
                    <a:pt x="86365" y="49870"/>
                  </a:lnTo>
                  <a:lnTo>
                    <a:pt x="88931" y="49870"/>
                  </a:lnTo>
                  <a:lnTo>
                    <a:pt x="91211" y="48311"/>
                  </a:lnTo>
                  <a:lnTo>
                    <a:pt x="91211" y="43636"/>
                  </a:lnTo>
                  <a:lnTo>
                    <a:pt x="96057" y="37402"/>
                  </a:lnTo>
                  <a:lnTo>
                    <a:pt x="93491" y="32727"/>
                  </a:lnTo>
                  <a:lnTo>
                    <a:pt x="103182" y="29610"/>
                  </a:lnTo>
                  <a:lnTo>
                    <a:pt x="110308" y="26493"/>
                  </a:lnTo>
                  <a:lnTo>
                    <a:pt x="120000" y="23376"/>
                  </a:lnTo>
                  <a:lnTo>
                    <a:pt x="120000" y="21818"/>
                  </a:lnTo>
                  <a:lnTo>
                    <a:pt x="117719" y="18701"/>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3" name="Shape 123"/>
            <p:cNvSpPr/>
            <p:nvPr/>
          </p:nvSpPr>
          <p:spPr>
            <a:xfrm>
              <a:off x="1889" y="3231"/>
              <a:ext cx="1205" cy="951"/>
            </a:xfrm>
            <a:custGeom>
              <a:avLst/>
              <a:gdLst/>
              <a:ahLst/>
              <a:cxnLst/>
              <a:rect l="0" t="0" r="0" b="0"/>
              <a:pathLst>
                <a:path w="120000" h="120000" extrusionOk="0">
                  <a:moveTo>
                    <a:pt x="117510" y="44369"/>
                  </a:moveTo>
                  <a:lnTo>
                    <a:pt x="114921" y="42352"/>
                  </a:lnTo>
                  <a:lnTo>
                    <a:pt x="109045" y="40336"/>
                  </a:lnTo>
                  <a:lnTo>
                    <a:pt x="103170" y="37310"/>
                  </a:lnTo>
                  <a:lnTo>
                    <a:pt x="96497" y="36302"/>
                  </a:lnTo>
                  <a:lnTo>
                    <a:pt x="90622" y="35294"/>
                  </a:lnTo>
                  <a:lnTo>
                    <a:pt x="88929" y="32268"/>
                  </a:lnTo>
                  <a:lnTo>
                    <a:pt x="85543" y="29243"/>
                  </a:lnTo>
                  <a:lnTo>
                    <a:pt x="81360" y="28235"/>
                  </a:lnTo>
                  <a:lnTo>
                    <a:pt x="78074" y="24201"/>
                  </a:lnTo>
                  <a:lnTo>
                    <a:pt x="72995" y="19159"/>
                  </a:lnTo>
                  <a:lnTo>
                    <a:pt x="71302" y="18151"/>
                  </a:lnTo>
                  <a:lnTo>
                    <a:pt x="69609" y="18151"/>
                  </a:lnTo>
                  <a:lnTo>
                    <a:pt x="66323" y="17142"/>
                  </a:lnTo>
                  <a:lnTo>
                    <a:pt x="62937" y="15126"/>
                  </a:lnTo>
                  <a:lnTo>
                    <a:pt x="59551" y="16134"/>
                  </a:lnTo>
                  <a:lnTo>
                    <a:pt x="55369" y="13109"/>
                  </a:lnTo>
                  <a:lnTo>
                    <a:pt x="51983" y="13109"/>
                  </a:lnTo>
                  <a:lnTo>
                    <a:pt x="47800" y="12100"/>
                  </a:lnTo>
                  <a:lnTo>
                    <a:pt x="38539" y="8067"/>
                  </a:lnTo>
                  <a:lnTo>
                    <a:pt x="36049" y="6050"/>
                  </a:lnTo>
                  <a:lnTo>
                    <a:pt x="31867" y="6050"/>
                  </a:lnTo>
                  <a:lnTo>
                    <a:pt x="22605" y="4033"/>
                  </a:lnTo>
                  <a:lnTo>
                    <a:pt x="20116" y="2016"/>
                  </a:lnTo>
                  <a:lnTo>
                    <a:pt x="18423" y="0"/>
                  </a:lnTo>
                  <a:lnTo>
                    <a:pt x="16730" y="0"/>
                  </a:lnTo>
                  <a:lnTo>
                    <a:pt x="14240" y="0"/>
                  </a:lnTo>
                  <a:lnTo>
                    <a:pt x="13443" y="1008"/>
                  </a:lnTo>
                  <a:lnTo>
                    <a:pt x="12547" y="3025"/>
                  </a:lnTo>
                  <a:lnTo>
                    <a:pt x="10854" y="3025"/>
                  </a:lnTo>
                  <a:lnTo>
                    <a:pt x="5875" y="4033"/>
                  </a:lnTo>
                  <a:lnTo>
                    <a:pt x="1692" y="6050"/>
                  </a:lnTo>
                  <a:lnTo>
                    <a:pt x="2489" y="10084"/>
                  </a:lnTo>
                  <a:lnTo>
                    <a:pt x="2489" y="11092"/>
                  </a:lnTo>
                  <a:lnTo>
                    <a:pt x="2489" y="13109"/>
                  </a:lnTo>
                  <a:lnTo>
                    <a:pt x="3385" y="16134"/>
                  </a:lnTo>
                  <a:lnTo>
                    <a:pt x="1692" y="23193"/>
                  </a:lnTo>
                  <a:lnTo>
                    <a:pt x="6672" y="22184"/>
                  </a:lnTo>
                  <a:lnTo>
                    <a:pt x="8365" y="23193"/>
                  </a:lnTo>
                  <a:lnTo>
                    <a:pt x="8365" y="25210"/>
                  </a:lnTo>
                  <a:lnTo>
                    <a:pt x="7568" y="26218"/>
                  </a:lnTo>
                  <a:lnTo>
                    <a:pt x="9261" y="27226"/>
                  </a:lnTo>
                  <a:lnTo>
                    <a:pt x="12547" y="27226"/>
                  </a:lnTo>
                  <a:lnTo>
                    <a:pt x="14240" y="29243"/>
                  </a:lnTo>
                  <a:lnTo>
                    <a:pt x="16730" y="29243"/>
                  </a:lnTo>
                  <a:lnTo>
                    <a:pt x="19319" y="28235"/>
                  </a:lnTo>
                  <a:lnTo>
                    <a:pt x="22605" y="30252"/>
                  </a:lnTo>
                  <a:lnTo>
                    <a:pt x="23502" y="32268"/>
                  </a:lnTo>
                  <a:lnTo>
                    <a:pt x="23502" y="33277"/>
                  </a:lnTo>
                  <a:lnTo>
                    <a:pt x="25195" y="34285"/>
                  </a:lnTo>
                  <a:lnTo>
                    <a:pt x="25991" y="36302"/>
                  </a:lnTo>
                  <a:lnTo>
                    <a:pt x="25991" y="37310"/>
                  </a:lnTo>
                  <a:lnTo>
                    <a:pt x="22605" y="39327"/>
                  </a:lnTo>
                  <a:lnTo>
                    <a:pt x="20116" y="41344"/>
                  </a:lnTo>
                  <a:lnTo>
                    <a:pt x="16730" y="43361"/>
                  </a:lnTo>
                  <a:lnTo>
                    <a:pt x="17626" y="46386"/>
                  </a:lnTo>
                  <a:lnTo>
                    <a:pt x="15933" y="50420"/>
                  </a:lnTo>
                  <a:lnTo>
                    <a:pt x="15933" y="53445"/>
                  </a:lnTo>
                  <a:lnTo>
                    <a:pt x="15136" y="54453"/>
                  </a:lnTo>
                  <a:lnTo>
                    <a:pt x="14240" y="54453"/>
                  </a:lnTo>
                  <a:lnTo>
                    <a:pt x="14240" y="58487"/>
                  </a:lnTo>
                  <a:lnTo>
                    <a:pt x="12547" y="60504"/>
                  </a:lnTo>
                  <a:lnTo>
                    <a:pt x="10058" y="61512"/>
                  </a:lnTo>
                  <a:lnTo>
                    <a:pt x="7568" y="61512"/>
                  </a:lnTo>
                  <a:lnTo>
                    <a:pt x="9261" y="69579"/>
                  </a:lnTo>
                  <a:lnTo>
                    <a:pt x="10854" y="71596"/>
                  </a:lnTo>
                  <a:lnTo>
                    <a:pt x="10854" y="72605"/>
                  </a:lnTo>
                  <a:lnTo>
                    <a:pt x="10058" y="73613"/>
                  </a:lnTo>
                  <a:lnTo>
                    <a:pt x="7568" y="74621"/>
                  </a:lnTo>
                  <a:lnTo>
                    <a:pt x="6672" y="76638"/>
                  </a:lnTo>
                  <a:lnTo>
                    <a:pt x="5875" y="79663"/>
                  </a:lnTo>
                  <a:lnTo>
                    <a:pt x="6672" y="82689"/>
                  </a:lnTo>
                  <a:lnTo>
                    <a:pt x="7568" y="84705"/>
                  </a:lnTo>
                  <a:lnTo>
                    <a:pt x="8365" y="84705"/>
                  </a:lnTo>
                  <a:lnTo>
                    <a:pt x="5875" y="87731"/>
                  </a:lnTo>
                  <a:lnTo>
                    <a:pt x="1692" y="90756"/>
                  </a:lnTo>
                  <a:lnTo>
                    <a:pt x="796" y="94789"/>
                  </a:lnTo>
                  <a:lnTo>
                    <a:pt x="0" y="98823"/>
                  </a:lnTo>
                  <a:lnTo>
                    <a:pt x="1692" y="98823"/>
                  </a:lnTo>
                  <a:lnTo>
                    <a:pt x="5875" y="99831"/>
                  </a:lnTo>
                  <a:lnTo>
                    <a:pt x="9261" y="102857"/>
                  </a:lnTo>
                  <a:lnTo>
                    <a:pt x="10854" y="105882"/>
                  </a:lnTo>
                  <a:lnTo>
                    <a:pt x="10854" y="110924"/>
                  </a:lnTo>
                  <a:lnTo>
                    <a:pt x="11751" y="115966"/>
                  </a:lnTo>
                  <a:lnTo>
                    <a:pt x="15136" y="120000"/>
                  </a:lnTo>
                  <a:lnTo>
                    <a:pt x="21809" y="116974"/>
                  </a:lnTo>
                  <a:lnTo>
                    <a:pt x="25195" y="115966"/>
                  </a:lnTo>
                  <a:lnTo>
                    <a:pt x="29377" y="114957"/>
                  </a:lnTo>
                  <a:lnTo>
                    <a:pt x="33560" y="112941"/>
                  </a:lnTo>
                  <a:lnTo>
                    <a:pt x="37742" y="113949"/>
                  </a:lnTo>
                  <a:lnTo>
                    <a:pt x="46107" y="115966"/>
                  </a:lnTo>
                  <a:lnTo>
                    <a:pt x="53676" y="116974"/>
                  </a:lnTo>
                  <a:lnTo>
                    <a:pt x="57062" y="116974"/>
                  </a:lnTo>
                  <a:lnTo>
                    <a:pt x="59551" y="113949"/>
                  </a:lnTo>
                  <a:lnTo>
                    <a:pt x="61244" y="109915"/>
                  </a:lnTo>
                  <a:lnTo>
                    <a:pt x="64630" y="107899"/>
                  </a:lnTo>
                  <a:lnTo>
                    <a:pt x="72995" y="106890"/>
                  </a:lnTo>
                  <a:lnTo>
                    <a:pt x="72199" y="103865"/>
                  </a:lnTo>
                  <a:lnTo>
                    <a:pt x="72995" y="100840"/>
                  </a:lnTo>
                  <a:lnTo>
                    <a:pt x="78074" y="94789"/>
                  </a:lnTo>
                  <a:lnTo>
                    <a:pt x="83850" y="90756"/>
                  </a:lnTo>
                  <a:lnTo>
                    <a:pt x="80564" y="83697"/>
                  </a:lnTo>
                  <a:lnTo>
                    <a:pt x="80564" y="78655"/>
                  </a:lnTo>
                  <a:lnTo>
                    <a:pt x="83850" y="74621"/>
                  </a:lnTo>
                  <a:lnTo>
                    <a:pt x="88132" y="67563"/>
                  </a:lnTo>
                  <a:lnTo>
                    <a:pt x="92315" y="63529"/>
                  </a:lnTo>
                  <a:lnTo>
                    <a:pt x="93112" y="63529"/>
                  </a:lnTo>
                  <a:lnTo>
                    <a:pt x="94008" y="59495"/>
                  </a:lnTo>
                  <a:lnTo>
                    <a:pt x="97294" y="56470"/>
                  </a:lnTo>
                  <a:lnTo>
                    <a:pt x="101477" y="55462"/>
                  </a:lnTo>
                  <a:lnTo>
                    <a:pt x="109045" y="54453"/>
                  </a:lnTo>
                  <a:lnTo>
                    <a:pt x="119103" y="47394"/>
                  </a:lnTo>
                  <a:lnTo>
                    <a:pt x="120000" y="47394"/>
                  </a:lnTo>
                  <a:lnTo>
                    <a:pt x="120000" y="46386"/>
                  </a:lnTo>
                  <a:lnTo>
                    <a:pt x="120000" y="43361"/>
                  </a:lnTo>
                  <a:lnTo>
                    <a:pt x="117510" y="44369"/>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4" name="Shape 124"/>
            <p:cNvSpPr/>
            <p:nvPr/>
          </p:nvSpPr>
          <p:spPr>
            <a:xfrm>
              <a:off x="1729" y="3408"/>
              <a:ext cx="420" cy="615"/>
            </a:xfrm>
            <a:custGeom>
              <a:avLst/>
              <a:gdLst/>
              <a:ahLst/>
              <a:cxnLst/>
              <a:rect l="0" t="0" r="0" b="0"/>
              <a:pathLst>
                <a:path w="120000" h="120000" extrusionOk="0">
                  <a:moveTo>
                    <a:pt x="117719" y="18701"/>
                  </a:moveTo>
                  <a:lnTo>
                    <a:pt x="112874" y="17142"/>
                  </a:lnTo>
                  <a:lnTo>
                    <a:pt x="112874" y="15584"/>
                  </a:lnTo>
                  <a:lnTo>
                    <a:pt x="110308" y="12467"/>
                  </a:lnTo>
                  <a:lnTo>
                    <a:pt x="100902" y="9350"/>
                  </a:lnTo>
                  <a:lnTo>
                    <a:pt x="93491" y="10909"/>
                  </a:lnTo>
                  <a:lnTo>
                    <a:pt x="86365" y="10909"/>
                  </a:lnTo>
                  <a:lnTo>
                    <a:pt x="81520" y="7792"/>
                  </a:lnTo>
                  <a:lnTo>
                    <a:pt x="72114" y="7792"/>
                  </a:lnTo>
                  <a:lnTo>
                    <a:pt x="67268" y="6233"/>
                  </a:lnTo>
                  <a:lnTo>
                    <a:pt x="69548" y="4675"/>
                  </a:lnTo>
                  <a:lnTo>
                    <a:pt x="69548" y="1558"/>
                  </a:lnTo>
                  <a:lnTo>
                    <a:pt x="64703" y="0"/>
                  </a:lnTo>
                  <a:lnTo>
                    <a:pt x="50451" y="1558"/>
                  </a:lnTo>
                  <a:lnTo>
                    <a:pt x="50451" y="7792"/>
                  </a:lnTo>
                  <a:lnTo>
                    <a:pt x="45605" y="21818"/>
                  </a:lnTo>
                  <a:lnTo>
                    <a:pt x="40760" y="28051"/>
                  </a:lnTo>
                  <a:lnTo>
                    <a:pt x="35914" y="40519"/>
                  </a:lnTo>
                  <a:lnTo>
                    <a:pt x="26223" y="49870"/>
                  </a:lnTo>
                  <a:lnTo>
                    <a:pt x="11971" y="59220"/>
                  </a:lnTo>
                  <a:lnTo>
                    <a:pt x="4845" y="68571"/>
                  </a:lnTo>
                  <a:lnTo>
                    <a:pt x="2280" y="71688"/>
                  </a:lnTo>
                  <a:lnTo>
                    <a:pt x="4845" y="73246"/>
                  </a:lnTo>
                  <a:lnTo>
                    <a:pt x="9691" y="74805"/>
                  </a:lnTo>
                  <a:lnTo>
                    <a:pt x="7125" y="77922"/>
                  </a:lnTo>
                  <a:lnTo>
                    <a:pt x="7125" y="79480"/>
                  </a:lnTo>
                  <a:lnTo>
                    <a:pt x="9691" y="81038"/>
                  </a:lnTo>
                  <a:lnTo>
                    <a:pt x="19097" y="81038"/>
                  </a:lnTo>
                  <a:lnTo>
                    <a:pt x="11971" y="93506"/>
                  </a:lnTo>
                  <a:lnTo>
                    <a:pt x="11971" y="99740"/>
                  </a:lnTo>
                  <a:lnTo>
                    <a:pt x="7125" y="105974"/>
                  </a:lnTo>
                  <a:lnTo>
                    <a:pt x="2280" y="112207"/>
                  </a:lnTo>
                  <a:lnTo>
                    <a:pt x="0" y="115324"/>
                  </a:lnTo>
                  <a:lnTo>
                    <a:pt x="2280" y="115324"/>
                  </a:lnTo>
                  <a:lnTo>
                    <a:pt x="14251" y="115324"/>
                  </a:lnTo>
                  <a:lnTo>
                    <a:pt x="23942" y="116883"/>
                  </a:lnTo>
                  <a:lnTo>
                    <a:pt x="35914" y="120000"/>
                  </a:lnTo>
                  <a:lnTo>
                    <a:pt x="45605" y="118441"/>
                  </a:lnTo>
                  <a:lnTo>
                    <a:pt x="47885" y="112207"/>
                  </a:lnTo>
                  <a:lnTo>
                    <a:pt x="50451" y="105974"/>
                  </a:lnTo>
                  <a:lnTo>
                    <a:pt x="62422" y="101298"/>
                  </a:lnTo>
                  <a:lnTo>
                    <a:pt x="69548" y="96623"/>
                  </a:lnTo>
                  <a:lnTo>
                    <a:pt x="67268" y="96623"/>
                  </a:lnTo>
                  <a:lnTo>
                    <a:pt x="64703" y="93506"/>
                  </a:lnTo>
                  <a:lnTo>
                    <a:pt x="62422" y="88831"/>
                  </a:lnTo>
                  <a:lnTo>
                    <a:pt x="64703" y="84155"/>
                  </a:lnTo>
                  <a:lnTo>
                    <a:pt x="67268" y="81038"/>
                  </a:lnTo>
                  <a:lnTo>
                    <a:pt x="74394" y="79480"/>
                  </a:lnTo>
                  <a:lnTo>
                    <a:pt x="76674" y="77922"/>
                  </a:lnTo>
                  <a:lnTo>
                    <a:pt x="76674" y="76363"/>
                  </a:lnTo>
                  <a:lnTo>
                    <a:pt x="72114" y="73246"/>
                  </a:lnTo>
                  <a:lnTo>
                    <a:pt x="67268" y="60779"/>
                  </a:lnTo>
                  <a:lnTo>
                    <a:pt x="74394" y="60779"/>
                  </a:lnTo>
                  <a:lnTo>
                    <a:pt x="81520" y="59220"/>
                  </a:lnTo>
                  <a:lnTo>
                    <a:pt x="86365" y="56103"/>
                  </a:lnTo>
                  <a:lnTo>
                    <a:pt x="86365" y="49870"/>
                  </a:lnTo>
                  <a:lnTo>
                    <a:pt x="88931" y="49870"/>
                  </a:lnTo>
                  <a:lnTo>
                    <a:pt x="91211" y="48311"/>
                  </a:lnTo>
                  <a:lnTo>
                    <a:pt x="91211" y="43636"/>
                  </a:lnTo>
                  <a:lnTo>
                    <a:pt x="96057" y="37402"/>
                  </a:lnTo>
                  <a:lnTo>
                    <a:pt x="93491" y="32727"/>
                  </a:lnTo>
                  <a:lnTo>
                    <a:pt x="103182" y="29610"/>
                  </a:lnTo>
                  <a:lnTo>
                    <a:pt x="110308" y="26493"/>
                  </a:lnTo>
                  <a:lnTo>
                    <a:pt x="120000" y="23376"/>
                  </a:lnTo>
                  <a:lnTo>
                    <a:pt x="120000" y="21818"/>
                  </a:lnTo>
                  <a:lnTo>
                    <a:pt x="117719" y="18701"/>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5" name="Shape 125"/>
            <p:cNvSpPr/>
            <p:nvPr/>
          </p:nvSpPr>
          <p:spPr>
            <a:xfrm>
              <a:off x="2117" y="1887"/>
              <a:ext cx="396" cy="408"/>
            </a:xfrm>
            <a:custGeom>
              <a:avLst/>
              <a:gdLst/>
              <a:ahLst/>
              <a:cxnLst/>
              <a:rect l="0" t="0" r="0" b="0"/>
              <a:pathLst>
                <a:path w="120000" h="120000" extrusionOk="0">
                  <a:moveTo>
                    <a:pt x="109999" y="47058"/>
                  </a:moveTo>
                  <a:lnTo>
                    <a:pt x="107272" y="40000"/>
                  </a:lnTo>
                  <a:lnTo>
                    <a:pt x="99696" y="35294"/>
                  </a:lnTo>
                  <a:lnTo>
                    <a:pt x="89393" y="42352"/>
                  </a:lnTo>
                  <a:lnTo>
                    <a:pt x="79393" y="28235"/>
                  </a:lnTo>
                  <a:lnTo>
                    <a:pt x="84242" y="23529"/>
                  </a:lnTo>
                  <a:lnTo>
                    <a:pt x="84242" y="18823"/>
                  </a:lnTo>
                  <a:lnTo>
                    <a:pt x="94545" y="18823"/>
                  </a:lnTo>
                  <a:lnTo>
                    <a:pt x="97272" y="14117"/>
                  </a:lnTo>
                  <a:lnTo>
                    <a:pt x="99696" y="9411"/>
                  </a:lnTo>
                  <a:lnTo>
                    <a:pt x="104848" y="7058"/>
                  </a:lnTo>
                  <a:lnTo>
                    <a:pt x="107272" y="0"/>
                  </a:lnTo>
                  <a:lnTo>
                    <a:pt x="99696" y="0"/>
                  </a:lnTo>
                  <a:lnTo>
                    <a:pt x="92121" y="2352"/>
                  </a:lnTo>
                  <a:lnTo>
                    <a:pt x="79393" y="2352"/>
                  </a:lnTo>
                  <a:lnTo>
                    <a:pt x="76666" y="9411"/>
                  </a:lnTo>
                  <a:lnTo>
                    <a:pt x="66363" y="16470"/>
                  </a:lnTo>
                  <a:lnTo>
                    <a:pt x="66363" y="23529"/>
                  </a:lnTo>
                  <a:lnTo>
                    <a:pt x="56363" y="28235"/>
                  </a:lnTo>
                  <a:lnTo>
                    <a:pt x="38484" y="21176"/>
                  </a:lnTo>
                  <a:lnTo>
                    <a:pt x="28181" y="30588"/>
                  </a:lnTo>
                  <a:lnTo>
                    <a:pt x="33333" y="40000"/>
                  </a:lnTo>
                  <a:lnTo>
                    <a:pt x="23030" y="47058"/>
                  </a:lnTo>
                  <a:lnTo>
                    <a:pt x="33333" y="56470"/>
                  </a:lnTo>
                  <a:lnTo>
                    <a:pt x="46060" y="61176"/>
                  </a:lnTo>
                  <a:lnTo>
                    <a:pt x="43636" y="65882"/>
                  </a:lnTo>
                  <a:lnTo>
                    <a:pt x="35757" y="65882"/>
                  </a:lnTo>
                  <a:lnTo>
                    <a:pt x="30909" y="75294"/>
                  </a:lnTo>
                  <a:lnTo>
                    <a:pt x="15454" y="80000"/>
                  </a:lnTo>
                  <a:lnTo>
                    <a:pt x="15454" y="89411"/>
                  </a:lnTo>
                  <a:lnTo>
                    <a:pt x="2727" y="91764"/>
                  </a:lnTo>
                  <a:lnTo>
                    <a:pt x="7878" y="96470"/>
                  </a:lnTo>
                  <a:lnTo>
                    <a:pt x="0" y="108235"/>
                  </a:lnTo>
                  <a:lnTo>
                    <a:pt x="7878" y="110588"/>
                  </a:lnTo>
                  <a:lnTo>
                    <a:pt x="7878" y="117647"/>
                  </a:lnTo>
                  <a:lnTo>
                    <a:pt x="17878" y="120000"/>
                  </a:lnTo>
                  <a:lnTo>
                    <a:pt x="48484" y="120000"/>
                  </a:lnTo>
                  <a:lnTo>
                    <a:pt x="69090" y="110588"/>
                  </a:lnTo>
                  <a:lnTo>
                    <a:pt x="86969" y="110588"/>
                  </a:lnTo>
                  <a:lnTo>
                    <a:pt x="99696" y="115294"/>
                  </a:lnTo>
                  <a:lnTo>
                    <a:pt x="99696" y="105882"/>
                  </a:lnTo>
                  <a:lnTo>
                    <a:pt x="107272" y="96470"/>
                  </a:lnTo>
                  <a:lnTo>
                    <a:pt x="112424" y="89411"/>
                  </a:lnTo>
                  <a:lnTo>
                    <a:pt x="117575" y="68235"/>
                  </a:lnTo>
                  <a:lnTo>
                    <a:pt x="115151" y="61176"/>
                  </a:lnTo>
                  <a:lnTo>
                    <a:pt x="112424" y="51764"/>
                  </a:lnTo>
                  <a:lnTo>
                    <a:pt x="119999" y="49411"/>
                  </a:lnTo>
                  <a:lnTo>
                    <a:pt x="115151" y="47058"/>
                  </a:lnTo>
                  <a:lnTo>
                    <a:pt x="109999" y="47058"/>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6" name="Shape 126"/>
            <p:cNvSpPr/>
            <p:nvPr/>
          </p:nvSpPr>
          <p:spPr>
            <a:xfrm>
              <a:off x="2379" y="1912"/>
              <a:ext cx="202" cy="144"/>
            </a:xfrm>
            <a:custGeom>
              <a:avLst/>
              <a:gdLst/>
              <a:ahLst/>
              <a:cxnLst/>
              <a:rect l="0" t="0" r="0" b="0"/>
              <a:pathLst>
                <a:path w="120000" h="120000" extrusionOk="0">
                  <a:moveTo>
                    <a:pt x="109900" y="60000"/>
                  </a:moveTo>
                  <a:lnTo>
                    <a:pt x="105148" y="40000"/>
                  </a:lnTo>
                  <a:lnTo>
                    <a:pt x="105148" y="13333"/>
                  </a:lnTo>
                  <a:lnTo>
                    <a:pt x="89702" y="0"/>
                  </a:lnTo>
                  <a:lnTo>
                    <a:pt x="74851" y="0"/>
                  </a:lnTo>
                  <a:lnTo>
                    <a:pt x="64752" y="0"/>
                  </a:lnTo>
                  <a:lnTo>
                    <a:pt x="49900" y="0"/>
                  </a:lnTo>
                  <a:lnTo>
                    <a:pt x="49900" y="6666"/>
                  </a:lnTo>
                  <a:lnTo>
                    <a:pt x="49900" y="0"/>
                  </a:lnTo>
                  <a:lnTo>
                    <a:pt x="39801" y="6666"/>
                  </a:lnTo>
                  <a:lnTo>
                    <a:pt x="35049" y="20000"/>
                  </a:lnTo>
                  <a:lnTo>
                    <a:pt x="29702" y="33333"/>
                  </a:lnTo>
                  <a:lnTo>
                    <a:pt x="9504" y="33333"/>
                  </a:lnTo>
                  <a:lnTo>
                    <a:pt x="9504" y="46666"/>
                  </a:lnTo>
                  <a:lnTo>
                    <a:pt x="0" y="60000"/>
                  </a:lnTo>
                  <a:lnTo>
                    <a:pt x="19603" y="100000"/>
                  </a:lnTo>
                  <a:lnTo>
                    <a:pt x="39801" y="80000"/>
                  </a:lnTo>
                  <a:lnTo>
                    <a:pt x="54653" y="93333"/>
                  </a:lnTo>
                  <a:lnTo>
                    <a:pt x="60000" y="113333"/>
                  </a:lnTo>
                  <a:lnTo>
                    <a:pt x="70099" y="113333"/>
                  </a:lnTo>
                  <a:lnTo>
                    <a:pt x="79603" y="120000"/>
                  </a:lnTo>
                  <a:lnTo>
                    <a:pt x="84950" y="120000"/>
                  </a:lnTo>
                  <a:lnTo>
                    <a:pt x="99801" y="106666"/>
                  </a:lnTo>
                  <a:lnTo>
                    <a:pt x="114653" y="100000"/>
                  </a:lnTo>
                  <a:lnTo>
                    <a:pt x="120000" y="73333"/>
                  </a:lnTo>
                  <a:lnTo>
                    <a:pt x="109900" y="60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7" name="Shape 127"/>
            <p:cNvSpPr/>
            <p:nvPr/>
          </p:nvSpPr>
          <p:spPr>
            <a:xfrm>
              <a:off x="2429" y="1535"/>
              <a:ext cx="666" cy="1015"/>
            </a:xfrm>
            <a:custGeom>
              <a:avLst/>
              <a:gdLst/>
              <a:ahLst/>
              <a:cxnLst/>
              <a:rect l="0" t="0" r="0" b="0"/>
              <a:pathLst>
                <a:path w="120000" h="120000" extrusionOk="0">
                  <a:moveTo>
                    <a:pt x="59279" y="15118"/>
                  </a:moveTo>
                  <a:lnTo>
                    <a:pt x="63783" y="12283"/>
                  </a:lnTo>
                  <a:lnTo>
                    <a:pt x="60720" y="11338"/>
                  </a:lnTo>
                  <a:lnTo>
                    <a:pt x="69909" y="7559"/>
                  </a:lnTo>
                  <a:lnTo>
                    <a:pt x="74414" y="6614"/>
                  </a:lnTo>
                  <a:lnTo>
                    <a:pt x="75855" y="2834"/>
                  </a:lnTo>
                  <a:lnTo>
                    <a:pt x="57657" y="1889"/>
                  </a:lnTo>
                  <a:lnTo>
                    <a:pt x="51711" y="0"/>
                  </a:lnTo>
                  <a:lnTo>
                    <a:pt x="48648" y="2834"/>
                  </a:lnTo>
                  <a:lnTo>
                    <a:pt x="45585" y="4724"/>
                  </a:lnTo>
                  <a:lnTo>
                    <a:pt x="44144" y="6614"/>
                  </a:lnTo>
                  <a:lnTo>
                    <a:pt x="45585" y="9448"/>
                  </a:lnTo>
                  <a:lnTo>
                    <a:pt x="39459" y="10393"/>
                  </a:lnTo>
                  <a:lnTo>
                    <a:pt x="36396" y="12283"/>
                  </a:lnTo>
                  <a:lnTo>
                    <a:pt x="36396" y="16062"/>
                  </a:lnTo>
                  <a:lnTo>
                    <a:pt x="36396" y="18897"/>
                  </a:lnTo>
                  <a:lnTo>
                    <a:pt x="33513" y="21732"/>
                  </a:lnTo>
                  <a:lnTo>
                    <a:pt x="30450" y="23622"/>
                  </a:lnTo>
                  <a:lnTo>
                    <a:pt x="24324" y="29291"/>
                  </a:lnTo>
                  <a:lnTo>
                    <a:pt x="28828" y="30236"/>
                  </a:lnTo>
                  <a:lnTo>
                    <a:pt x="36396" y="27401"/>
                  </a:lnTo>
                  <a:lnTo>
                    <a:pt x="33513" y="31181"/>
                  </a:lnTo>
                  <a:lnTo>
                    <a:pt x="31891" y="34960"/>
                  </a:lnTo>
                  <a:lnTo>
                    <a:pt x="30450" y="37795"/>
                  </a:lnTo>
                  <a:lnTo>
                    <a:pt x="25765" y="44409"/>
                  </a:lnTo>
                  <a:lnTo>
                    <a:pt x="30450" y="44409"/>
                  </a:lnTo>
                  <a:lnTo>
                    <a:pt x="33513" y="40629"/>
                  </a:lnTo>
                  <a:lnTo>
                    <a:pt x="36396" y="35905"/>
                  </a:lnTo>
                  <a:lnTo>
                    <a:pt x="38018" y="38740"/>
                  </a:lnTo>
                  <a:lnTo>
                    <a:pt x="41081" y="37795"/>
                  </a:lnTo>
                  <a:lnTo>
                    <a:pt x="39459" y="40629"/>
                  </a:lnTo>
                  <a:lnTo>
                    <a:pt x="41081" y="42519"/>
                  </a:lnTo>
                  <a:lnTo>
                    <a:pt x="33513" y="50078"/>
                  </a:lnTo>
                  <a:lnTo>
                    <a:pt x="34954" y="55748"/>
                  </a:lnTo>
                  <a:lnTo>
                    <a:pt x="36396" y="51968"/>
                  </a:lnTo>
                  <a:lnTo>
                    <a:pt x="42522" y="54803"/>
                  </a:lnTo>
                  <a:lnTo>
                    <a:pt x="45585" y="53858"/>
                  </a:lnTo>
                  <a:lnTo>
                    <a:pt x="50090" y="54803"/>
                  </a:lnTo>
                  <a:lnTo>
                    <a:pt x="54594" y="52913"/>
                  </a:lnTo>
                  <a:lnTo>
                    <a:pt x="59279" y="53858"/>
                  </a:lnTo>
                  <a:lnTo>
                    <a:pt x="53153" y="56692"/>
                  </a:lnTo>
                  <a:lnTo>
                    <a:pt x="51711" y="58582"/>
                  </a:lnTo>
                  <a:lnTo>
                    <a:pt x="56216" y="64251"/>
                  </a:lnTo>
                  <a:lnTo>
                    <a:pt x="59279" y="64251"/>
                  </a:lnTo>
                  <a:lnTo>
                    <a:pt x="59279" y="68031"/>
                  </a:lnTo>
                  <a:lnTo>
                    <a:pt x="57657" y="68031"/>
                  </a:lnTo>
                  <a:lnTo>
                    <a:pt x="56216" y="74645"/>
                  </a:lnTo>
                  <a:lnTo>
                    <a:pt x="53153" y="76535"/>
                  </a:lnTo>
                  <a:lnTo>
                    <a:pt x="51711" y="75590"/>
                  </a:lnTo>
                  <a:lnTo>
                    <a:pt x="42522" y="75590"/>
                  </a:lnTo>
                  <a:lnTo>
                    <a:pt x="36396" y="73700"/>
                  </a:lnTo>
                  <a:lnTo>
                    <a:pt x="33513" y="74645"/>
                  </a:lnTo>
                  <a:lnTo>
                    <a:pt x="36396" y="76535"/>
                  </a:lnTo>
                  <a:lnTo>
                    <a:pt x="28828" y="80314"/>
                  </a:lnTo>
                  <a:lnTo>
                    <a:pt x="31891" y="81259"/>
                  </a:lnTo>
                  <a:lnTo>
                    <a:pt x="36396" y="80314"/>
                  </a:lnTo>
                  <a:lnTo>
                    <a:pt x="38018" y="87874"/>
                  </a:lnTo>
                  <a:lnTo>
                    <a:pt x="30450" y="89763"/>
                  </a:lnTo>
                  <a:lnTo>
                    <a:pt x="25765" y="90708"/>
                  </a:lnTo>
                  <a:lnTo>
                    <a:pt x="18198" y="91653"/>
                  </a:lnTo>
                  <a:lnTo>
                    <a:pt x="15135" y="92598"/>
                  </a:lnTo>
                  <a:lnTo>
                    <a:pt x="16756" y="93543"/>
                  </a:lnTo>
                  <a:lnTo>
                    <a:pt x="18198" y="95433"/>
                  </a:lnTo>
                  <a:lnTo>
                    <a:pt x="24324" y="97322"/>
                  </a:lnTo>
                  <a:lnTo>
                    <a:pt x="27387" y="95433"/>
                  </a:lnTo>
                  <a:lnTo>
                    <a:pt x="30450" y="97322"/>
                  </a:lnTo>
                  <a:lnTo>
                    <a:pt x="28828" y="99212"/>
                  </a:lnTo>
                  <a:lnTo>
                    <a:pt x="34954" y="99212"/>
                  </a:lnTo>
                  <a:lnTo>
                    <a:pt x="39459" y="102047"/>
                  </a:lnTo>
                  <a:lnTo>
                    <a:pt x="47027" y="102047"/>
                  </a:lnTo>
                  <a:lnTo>
                    <a:pt x="50090" y="101102"/>
                  </a:lnTo>
                  <a:lnTo>
                    <a:pt x="53153" y="100157"/>
                  </a:lnTo>
                  <a:lnTo>
                    <a:pt x="48648" y="102992"/>
                  </a:lnTo>
                  <a:lnTo>
                    <a:pt x="47027" y="104881"/>
                  </a:lnTo>
                  <a:lnTo>
                    <a:pt x="41081" y="105826"/>
                  </a:lnTo>
                  <a:lnTo>
                    <a:pt x="28828" y="104881"/>
                  </a:lnTo>
                  <a:lnTo>
                    <a:pt x="27387" y="105826"/>
                  </a:lnTo>
                  <a:lnTo>
                    <a:pt x="22882" y="106771"/>
                  </a:lnTo>
                  <a:lnTo>
                    <a:pt x="19819" y="109606"/>
                  </a:lnTo>
                  <a:lnTo>
                    <a:pt x="7567" y="115275"/>
                  </a:lnTo>
                  <a:lnTo>
                    <a:pt x="0" y="116220"/>
                  </a:lnTo>
                  <a:lnTo>
                    <a:pt x="1621" y="117165"/>
                  </a:lnTo>
                  <a:lnTo>
                    <a:pt x="6126" y="117165"/>
                  </a:lnTo>
                  <a:lnTo>
                    <a:pt x="9189" y="120000"/>
                  </a:lnTo>
                  <a:lnTo>
                    <a:pt x="12252" y="119055"/>
                  </a:lnTo>
                  <a:lnTo>
                    <a:pt x="12252" y="117165"/>
                  </a:lnTo>
                  <a:lnTo>
                    <a:pt x="16756" y="115275"/>
                  </a:lnTo>
                  <a:lnTo>
                    <a:pt x="25765" y="115275"/>
                  </a:lnTo>
                  <a:lnTo>
                    <a:pt x="30450" y="119055"/>
                  </a:lnTo>
                  <a:lnTo>
                    <a:pt x="39459" y="113385"/>
                  </a:lnTo>
                  <a:lnTo>
                    <a:pt x="47027" y="112440"/>
                  </a:lnTo>
                  <a:lnTo>
                    <a:pt x="53153" y="115275"/>
                  </a:lnTo>
                  <a:lnTo>
                    <a:pt x="60720" y="116220"/>
                  </a:lnTo>
                  <a:lnTo>
                    <a:pt x="62342" y="114330"/>
                  </a:lnTo>
                  <a:lnTo>
                    <a:pt x="69909" y="114330"/>
                  </a:lnTo>
                  <a:lnTo>
                    <a:pt x="75855" y="114330"/>
                  </a:lnTo>
                  <a:lnTo>
                    <a:pt x="85045" y="114330"/>
                  </a:lnTo>
                  <a:lnTo>
                    <a:pt x="91171" y="116220"/>
                  </a:lnTo>
                  <a:lnTo>
                    <a:pt x="103243" y="114330"/>
                  </a:lnTo>
                  <a:lnTo>
                    <a:pt x="106306" y="112440"/>
                  </a:lnTo>
                  <a:lnTo>
                    <a:pt x="112432" y="112440"/>
                  </a:lnTo>
                  <a:lnTo>
                    <a:pt x="112432" y="109606"/>
                  </a:lnTo>
                  <a:lnTo>
                    <a:pt x="101801" y="107716"/>
                  </a:lnTo>
                  <a:lnTo>
                    <a:pt x="106306" y="105826"/>
                  </a:lnTo>
                  <a:lnTo>
                    <a:pt x="106306" y="102992"/>
                  </a:lnTo>
                  <a:lnTo>
                    <a:pt x="112432" y="102992"/>
                  </a:lnTo>
                  <a:lnTo>
                    <a:pt x="112432" y="101102"/>
                  </a:lnTo>
                  <a:lnTo>
                    <a:pt x="116936" y="99212"/>
                  </a:lnTo>
                  <a:lnTo>
                    <a:pt x="118378" y="96377"/>
                  </a:lnTo>
                  <a:lnTo>
                    <a:pt x="120000" y="94488"/>
                  </a:lnTo>
                  <a:lnTo>
                    <a:pt x="120000" y="89763"/>
                  </a:lnTo>
                  <a:lnTo>
                    <a:pt x="104864" y="85984"/>
                  </a:lnTo>
                  <a:lnTo>
                    <a:pt x="101801" y="87874"/>
                  </a:lnTo>
                  <a:lnTo>
                    <a:pt x="97117" y="85984"/>
                  </a:lnTo>
                  <a:lnTo>
                    <a:pt x="103243" y="83149"/>
                  </a:lnTo>
                  <a:lnTo>
                    <a:pt x="100180" y="77480"/>
                  </a:lnTo>
                  <a:lnTo>
                    <a:pt x="94234" y="74645"/>
                  </a:lnTo>
                  <a:lnTo>
                    <a:pt x="98738" y="74645"/>
                  </a:lnTo>
                  <a:lnTo>
                    <a:pt x="97117" y="69921"/>
                  </a:lnTo>
                  <a:lnTo>
                    <a:pt x="97117" y="68031"/>
                  </a:lnTo>
                  <a:lnTo>
                    <a:pt x="95675" y="66141"/>
                  </a:lnTo>
                  <a:lnTo>
                    <a:pt x="94234" y="63307"/>
                  </a:lnTo>
                  <a:lnTo>
                    <a:pt x="86486" y="60472"/>
                  </a:lnTo>
                  <a:lnTo>
                    <a:pt x="85045" y="56692"/>
                  </a:lnTo>
                  <a:lnTo>
                    <a:pt x="81981" y="51968"/>
                  </a:lnTo>
                  <a:lnTo>
                    <a:pt x="81981" y="46299"/>
                  </a:lnTo>
                  <a:lnTo>
                    <a:pt x="80540" y="44409"/>
                  </a:lnTo>
                  <a:lnTo>
                    <a:pt x="75855" y="41574"/>
                  </a:lnTo>
                  <a:lnTo>
                    <a:pt x="74414" y="40629"/>
                  </a:lnTo>
                  <a:lnTo>
                    <a:pt x="71351" y="38740"/>
                  </a:lnTo>
                  <a:lnTo>
                    <a:pt x="65225" y="38740"/>
                  </a:lnTo>
                  <a:lnTo>
                    <a:pt x="60720" y="37795"/>
                  </a:lnTo>
                  <a:lnTo>
                    <a:pt x="66846" y="36850"/>
                  </a:lnTo>
                  <a:lnTo>
                    <a:pt x="71351" y="35905"/>
                  </a:lnTo>
                  <a:lnTo>
                    <a:pt x="69909" y="33070"/>
                  </a:lnTo>
                  <a:lnTo>
                    <a:pt x="75855" y="31181"/>
                  </a:lnTo>
                  <a:lnTo>
                    <a:pt x="75855" y="29291"/>
                  </a:lnTo>
                  <a:lnTo>
                    <a:pt x="80540" y="26456"/>
                  </a:lnTo>
                  <a:lnTo>
                    <a:pt x="81981" y="22677"/>
                  </a:lnTo>
                  <a:lnTo>
                    <a:pt x="88108" y="19842"/>
                  </a:lnTo>
                  <a:lnTo>
                    <a:pt x="88108" y="17007"/>
                  </a:lnTo>
                  <a:lnTo>
                    <a:pt x="80540" y="17007"/>
                  </a:lnTo>
                  <a:lnTo>
                    <a:pt x="77477" y="15118"/>
                  </a:lnTo>
                  <a:lnTo>
                    <a:pt x="68288" y="14173"/>
                  </a:lnTo>
                  <a:lnTo>
                    <a:pt x="59279" y="15118"/>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8" name="Shape 128"/>
            <p:cNvSpPr/>
            <p:nvPr/>
          </p:nvSpPr>
          <p:spPr>
            <a:xfrm>
              <a:off x="2379" y="1912"/>
              <a:ext cx="202" cy="144"/>
            </a:xfrm>
            <a:custGeom>
              <a:avLst/>
              <a:gdLst/>
              <a:ahLst/>
              <a:cxnLst/>
              <a:rect l="0" t="0" r="0" b="0"/>
              <a:pathLst>
                <a:path w="120000" h="120000" extrusionOk="0">
                  <a:moveTo>
                    <a:pt x="109900" y="60000"/>
                  </a:moveTo>
                  <a:lnTo>
                    <a:pt x="105148" y="40000"/>
                  </a:lnTo>
                  <a:lnTo>
                    <a:pt x="105148" y="13333"/>
                  </a:lnTo>
                  <a:lnTo>
                    <a:pt x="89702" y="0"/>
                  </a:lnTo>
                  <a:lnTo>
                    <a:pt x="74851" y="0"/>
                  </a:lnTo>
                  <a:lnTo>
                    <a:pt x="64752" y="0"/>
                  </a:lnTo>
                  <a:lnTo>
                    <a:pt x="49900" y="0"/>
                  </a:lnTo>
                  <a:lnTo>
                    <a:pt x="49900" y="6666"/>
                  </a:lnTo>
                  <a:lnTo>
                    <a:pt x="49900" y="0"/>
                  </a:lnTo>
                  <a:lnTo>
                    <a:pt x="39801" y="6666"/>
                  </a:lnTo>
                  <a:lnTo>
                    <a:pt x="35049" y="20000"/>
                  </a:lnTo>
                  <a:lnTo>
                    <a:pt x="29702" y="33333"/>
                  </a:lnTo>
                  <a:lnTo>
                    <a:pt x="9504" y="33333"/>
                  </a:lnTo>
                  <a:lnTo>
                    <a:pt x="9504" y="46666"/>
                  </a:lnTo>
                  <a:lnTo>
                    <a:pt x="0" y="60000"/>
                  </a:lnTo>
                  <a:lnTo>
                    <a:pt x="19603" y="100000"/>
                  </a:lnTo>
                  <a:lnTo>
                    <a:pt x="39801" y="80000"/>
                  </a:lnTo>
                  <a:lnTo>
                    <a:pt x="54653" y="93333"/>
                  </a:lnTo>
                  <a:lnTo>
                    <a:pt x="60000" y="113333"/>
                  </a:lnTo>
                  <a:lnTo>
                    <a:pt x="70099" y="113333"/>
                  </a:lnTo>
                  <a:lnTo>
                    <a:pt x="79603" y="120000"/>
                  </a:lnTo>
                  <a:lnTo>
                    <a:pt x="84950" y="120000"/>
                  </a:lnTo>
                  <a:lnTo>
                    <a:pt x="99801" y="106666"/>
                  </a:lnTo>
                  <a:lnTo>
                    <a:pt x="114653" y="100000"/>
                  </a:lnTo>
                  <a:lnTo>
                    <a:pt x="120000" y="73333"/>
                  </a:lnTo>
                  <a:lnTo>
                    <a:pt x="109900" y="6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29" name="Shape 129"/>
            <p:cNvSpPr/>
            <p:nvPr/>
          </p:nvSpPr>
          <p:spPr>
            <a:xfrm>
              <a:off x="2429" y="1535"/>
              <a:ext cx="666" cy="1015"/>
            </a:xfrm>
            <a:custGeom>
              <a:avLst/>
              <a:gdLst/>
              <a:ahLst/>
              <a:cxnLst/>
              <a:rect l="0" t="0" r="0" b="0"/>
              <a:pathLst>
                <a:path w="120000" h="120000" extrusionOk="0">
                  <a:moveTo>
                    <a:pt x="59279" y="15118"/>
                  </a:moveTo>
                  <a:lnTo>
                    <a:pt x="63783" y="12283"/>
                  </a:lnTo>
                  <a:lnTo>
                    <a:pt x="60720" y="11338"/>
                  </a:lnTo>
                  <a:lnTo>
                    <a:pt x="69909" y="7559"/>
                  </a:lnTo>
                  <a:lnTo>
                    <a:pt x="74414" y="6614"/>
                  </a:lnTo>
                  <a:lnTo>
                    <a:pt x="75855" y="2834"/>
                  </a:lnTo>
                  <a:lnTo>
                    <a:pt x="57657" y="1889"/>
                  </a:lnTo>
                  <a:lnTo>
                    <a:pt x="51711" y="0"/>
                  </a:lnTo>
                  <a:lnTo>
                    <a:pt x="48648" y="2834"/>
                  </a:lnTo>
                  <a:lnTo>
                    <a:pt x="45585" y="4724"/>
                  </a:lnTo>
                  <a:lnTo>
                    <a:pt x="44144" y="6614"/>
                  </a:lnTo>
                  <a:lnTo>
                    <a:pt x="45585" y="9448"/>
                  </a:lnTo>
                  <a:lnTo>
                    <a:pt x="39459" y="10393"/>
                  </a:lnTo>
                  <a:lnTo>
                    <a:pt x="36396" y="12283"/>
                  </a:lnTo>
                  <a:lnTo>
                    <a:pt x="36396" y="16062"/>
                  </a:lnTo>
                  <a:lnTo>
                    <a:pt x="36396" y="18897"/>
                  </a:lnTo>
                  <a:lnTo>
                    <a:pt x="33513" y="21732"/>
                  </a:lnTo>
                  <a:lnTo>
                    <a:pt x="30450" y="23622"/>
                  </a:lnTo>
                  <a:lnTo>
                    <a:pt x="24324" y="29291"/>
                  </a:lnTo>
                  <a:lnTo>
                    <a:pt x="28828" y="30236"/>
                  </a:lnTo>
                  <a:lnTo>
                    <a:pt x="36396" y="27401"/>
                  </a:lnTo>
                  <a:lnTo>
                    <a:pt x="33513" y="31181"/>
                  </a:lnTo>
                  <a:lnTo>
                    <a:pt x="31891" y="34960"/>
                  </a:lnTo>
                  <a:lnTo>
                    <a:pt x="30450" y="37795"/>
                  </a:lnTo>
                  <a:lnTo>
                    <a:pt x="25765" y="44409"/>
                  </a:lnTo>
                  <a:lnTo>
                    <a:pt x="30450" y="44409"/>
                  </a:lnTo>
                  <a:lnTo>
                    <a:pt x="33513" y="40629"/>
                  </a:lnTo>
                  <a:lnTo>
                    <a:pt x="36396" y="35905"/>
                  </a:lnTo>
                  <a:lnTo>
                    <a:pt x="38018" y="38740"/>
                  </a:lnTo>
                  <a:lnTo>
                    <a:pt x="41081" y="37795"/>
                  </a:lnTo>
                  <a:lnTo>
                    <a:pt x="39459" y="40629"/>
                  </a:lnTo>
                  <a:lnTo>
                    <a:pt x="41081" y="42519"/>
                  </a:lnTo>
                  <a:lnTo>
                    <a:pt x="33513" y="50078"/>
                  </a:lnTo>
                  <a:lnTo>
                    <a:pt x="34954" y="55748"/>
                  </a:lnTo>
                  <a:lnTo>
                    <a:pt x="36396" y="51968"/>
                  </a:lnTo>
                  <a:lnTo>
                    <a:pt x="42522" y="54803"/>
                  </a:lnTo>
                  <a:lnTo>
                    <a:pt x="45585" y="53858"/>
                  </a:lnTo>
                  <a:lnTo>
                    <a:pt x="50090" y="54803"/>
                  </a:lnTo>
                  <a:lnTo>
                    <a:pt x="54594" y="52913"/>
                  </a:lnTo>
                  <a:lnTo>
                    <a:pt x="59279" y="53858"/>
                  </a:lnTo>
                  <a:lnTo>
                    <a:pt x="53153" y="56692"/>
                  </a:lnTo>
                  <a:lnTo>
                    <a:pt x="51711" y="58582"/>
                  </a:lnTo>
                  <a:lnTo>
                    <a:pt x="56216" y="64251"/>
                  </a:lnTo>
                  <a:lnTo>
                    <a:pt x="59279" y="64251"/>
                  </a:lnTo>
                  <a:lnTo>
                    <a:pt x="59279" y="68031"/>
                  </a:lnTo>
                  <a:lnTo>
                    <a:pt x="57657" y="68031"/>
                  </a:lnTo>
                  <a:lnTo>
                    <a:pt x="56216" y="74645"/>
                  </a:lnTo>
                  <a:lnTo>
                    <a:pt x="53153" y="76535"/>
                  </a:lnTo>
                  <a:lnTo>
                    <a:pt x="51711" y="75590"/>
                  </a:lnTo>
                  <a:lnTo>
                    <a:pt x="42522" y="75590"/>
                  </a:lnTo>
                  <a:lnTo>
                    <a:pt x="36396" y="73700"/>
                  </a:lnTo>
                  <a:lnTo>
                    <a:pt x="33513" y="74645"/>
                  </a:lnTo>
                  <a:lnTo>
                    <a:pt x="36396" y="76535"/>
                  </a:lnTo>
                  <a:lnTo>
                    <a:pt x="28828" y="80314"/>
                  </a:lnTo>
                  <a:lnTo>
                    <a:pt x="31891" y="81259"/>
                  </a:lnTo>
                  <a:lnTo>
                    <a:pt x="36396" y="80314"/>
                  </a:lnTo>
                  <a:lnTo>
                    <a:pt x="38018" y="87874"/>
                  </a:lnTo>
                  <a:lnTo>
                    <a:pt x="30450" y="89763"/>
                  </a:lnTo>
                  <a:lnTo>
                    <a:pt x="25765" y="90708"/>
                  </a:lnTo>
                  <a:lnTo>
                    <a:pt x="18198" y="91653"/>
                  </a:lnTo>
                  <a:lnTo>
                    <a:pt x="15135" y="92598"/>
                  </a:lnTo>
                  <a:lnTo>
                    <a:pt x="16756" y="93543"/>
                  </a:lnTo>
                  <a:lnTo>
                    <a:pt x="18198" y="95433"/>
                  </a:lnTo>
                  <a:lnTo>
                    <a:pt x="24324" y="97322"/>
                  </a:lnTo>
                  <a:lnTo>
                    <a:pt x="27387" y="95433"/>
                  </a:lnTo>
                  <a:lnTo>
                    <a:pt x="30450" y="97322"/>
                  </a:lnTo>
                  <a:lnTo>
                    <a:pt x="28828" y="99212"/>
                  </a:lnTo>
                  <a:lnTo>
                    <a:pt x="34954" y="99212"/>
                  </a:lnTo>
                  <a:lnTo>
                    <a:pt x="39459" y="102047"/>
                  </a:lnTo>
                  <a:lnTo>
                    <a:pt x="47027" y="102047"/>
                  </a:lnTo>
                  <a:lnTo>
                    <a:pt x="50090" y="101102"/>
                  </a:lnTo>
                  <a:lnTo>
                    <a:pt x="53153" y="100157"/>
                  </a:lnTo>
                  <a:lnTo>
                    <a:pt x="48648" y="102992"/>
                  </a:lnTo>
                  <a:lnTo>
                    <a:pt x="47027" y="104881"/>
                  </a:lnTo>
                  <a:lnTo>
                    <a:pt x="41081" y="105826"/>
                  </a:lnTo>
                  <a:lnTo>
                    <a:pt x="28828" y="104881"/>
                  </a:lnTo>
                  <a:lnTo>
                    <a:pt x="27387" y="105826"/>
                  </a:lnTo>
                  <a:lnTo>
                    <a:pt x="22882" y="106771"/>
                  </a:lnTo>
                  <a:lnTo>
                    <a:pt x="19819" y="109606"/>
                  </a:lnTo>
                  <a:lnTo>
                    <a:pt x="7567" y="115275"/>
                  </a:lnTo>
                  <a:lnTo>
                    <a:pt x="0" y="116220"/>
                  </a:lnTo>
                  <a:lnTo>
                    <a:pt x="1621" y="117165"/>
                  </a:lnTo>
                  <a:lnTo>
                    <a:pt x="6126" y="117165"/>
                  </a:lnTo>
                  <a:lnTo>
                    <a:pt x="9189" y="120000"/>
                  </a:lnTo>
                  <a:lnTo>
                    <a:pt x="12252" y="119055"/>
                  </a:lnTo>
                  <a:lnTo>
                    <a:pt x="12252" y="117165"/>
                  </a:lnTo>
                  <a:lnTo>
                    <a:pt x="16756" y="115275"/>
                  </a:lnTo>
                  <a:lnTo>
                    <a:pt x="25765" y="115275"/>
                  </a:lnTo>
                  <a:lnTo>
                    <a:pt x="30450" y="119055"/>
                  </a:lnTo>
                  <a:lnTo>
                    <a:pt x="39459" y="113385"/>
                  </a:lnTo>
                  <a:lnTo>
                    <a:pt x="47027" y="112440"/>
                  </a:lnTo>
                  <a:lnTo>
                    <a:pt x="53153" y="115275"/>
                  </a:lnTo>
                  <a:lnTo>
                    <a:pt x="60720" y="116220"/>
                  </a:lnTo>
                  <a:lnTo>
                    <a:pt x="62342" y="114330"/>
                  </a:lnTo>
                  <a:lnTo>
                    <a:pt x="69909" y="114330"/>
                  </a:lnTo>
                  <a:lnTo>
                    <a:pt x="75855" y="114330"/>
                  </a:lnTo>
                  <a:lnTo>
                    <a:pt x="85045" y="114330"/>
                  </a:lnTo>
                  <a:lnTo>
                    <a:pt x="91171" y="116220"/>
                  </a:lnTo>
                  <a:lnTo>
                    <a:pt x="103243" y="114330"/>
                  </a:lnTo>
                  <a:lnTo>
                    <a:pt x="106306" y="112440"/>
                  </a:lnTo>
                  <a:lnTo>
                    <a:pt x="112432" y="112440"/>
                  </a:lnTo>
                  <a:lnTo>
                    <a:pt x="112432" y="109606"/>
                  </a:lnTo>
                  <a:lnTo>
                    <a:pt x="101801" y="107716"/>
                  </a:lnTo>
                  <a:lnTo>
                    <a:pt x="106306" y="105826"/>
                  </a:lnTo>
                  <a:lnTo>
                    <a:pt x="106306" y="102992"/>
                  </a:lnTo>
                  <a:lnTo>
                    <a:pt x="112432" y="102992"/>
                  </a:lnTo>
                  <a:lnTo>
                    <a:pt x="112432" y="101102"/>
                  </a:lnTo>
                  <a:lnTo>
                    <a:pt x="116936" y="99212"/>
                  </a:lnTo>
                  <a:lnTo>
                    <a:pt x="118378" y="96377"/>
                  </a:lnTo>
                  <a:lnTo>
                    <a:pt x="120000" y="94488"/>
                  </a:lnTo>
                  <a:lnTo>
                    <a:pt x="120000" y="89763"/>
                  </a:lnTo>
                  <a:lnTo>
                    <a:pt x="104864" y="85984"/>
                  </a:lnTo>
                  <a:lnTo>
                    <a:pt x="101801" y="87874"/>
                  </a:lnTo>
                  <a:lnTo>
                    <a:pt x="97117" y="85984"/>
                  </a:lnTo>
                  <a:lnTo>
                    <a:pt x="103243" y="83149"/>
                  </a:lnTo>
                  <a:lnTo>
                    <a:pt x="100180" y="77480"/>
                  </a:lnTo>
                  <a:lnTo>
                    <a:pt x="94234" y="74645"/>
                  </a:lnTo>
                  <a:lnTo>
                    <a:pt x="98738" y="74645"/>
                  </a:lnTo>
                  <a:lnTo>
                    <a:pt x="97117" y="69921"/>
                  </a:lnTo>
                  <a:lnTo>
                    <a:pt x="97117" y="68031"/>
                  </a:lnTo>
                  <a:lnTo>
                    <a:pt x="95675" y="66141"/>
                  </a:lnTo>
                  <a:lnTo>
                    <a:pt x="94234" y="63307"/>
                  </a:lnTo>
                  <a:lnTo>
                    <a:pt x="86486" y="60472"/>
                  </a:lnTo>
                  <a:lnTo>
                    <a:pt x="85045" y="56692"/>
                  </a:lnTo>
                  <a:lnTo>
                    <a:pt x="81981" y="51968"/>
                  </a:lnTo>
                  <a:lnTo>
                    <a:pt x="81981" y="46299"/>
                  </a:lnTo>
                  <a:lnTo>
                    <a:pt x="80540" y="44409"/>
                  </a:lnTo>
                  <a:lnTo>
                    <a:pt x="75855" y="41574"/>
                  </a:lnTo>
                  <a:lnTo>
                    <a:pt x="74414" y="40629"/>
                  </a:lnTo>
                  <a:lnTo>
                    <a:pt x="71351" y="38740"/>
                  </a:lnTo>
                  <a:lnTo>
                    <a:pt x="65225" y="38740"/>
                  </a:lnTo>
                  <a:lnTo>
                    <a:pt x="60720" y="37795"/>
                  </a:lnTo>
                  <a:lnTo>
                    <a:pt x="66846" y="36850"/>
                  </a:lnTo>
                  <a:lnTo>
                    <a:pt x="71351" y="35905"/>
                  </a:lnTo>
                  <a:lnTo>
                    <a:pt x="69909" y="33070"/>
                  </a:lnTo>
                  <a:lnTo>
                    <a:pt x="75855" y="31181"/>
                  </a:lnTo>
                  <a:lnTo>
                    <a:pt x="75855" y="29291"/>
                  </a:lnTo>
                  <a:lnTo>
                    <a:pt x="80540" y="26456"/>
                  </a:lnTo>
                  <a:lnTo>
                    <a:pt x="81981" y="22677"/>
                  </a:lnTo>
                  <a:lnTo>
                    <a:pt x="88108" y="19842"/>
                  </a:lnTo>
                  <a:lnTo>
                    <a:pt x="88108" y="17007"/>
                  </a:lnTo>
                  <a:lnTo>
                    <a:pt x="80540" y="17007"/>
                  </a:lnTo>
                  <a:lnTo>
                    <a:pt x="77477" y="15118"/>
                  </a:lnTo>
                  <a:lnTo>
                    <a:pt x="68288" y="14173"/>
                  </a:lnTo>
                  <a:lnTo>
                    <a:pt x="59279" y="15118"/>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0" name="Shape 130"/>
            <p:cNvSpPr/>
            <p:nvPr/>
          </p:nvSpPr>
          <p:spPr>
            <a:xfrm>
              <a:off x="1813" y="719"/>
              <a:ext cx="589" cy="424"/>
            </a:xfrm>
            <a:custGeom>
              <a:avLst/>
              <a:gdLst/>
              <a:ahLst/>
              <a:cxnLst/>
              <a:rect l="0" t="0" r="0" b="0"/>
              <a:pathLst>
                <a:path w="120000" h="120000" extrusionOk="0">
                  <a:moveTo>
                    <a:pt x="20542" y="90566"/>
                  </a:moveTo>
                  <a:lnTo>
                    <a:pt x="27457" y="108679"/>
                  </a:lnTo>
                  <a:lnTo>
                    <a:pt x="41084" y="120000"/>
                  </a:lnTo>
                  <a:lnTo>
                    <a:pt x="51457" y="120000"/>
                  </a:lnTo>
                  <a:lnTo>
                    <a:pt x="58372" y="117735"/>
                  </a:lnTo>
                  <a:lnTo>
                    <a:pt x="70372" y="120000"/>
                  </a:lnTo>
                  <a:lnTo>
                    <a:pt x="87457" y="110943"/>
                  </a:lnTo>
                  <a:lnTo>
                    <a:pt x="94169" y="113207"/>
                  </a:lnTo>
                  <a:lnTo>
                    <a:pt x="102915" y="106415"/>
                  </a:lnTo>
                  <a:lnTo>
                    <a:pt x="113084" y="99622"/>
                  </a:lnTo>
                  <a:lnTo>
                    <a:pt x="120000" y="76981"/>
                  </a:lnTo>
                  <a:lnTo>
                    <a:pt x="114915" y="72452"/>
                  </a:lnTo>
                  <a:lnTo>
                    <a:pt x="113084" y="63396"/>
                  </a:lnTo>
                  <a:lnTo>
                    <a:pt x="114915" y="54339"/>
                  </a:lnTo>
                  <a:lnTo>
                    <a:pt x="116542" y="45283"/>
                  </a:lnTo>
                  <a:lnTo>
                    <a:pt x="108000" y="45283"/>
                  </a:lnTo>
                  <a:lnTo>
                    <a:pt x="102915" y="33962"/>
                  </a:lnTo>
                  <a:lnTo>
                    <a:pt x="97627" y="40754"/>
                  </a:lnTo>
                  <a:lnTo>
                    <a:pt x="96000" y="45283"/>
                  </a:lnTo>
                  <a:lnTo>
                    <a:pt x="90915" y="43018"/>
                  </a:lnTo>
                  <a:lnTo>
                    <a:pt x="84000" y="45283"/>
                  </a:lnTo>
                  <a:lnTo>
                    <a:pt x="82372" y="36226"/>
                  </a:lnTo>
                  <a:lnTo>
                    <a:pt x="77084" y="36226"/>
                  </a:lnTo>
                  <a:lnTo>
                    <a:pt x="75457" y="43018"/>
                  </a:lnTo>
                  <a:lnTo>
                    <a:pt x="72000" y="31698"/>
                  </a:lnTo>
                  <a:lnTo>
                    <a:pt x="63457" y="33962"/>
                  </a:lnTo>
                  <a:lnTo>
                    <a:pt x="60000" y="40754"/>
                  </a:lnTo>
                  <a:lnTo>
                    <a:pt x="56542" y="40754"/>
                  </a:lnTo>
                  <a:lnTo>
                    <a:pt x="54915" y="24905"/>
                  </a:lnTo>
                  <a:lnTo>
                    <a:pt x="51457" y="27169"/>
                  </a:lnTo>
                  <a:lnTo>
                    <a:pt x="49627" y="43018"/>
                  </a:lnTo>
                  <a:lnTo>
                    <a:pt x="46372" y="43018"/>
                  </a:lnTo>
                  <a:lnTo>
                    <a:pt x="44542" y="36226"/>
                  </a:lnTo>
                  <a:lnTo>
                    <a:pt x="36000" y="45283"/>
                  </a:lnTo>
                  <a:lnTo>
                    <a:pt x="37627" y="31698"/>
                  </a:lnTo>
                  <a:lnTo>
                    <a:pt x="42915" y="24905"/>
                  </a:lnTo>
                  <a:lnTo>
                    <a:pt x="37627" y="4528"/>
                  </a:lnTo>
                  <a:lnTo>
                    <a:pt x="29084" y="0"/>
                  </a:lnTo>
                  <a:lnTo>
                    <a:pt x="30915" y="18113"/>
                  </a:lnTo>
                  <a:lnTo>
                    <a:pt x="24000" y="4528"/>
                  </a:lnTo>
                  <a:lnTo>
                    <a:pt x="18915" y="9056"/>
                  </a:lnTo>
                  <a:lnTo>
                    <a:pt x="15457" y="13584"/>
                  </a:lnTo>
                  <a:lnTo>
                    <a:pt x="18915" y="18113"/>
                  </a:lnTo>
                  <a:lnTo>
                    <a:pt x="12000" y="13584"/>
                  </a:lnTo>
                  <a:lnTo>
                    <a:pt x="10372" y="18113"/>
                  </a:lnTo>
                  <a:lnTo>
                    <a:pt x="5084" y="18113"/>
                  </a:lnTo>
                  <a:lnTo>
                    <a:pt x="8542" y="24905"/>
                  </a:lnTo>
                  <a:lnTo>
                    <a:pt x="20542" y="27169"/>
                  </a:lnTo>
                  <a:lnTo>
                    <a:pt x="29084" y="36226"/>
                  </a:lnTo>
                  <a:lnTo>
                    <a:pt x="22372" y="40754"/>
                  </a:lnTo>
                  <a:lnTo>
                    <a:pt x="25627" y="45283"/>
                  </a:lnTo>
                  <a:lnTo>
                    <a:pt x="29084" y="49811"/>
                  </a:lnTo>
                  <a:lnTo>
                    <a:pt x="25627" y="52075"/>
                  </a:lnTo>
                  <a:lnTo>
                    <a:pt x="1627" y="40754"/>
                  </a:lnTo>
                  <a:lnTo>
                    <a:pt x="0" y="47547"/>
                  </a:lnTo>
                  <a:lnTo>
                    <a:pt x="18915" y="54339"/>
                  </a:lnTo>
                  <a:lnTo>
                    <a:pt x="17084" y="61132"/>
                  </a:lnTo>
                  <a:lnTo>
                    <a:pt x="17084" y="72452"/>
                  </a:lnTo>
                  <a:lnTo>
                    <a:pt x="13627" y="79245"/>
                  </a:lnTo>
                  <a:lnTo>
                    <a:pt x="6915" y="79245"/>
                  </a:lnTo>
                  <a:lnTo>
                    <a:pt x="3457" y="83773"/>
                  </a:lnTo>
                  <a:lnTo>
                    <a:pt x="20542" y="90566"/>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1" name="Shape 131"/>
            <p:cNvSpPr/>
            <p:nvPr/>
          </p:nvSpPr>
          <p:spPr>
            <a:xfrm>
              <a:off x="3752" y="1984"/>
              <a:ext cx="67" cy="63"/>
            </a:xfrm>
            <a:custGeom>
              <a:avLst/>
              <a:gdLst/>
              <a:ahLst/>
              <a:cxnLst/>
              <a:rect l="0" t="0" r="0" b="0"/>
              <a:pathLst>
                <a:path w="120000" h="120000" extrusionOk="0">
                  <a:moveTo>
                    <a:pt x="0" y="45000"/>
                  </a:moveTo>
                  <a:lnTo>
                    <a:pt x="30447" y="105000"/>
                  </a:lnTo>
                  <a:lnTo>
                    <a:pt x="91343" y="120000"/>
                  </a:lnTo>
                  <a:lnTo>
                    <a:pt x="120000" y="90000"/>
                  </a:lnTo>
                  <a:lnTo>
                    <a:pt x="105671" y="0"/>
                  </a:lnTo>
                  <a:lnTo>
                    <a:pt x="0" y="15000"/>
                  </a:lnTo>
                  <a:lnTo>
                    <a:pt x="0" y="45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2" name="Shape 132"/>
            <p:cNvSpPr/>
            <p:nvPr/>
          </p:nvSpPr>
          <p:spPr>
            <a:xfrm>
              <a:off x="1813" y="719"/>
              <a:ext cx="589" cy="424"/>
            </a:xfrm>
            <a:custGeom>
              <a:avLst/>
              <a:gdLst/>
              <a:ahLst/>
              <a:cxnLst/>
              <a:rect l="0" t="0" r="0" b="0"/>
              <a:pathLst>
                <a:path w="120000" h="120000" extrusionOk="0">
                  <a:moveTo>
                    <a:pt x="20542" y="90566"/>
                  </a:moveTo>
                  <a:lnTo>
                    <a:pt x="27457" y="108679"/>
                  </a:lnTo>
                  <a:lnTo>
                    <a:pt x="41084" y="120000"/>
                  </a:lnTo>
                  <a:lnTo>
                    <a:pt x="51457" y="120000"/>
                  </a:lnTo>
                  <a:lnTo>
                    <a:pt x="58372" y="117735"/>
                  </a:lnTo>
                  <a:lnTo>
                    <a:pt x="70372" y="120000"/>
                  </a:lnTo>
                  <a:lnTo>
                    <a:pt x="87457" y="110943"/>
                  </a:lnTo>
                  <a:lnTo>
                    <a:pt x="94169" y="113207"/>
                  </a:lnTo>
                  <a:lnTo>
                    <a:pt x="102915" y="106415"/>
                  </a:lnTo>
                  <a:lnTo>
                    <a:pt x="113084" y="99622"/>
                  </a:lnTo>
                  <a:lnTo>
                    <a:pt x="120000" y="76981"/>
                  </a:lnTo>
                  <a:lnTo>
                    <a:pt x="114915" y="72452"/>
                  </a:lnTo>
                  <a:lnTo>
                    <a:pt x="113084" y="63396"/>
                  </a:lnTo>
                  <a:lnTo>
                    <a:pt x="114915" y="54339"/>
                  </a:lnTo>
                  <a:lnTo>
                    <a:pt x="116542" y="45283"/>
                  </a:lnTo>
                  <a:lnTo>
                    <a:pt x="108000" y="45283"/>
                  </a:lnTo>
                  <a:lnTo>
                    <a:pt x="102915" y="33962"/>
                  </a:lnTo>
                  <a:lnTo>
                    <a:pt x="97627" y="40754"/>
                  </a:lnTo>
                  <a:lnTo>
                    <a:pt x="96000" y="45283"/>
                  </a:lnTo>
                  <a:lnTo>
                    <a:pt x="90915" y="43018"/>
                  </a:lnTo>
                  <a:lnTo>
                    <a:pt x="84000" y="45283"/>
                  </a:lnTo>
                  <a:lnTo>
                    <a:pt x="82372" y="36226"/>
                  </a:lnTo>
                  <a:lnTo>
                    <a:pt x="77084" y="36226"/>
                  </a:lnTo>
                  <a:lnTo>
                    <a:pt x="75457" y="43018"/>
                  </a:lnTo>
                  <a:lnTo>
                    <a:pt x="72000" y="31698"/>
                  </a:lnTo>
                  <a:lnTo>
                    <a:pt x="63457" y="33962"/>
                  </a:lnTo>
                  <a:lnTo>
                    <a:pt x="60000" y="40754"/>
                  </a:lnTo>
                  <a:lnTo>
                    <a:pt x="56542" y="40754"/>
                  </a:lnTo>
                  <a:lnTo>
                    <a:pt x="54915" y="24905"/>
                  </a:lnTo>
                  <a:lnTo>
                    <a:pt x="51457" y="27169"/>
                  </a:lnTo>
                  <a:lnTo>
                    <a:pt x="49627" y="43018"/>
                  </a:lnTo>
                  <a:lnTo>
                    <a:pt x="46372" y="43018"/>
                  </a:lnTo>
                  <a:lnTo>
                    <a:pt x="44542" y="36226"/>
                  </a:lnTo>
                  <a:lnTo>
                    <a:pt x="36000" y="45283"/>
                  </a:lnTo>
                  <a:lnTo>
                    <a:pt x="37627" y="31698"/>
                  </a:lnTo>
                  <a:lnTo>
                    <a:pt x="42915" y="24905"/>
                  </a:lnTo>
                  <a:lnTo>
                    <a:pt x="37627" y="4528"/>
                  </a:lnTo>
                  <a:lnTo>
                    <a:pt x="29084" y="0"/>
                  </a:lnTo>
                  <a:lnTo>
                    <a:pt x="30915" y="18113"/>
                  </a:lnTo>
                  <a:lnTo>
                    <a:pt x="24000" y="4528"/>
                  </a:lnTo>
                  <a:lnTo>
                    <a:pt x="18915" y="9056"/>
                  </a:lnTo>
                  <a:lnTo>
                    <a:pt x="15457" y="13584"/>
                  </a:lnTo>
                  <a:lnTo>
                    <a:pt x="18915" y="18113"/>
                  </a:lnTo>
                  <a:lnTo>
                    <a:pt x="12000" y="13584"/>
                  </a:lnTo>
                  <a:lnTo>
                    <a:pt x="10372" y="18113"/>
                  </a:lnTo>
                  <a:lnTo>
                    <a:pt x="5084" y="18113"/>
                  </a:lnTo>
                  <a:lnTo>
                    <a:pt x="8542" y="24905"/>
                  </a:lnTo>
                  <a:lnTo>
                    <a:pt x="20542" y="27169"/>
                  </a:lnTo>
                  <a:lnTo>
                    <a:pt x="29084" y="36226"/>
                  </a:lnTo>
                  <a:lnTo>
                    <a:pt x="22372" y="40754"/>
                  </a:lnTo>
                  <a:lnTo>
                    <a:pt x="25627" y="45283"/>
                  </a:lnTo>
                  <a:lnTo>
                    <a:pt x="29084" y="49811"/>
                  </a:lnTo>
                  <a:lnTo>
                    <a:pt x="25627" y="52075"/>
                  </a:lnTo>
                  <a:lnTo>
                    <a:pt x="1627" y="40754"/>
                  </a:lnTo>
                  <a:lnTo>
                    <a:pt x="0" y="47547"/>
                  </a:lnTo>
                  <a:lnTo>
                    <a:pt x="18915" y="54339"/>
                  </a:lnTo>
                  <a:lnTo>
                    <a:pt x="17084" y="61132"/>
                  </a:lnTo>
                  <a:lnTo>
                    <a:pt x="17084" y="72452"/>
                  </a:lnTo>
                  <a:lnTo>
                    <a:pt x="13627" y="79245"/>
                  </a:lnTo>
                  <a:lnTo>
                    <a:pt x="6915" y="79245"/>
                  </a:lnTo>
                  <a:lnTo>
                    <a:pt x="3457" y="83773"/>
                  </a:lnTo>
                  <a:lnTo>
                    <a:pt x="20542" y="90566"/>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3" name="Shape 133"/>
            <p:cNvSpPr/>
            <p:nvPr/>
          </p:nvSpPr>
          <p:spPr>
            <a:xfrm>
              <a:off x="3752" y="1984"/>
              <a:ext cx="67" cy="63"/>
            </a:xfrm>
            <a:custGeom>
              <a:avLst/>
              <a:gdLst/>
              <a:ahLst/>
              <a:cxnLst/>
              <a:rect l="0" t="0" r="0" b="0"/>
              <a:pathLst>
                <a:path w="120000" h="120000" extrusionOk="0">
                  <a:moveTo>
                    <a:pt x="0" y="45000"/>
                  </a:moveTo>
                  <a:lnTo>
                    <a:pt x="30447" y="105000"/>
                  </a:lnTo>
                  <a:lnTo>
                    <a:pt x="91343" y="120000"/>
                  </a:lnTo>
                  <a:lnTo>
                    <a:pt x="120000" y="90000"/>
                  </a:lnTo>
                  <a:lnTo>
                    <a:pt x="105671" y="0"/>
                  </a:lnTo>
                  <a:lnTo>
                    <a:pt x="0" y="15000"/>
                  </a:lnTo>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4" name="Shape 134"/>
            <p:cNvSpPr/>
            <p:nvPr/>
          </p:nvSpPr>
          <p:spPr>
            <a:xfrm>
              <a:off x="3752" y="1984"/>
              <a:ext cx="67" cy="63"/>
            </a:xfrm>
            <a:custGeom>
              <a:avLst/>
              <a:gdLst/>
              <a:ahLst/>
              <a:cxnLst/>
              <a:rect l="0" t="0" r="0" b="0"/>
              <a:pathLst>
                <a:path w="120000" h="120000" extrusionOk="0">
                  <a:moveTo>
                    <a:pt x="0" y="45000"/>
                  </a:moveTo>
                  <a:lnTo>
                    <a:pt x="30447" y="105000"/>
                  </a:lnTo>
                  <a:lnTo>
                    <a:pt x="91343" y="120000"/>
                  </a:lnTo>
                  <a:lnTo>
                    <a:pt x="120000" y="90000"/>
                  </a:lnTo>
                  <a:lnTo>
                    <a:pt x="105671" y="0"/>
                  </a:lnTo>
                  <a:lnTo>
                    <a:pt x="0" y="15000"/>
                  </a:lnTo>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5" name="Shape 135"/>
            <p:cNvSpPr/>
            <p:nvPr/>
          </p:nvSpPr>
          <p:spPr>
            <a:xfrm>
              <a:off x="3845" y="1920"/>
              <a:ext cx="109" cy="176"/>
            </a:xfrm>
            <a:custGeom>
              <a:avLst/>
              <a:gdLst/>
              <a:ahLst/>
              <a:cxnLst/>
              <a:rect l="0" t="0" r="0" b="0"/>
              <a:pathLst>
                <a:path w="120000" h="120000" extrusionOk="0">
                  <a:moveTo>
                    <a:pt x="0" y="114545"/>
                  </a:moveTo>
                  <a:lnTo>
                    <a:pt x="55045" y="120000"/>
                  </a:lnTo>
                  <a:lnTo>
                    <a:pt x="83669" y="98181"/>
                  </a:lnTo>
                  <a:lnTo>
                    <a:pt x="83669" y="76363"/>
                  </a:lnTo>
                  <a:lnTo>
                    <a:pt x="120000" y="65454"/>
                  </a:lnTo>
                  <a:lnTo>
                    <a:pt x="101284" y="49090"/>
                  </a:lnTo>
                  <a:lnTo>
                    <a:pt x="120000" y="43636"/>
                  </a:lnTo>
                  <a:lnTo>
                    <a:pt x="111192" y="5454"/>
                  </a:lnTo>
                  <a:lnTo>
                    <a:pt x="92477" y="0"/>
                  </a:lnTo>
                  <a:lnTo>
                    <a:pt x="73761" y="10909"/>
                  </a:lnTo>
                  <a:lnTo>
                    <a:pt x="64954" y="32727"/>
                  </a:lnTo>
                  <a:lnTo>
                    <a:pt x="46238" y="10909"/>
                  </a:lnTo>
                  <a:lnTo>
                    <a:pt x="8807" y="27272"/>
                  </a:lnTo>
                  <a:lnTo>
                    <a:pt x="0" y="32727"/>
                  </a:lnTo>
                  <a:lnTo>
                    <a:pt x="8807" y="49090"/>
                  </a:lnTo>
                  <a:lnTo>
                    <a:pt x="46238" y="60000"/>
                  </a:lnTo>
                  <a:lnTo>
                    <a:pt x="55045" y="76363"/>
                  </a:lnTo>
                  <a:lnTo>
                    <a:pt x="36330" y="98181"/>
                  </a:lnTo>
                  <a:lnTo>
                    <a:pt x="8807" y="92727"/>
                  </a:lnTo>
                  <a:lnTo>
                    <a:pt x="0" y="114545"/>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6" name="Shape 136"/>
            <p:cNvSpPr/>
            <p:nvPr/>
          </p:nvSpPr>
          <p:spPr>
            <a:xfrm>
              <a:off x="4038" y="4047"/>
              <a:ext cx="328" cy="208"/>
            </a:xfrm>
            <a:custGeom>
              <a:avLst/>
              <a:gdLst/>
              <a:ahLst/>
              <a:cxnLst/>
              <a:rect l="0" t="0" r="0" b="0"/>
              <a:pathLst>
                <a:path w="120000" h="120000" extrusionOk="0">
                  <a:moveTo>
                    <a:pt x="0" y="46153"/>
                  </a:moveTo>
                  <a:lnTo>
                    <a:pt x="0" y="32307"/>
                  </a:lnTo>
                  <a:lnTo>
                    <a:pt x="9146" y="18461"/>
                  </a:lnTo>
                  <a:lnTo>
                    <a:pt x="18292" y="27692"/>
                  </a:lnTo>
                  <a:lnTo>
                    <a:pt x="24512" y="18461"/>
                  </a:lnTo>
                  <a:lnTo>
                    <a:pt x="33658" y="13846"/>
                  </a:lnTo>
                  <a:lnTo>
                    <a:pt x="36951" y="18461"/>
                  </a:lnTo>
                  <a:lnTo>
                    <a:pt x="42804" y="23076"/>
                  </a:lnTo>
                  <a:lnTo>
                    <a:pt x="49024" y="27692"/>
                  </a:lnTo>
                  <a:lnTo>
                    <a:pt x="58536" y="23076"/>
                  </a:lnTo>
                  <a:lnTo>
                    <a:pt x="76829" y="23076"/>
                  </a:lnTo>
                  <a:lnTo>
                    <a:pt x="85975" y="18461"/>
                  </a:lnTo>
                  <a:lnTo>
                    <a:pt x="92195" y="9230"/>
                  </a:lnTo>
                  <a:lnTo>
                    <a:pt x="95487" y="9230"/>
                  </a:lnTo>
                  <a:lnTo>
                    <a:pt x="104634" y="13846"/>
                  </a:lnTo>
                  <a:lnTo>
                    <a:pt x="107560" y="4615"/>
                  </a:lnTo>
                  <a:lnTo>
                    <a:pt x="117073" y="0"/>
                  </a:lnTo>
                  <a:lnTo>
                    <a:pt x="120000" y="9230"/>
                  </a:lnTo>
                  <a:lnTo>
                    <a:pt x="113780" y="32307"/>
                  </a:lnTo>
                  <a:lnTo>
                    <a:pt x="110853" y="46153"/>
                  </a:lnTo>
                  <a:lnTo>
                    <a:pt x="104634" y="60000"/>
                  </a:lnTo>
                  <a:lnTo>
                    <a:pt x="104634" y="64615"/>
                  </a:lnTo>
                  <a:lnTo>
                    <a:pt x="110853" y="73846"/>
                  </a:lnTo>
                  <a:lnTo>
                    <a:pt x="117073" y="92307"/>
                  </a:lnTo>
                  <a:lnTo>
                    <a:pt x="110853" y="101538"/>
                  </a:lnTo>
                  <a:lnTo>
                    <a:pt x="110853" y="120000"/>
                  </a:lnTo>
                  <a:lnTo>
                    <a:pt x="98414" y="115384"/>
                  </a:lnTo>
                  <a:lnTo>
                    <a:pt x="83048" y="110769"/>
                  </a:lnTo>
                  <a:lnTo>
                    <a:pt x="73902" y="87692"/>
                  </a:lnTo>
                  <a:lnTo>
                    <a:pt x="61463" y="92307"/>
                  </a:lnTo>
                  <a:lnTo>
                    <a:pt x="52317" y="83076"/>
                  </a:lnTo>
                  <a:lnTo>
                    <a:pt x="46097" y="73846"/>
                  </a:lnTo>
                  <a:lnTo>
                    <a:pt x="39878" y="73846"/>
                  </a:lnTo>
                  <a:lnTo>
                    <a:pt x="30731" y="64615"/>
                  </a:lnTo>
                  <a:lnTo>
                    <a:pt x="24512" y="64615"/>
                  </a:lnTo>
                  <a:lnTo>
                    <a:pt x="18292" y="55384"/>
                  </a:lnTo>
                  <a:lnTo>
                    <a:pt x="9146" y="60000"/>
                  </a:lnTo>
                  <a:lnTo>
                    <a:pt x="0" y="46153"/>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7" name="Shape 137"/>
            <p:cNvSpPr/>
            <p:nvPr/>
          </p:nvSpPr>
          <p:spPr>
            <a:xfrm>
              <a:off x="3845" y="1920"/>
              <a:ext cx="109" cy="176"/>
            </a:xfrm>
            <a:custGeom>
              <a:avLst/>
              <a:gdLst/>
              <a:ahLst/>
              <a:cxnLst/>
              <a:rect l="0" t="0" r="0" b="0"/>
              <a:pathLst>
                <a:path w="120000" h="120000" extrusionOk="0">
                  <a:moveTo>
                    <a:pt x="0" y="114545"/>
                  </a:moveTo>
                  <a:lnTo>
                    <a:pt x="55045" y="120000"/>
                  </a:lnTo>
                  <a:lnTo>
                    <a:pt x="83669" y="98181"/>
                  </a:lnTo>
                  <a:lnTo>
                    <a:pt x="83669" y="76363"/>
                  </a:lnTo>
                  <a:lnTo>
                    <a:pt x="120000" y="65454"/>
                  </a:lnTo>
                  <a:lnTo>
                    <a:pt x="101284" y="49090"/>
                  </a:lnTo>
                  <a:lnTo>
                    <a:pt x="120000" y="43636"/>
                  </a:lnTo>
                  <a:lnTo>
                    <a:pt x="111192" y="5454"/>
                  </a:lnTo>
                  <a:lnTo>
                    <a:pt x="92477" y="0"/>
                  </a:lnTo>
                  <a:lnTo>
                    <a:pt x="73761" y="10909"/>
                  </a:lnTo>
                  <a:lnTo>
                    <a:pt x="64954" y="32727"/>
                  </a:lnTo>
                  <a:lnTo>
                    <a:pt x="46238" y="10909"/>
                  </a:lnTo>
                  <a:lnTo>
                    <a:pt x="8807" y="27272"/>
                  </a:lnTo>
                  <a:lnTo>
                    <a:pt x="0" y="32727"/>
                  </a:lnTo>
                  <a:lnTo>
                    <a:pt x="8807" y="49090"/>
                  </a:lnTo>
                  <a:lnTo>
                    <a:pt x="46238" y="60000"/>
                  </a:lnTo>
                  <a:lnTo>
                    <a:pt x="55045" y="76363"/>
                  </a:lnTo>
                  <a:lnTo>
                    <a:pt x="36330" y="98181"/>
                  </a:lnTo>
                  <a:lnTo>
                    <a:pt x="8807" y="92727"/>
                  </a:lnTo>
                  <a:lnTo>
                    <a:pt x="0" y="114545"/>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8" name="Shape 138"/>
            <p:cNvSpPr/>
            <p:nvPr/>
          </p:nvSpPr>
          <p:spPr>
            <a:xfrm>
              <a:off x="4038" y="4047"/>
              <a:ext cx="328" cy="208"/>
            </a:xfrm>
            <a:custGeom>
              <a:avLst/>
              <a:gdLst/>
              <a:ahLst/>
              <a:cxnLst/>
              <a:rect l="0" t="0" r="0" b="0"/>
              <a:pathLst>
                <a:path w="120000" h="120000" extrusionOk="0">
                  <a:moveTo>
                    <a:pt x="0" y="46153"/>
                  </a:moveTo>
                  <a:lnTo>
                    <a:pt x="0" y="32307"/>
                  </a:lnTo>
                  <a:lnTo>
                    <a:pt x="9146" y="18461"/>
                  </a:lnTo>
                  <a:lnTo>
                    <a:pt x="18292" y="27692"/>
                  </a:lnTo>
                  <a:lnTo>
                    <a:pt x="24512" y="18461"/>
                  </a:lnTo>
                  <a:lnTo>
                    <a:pt x="33658" y="13846"/>
                  </a:lnTo>
                  <a:lnTo>
                    <a:pt x="36951" y="18461"/>
                  </a:lnTo>
                  <a:lnTo>
                    <a:pt x="42804" y="23076"/>
                  </a:lnTo>
                  <a:lnTo>
                    <a:pt x="49024" y="27692"/>
                  </a:lnTo>
                  <a:lnTo>
                    <a:pt x="58536" y="23076"/>
                  </a:lnTo>
                  <a:lnTo>
                    <a:pt x="76829" y="23076"/>
                  </a:lnTo>
                  <a:lnTo>
                    <a:pt x="85975" y="18461"/>
                  </a:lnTo>
                  <a:lnTo>
                    <a:pt x="92195" y="9230"/>
                  </a:lnTo>
                  <a:lnTo>
                    <a:pt x="95487" y="9230"/>
                  </a:lnTo>
                  <a:lnTo>
                    <a:pt x="104634" y="13846"/>
                  </a:lnTo>
                  <a:lnTo>
                    <a:pt x="107560" y="4615"/>
                  </a:lnTo>
                  <a:lnTo>
                    <a:pt x="117073" y="0"/>
                  </a:lnTo>
                  <a:lnTo>
                    <a:pt x="120000" y="9230"/>
                  </a:lnTo>
                  <a:lnTo>
                    <a:pt x="113780" y="32307"/>
                  </a:lnTo>
                  <a:lnTo>
                    <a:pt x="110853" y="46153"/>
                  </a:lnTo>
                  <a:lnTo>
                    <a:pt x="104634" y="60000"/>
                  </a:lnTo>
                  <a:lnTo>
                    <a:pt x="104634" y="64615"/>
                  </a:lnTo>
                  <a:lnTo>
                    <a:pt x="110853" y="73846"/>
                  </a:lnTo>
                  <a:lnTo>
                    <a:pt x="117073" y="92307"/>
                  </a:lnTo>
                  <a:lnTo>
                    <a:pt x="110853" y="101538"/>
                  </a:lnTo>
                  <a:lnTo>
                    <a:pt x="110853" y="120000"/>
                  </a:lnTo>
                  <a:lnTo>
                    <a:pt x="98414" y="115384"/>
                  </a:lnTo>
                  <a:lnTo>
                    <a:pt x="83048" y="110769"/>
                  </a:lnTo>
                  <a:lnTo>
                    <a:pt x="73902" y="87692"/>
                  </a:lnTo>
                  <a:lnTo>
                    <a:pt x="61463" y="92307"/>
                  </a:lnTo>
                  <a:lnTo>
                    <a:pt x="52317" y="83076"/>
                  </a:lnTo>
                  <a:lnTo>
                    <a:pt x="46097" y="73846"/>
                  </a:lnTo>
                  <a:lnTo>
                    <a:pt x="39878" y="73846"/>
                  </a:lnTo>
                  <a:lnTo>
                    <a:pt x="30731" y="64615"/>
                  </a:lnTo>
                  <a:lnTo>
                    <a:pt x="24512" y="64615"/>
                  </a:lnTo>
                  <a:lnTo>
                    <a:pt x="18292" y="55384"/>
                  </a:lnTo>
                  <a:lnTo>
                    <a:pt x="9146" y="60000"/>
                  </a:lnTo>
                  <a:lnTo>
                    <a:pt x="0" y="46153"/>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39" name="Shape 139"/>
            <p:cNvSpPr/>
            <p:nvPr/>
          </p:nvSpPr>
          <p:spPr>
            <a:xfrm>
              <a:off x="5286" y="4200"/>
              <a:ext cx="310" cy="72"/>
            </a:xfrm>
            <a:custGeom>
              <a:avLst/>
              <a:gdLst/>
              <a:ahLst/>
              <a:cxnLst/>
              <a:rect l="0" t="0" r="0" b="0"/>
              <a:pathLst>
                <a:path w="120000" h="120000" extrusionOk="0">
                  <a:moveTo>
                    <a:pt x="0" y="40000"/>
                  </a:moveTo>
                  <a:lnTo>
                    <a:pt x="3086" y="93333"/>
                  </a:lnTo>
                  <a:lnTo>
                    <a:pt x="12733" y="106666"/>
                  </a:lnTo>
                  <a:lnTo>
                    <a:pt x="25852" y="106666"/>
                  </a:lnTo>
                  <a:lnTo>
                    <a:pt x="48617" y="93333"/>
                  </a:lnTo>
                  <a:lnTo>
                    <a:pt x="55176" y="93333"/>
                  </a:lnTo>
                  <a:lnTo>
                    <a:pt x="55176" y="120000"/>
                  </a:lnTo>
                  <a:lnTo>
                    <a:pt x="74469" y="120000"/>
                  </a:lnTo>
                  <a:lnTo>
                    <a:pt x="84501" y="93333"/>
                  </a:lnTo>
                  <a:lnTo>
                    <a:pt x="97234" y="93333"/>
                  </a:lnTo>
                  <a:lnTo>
                    <a:pt x="107266" y="66666"/>
                  </a:lnTo>
                  <a:lnTo>
                    <a:pt x="120000" y="53333"/>
                  </a:lnTo>
                  <a:lnTo>
                    <a:pt x="120000" y="0"/>
                  </a:lnTo>
                  <a:lnTo>
                    <a:pt x="110353" y="26666"/>
                  </a:lnTo>
                  <a:lnTo>
                    <a:pt x="103794" y="40000"/>
                  </a:lnTo>
                  <a:lnTo>
                    <a:pt x="97234" y="40000"/>
                  </a:lnTo>
                  <a:lnTo>
                    <a:pt x="94147" y="13333"/>
                  </a:lnTo>
                  <a:lnTo>
                    <a:pt x="84501" y="26666"/>
                  </a:lnTo>
                  <a:lnTo>
                    <a:pt x="64823" y="40000"/>
                  </a:lnTo>
                  <a:lnTo>
                    <a:pt x="64823" y="13333"/>
                  </a:lnTo>
                  <a:lnTo>
                    <a:pt x="32411" y="66666"/>
                  </a:lnTo>
                  <a:lnTo>
                    <a:pt x="28938" y="26666"/>
                  </a:lnTo>
                  <a:lnTo>
                    <a:pt x="22765" y="13333"/>
                  </a:lnTo>
                  <a:lnTo>
                    <a:pt x="22765" y="40000"/>
                  </a:lnTo>
                  <a:lnTo>
                    <a:pt x="12733" y="40000"/>
                  </a:lnTo>
                  <a:lnTo>
                    <a:pt x="6173" y="0"/>
                  </a:lnTo>
                  <a:lnTo>
                    <a:pt x="6173" y="26666"/>
                  </a:lnTo>
                  <a:lnTo>
                    <a:pt x="0" y="40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0" name="Shape 140"/>
            <p:cNvSpPr/>
            <p:nvPr/>
          </p:nvSpPr>
          <p:spPr>
            <a:xfrm>
              <a:off x="3584" y="3711"/>
              <a:ext cx="168" cy="288"/>
            </a:xfrm>
            <a:custGeom>
              <a:avLst/>
              <a:gdLst/>
              <a:ahLst/>
              <a:cxnLst/>
              <a:rect l="0" t="0" r="0" b="0"/>
              <a:pathLst>
                <a:path w="120000" h="120000" extrusionOk="0">
                  <a:moveTo>
                    <a:pt x="0" y="16666"/>
                  </a:moveTo>
                  <a:lnTo>
                    <a:pt x="23571" y="20000"/>
                  </a:lnTo>
                  <a:lnTo>
                    <a:pt x="42142" y="16666"/>
                  </a:lnTo>
                  <a:lnTo>
                    <a:pt x="72142" y="3333"/>
                  </a:lnTo>
                  <a:lnTo>
                    <a:pt x="77857" y="0"/>
                  </a:lnTo>
                  <a:lnTo>
                    <a:pt x="102142" y="6666"/>
                  </a:lnTo>
                  <a:lnTo>
                    <a:pt x="102142" y="13333"/>
                  </a:lnTo>
                  <a:lnTo>
                    <a:pt x="120000" y="40000"/>
                  </a:lnTo>
                  <a:lnTo>
                    <a:pt x="107857" y="50000"/>
                  </a:lnTo>
                  <a:lnTo>
                    <a:pt x="120000" y="63333"/>
                  </a:lnTo>
                  <a:lnTo>
                    <a:pt x="102142" y="106666"/>
                  </a:lnTo>
                  <a:lnTo>
                    <a:pt x="83571" y="103333"/>
                  </a:lnTo>
                  <a:lnTo>
                    <a:pt x="65714" y="103333"/>
                  </a:lnTo>
                  <a:lnTo>
                    <a:pt x="60000" y="110000"/>
                  </a:lnTo>
                  <a:lnTo>
                    <a:pt x="47857" y="116666"/>
                  </a:lnTo>
                  <a:lnTo>
                    <a:pt x="30000" y="120000"/>
                  </a:lnTo>
                  <a:lnTo>
                    <a:pt x="17857" y="103333"/>
                  </a:lnTo>
                  <a:lnTo>
                    <a:pt x="17857" y="83333"/>
                  </a:lnTo>
                  <a:lnTo>
                    <a:pt x="23571" y="73333"/>
                  </a:lnTo>
                  <a:lnTo>
                    <a:pt x="17857" y="66666"/>
                  </a:lnTo>
                  <a:lnTo>
                    <a:pt x="23571" y="56666"/>
                  </a:lnTo>
                  <a:lnTo>
                    <a:pt x="23571" y="46666"/>
                  </a:lnTo>
                  <a:lnTo>
                    <a:pt x="17857" y="33333"/>
                  </a:lnTo>
                  <a:lnTo>
                    <a:pt x="0" y="30000"/>
                  </a:lnTo>
                  <a:lnTo>
                    <a:pt x="0" y="16666"/>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1" name="Shape 141"/>
            <p:cNvSpPr/>
            <p:nvPr/>
          </p:nvSpPr>
          <p:spPr>
            <a:xfrm>
              <a:off x="5286" y="4200"/>
              <a:ext cx="310" cy="72"/>
            </a:xfrm>
            <a:custGeom>
              <a:avLst/>
              <a:gdLst/>
              <a:ahLst/>
              <a:cxnLst/>
              <a:rect l="0" t="0" r="0" b="0"/>
              <a:pathLst>
                <a:path w="120000" h="120000" extrusionOk="0">
                  <a:moveTo>
                    <a:pt x="0" y="40000"/>
                  </a:moveTo>
                  <a:lnTo>
                    <a:pt x="3086" y="93333"/>
                  </a:lnTo>
                  <a:lnTo>
                    <a:pt x="12733" y="106666"/>
                  </a:lnTo>
                  <a:lnTo>
                    <a:pt x="25852" y="106666"/>
                  </a:lnTo>
                  <a:lnTo>
                    <a:pt x="48617" y="93333"/>
                  </a:lnTo>
                  <a:lnTo>
                    <a:pt x="55176" y="93333"/>
                  </a:lnTo>
                  <a:lnTo>
                    <a:pt x="55176" y="120000"/>
                  </a:lnTo>
                  <a:lnTo>
                    <a:pt x="74469" y="120000"/>
                  </a:lnTo>
                  <a:lnTo>
                    <a:pt x="84501" y="93333"/>
                  </a:lnTo>
                  <a:lnTo>
                    <a:pt x="97234" y="93333"/>
                  </a:lnTo>
                  <a:lnTo>
                    <a:pt x="107266" y="66666"/>
                  </a:lnTo>
                  <a:lnTo>
                    <a:pt x="120000" y="53333"/>
                  </a:lnTo>
                  <a:lnTo>
                    <a:pt x="120000" y="0"/>
                  </a:lnTo>
                  <a:lnTo>
                    <a:pt x="110353" y="26666"/>
                  </a:lnTo>
                  <a:lnTo>
                    <a:pt x="103794" y="40000"/>
                  </a:lnTo>
                  <a:lnTo>
                    <a:pt x="97234" y="40000"/>
                  </a:lnTo>
                  <a:lnTo>
                    <a:pt x="94147" y="13333"/>
                  </a:lnTo>
                  <a:lnTo>
                    <a:pt x="84501" y="26666"/>
                  </a:lnTo>
                  <a:lnTo>
                    <a:pt x="64823" y="40000"/>
                  </a:lnTo>
                  <a:lnTo>
                    <a:pt x="64823" y="13333"/>
                  </a:lnTo>
                  <a:lnTo>
                    <a:pt x="32411" y="66666"/>
                  </a:lnTo>
                  <a:lnTo>
                    <a:pt x="28938" y="26666"/>
                  </a:lnTo>
                  <a:lnTo>
                    <a:pt x="22765" y="13333"/>
                  </a:lnTo>
                  <a:lnTo>
                    <a:pt x="22765" y="40000"/>
                  </a:lnTo>
                  <a:lnTo>
                    <a:pt x="12733" y="40000"/>
                  </a:lnTo>
                  <a:lnTo>
                    <a:pt x="6173" y="0"/>
                  </a:lnTo>
                  <a:lnTo>
                    <a:pt x="6173" y="26666"/>
                  </a:lnTo>
                  <a:lnTo>
                    <a:pt x="0" y="4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2" name="Shape 142"/>
            <p:cNvSpPr/>
            <p:nvPr/>
          </p:nvSpPr>
          <p:spPr>
            <a:xfrm>
              <a:off x="3584" y="3711"/>
              <a:ext cx="168" cy="288"/>
            </a:xfrm>
            <a:custGeom>
              <a:avLst/>
              <a:gdLst/>
              <a:ahLst/>
              <a:cxnLst/>
              <a:rect l="0" t="0" r="0" b="0"/>
              <a:pathLst>
                <a:path w="120000" h="120000" extrusionOk="0">
                  <a:moveTo>
                    <a:pt x="0" y="16666"/>
                  </a:moveTo>
                  <a:lnTo>
                    <a:pt x="23571" y="20000"/>
                  </a:lnTo>
                  <a:lnTo>
                    <a:pt x="42142" y="16666"/>
                  </a:lnTo>
                  <a:lnTo>
                    <a:pt x="72142" y="3333"/>
                  </a:lnTo>
                  <a:lnTo>
                    <a:pt x="77857" y="0"/>
                  </a:lnTo>
                  <a:lnTo>
                    <a:pt x="102142" y="6666"/>
                  </a:lnTo>
                  <a:lnTo>
                    <a:pt x="102142" y="13333"/>
                  </a:lnTo>
                  <a:lnTo>
                    <a:pt x="120000" y="40000"/>
                  </a:lnTo>
                  <a:lnTo>
                    <a:pt x="107857" y="50000"/>
                  </a:lnTo>
                  <a:lnTo>
                    <a:pt x="120000" y="63333"/>
                  </a:lnTo>
                  <a:lnTo>
                    <a:pt x="102142" y="106666"/>
                  </a:lnTo>
                  <a:lnTo>
                    <a:pt x="83571" y="103333"/>
                  </a:lnTo>
                  <a:lnTo>
                    <a:pt x="65714" y="103333"/>
                  </a:lnTo>
                  <a:lnTo>
                    <a:pt x="60000" y="110000"/>
                  </a:lnTo>
                  <a:lnTo>
                    <a:pt x="47857" y="116666"/>
                  </a:lnTo>
                  <a:lnTo>
                    <a:pt x="30000" y="120000"/>
                  </a:lnTo>
                  <a:lnTo>
                    <a:pt x="17857" y="103333"/>
                  </a:lnTo>
                  <a:lnTo>
                    <a:pt x="17857" y="83333"/>
                  </a:lnTo>
                  <a:lnTo>
                    <a:pt x="23571" y="73333"/>
                  </a:lnTo>
                  <a:lnTo>
                    <a:pt x="17857" y="66666"/>
                  </a:lnTo>
                  <a:lnTo>
                    <a:pt x="23571" y="56666"/>
                  </a:lnTo>
                  <a:lnTo>
                    <a:pt x="23571" y="46666"/>
                  </a:lnTo>
                  <a:lnTo>
                    <a:pt x="17857" y="33333"/>
                  </a:lnTo>
                  <a:lnTo>
                    <a:pt x="0" y="30000"/>
                  </a:lnTo>
                  <a:lnTo>
                    <a:pt x="0" y="16666"/>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3" name="Shape 143"/>
            <p:cNvSpPr/>
            <p:nvPr/>
          </p:nvSpPr>
          <p:spPr>
            <a:xfrm>
              <a:off x="3625" y="3495"/>
              <a:ext cx="101" cy="191"/>
            </a:xfrm>
            <a:custGeom>
              <a:avLst/>
              <a:gdLst/>
              <a:ahLst/>
              <a:cxnLst/>
              <a:rect l="0" t="0" r="0" b="0"/>
              <a:pathLst>
                <a:path w="120000" h="120000" extrusionOk="0">
                  <a:moveTo>
                    <a:pt x="89108" y="20000"/>
                  </a:moveTo>
                  <a:lnTo>
                    <a:pt x="89108" y="0"/>
                  </a:lnTo>
                  <a:lnTo>
                    <a:pt x="109306" y="0"/>
                  </a:lnTo>
                  <a:lnTo>
                    <a:pt x="109306" y="25000"/>
                  </a:lnTo>
                  <a:lnTo>
                    <a:pt x="120000" y="35000"/>
                  </a:lnTo>
                  <a:lnTo>
                    <a:pt x="120000" y="65000"/>
                  </a:lnTo>
                  <a:lnTo>
                    <a:pt x="109306" y="75000"/>
                  </a:lnTo>
                  <a:lnTo>
                    <a:pt x="109306" y="95000"/>
                  </a:lnTo>
                  <a:lnTo>
                    <a:pt x="79603" y="120000"/>
                  </a:lnTo>
                  <a:lnTo>
                    <a:pt x="59405" y="120000"/>
                  </a:lnTo>
                  <a:lnTo>
                    <a:pt x="29702" y="110000"/>
                  </a:lnTo>
                  <a:lnTo>
                    <a:pt x="39207" y="100000"/>
                  </a:lnTo>
                  <a:lnTo>
                    <a:pt x="20198" y="95000"/>
                  </a:lnTo>
                  <a:lnTo>
                    <a:pt x="39207" y="85000"/>
                  </a:lnTo>
                  <a:lnTo>
                    <a:pt x="9504" y="80000"/>
                  </a:lnTo>
                  <a:lnTo>
                    <a:pt x="29702" y="70000"/>
                  </a:lnTo>
                  <a:lnTo>
                    <a:pt x="9504" y="60000"/>
                  </a:lnTo>
                  <a:lnTo>
                    <a:pt x="0" y="45000"/>
                  </a:lnTo>
                  <a:lnTo>
                    <a:pt x="20198" y="40000"/>
                  </a:lnTo>
                  <a:lnTo>
                    <a:pt x="20198" y="30000"/>
                  </a:lnTo>
                  <a:lnTo>
                    <a:pt x="49900" y="25000"/>
                  </a:lnTo>
                  <a:lnTo>
                    <a:pt x="89108" y="20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4" name="Shape 144"/>
            <p:cNvSpPr/>
            <p:nvPr/>
          </p:nvSpPr>
          <p:spPr>
            <a:xfrm>
              <a:off x="3625" y="3495"/>
              <a:ext cx="101" cy="191"/>
            </a:xfrm>
            <a:custGeom>
              <a:avLst/>
              <a:gdLst/>
              <a:ahLst/>
              <a:cxnLst/>
              <a:rect l="0" t="0" r="0" b="0"/>
              <a:pathLst>
                <a:path w="120000" h="120000" extrusionOk="0">
                  <a:moveTo>
                    <a:pt x="89108" y="20000"/>
                  </a:moveTo>
                  <a:lnTo>
                    <a:pt x="89108" y="0"/>
                  </a:lnTo>
                  <a:lnTo>
                    <a:pt x="109306" y="0"/>
                  </a:lnTo>
                  <a:lnTo>
                    <a:pt x="109306" y="25000"/>
                  </a:lnTo>
                  <a:lnTo>
                    <a:pt x="120000" y="35000"/>
                  </a:lnTo>
                  <a:lnTo>
                    <a:pt x="120000" y="65000"/>
                  </a:lnTo>
                  <a:lnTo>
                    <a:pt x="109306" y="75000"/>
                  </a:lnTo>
                  <a:lnTo>
                    <a:pt x="109306" y="95000"/>
                  </a:lnTo>
                  <a:lnTo>
                    <a:pt x="79603" y="120000"/>
                  </a:lnTo>
                  <a:lnTo>
                    <a:pt x="59405" y="120000"/>
                  </a:lnTo>
                  <a:lnTo>
                    <a:pt x="29702" y="110000"/>
                  </a:lnTo>
                  <a:lnTo>
                    <a:pt x="39207" y="100000"/>
                  </a:lnTo>
                  <a:lnTo>
                    <a:pt x="20198" y="95000"/>
                  </a:lnTo>
                  <a:lnTo>
                    <a:pt x="39207" y="85000"/>
                  </a:lnTo>
                  <a:lnTo>
                    <a:pt x="9504" y="80000"/>
                  </a:lnTo>
                  <a:lnTo>
                    <a:pt x="29702" y="70000"/>
                  </a:lnTo>
                  <a:lnTo>
                    <a:pt x="9504" y="60000"/>
                  </a:lnTo>
                  <a:lnTo>
                    <a:pt x="0" y="45000"/>
                  </a:lnTo>
                  <a:lnTo>
                    <a:pt x="20198" y="40000"/>
                  </a:lnTo>
                  <a:lnTo>
                    <a:pt x="20198" y="30000"/>
                  </a:lnTo>
                  <a:lnTo>
                    <a:pt x="49900" y="25000"/>
                  </a:lnTo>
                  <a:lnTo>
                    <a:pt x="89108" y="2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5" name="Shape 145"/>
            <p:cNvSpPr/>
            <p:nvPr/>
          </p:nvSpPr>
          <p:spPr>
            <a:xfrm>
              <a:off x="3456" y="3007"/>
              <a:ext cx="1179" cy="1080"/>
            </a:xfrm>
            <a:custGeom>
              <a:avLst/>
              <a:gdLst/>
              <a:ahLst/>
              <a:cxnLst/>
              <a:rect l="0" t="0" r="0" b="0"/>
              <a:pathLst>
                <a:path w="120000" h="120000" extrusionOk="0">
                  <a:moveTo>
                    <a:pt x="117457" y="83555"/>
                  </a:moveTo>
                  <a:lnTo>
                    <a:pt x="114000" y="80888"/>
                  </a:lnTo>
                  <a:lnTo>
                    <a:pt x="110542" y="79111"/>
                  </a:lnTo>
                  <a:lnTo>
                    <a:pt x="102000" y="74666"/>
                  </a:lnTo>
                  <a:lnTo>
                    <a:pt x="93457" y="70222"/>
                  </a:lnTo>
                  <a:lnTo>
                    <a:pt x="95084" y="68444"/>
                  </a:lnTo>
                  <a:lnTo>
                    <a:pt x="94271" y="66666"/>
                  </a:lnTo>
                  <a:lnTo>
                    <a:pt x="91728" y="64888"/>
                  </a:lnTo>
                  <a:lnTo>
                    <a:pt x="88271" y="65777"/>
                  </a:lnTo>
                  <a:lnTo>
                    <a:pt x="83084" y="65777"/>
                  </a:lnTo>
                  <a:lnTo>
                    <a:pt x="78813" y="63111"/>
                  </a:lnTo>
                  <a:lnTo>
                    <a:pt x="74542" y="58666"/>
                  </a:lnTo>
                  <a:lnTo>
                    <a:pt x="72000" y="54222"/>
                  </a:lnTo>
                  <a:lnTo>
                    <a:pt x="69457" y="49777"/>
                  </a:lnTo>
                  <a:lnTo>
                    <a:pt x="65186" y="45333"/>
                  </a:lnTo>
                  <a:lnTo>
                    <a:pt x="56542" y="38222"/>
                  </a:lnTo>
                  <a:lnTo>
                    <a:pt x="53186" y="32888"/>
                  </a:lnTo>
                  <a:lnTo>
                    <a:pt x="53186" y="31111"/>
                  </a:lnTo>
                  <a:lnTo>
                    <a:pt x="54813" y="28444"/>
                  </a:lnTo>
                  <a:lnTo>
                    <a:pt x="55728" y="26666"/>
                  </a:lnTo>
                  <a:lnTo>
                    <a:pt x="54813" y="24888"/>
                  </a:lnTo>
                  <a:lnTo>
                    <a:pt x="54000" y="24000"/>
                  </a:lnTo>
                  <a:lnTo>
                    <a:pt x="54000" y="22222"/>
                  </a:lnTo>
                  <a:lnTo>
                    <a:pt x="56542" y="20444"/>
                  </a:lnTo>
                  <a:lnTo>
                    <a:pt x="65186" y="16888"/>
                  </a:lnTo>
                  <a:lnTo>
                    <a:pt x="66000" y="16000"/>
                  </a:lnTo>
                  <a:lnTo>
                    <a:pt x="65186" y="9777"/>
                  </a:lnTo>
                  <a:lnTo>
                    <a:pt x="66000" y="6222"/>
                  </a:lnTo>
                  <a:lnTo>
                    <a:pt x="54000" y="2666"/>
                  </a:lnTo>
                  <a:lnTo>
                    <a:pt x="52271" y="0"/>
                  </a:lnTo>
                  <a:lnTo>
                    <a:pt x="44542" y="888"/>
                  </a:lnTo>
                  <a:lnTo>
                    <a:pt x="41186" y="4444"/>
                  </a:lnTo>
                  <a:lnTo>
                    <a:pt x="37728" y="3555"/>
                  </a:lnTo>
                  <a:lnTo>
                    <a:pt x="36000" y="7111"/>
                  </a:lnTo>
                  <a:lnTo>
                    <a:pt x="32542" y="7111"/>
                  </a:lnTo>
                  <a:lnTo>
                    <a:pt x="30000" y="8888"/>
                  </a:lnTo>
                  <a:lnTo>
                    <a:pt x="25728" y="8000"/>
                  </a:lnTo>
                  <a:lnTo>
                    <a:pt x="23186" y="16888"/>
                  </a:lnTo>
                  <a:lnTo>
                    <a:pt x="16271" y="8000"/>
                  </a:lnTo>
                  <a:lnTo>
                    <a:pt x="12000" y="15111"/>
                  </a:lnTo>
                  <a:lnTo>
                    <a:pt x="2542" y="16000"/>
                  </a:lnTo>
                  <a:lnTo>
                    <a:pt x="4271" y="23111"/>
                  </a:lnTo>
                  <a:lnTo>
                    <a:pt x="0" y="25777"/>
                  </a:lnTo>
                  <a:lnTo>
                    <a:pt x="2542" y="30222"/>
                  </a:lnTo>
                  <a:lnTo>
                    <a:pt x="1728" y="35555"/>
                  </a:lnTo>
                  <a:lnTo>
                    <a:pt x="9457" y="39111"/>
                  </a:lnTo>
                  <a:lnTo>
                    <a:pt x="7728" y="43555"/>
                  </a:lnTo>
                  <a:lnTo>
                    <a:pt x="9457" y="43555"/>
                  </a:lnTo>
                  <a:lnTo>
                    <a:pt x="13728" y="41777"/>
                  </a:lnTo>
                  <a:lnTo>
                    <a:pt x="16271" y="38222"/>
                  </a:lnTo>
                  <a:lnTo>
                    <a:pt x="18000" y="36444"/>
                  </a:lnTo>
                  <a:lnTo>
                    <a:pt x="20542" y="35555"/>
                  </a:lnTo>
                  <a:lnTo>
                    <a:pt x="24813" y="37333"/>
                  </a:lnTo>
                  <a:lnTo>
                    <a:pt x="26542" y="39111"/>
                  </a:lnTo>
                  <a:lnTo>
                    <a:pt x="28271" y="40888"/>
                  </a:lnTo>
                  <a:lnTo>
                    <a:pt x="31728" y="40888"/>
                  </a:lnTo>
                  <a:lnTo>
                    <a:pt x="33457" y="42666"/>
                  </a:lnTo>
                  <a:lnTo>
                    <a:pt x="34271" y="47111"/>
                  </a:lnTo>
                  <a:lnTo>
                    <a:pt x="36813" y="52444"/>
                  </a:lnTo>
                  <a:lnTo>
                    <a:pt x="37728" y="55111"/>
                  </a:lnTo>
                  <a:lnTo>
                    <a:pt x="40271" y="56888"/>
                  </a:lnTo>
                  <a:lnTo>
                    <a:pt x="43728" y="61333"/>
                  </a:lnTo>
                  <a:lnTo>
                    <a:pt x="48000" y="64000"/>
                  </a:lnTo>
                  <a:lnTo>
                    <a:pt x="50542" y="65777"/>
                  </a:lnTo>
                  <a:lnTo>
                    <a:pt x="52271" y="67555"/>
                  </a:lnTo>
                  <a:lnTo>
                    <a:pt x="61728" y="75555"/>
                  </a:lnTo>
                  <a:lnTo>
                    <a:pt x="63457" y="77333"/>
                  </a:lnTo>
                  <a:lnTo>
                    <a:pt x="66000" y="76444"/>
                  </a:lnTo>
                  <a:lnTo>
                    <a:pt x="72000" y="79111"/>
                  </a:lnTo>
                  <a:lnTo>
                    <a:pt x="75457" y="82666"/>
                  </a:lnTo>
                  <a:lnTo>
                    <a:pt x="78000" y="82666"/>
                  </a:lnTo>
                  <a:lnTo>
                    <a:pt x="78813" y="83555"/>
                  </a:lnTo>
                  <a:lnTo>
                    <a:pt x="78813" y="85333"/>
                  </a:lnTo>
                  <a:lnTo>
                    <a:pt x="82271" y="85333"/>
                  </a:lnTo>
                  <a:lnTo>
                    <a:pt x="84000" y="88888"/>
                  </a:lnTo>
                  <a:lnTo>
                    <a:pt x="86542" y="91555"/>
                  </a:lnTo>
                  <a:lnTo>
                    <a:pt x="90813" y="93333"/>
                  </a:lnTo>
                  <a:lnTo>
                    <a:pt x="94271" y="95111"/>
                  </a:lnTo>
                  <a:lnTo>
                    <a:pt x="96000" y="100444"/>
                  </a:lnTo>
                  <a:lnTo>
                    <a:pt x="99457" y="109333"/>
                  </a:lnTo>
                  <a:lnTo>
                    <a:pt x="96813" y="109333"/>
                  </a:lnTo>
                  <a:lnTo>
                    <a:pt x="95084" y="111111"/>
                  </a:lnTo>
                  <a:lnTo>
                    <a:pt x="95084" y="112888"/>
                  </a:lnTo>
                  <a:lnTo>
                    <a:pt x="94271" y="115555"/>
                  </a:lnTo>
                  <a:lnTo>
                    <a:pt x="93457" y="117333"/>
                  </a:lnTo>
                  <a:lnTo>
                    <a:pt x="95084" y="119111"/>
                  </a:lnTo>
                  <a:lnTo>
                    <a:pt x="96813" y="120000"/>
                  </a:lnTo>
                  <a:lnTo>
                    <a:pt x="99457" y="119111"/>
                  </a:lnTo>
                  <a:lnTo>
                    <a:pt x="101084" y="115555"/>
                  </a:lnTo>
                  <a:lnTo>
                    <a:pt x="102813" y="111111"/>
                  </a:lnTo>
                  <a:lnTo>
                    <a:pt x="104542" y="106666"/>
                  </a:lnTo>
                  <a:lnTo>
                    <a:pt x="108813" y="105777"/>
                  </a:lnTo>
                  <a:lnTo>
                    <a:pt x="108813" y="100444"/>
                  </a:lnTo>
                  <a:lnTo>
                    <a:pt x="107084" y="98666"/>
                  </a:lnTo>
                  <a:lnTo>
                    <a:pt x="104542" y="97777"/>
                  </a:lnTo>
                  <a:lnTo>
                    <a:pt x="102000" y="96000"/>
                  </a:lnTo>
                  <a:lnTo>
                    <a:pt x="101084" y="94222"/>
                  </a:lnTo>
                  <a:lnTo>
                    <a:pt x="102813" y="88888"/>
                  </a:lnTo>
                  <a:lnTo>
                    <a:pt x="104542" y="86222"/>
                  </a:lnTo>
                  <a:lnTo>
                    <a:pt x="106271" y="85333"/>
                  </a:lnTo>
                  <a:lnTo>
                    <a:pt x="112271" y="86222"/>
                  </a:lnTo>
                  <a:lnTo>
                    <a:pt x="116542" y="88000"/>
                  </a:lnTo>
                  <a:lnTo>
                    <a:pt x="120000" y="91555"/>
                  </a:lnTo>
                  <a:lnTo>
                    <a:pt x="120000" y="87111"/>
                  </a:lnTo>
                  <a:lnTo>
                    <a:pt x="117457" y="83555"/>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6" name="Shape 146"/>
            <p:cNvSpPr/>
            <p:nvPr/>
          </p:nvSpPr>
          <p:spPr>
            <a:xfrm>
              <a:off x="2462" y="2495"/>
              <a:ext cx="1145" cy="1088"/>
            </a:xfrm>
            <a:custGeom>
              <a:avLst/>
              <a:gdLst/>
              <a:ahLst/>
              <a:cxnLst/>
              <a:rect l="0" t="0" r="0" b="0"/>
              <a:pathLst>
                <a:path w="120000" h="120000" extrusionOk="0">
                  <a:moveTo>
                    <a:pt x="105863" y="67941"/>
                  </a:moveTo>
                  <a:lnTo>
                    <a:pt x="101465" y="66176"/>
                  </a:lnTo>
                  <a:lnTo>
                    <a:pt x="97905" y="67941"/>
                  </a:lnTo>
                  <a:lnTo>
                    <a:pt x="98848" y="64411"/>
                  </a:lnTo>
                  <a:lnTo>
                    <a:pt x="102303" y="60000"/>
                  </a:lnTo>
                  <a:lnTo>
                    <a:pt x="103246" y="57352"/>
                  </a:lnTo>
                  <a:lnTo>
                    <a:pt x="105863" y="55588"/>
                  </a:lnTo>
                  <a:lnTo>
                    <a:pt x="106701" y="52058"/>
                  </a:lnTo>
                  <a:lnTo>
                    <a:pt x="110261" y="51176"/>
                  </a:lnTo>
                  <a:lnTo>
                    <a:pt x="113821" y="49411"/>
                  </a:lnTo>
                  <a:lnTo>
                    <a:pt x="115602" y="39705"/>
                  </a:lnTo>
                  <a:lnTo>
                    <a:pt x="116439" y="35294"/>
                  </a:lnTo>
                  <a:lnTo>
                    <a:pt x="120000" y="31764"/>
                  </a:lnTo>
                  <a:lnTo>
                    <a:pt x="114659" y="30000"/>
                  </a:lnTo>
                  <a:lnTo>
                    <a:pt x="108481" y="28235"/>
                  </a:lnTo>
                  <a:lnTo>
                    <a:pt x="105863" y="27352"/>
                  </a:lnTo>
                  <a:lnTo>
                    <a:pt x="103246" y="23823"/>
                  </a:lnTo>
                  <a:lnTo>
                    <a:pt x="97068" y="22941"/>
                  </a:lnTo>
                  <a:lnTo>
                    <a:pt x="90890" y="18529"/>
                  </a:lnTo>
                  <a:lnTo>
                    <a:pt x="89109" y="15000"/>
                  </a:lnTo>
                  <a:lnTo>
                    <a:pt x="84712" y="15882"/>
                  </a:lnTo>
                  <a:lnTo>
                    <a:pt x="84712" y="12352"/>
                  </a:lnTo>
                  <a:lnTo>
                    <a:pt x="80314" y="10588"/>
                  </a:lnTo>
                  <a:lnTo>
                    <a:pt x="80314" y="9705"/>
                  </a:lnTo>
                  <a:lnTo>
                    <a:pt x="76753" y="7941"/>
                  </a:lnTo>
                  <a:lnTo>
                    <a:pt x="74136" y="5294"/>
                  </a:lnTo>
                  <a:lnTo>
                    <a:pt x="71413" y="1764"/>
                  </a:lnTo>
                  <a:lnTo>
                    <a:pt x="69738" y="0"/>
                  </a:lnTo>
                  <a:lnTo>
                    <a:pt x="65235" y="882"/>
                  </a:lnTo>
                  <a:lnTo>
                    <a:pt x="62617" y="2647"/>
                  </a:lnTo>
                  <a:lnTo>
                    <a:pt x="60837" y="9705"/>
                  </a:lnTo>
                  <a:lnTo>
                    <a:pt x="59057" y="11470"/>
                  </a:lnTo>
                  <a:lnTo>
                    <a:pt x="56439" y="13235"/>
                  </a:lnTo>
                  <a:lnTo>
                    <a:pt x="51204" y="15000"/>
                  </a:lnTo>
                  <a:lnTo>
                    <a:pt x="48481" y="15882"/>
                  </a:lnTo>
                  <a:lnTo>
                    <a:pt x="47643" y="18529"/>
                  </a:lnTo>
                  <a:lnTo>
                    <a:pt x="46701" y="20294"/>
                  </a:lnTo>
                  <a:lnTo>
                    <a:pt x="43246" y="20294"/>
                  </a:lnTo>
                  <a:lnTo>
                    <a:pt x="37905" y="18529"/>
                  </a:lnTo>
                  <a:lnTo>
                    <a:pt x="36125" y="17647"/>
                  </a:lnTo>
                  <a:lnTo>
                    <a:pt x="34345" y="15882"/>
                  </a:lnTo>
                  <a:lnTo>
                    <a:pt x="28167" y="15882"/>
                  </a:lnTo>
                  <a:lnTo>
                    <a:pt x="30890" y="22058"/>
                  </a:lnTo>
                  <a:lnTo>
                    <a:pt x="31727" y="28235"/>
                  </a:lnTo>
                  <a:lnTo>
                    <a:pt x="26492" y="27352"/>
                  </a:lnTo>
                  <a:lnTo>
                    <a:pt x="22094" y="26470"/>
                  </a:lnTo>
                  <a:lnTo>
                    <a:pt x="20314" y="27352"/>
                  </a:lnTo>
                  <a:lnTo>
                    <a:pt x="18534" y="25588"/>
                  </a:lnTo>
                  <a:lnTo>
                    <a:pt x="15916" y="22941"/>
                  </a:lnTo>
                  <a:lnTo>
                    <a:pt x="13193" y="22941"/>
                  </a:lnTo>
                  <a:lnTo>
                    <a:pt x="11413" y="23823"/>
                  </a:lnTo>
                  <a:lnTo>
                    <a:pt x="8795" y="23823"/>
                  </a:lnTo>
                  <a:lnTo>
                    <a:pt x="3560" y="23823"/>
                  </a:lnTo>
                  <a:lnTo>
                    <a:pt x="837" y="25588"/>
                  </a:lnTo>
                  <a:lnTo>
                    <a:pt x="0" y="26470"/>
                  </a:lnTo>
                  <a:lnTo>
                    <a:pt x="837" y="27352"/>
                  </a:lnTo>
                  <a:lnTo>
                    <a:pt x="5235" y="30000"/>
                  </a:lnTo>
                  <a:lnTo>
                    <a:pt x="2617" y="30000"/>
                  </a:lnTo>
                  <a:lnTo>
                    <a:pt x="1780" y="30882"/>
                  </a:lnTo>
                  <a:lnTo>
                    <a:pt x="1780" y="31764"/>
                  </a:lnTo>
                  <a:lnTo>
                    <a:pt x="2617" y="33529"/>
                  </a:lnTo>
                  <a:lnTo>
                    <a:pt x="4397" y="34411"/>
                  </a:lnTo>
                  <a:lnTo>
                    <a:pt x="7958" y="35294"/>
                  </a:lnTo>
                  <a:lnTo>
                    <a:pt x="11413" y="36176"/>
                  </a:lnTo>
                  <a:lnTo>
                    <a:pt x="14136" y="38823"/>
                  </a:lnTo>
                  <a:lnTo>
                    <a:pt x="16753" y="40588"/>
                  </a:lnTo>
                  <a:lnTo>
                    <a:pt x="19371" y="41470"/>
                  </a:lnTo>
                  <a:lnTo>
                    <a:pt x="20314" y="44117"/>
                  </a:lnTo>
                  <a:lnTo>
                    <a:pt x="22931" y="46764"/>
                  </a:lnTo>
                  <a:lnTo>
                    <a:pt x="22094" y="49411"/>
                  </a:lnTo>
                  <a:lnTo>
                    <a:pt x="25549" y="56470"/>
                  </a:lnTo>
                  <a:lnTo>
                    <a:pt x="28167" y="59117"/>
                  </a:lnTo>
                  <a:lnTo>
                    <a:pt x="29947" y="61764"/>
                  </a:lnTo>
                  <a:lnTo>
                    <a:pt x="29109" y="64411"/>
                  </a:lnTo>
                  <a:lnTo>
                    <a:pt x="26492" y="65294"/>
                  </a:lnTo>
                  <a:lnTo>
                    <a:pt x="30890" y="70588"/>
                  </a:lnTo>
                  <a:lnTo>
                    <a:pt x="28167" y="69705"/>
                  </a:lnTo>
                  <a:lnTo>
                    <a:pt x="24712" y="85588"/>
                  </a:lnTo>
                  <a:lnTo>
                    <a:pt x="21151" y="93529"/>
                  </a:lnTo>
                  <a:lnTo>
                    <a:pt x="18534" y="96176"/>
                  </a:lnTo>
                  <a:lnTo>
                    <a:pt x="14973" y="97058"/>
                  </a:lnTo>
                  <a:lnTo>
                    <a:pt x="16753" y="97941"/>
                  </a:lnTo>
                  <a:lnTo>
                    <a:pt x="22094" y="102352"/>
                  </a:lnTo>
                  <a:lnTo>
                    <a:pt x="25549" y="105882"/>
                  </a:lnTo>
                  <a:lnTo>
                    <a:pt x="29109" y="106764"/>
                  </a:lnTo>
                  <a:lnTo>
                    <a:pt x="33507" y="109411"/>
                  </a:lnTo>
                  <a:lnTo>
                    <a:pt x="35287" y="112058"/>
                  </a:lnTo>
                  <a:lnTo>
                    <a:pt x="41465" y="112941"/>
                  </a:lnTo>
                  <a:lnTo>
                    <a:pt x="48481" y="113823"/>
                  </a:lnTo>
                  <a:lnTo>
                    <a:pt x="54659" y="116470"/>
                  </a:lnTo>
                  <a:lnTo>
                    <a:pt x="60837" y="118235"/>
                  </a:lnTo>
                  <a:lnTo>
                    <a:pt x="63560" y="120000"/>
                  </a:lnTo>
                  <a:lnTo>
                    <a:pt x="66178" y="119117"/>
                  </a:lnTo>
                  <a:lnTo>
                    <a:pt x="67015" y="117352"/>
                  </a:lnTo>
                  <a:lnTo>
                    <a:pt x="65235" y="113823"/>
                  </a:lnTo>
                  <a:lnTo>
                    <a:pt x="66178" y="109411"/>
                  </a:lnTo>
                  <a:lnTo>
                    <a:pt x="67958" y="106764"/>
                  </a:lnTo>
                  <a:lnTo>
                    <a:pt x="71413" y="104117"/>
                  </a:lnTo>
                  <a:lnTo>
                    <a:pt x="74973" y="102352"/>
                  </a:lnTo>
                  <a:lnTo>
                    <a:pt x="78534" y="102352"/>
                  </a:lnTo>
                  <a:lnTo>
                    <a:pt x="88167" y="105000"/>
                  </a:lnTo>
                  <a:lnTo>
                    <a:pt x="91727" y="106764"/>
                  </a:lnTo>
                  <a:lnTo>
                    <a:pt x="95287" y="108529"/>
                  </a:lnTo>
                  <a:lnTo>
                    <a:pt x="98848" y="108529"/>
                  </a:lnTo>
                  <a:lnTo>
                    <a:pt x="100523" y="107647"/>
                  </a:lnTo>
                  <a:lnTo>
                    <a:pt x="101465" y="106764"/>
                  </a:lnTo>
                  <a:lnTo>
                    <a:pt x="102303" y="105882"/>
                  </a:lnTo>
                  <a:lnTo>
                    <a:pt x="106701" y="102352"/>
                  </a:lnTo>
                  <a:lnTo>
                    <a:pt x="112041" y="99705"/>
                  </a:lnTo>
                  <a:lnTo>
                    <a:pt x="113821" y="95294"/>
                  </a:lnTo>
                  <a:lnTo>
                    <a:pt x="105863" y="91764"/>
                  </a:lnTo>
                  <a:lnTo>
                    <a:pt x="106701" y="86470"/>
                  </a:lnTo>
                  <a:lnTo>
                    <a:pt x="104083" y="82058"/>
                  </a:lnTo>
                  <a:lnTo>
                    <a:pt x="108481" y="79411"/>
                  </a:lnTo>
                  <a:lnTo>
                    <a:pt x="106701" y="72352"/>
                  </a:lnTo>
                  <a:lnTo>
                    <a:pt x="108481" y="72352"/>
                  </a:lnTo>
                  <a:lnTo>
                    <a:pt x="106701" y="69705"/>
                  </a:lnTo>
                  <a:lnTo>
                    <a:pt x="105863" y="67941"/>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7" name="Shape 147"/>
            <p:cNvSpPr/>
            <p:nvPr/>
          </p:nvSpPr>
          <p:spPr>
            <a:xfrm>
              <a:off x="3456" y="3007"/>
              <a:ext cx="1179" cy="1080"/>
            </a:xfrm>
            <a:custGeom>
              <a:avLst/>
              <a:gdLst/>
              <a:ahLst/>
              <a:cxnLst/>
              <a:rect l="0" t="0" r="0" b="0"/>
              <a:pathLst>
                <a:path w="120000" h="120000" extrusionOk="0">
                  <a:moveTo>
                    <a:pt x="117457" y="83555"/>
                  </a:moveTo>
                  <a:lnTo>
                    <a:pt x="114000" y="80888"/>
                  </a:lnTo>
                  <a:lnTo>
                    <a:pt x="110542" y="79111"/>
                  </a:lnTo>
                  <a:lnTo>
                    <a:pt x="102000" y="74666"/>
                  </a:lnTo>
                  <a:lnTo>
                    <a:pt x="93457" y="70222"/>
                  </a:lnTo>
                  <a:lnTo>
                    <a:pt x="95084" y="68444"/>
                  </a:lnTo>
                  <a:lnTo>
                    <a:pt x="94271" y="66666"/>
                  </a:lnTo>
                  <a:lnTo>
                    <a:pt x="91728" y="64888"/>
                  </a:lnTo>
                  <a:lnTo>
                    <a:pt x="88271" y="65777"/>
                  </a:lnTo>
                  <a:lnTo>
                    <a:pt x="83084" y="65777"/>
                  </a:lnTo>
                  <a:lnTo>
                    <a:pt x="78813" y="63111"/>
                  </a:lnTo>
                  <a:lnTo>
                    <a:pt x="74542" y="58666"/>
                  </a:lnTo>
                  <a:lnTo>
                    <a:pt x="72000" y="54222"/>
                  </a:lnTo>
                  <a:lnTo>
                    <a:pt x="69457" y="49777"/>
                  </a:lnTo>
                  <a:lnTo>
                    <a:pt x="65186" y="45333"/>
                  </a:lnTo>
                  <a:lnTo>
                    <a:pt x="56542" y="38222"/>
                  </a:lnTo>
                  <a:lnTo>
                    <a:pt x="53186" y="32888"/>
                  </a:lnTo>
                  <a:lnTo>
                    <a:pt x="53186" y="31111"/>
                  </a:lnTo>
                  <a:lnTo>
                    <a:pt x="54813" y="28444"/>
                  </a:lnTo>
                  <a:lnTo>
                    <a:pt x="55728" y="26666"/>
                  </a:lnTo>
                  <a:lnTo>
                    <a:pt x="54813" y="24888"/>
                  </a:lnTo>
                  <a:lnTo>
                    <a:pt x="54000" y="24000"/>
                  </a:lnTo>
                  <a:lnTo>
                    <a:pt x="54000" y="22222"/>
                  </a:lnTo>
                  <a:lnTo>
                    <a:pt x="56542" y="20444"/>
                  </a:lnTo>
                  <a:lnTo>
                    <a:pt x="65186" y="16888"/>
                  </a:lnTo>
                  <a:lnTo>
                    <a:pt x="66000" y="16000"/>
                  </a:lnTo>
                  <a:lnTo>
                    <a:pt x="65186" y="9777"/>
                  </a:lnTo>
                  <a:lnTo>
                    <a:pt x="66000" y="6222"/>
                  </a:lnTo>
                  <a:lnTo>
                    <a:pt x="54000" y="2666"/>
                  </a:lnTo>
                  <a:lnTo>
                    <a:pt x="52271" y="0"/>
                  </a:lnTo>
                  <a:lnTo>
                    <a:pt x="44542" y="888"/>
                  </a:lnTo>
                  <a:lnTo>
                    <a:pt x="41186" y="4444"/>
                  </a:lnTo>
                  <a:lnTo>
                    <a:pt x="37728" y="3555"/>
                  </a:lnTo>
                  <a:lnTo>
                    <a:pt x="36000" y="7111"/>
                  </a:lnTo>
                  <a:lnTo>
                    <a:pt x="32542" y="7111"/>
                  </a:lnTo>
                  <a:lnTo>
                    <a:pt x="30000" y="8888"/>
                  </a:lnTo>
                  <a:lnTo>
                    <a:pt x="25728" y="8000"/>
                  </a:lnTo>
                  <a:lnTo>
                    <a:pt x="23186" y="16888"/>
                  </a:lnTo>
                  <a:lnTo>
                    <a:pt x="16271" y="8000"/>
                  </a:lnTo>
                  <a:lnTo>
                    <a:pt x="12000" y="15111"/>
                  </a:lnTo>
                  <a:lnTo>
                    <a:pt x="2542" y="16000"/>
                  </a:lnTo>
                  <a:lnTo>
                    <a:pt x="4271" y="23111"/>
                  </a:lnTo>
                  <a:lnTo>
                    <a:pt x="0" y="25777"/>
                  </a:lnTo>
                  <a:lnTo>
                    <a:pt x="2542" y="30222"/>
                  </a:lnTo>
                  <a:lnTo>
                    <a:pt x="1728" y="35555"/>
                  </a:lnTo>
                  <a:lnTo>
                    <a:pt x="9457" y="39111"/>
                  </a:lnTo>
                  <a:lnTo>
                    <a:pt x="7728" y="43555"/>
                  </a:lnTo>
                  <a:lnTo>
                    <a:pt x="9457" y="43555"/>
                  </a:lnTo>
                  <a:lnTo>
                    <a:pt x="13728" y="41777"/>
                  </a:lnTo>
                  <a:lnTo>
                    <a:pt x="16271" y="38222"/>
                  </a:lnTo>
                  <a:lnTo>
                    <a:pt x="18000" y="36444"/>
                  </a:lnTo>
                  <a:lnTo>
                    <a:pt x="20542" y="35555"/>
                  </a:lnTo>
                  <a:lnTo>
                    <a:pt x="24813" y="37333"/>
                  </a:lnTo>
                  <a:lnTo>
                    <a:pt x="26542" y="39111"/>
                  </a:lnTo>
                  <a:lnTo>
                    <a:pt x="28271" y="40888"/>
                  </a:lnTo>
                  <a:lnTo>
                    <a:pt x="31728" y="40888"/>
                  </a:lnTo>
                  <a:lnTo>
                    <a:pt x="33457" y="42666"/>
                  </a:lnTo>
                  <a:lnTo>
                    <a:pt x="34271" y="47111"/>
                  </a:lnTo>
                  <a:lnTo>
                    <a:pt x="36813" y="52444"/>
                  </a:lnTo>
                  <a:lnTo>
                    <a:pt x="37728" y="55111"/>
                  </a:lnTo>
                  <a:lnTo>
                    <a:pt x="40271" y="56888"/>
                  </a:lnTo>
                  <a:lnTo>
                    <a:pt x="43728" y="61333"/>
                  </a:lnTo>
                  <a:lnTo>
                    <a:pt x="48000" y="64000"/>
                  </a:lnTo>
                  <a:lnTo>
                    <a:pt x="50542" y="65777"/>
                  </a:lnTo>
                  <a:lnTo>
                    <a:pt x="52271" y="67555"/>
                  </a:lnTo>
                  <a:lnTo>
                    <a:pt x="61728" y="75555"/>
                  </a:lnTo>
                  <a:lnTo>
                    <a:pt x="63457" y="77333"/>
                  </a:lnTo>
                  <a:lnTo>
                    <a:pt x="66000" y="76444"/>
                  </a:lnTo>
                  <a:lnTo>
                    <a:pt x="72000" y="79111"/>
                  </a:lnTo>
                  <a:lnTo>
                    <a:pt x="75457" y="82666"/>
                  </a:lnTo>
                  <a:lnTo>
                    <a:pt x="78000" y="82666"/>
                  </a:lnTo>
                  <a:lnTo>
                    <a:pt x="78813" y="83555"/>
                  </a:lnTo>
                  <a:lnTo>
                    <a:pt x="78813" y="85333"/>
                  </a:lnTo>
                  <a:lnTo>
                    <a:pt x="82271" y="85333"/>
                  </a:lnTo>
                  <a:lnTo>
                    <a:pt x="84000" y="88888"/>
                  </a:lnTo>
                  <a:lnTo>
                    <a:pt x="86542" y="91555"/>
                  </a:lnTo>
                  <a:lnTo>
                    <a:pt x="90813" y="93333"/>
                  </a:lnTo>
                  <a:lnTo>
                    <a:pt x="94271" y="95111"/>
                  </a:lnTo>
                  <a:lnTo>
                    <a:pt x="96000" y="100444"/>
                  </a:lnTo>
                  <a:lnTo>
                    <a:pt x="99457" y="109333"/>
                  </a:lnTo>
                  <a:lnTo>
                    <a:pt x="96813" y="109333"/>
                  </a:lnTo>
                  <a:lnTo>
                    <a:pt x="95084" y="111111"/>
                  </a:lnTo>
                  <a:lnTo>
                    <a:pt x="95084" y="112888"/>
                  </a:lnTo>
                  <a:lnTo>
                    <a:pt x="94271" y="115555"/>
                  </a:lnTo>
                  <a:lnTo>
                    <a:pt x="93457" y="117333"/>
                  </a:lnTo>
                  <a:lnTo>
                    <a:pt x="95084" y="119111"/>
                  </a:lnTo>
                  <a:lnTo>
                    <a:pt x="96813" y="120000"/>
                  </a:lnTo>
                  <a:lnTo>
                    <a:pt x="99457" y="119111"/>
                  </a:lnTo>
                  <a:lnTo>
                    <a:pt x="101084" y="115555"/>
                  </a:lnTo>
                  <a:lnTo>
                    <a:pt x="102813" y="111111"/>
                  </a:lnTo>
                  <a:lnTo>
                    <a:pt x="104542" y="106666"/>
                  </a:lnTo>
                  <a:lnTo>
                    <a:pt x="108813" y="105777"/>
                  </a:lnTo>
                  <a:lnTo>
                    <a:pt x="108813" y="100444"/>
                  </a:lnTo>
                  <a:lnTo>
                    <a:pt x="107084" y="98666"/>
                  </a:lnTo>
                  <a:lnTo>
                    <a:pt x="104542" y="97777"/>
                  </a:lnTo>
                  <a:lnTo>
                    <a:pt x="102000" y="96000"/>
                  </a:lnTo>
                  <a:lnTo>
                    <a:pt x="101084" y="94222"/>
                  </a:lnTo>
                  <a:lnTo>
                    <a:pt x="102813" y="88888"/>
                  </a:lnTo>
                  <a:lnTo>
                    <a:pt x="104542" y="86222"/>
                  </a:lnTo>
                  <a:lnTo>
                    <a:pt x="106271" y="85333"/>
                  </a:lnTo>
                  <a:lnTo>
                    <a:pt x="112271" y="86222"/>
                  </a:lnTo>
                  <a:lnTo>
                    <a:pt x="116542" y="88000"/>
                  </a:lnTo>
                  <a:lnTo>
                    <a:pt x="120000" y="91555"/>
                  </a:lnTo>
                  <a:lnTo>
                    <a:pt x="120000" y="87111"/>
                  </a:lnTo>
                  <a:lnTo>
                    <a:pt x="117457" y="83555"/>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8" name="Shape 148"/>
            <p:cNvSpPr/>
            <p:nvPr/>
          </p:nvSpPr>
          <p:spPr>
            <a:xfrm>
              <a:off x="2462" y="2495"/>
              <a:ext cx="1145" cy="1088"/>
            </a:xfrm>
            <a:custGeom>
              <a:avLst/>
              <a:gdLst/>
              <a:ahLst/>
              <a:cxnLst/>
              <a:rect l="0" t="0" r="0" b="0"/>
              <a:pathLst>
                <a:path w="120000" h="120000" extrusionOk="0">
                  <a:moveTo>
                    <a:pt x="105863" y="67941"/>
                  </a:moveTo>
                  <a:lnTo>
                    <a:pt x="101465" y="66176"/>
                  </a:lnTo>
                  <a:lnTo>
                    <a:pt x="97905" y="67941"/>
                  </a:lnTo>
                  <a:lnTo>
                    <a:pt x="98848" y="64411"/>
                  </a:lnTo>
                  <a:lnTo>
                    <a:pt x="102303" y="60000"/>
                  </a:lnTo>
                  <a:lnTo>
                    <a:pt x="103246" y="57352"/>
                  </a:lnTo>
                  <a:lnTo>
                    <a:pt x="105863" y="55588"/>
                  </a:lnTo>
                  <a:lnTo>
                    <a:pt x="106701" y="52058"/>
                  </a:lnTo>
                  <a:lnTo>
                    <a:pt x="110261" y="51176"/>
                  </a:lnTo>
                  <a:lnTo>
                    <a:pt x="113821" y="49411"/>
                  </a:lnTo>
                  <a:lnTo>
                    <a:pt x="115602" y="39705"/>
                  </a:lnTo>
                  <a:lnTo>
                    <a:pt x="116439" y="35294"/>
                  </a:lnTo>
                  <a:lnTo>
                    <a:pt x="120000" y="31764"/>
                  </a:lnTo>
                  <a:lnTo>
                    <a:pt x="114659" y="30000"/>
                  </a:lnTo>
                  <a:lnTo>
                    <a:pt x="108481" y="28235"/>
                  </a:lnTo>
                  <a:lnTo>
                    <a:pt x="105863" y="27352"/>
                  </a:lnTo>
                  <a:lnTo>
                    <a:pt x="103246" y="23823"/>
                  </a:lnTo>
                  <a:lnTo>
                    <a:pt x="97068" y="22941"/>
                  </a:lnTo>
                  <a:lnTo>
                    <a:pt x="90890" y="18529"/>
                  </a:lnTo>
                  <a:lnTo>
                    <a:pt x="89109" y="15000"/>
                  </a:lnTo>
                  <a:lnTo>
                    <a:pt x="84712" y="15882"/>
                  </a:lnTo>
                  <a:lnTo>
                    <a:pt x="84712" y="12352"/>
                  </a:lnTo>
                  <a:lnTo>
                    <a:pt x="80314" y="10588"/>
                  </a:lnTo>
                  <a:lnTo>
                    <a:pt x="80314" y="9705"/>
                  </a:lnTo>
                  <a:lnTo>
                    <a:pt x="76753" y="7941"/>
                  </a:lnTo>
                  <a:lnTo>
                    <a:pt x="74136" y="5294"/>
                  </a:lnTo>
                  <a:lnTo>
                    <a:pt x="71413" y="1764"/>
                  </a:lnTo>
                  <a:lnTo>
                    <a:pt x="69738" y="0"/>
                  </a:lnTo>
                  <a:lnTo>
                    <a:pt x="65235" y="882"/>
                  </a:lnTo>
                  <a:lnTo>
                    <a:pt x="62617" y="2647"/>
                  </a:lnTo>
                  <a:lnTo>
                    <a:pt x="60837" y="9705"/>
                  </a:lnTo>
                  <a:lnTo>
                    <a:pt x="59057" y="11470"/>
                  </a:lnTo>
                  <a:lnTo>
                    <a:pt x="56439" y="13235"/>
                  </a:lnTo>
                  <a:lnTo>
                    <a:pt x="51204" y="15000"/>
                  </a:lnTo>
                  <a:lnTo>
                    <a:pt x="48481" y="15882"/>
                  </a:lnTo>
                  <a:lnTo>
                    <a:pt x="47643" y="18529"/>
                  </a:lnTo>
                  <a:lnTo>
                    <a:pt x="46701" y="20294"/>
                  </a:lnTo>
                  <a:lnTo>
                    <a:pt x="43246" y="20294"/>
                  </a:lnTo>
                  <a:lnTo>
                    <a:pt x="37905" y="18529"/>
                  </a:lnTo>
                  <a:lnTo>
                    <a:pt x="36125" y="17647"/>
                  </a:lnTo>
                  <a:lnTo>
                    <a:pt x="34345" y="15882"/>
                  </a:lnTo>
                  <a:lnTo>
                    <a:pt x="28167" y="15882"/>
                  </a:lnTo>
                  <a:lnTo>
                    <a:pt x="30890" y="22058"/>
                  </a:lnTo>
                  <a:lnTo>
                    <a:pt x="31727" y="28235"/>
                  </a:lnTo>
                  <a:lnTo>
                    <a:pt x="26492" y="27352"/>
                  </a:lnTo>
                  <a:lnTo>
                    <a:pt x="22094" y="26470"/>
                  </a:lnTo>
                  <a:lnTo>
                    <a:pt x="20314" y="27352"/>
                  </a:lnTo>
                  <a:lnTo>
                    <a:pt x="18534" y="25588"/>
                  </a:lnTo>
                  <a:lnTo>
                    <a:pt x="15916" y="22941"/>
                  </a:lnTo>
                  <a:lnTo>
                    <a:pt x="13193" y="22941"/>
                  </a:lnTo>
                  <a:lnTo>
                    <a:pt x="11413" y="23823"/>
                  </a:lnTo>
                  <a:lnTo>
                    <a:pt x="8795" y="23823"/>
                  </a:lnTo>
                  <a:lnTo>
                    <a:pt x="3560" y="23823"/>
                  </a:lnTo>
                  <a:lnTo>
                    <a:pt x="837" y="25588"/>
                  </a:lnTo>
                  <a:lnTo>
                    <a:pt x="0" y="26470"/>
                  </a:lnTo>
                  <a:lnTo>
                    <a:pt x="837" y="27352"/>
                  </a:lnTo>
                  <a:lnTo>
                    <a:pt x="5235" y="30000"/>
                  </a:lnTo>
                  <a:lnTo>
                    <a:pt x="2617" y="30000"/>
                  </a:lnTo>
                  <a:lnTo>
                    <a:pt x="1780" y="30882"/>
                  </a:lnTo>
                  <a:lnTo>
                    <a:pt x="1780" y="31764"/>
                  </a:lnTo>
                  <a:lnTo>
                    <a:pt x="2617" y="33529"/>
                  </a:lnTo>
                  <a:lnTo>
                    <a:pt x="4397" y="34411"/>
                  </a:lnTo>
                  <a:lnTo>
                    <a:pt x="7958" y="35294"/>
                  </a:lnTo>
                  <a:lnTo>
                    <a:pt x="11413" y="36176"/>
                  </a:lnTo>
                  <a:lnTo>
                    <a:pt x="14136" y="38823"/>
                  </a:lnTo>
                  <a:lnTo>
                    <a:pt x="16753" y="40588"/>
                  </a:lnTo>
                  <a:lnTo>
                    <a:pt x="19371" y="41470"/>
                  </a:lnTo>
                  <a:lnTo>
                    <a:pt x="20314" y="44117"/>
                  </a:lnTo>
                  <a:lnTo>
                    <a:pt x="22931" y="46764"/>
                  </a:lnTo>
                  <a:lnTo>
                    <a:pt x="22094" y="49411"/>
                  </a:lnTo>
                  <a:lnTo>
                    <a:pt x="25549" y="56470"/>
                  </a:lnTo>
                  <a:lnTo>
                    <a:pt x="28167" y="59117"/>
                  </a:lnTo>
                  <a:lnTo>
                    <a:pt x="29947" y="61764"/>
                  </a:lnTo>
                  <a:lnTo>
                    <a:pt x="29109" y="64411"/>
                  </a:lnTo>
                  <a:lnTo>
                    <a:pt x="26492" y="65294"/>
                  </a:lnTo>
                  <a:lnTo>
                    <a:pt x="30890" y="70588"/>
                  </a:lnTo>
                  <a:lnTo>
                    <a:pt x="28167" y="69705"/>
                  </a:lnTo>
                  <a:lnTo>
                    <a:pt x="24712" y="85588"/>
                  </a:lnTo>
                  <a:lnTo>
                    <a:pt x="21151" y="93529"/>
                  </a:lnTo>
                  <a:lnTo>
                    <a:pt x="18534" y="96176"/>
                  </a:lnTo>
                  <a:lnTo>
                    <a:pt x="14973" y="97058"/>
                  </a:lnTo>
                  <a:lnTo>
                    <a:pt x="16753" y="97941"/>
                  </a:lnTo>
                  <a:lnTo>
                    <a:pt x="22094" y="102352"/>
                  </a:lnTo>
                  <a:lnTo>
                    <a:pt x="25549" y="105882"/>
                  </a:lnTo>
                  <a:lnTo>
                    <a:pt x="29109" y="106764"/>
                  </a:lnTo>
                  <a:lnTo>
                    <a:pt x="33507" y="109411"/>
                  </a:lnTo>
                  <a:lnTo>
                    <a:pt x="35287" y="112058"/>
                  </a:lnTo>
                  <a:lnTo>
                    <a:pt x="41465" y="112941"/>
                  </a:lnTo>
                  <a:lnTo>
                    <a:pt x="48481" y="113823"/>
                  </a:lnTo>
                  <a:lnTo>
                    <a:pt x="54659" y="116470"/>
                  </a:lnTo>
                  <a:lnTo>
                    <a:pt x="60837" y="118235"/>
                  </a:lnTo>
                  <a:lnTo>
                    <a:pt x="63560" y="120000"/>
                  </a:lnTo>
                  <a:lnTo>
                    <a:pt x="66178" y="119117"/>
                  </a:lnTo>
                  <a:lnTo>
                    <a:pt x="67015" y="117352"/>
                  </a:lnTo>
                  <a:lnTo>
                    <a:pt x="65235" y="113823"/>
                  </a:lnTo>
                  <a:lnTo>
                    <a:pt x="66178" y="109411"/>
                  </a:lnTo>
                  <a:lnTo>
                    <a:pt x="67958" y="106764"/>
                  </a:lnTo>
                  <a:lnTo>
                    <a:pt x="71413" y="104117"/>
                  </a:lnTo>
                  <a:lnTo>
                    <a:pt x="74973" y="102352"/>
                  </a:lnTo>
                  <a:lnTo>
                    <a:pt x="78534" y="102352"/>
                  </a:lnTo>
                  <a:lnTo>
                    <a:pt x="88167" y="105000"/>
                  </a:lnTo>
                  <a:lnTo>
                    <a:pt x="91727" y="106764"/>
                  </a:lnTo>
                  <a:lnTo>
                    <a:pt x="95287" y="108529"/>
                  </a:lnTo>
                  <a:lnTo>
                    <a:pt x="98848" y="108529"/>
                  </a:lnTo>
                  <a:lnTo>
                    <a:pt x="100523" y="107647"/>
                  </a:lnTo>
                  <a:lnTo>
                    <a:pt x="101465" y="106764"/>
                  </a:lnTo>
                  <a:lnTo>
                    <a:pt x="102303" y="105882"/>
                  </a:lnTo>
                  <a:lnTo>
                    <a:pt x="106701" y="102352"/>
                  </a:lnTo>
                  <a:lnTo>
                    <a:pt x="112041" y="99705"/>
                  </a:lnTo>
                  <a:lnTo>
                    <a:pt x="113821" y="95294"/>
                  </a:lnTo>
                  <a:lnTo>
                    <a:pt x="105863" y="91764"/>
                  </a:lnTo>
                  <a:lnTo>
                    <a:pt x="106701" y="86470"/>
                  </a:lnTo>
                  <a:lnTo>
                    <a:pt x="104083" y="82058"/>
                  </a:lnTo>
                  <a:lnTo>
                    <a:pt x="108481" y="79411"/>
                  </a:lnTo>
                  <a:lnTo>
                    <a:pt x="106701" y="72352"/>
                  </a:lnTo>
                  <a:lnTo>
                    <a:pt x="108481" y="72352"/>
                  </a:lnTo>
                  <a:lnTo>
                    <a:pt x="106701" y="69705"/>
                  </a:lnTo>
                  <a:lnTo>
                    <a:pt x="105863" y="67941"/>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49" name="Shape 149"/>
            <p:cNvSpPr/>
            <p:nvPr/>
          </p:nvSpPr>
          <p:spPr>
            <a:xfrm>
              <a:off x="3129" y="2471"/>
              <a:ext cx="328" cy="231"/>
            </a:xfrm>
            <a:custGeom>
              <a:avLst/>
              <a:gdLst/>
              <a:ahLst/>
              <a:cxnLst/>
              <a:rect l="0" t="0" r="0" b="0"/>
              <a:pathLst>
                <a:path w="120000" h="120000" extrusionOk="0">
                  <a:moveTo>
                    <a:pt x="101707" y="95172"/>
                  </a:moveTo>
                  <a:lnTo>
                    <a:pt x="104634" y="86896"/>
                  </a:lnTo>
                  <a:lnTo>
                    <a:pt x="113780" y="82758"/>
                  </a:lnTo>
                  <a:lnTo>
                    <a:pt x="120000" y="74482"/>
                  </a:lnTo>
                  <a:lnTo>
                    <a:pt x="120000" y="57931"/>
                  </a:lnTo>
                  <a:lnTo>
                    <a:pt x="110853" y="45517"/>
                  </a:lnTo>
                  <a:lnTo>
                    <a:pt x="98414" y="37241"/>
                  </a:lnTo>
                  <a:lnTo>
                    <a:pt x="101707" y="24827"/>
                  </a:lnTo>
                  <a:lnTo>
                    <a:pt x="95487" y="12413"/>
                  </a:lnTo>
                  <a:lnTo>
                    <a:pt x="80121" y="8275"/>
                  </a:lnTo>
                  <a:lnTo>
                    <a:pt x="61463" y="4137"/>
                  </a:lnTo>
                  <a:lnTo>
                    <a:pt x="49024" y="12413"/>
                  </a:lnTo>
                  <a:lnTo>
                    <a:pt x="36951" y="8275"/>
                  </a:lnTo>
                  <a:lnTo>
                    <a:pt x="27439" y="0"/>
                  </a:lnTo>
                  <a:lnTo>
                    <a:pt x="15365" y="8275"/>
                  </a:lnTo>
                  <a:lnTo>
                    <a:pt x="0" y="12413"/>
                  </a:lnTo>
                  <a:lnTo>
                    <a:pt x="5853" y="20689"/>
                  </a:lnTo>
                  <a:lnTo>
                    <a:pt x="15365" y="37241"/>
                  </a:lnTo>
                  <a:lnTo>
                    <a:pt x="24512" y="49655"/>
                  </a:lnTo>
                  <a:lnTo>
                    <a:pt x="36951" y="57931"/>
                  </a:lnTo>
                  <a:lnTo>
                    <a:pt x="36951" y="62068"/>
                  </a:lnTo>
                  <a:lnTo>
                    <a:pt x="52317" y="70344"/>
                  </a:lnTo>
                  <a:lnTo>
                    <a:pt x="52317" y="86896"/>
                  </a:lnTo>
                  <a:lnTo>
                    <a:pt x="67682" y="82758"/>
                  </a:lnTo>
                  <a:lnTo>
                    <a:pt x="73902" y="99310"/>
                  </a:lnTo>
                  <a:lnTo>
                    <a:pt x="95487" y="120000"/>
                  </a:lnTo>
                  <a:lnTo>
                    <a:pt x="101707" y="120000"/>
                  </a:lnTo>
                  <a:lnTo>
                    <a:pt x="101707" y="107586"/>
                  </a:lnTo>
                  <a:lnTo>
                    <a:pt x="101707" y="95172"/>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0" name="Shape 150"/>
            <p:cNvSpPr/>
            <p:nvPr/>
          </p:nvSpPr>
          <p:spPr>
            <a:xfrm>
              <a:off x="3406" y="2631"/>
              <a:ext cx="58" cy="79"/>
            </a:xfrm>
            <a:custGeom>
              <a:avLst/>
              <a:gdLst/>
              <a:ahLst/>
              <a:cxnLst/>
              <a:rect l="0" t="0" r="0" b="0"/>
              <a:pathLst>
                <a:path w="120000" h="120000" extrusionOk="0">
                  <a:moveTo>
                    <a:pt x="50847" y="36000"/>
                  </a:moveTo>
                  <a:lnTo>
                    <a:pt x="50847" y="0"/>
                  </a:lnTo>
                  <a:lnTo>
                    <a:pt x="16271" y="12000"/>
                  </a:lnTo>
                  <a:lnTo>
                    <a:pt x="0" y="36000"/>
                  </a:lnTo>
                  <a:lnTo>
                    <a:pt x="0" y="72000"/>
                  </a:lnTo>
                  <a:lnTo>
                    <a:pt x="0" y="108000"/>
                  </a:lnTo>
                  <a:lnTo>
                    <a:pt x="85423" y="120000"/>
                  </a:lnTo>
                  <a:lnTo>
                    <a:pt x="120000" y="72000"/>
                  </a:lnTo>
                  <a:lnTo>
                    <a:pt x="50847" y="36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1" name="Shape 151"/>
            <p:cNvSpPr/>
            <p:nvPr/>
          </p:nvSpPr>
          <p:spPr>
            <a:xfrm>
              <a:off x="3204" y="2231"/>
              <a:ext cx="337" cy="319"/>
            </a:xfrm>
            <a:custGeom>
              <a:avLst/>
              <a:gdLst/>
              <a:ahLst/>
              <a:cxnLst/>
              <a:rect l="0" t="0" r="0" b="0"/>
              <a:pathLst>
                <a:path w="120000" h="120000" extrusionOk="0">
                  <a:moveTo>
                    <a:pt x="84035" y="105000"/>
                  </a:moveTo>
                  <a:lnTo>
                    <a:pt x="84035" y="87000"/>
                  </a:lnTo>
                  <a:lnTo>
                    <a:pt x="84035" y="75000"/>
                  </a:lnTo>
                  <a:lnTo>
                    <a:pt x="102195" y="72000"/>
                  </a:lnTo>
                  <a:lnTo>
                    <a:pt x="102195" y="63000"/>
                  </a:lnTo>
                  <a:lnTo>
                    <a:pt x="111097" y="60000"/>
                  </a:lnTo>
                  <a:lnTo>
                    <a:pt x="114302" y="48000"/>
                  </a:lnTo>
                  <a:lnTo>
                    <a:pt x="105044" y="39000"/>
                  </a:lnTo>
                  <a:lnTo>
                    <a:pt x="114302" y="36000"/>
                  </a:lnTo>
                  <a:lnTo>
                    <a:pt x="120000" y="21000"/>
                  </a:lnTo>
                  <a:lnTo>
                    <a:pt x="117151" y="6000"/>
                  </a:lnTo>
                  <a:lnTo>
                    <a:pt x="114302" y="6000"/>
                  </a:lnTo>
                  <a:lnTo>
                    <a:pt x="108249" y="0"/>
                  </a:lnTo>
                  <a:lnTo>
                    <a:pt x="98991" y="0"/>
                  </a:lnTo>
                  <a:lnTo>
                    <a:pt x="77982" y="6000"/>
                  </a:lnTo>
                  <a:lnTo>
                    <a:pt x="72284" y="9000"/>
                  </a:lnTo>
                  <a:lnTo>
                    <a:pt x="69080" y="18000"/>
                  </a:lnTo>
                  <a:lnTo>
                    <a:pt x="72284" y="27000"/>
                  </a:lnTo>
                  <a:lnTo>
                    <a:pt x="77982" y="36000"/>
                  </a:lnTo>
                  <a:lnTo>
                    <a:pt x="81186" y="42000"/>
                  </a:lnTo>
                  <a:lnTo>
                    <a:pt x="75133" y="48000"/>
                  </a:lnTo>
                  <a:lnTo>
                    <a:pt x="66231" y="51000"/>
                  </a:lnTo>
                  <a:lnTo>
                    <a:pt x="56973" y="45000"/>
                  </a:lnTo>
                  <a:lnTo>
                    <a:pt x="60178" y="27000"/>
                  </a:lnTo>
                  <a:lnTo>
                    <a:pt x="56973" y="21000"/>
                  </a:lnTo>
                  <a:lnTo>
                    <a:pt x="54124" y="12000"/>
                  </a:lnTo>
                  <a:lnTo>
                    <a:pt x="39169" y="48000"/>
                  </a:lnTo>
                  <a:lnTo>
                    <a:pt x="27062" y="63000"/>
                  </a:lnTo>
                  <a:lnTo>
                    <a:pt x="24213" y="81000"/>
                  </a:lnTo>
                  <a:lnTo>
                    <a:pt x="14955" y="81000"/>
                  </a:lnTo>
                  <a:lnTo>
                    <a:pt x="12106" y="81000"/>
                  </a:lnTo>
                  <a:lnTo>
                    <a:pt x="9258" y="87000"/>
                  </a:lnTo>
                  <a:lnTo>
                    <a:pt x="0" y="90000"/>
                  </a:lnTo>
                  <a:lnTo>
                    <a:pt x="9258" y="96000"/>
                  </a:lnTo>
                  <a:lnTo>
                    <a:pt x="21008" y="99000"/>
                  </a:lnTo>
                  <a:lnTo>
                    <a:pt x="33115" y="93000"/>
                  </a:lnTo>
                  <a:lnTo>
                    <a:pt x="51275" y="96000"/>
                  </a:lnTo>
                  <a:lnTo>
                    <a:pt x="66231" y="99000"/>
                  </a:lnTo>
                  <a:lnTo>
                    <a:pt x="72284" y="108000"/>
                  </a:lnTo>
                  <a:lnTo>
                    <a:pt x="69080" y="117000"/>
                  </a:lnTo>
                  <a:lnTo>
                    <a:pt x="77982" y="120000"/>
                  </a:lnTo>
                  <a:lnTo>
                    <a:pt x="77982" y="111000"/>
                  </a:lnTo>
                  <a:lnTo>
                    <a:pt x="84035" y="105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2" name="Shape 152"/>
            <p:cNvSpPr/>
            <p:nvPr/>
          </p:nvSpPr>
          <p:spPr>
            <a:xfrm>
              <a:off x="3406" y="2631"/>
              <a:ext cx="58" cy="79"/>
            </a:xfrm>
            <a:custGeom>
              <a:avLst/>
              <a:gdLst/>
              <a:ahLst/>
              <a:cxnLst/>
              <a:rect l="0" t="0" r="0" b="0"/>
              <a:pathLst>
                <a:path w="120000" h="120000" extrusionOk="0">
                  <a:moveTo>
                    <a:pt x="50847" y="36000"/>
                  </a:moveTo>
                  <a:lnTo>
                    <a:pt x="50847" y="0"/>
                  </a:lnTo>
                  <a:lnTo>
                    <a:pt x="16271" y="12000"/>
                  </a:lnTo>
                  <a:lnTo>
                    <a:pt x="0" y="36000"/>
                  </a:lnTo>
                  <a:lnTo>
                    <a:pt x="0" y="72000"/>
                  </a:lnTo>
                  <a:lnTo>
                    <a:pt x="0" y="108000"/>
                  </a:lnTo>
                  <a:lnTo>
                    <a:pt x="85423" y="120000"/>
                  </a:lnTo>
                  <a:lnTo>
                    <a:pt x="120000" y="72000"/>
                  </a:lnTo>
                  <a:lnTo>
                    <a:pt x="50847" y="36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3" name="Shape 153"/>
            <p:cNvSpPr/>
            <p:nvPr/>
          </p:nvSpPr>
          <p:spPr>
            <a:xfrm>
              <a:off x="3204" y="2231"/>
              <a:ext cx="337" cy="319"/>
            </a:xfrm>
            <a:custGeom>
              <a:avLst/>
              <a:gdLst/>
              <a:ahLst/>
              <a:cxnLst/>
              <a:rect l="0" t="0" r="0" b="0"/>
              <a:pathLst>
                <a:path w="120000" h="120000" extrusionOk="0">
                  <a:moveTo>
                    <a:pt x="84035" y="105000"/>
                  </a:moveTo>
                  <a:lnTo>
                    <a:pt x="84035" y="87000"/>
                  </a:lnTo>
                  <a:lnTo>
                    <a:pt x="84035" y="75000"/>
                  </a:lnTo>
                  <a:lnTo>
                    <a:pt x="102195" y="72000"/>
                  </a:lnTo>
                  <a:lnTo>
                    <a:pt x="102195" y="63000"/>
                  </a:lnTo>
                  <a:lnTo>
                    <a:pt x="111097" y="60000"/>
                  </a:lnTo>
                  <a:lnTo>
                    <a:pt x="114302" y="48000"/>
                  </a:lnTo>
                  <a:lnTo>
                    <a:pt x="105044" y="39000"/>
                  </a:lnTo>
                  <a:lnTo>
                    <a:pt x="114302" y="36000"/>
                  </a:lnTo>
                  <a:lnTo>
                    <a:pt x="120000" y="21000"/>
                  </a:lnTo>
                  <a:lnTo>
                    <a:pt x="117151" y="6000"/>
                  </a:lnTo>
                  <a:lnTo>
                    <a:pt x="114302" y="6000"/>
                  </a:lnTo>
                  <a:lnTo>
                    <a:pt x="108249" y="0"/>
                  </a:lnTo>
                  <a:lnTo>
                    <a:pt x="98991" y="0"/>
                  </a:lnTo>
                  <a:lnTo>
                    <a:pt x="77982" y="6000"/>
                  </a:lnTo>
                  <a:lnTo>
                    <a:pt x="72284" y="9000"/>
                  </a:lnTo>
                  <a:lnTo>
                    <a:pt x="69080" y="18000"/>
                  </a:lnTo>
                  <a:lnTo>
                    <a:pt x="72284" y="27000"/>
                  </a:lnTo>
                  <a:lnTo>
                    <a:pt x="77982" y="36000"/>
                  </a:lnTo>
                  <a:lnTo>
                    <a:pt x="81186" y="42000"/>
                  </a:lnTo>
                  <a:lnTo>
                    <a:pt x="75133" y="48000"/>
                  </a:lnTo>
                  <a:lnTo>
                    <a:pt x="66231" y="51000"/>
                  </a:lnTo>
                  <a:lnTo>
                    <a:pt x="56973" y="45000"/>
                  </a:lnTo>
                  <a:lnTo>
                    <a:pt x="60178" y="27000"/>
                  </a:lnTo>
                  <a:lnTo>
                    <a:pt x="56973" y="21000"/>
                  </a:lnTo>
                  <a:lnTo>
                    <a:pt x="54124" y="12000"/>
                  </a:lnTo>
                  <a:lnTo>
                    <a:pt x="39169" y="48000"/>
                  </a:lnTo>
                  <a:lnTo>
                    <a:pt x="27062" y="63000"/>
                  </a:lnTo>
                  <a:lnTo>
                    <a:pt x="24213" y="81000"/>
                  </a:lnTo>
                  <a:lnTo>
                    <a:pt x="14955" y="81000"/>
                  </a:lnTo>
                  <a:lnTo>
                    <a:pt x="12106" y="81000"/>
                  </a:lnTo>
                  <a:lnTo>
                    <a:pt x="9258" y="87000"/>
                  </a:lnTo>
                  <a:lnTo>
                    <a:pt x="0" y="90000"/>
                  </a:lnTo>
                  <a:lnTo>
                    <a:pt x="9258" y="96000"/>
                  </a:lnTo>
                  <a:lnTo>
                    <a:pt x="21008" y="99000"/>
                  </a:lnTo>
                  <a:lnTo>
                    <a:pt x="33115" y="93000"/>
                  </a:lnTo>
                  <a:lnTo>
                    <a:pt x="51275" y="96000"/>
                  </a:lnTo>
                  <a:lnTo>
                    <a:pt x="66231" y="99000"/>
                  </a:lnTo>
                  <a:lnTo>
                    <a:pt x="72284" y="108000"/>
                  </a:lnTo>
                  <a:lnTo>
                    <a:pt x="69080" y="117000"/>
                  </a:lnTo>
                  <a:lnTo>
                    <a:pt x="77982" y="120000"/>
                  </a:lnTo>
                  <a:lnTo>
                    <a:pt x="77982" y="111000"/>
                  </a:lnTo>
                  <a:lnTo>
                    <a:pt x="84035" y="105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4" name="Shape 154"/>
            <p:cNvSpPr/>
            <p:nvPr/>
          </p:nvSpPr>
          <p:spPr>
            <a:xfrm>
              <a:off x="3616" y="1744"/>
              <a:ext cx="211" cy="344"/>
            </a:xfrm>
            <a:custGeom>
              <a:avLst/>
              <a:gdLst/>
              <a:ahLst/>
              <a:cxnLst/>
              <a:rect l="0" t="0" r="0" b="0"/>
              <a:pathLst>
                <a:path w="120000" h="120000" extrusionOk="0">
                  <a:moveTo>
                    <a:pt x="81327" y="120000"/>
                  </a:moveTo>
                  <a:lnTo>
                    <a:pt x="67109" y="108837"/>
                  </a:lnTo>
                  <a:lnTo>
                    <a:pt x="81327" y="108837"/>
                  </a:lnTo>
                  <a:lnTo>
                    <a:pt x="72227" y="97674"/>
                  </a:lnTo>
                  <a:lnTo>
                    <a:pt x="72227" y="86511"/>
                  </a:lnTo>
                  <a:lnTo>
                    <a:pt x="96113" y="64186"/>
                  </a:lnTo>
                  <a:lnTo>
                    <a:pt x="105781" y="66976"/>
                  </a:lnTo>
                  <a:lnTo>
                    <a:pt x="120000" y="47441"/>
                  </a:lnTo>
                  <a:lnTo>
                    <a:pt x="100663" y="39069"/>
                  </a:lnTo>
                  <a:lnTo>
                    <a:pt x="96113" y="25116"/>
                  </a:lnTo>
                  <a:lnTo>
                    <a:pt x="100663" y="8372"/>
                  </a:lnTo>
                  <a:lnTo>
                    <a:pt x="100663" y="2790"/>
                  </a:lnTo>
                  <a:lnTo>
                    <a:pt x="90995" y="0"/>
                  </a:lnTo>
                  <a:lnTo>
                    <a:pt x="76777" y="2790"/>
                  </a:lnTo>
                  <a:lnTo>
                    <a:pt x="72227" y="8372"/>
                  </a:lnTo>
                  <a:lnTo>
                    <a:pt x="57440" y="13953"/>
                  </a:lnTo>
                  <a:lnTo>
                    <a:pt x="43222" y="16744"/>
                  </a:lnTo>
                  <a:lnTo>
                    <a:pt x="29004" y="19534"/>
                  </a:lnTo>
                  <a:lnTo>
                    <a:pt x="19336" y="25116"/>
                  </a:lnTo>
                  <a:lnTo>
                    <a:pt x="14786" y="33488"/>
                  </a:lnTo>
                  <a:lnTo>
                    <a:pt x="23886" y="39069"/>
                  </a:lnTo>
                  <a:lnTo>
                    <a:pt x="9668" y="41860"/>
                  </a:lnTo>
                  <a:lnTo>
                    <a:pt x="5118" y="50232"/>
                  </a:lnTo>
                  <a:lnTo>
                    <a:pt x="5118" y="58604"/>
                  </a:lnTo>
                  <a:lnTo>
                    <a:pt x="14786" y="66976"/>
                  </a:lnTo>
                  <a:lnTo>
                    <a:pt x="0" y="72558"/>
                  </a:lnTo>
                  <a:lnTo>
                    <a:pt x="0" y="78139"/>
                  </a:lnTo>
                  <a:lnTo>
                    <a:pt x="14786" y="94883"/>
                  </a:lnTo>
                  <a:lnTo>
                    <a:pt x="23886" y="89302"/>
                  </a:lnTo>
                  <a:lnTo>
                    <a:pt x="29004" y="106046"/>
                  </a:lnTo>
                  <a:lnTo>
                    <a:pt x="33554" y="114418"/>
                  </a:lnTo>
                  <a:lnTo>
                    <a:pt x="47772" y="117209"/>
                  </a:lnTo>
                  <a:lnTo>
                    <a:pt x="81327" y="120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5" name="Shape 155"/>
            <p:cNvSpPr/>
            <p:nvPr/>
          </p:nvSpPr>
          <p:spPr>
            <a:xfrm>
              <a:off x="3427" y="2084"/>
              <a:ext cx="750" cy="888"/>
            </a:xfrm>
            <a:custGeom>
              <a:avLst/>
              <a:gdLst/>
              <a:ahLst/>
              <a:cxnLst/>
              <a:rect l="0" t="0" r="0" b="0"/>
              <a:pathLst>
                <a:path w="120000" h="120000" extrusionOk="0">
                  <a:moveTo>
                    <a:pt x="31040" y="116756"/>
                  </a:moveTo>
                  <a:lnTo>
                    <a:pt x="36480" y="114594"/>
                  </a:lnTo>
                  <a:lnTo>
                    <a:pt x="49920" y="117837"/>
                  </a:lnTo>
                  <a:lnTo>
                    <a:pt x="56640" y="120000"/>
                  </a:lnTo>
                  <a:lnTo>
                    <a:pt x="62080" y="117837"/>
                  </a:lnTo>
                  <a:lnTo>
                    <a:pt x="71520" y="118918"/>
                  </a:lnTo>
                  <a:lnTo>
                    <a:pt x="78240" y="117837"/>
                  </a:lnTo>
                  <a:lnTo>
                    <a:pt x="89120" y="114594"/>
                  </a:lnTo>
                  <a:lnTo>
                    <a:pt x="98560" y="116756"/>
                  </a:lnTo>
                  <a:lnTo>
                    <a:pt x="98560" y="112432"/>
                  </a:lnTo>
                  <a:lnTo>
                    <a:pt x="95840" y="108108"/>
                  </a:lnTo>
                  <a:lnTo>
                    <a:pt x="101120" y="104864"/>
                  </a:lnTo>
                  <a:lnTo>
                    <a:pt x="102560" y="100540"/>
                  </a:lnTo>
                  <a:lnTo>
                    <a:pt x="108000" y="100540"/>
                  </a:lnTo>
                  <a:lnTo>
                    <a:pt x="109280" y="96216"/>
                  </a:lnTo>
                  <a:lnTo>
                    <a:pt x="97120" y="88648"/>
                  </a:lnTo>
                  <a:lnTo>
                    <a:pt x="87680" y="82162"/>
                  </a:lnTo>
                  <a:lnTo>
                    <a:pt x="89120" y="78918"/>
                  </a:lnTo>
                  <a:lnTo>
                    <a:pt x="83680" y="73513"/>
                  </a:lnTo>
                  <a:lnTo>
                    <a:pt x="89120" y="70270"/>
                  </a:lnTo>
                  <a:lnTo>
                    <a:pt x="95840" y="69189"/>
                  </a:lnTo>
                  <a:lnTo>
                    <a:pt x="102560" y="65945"/>
                  </a:lnTo>
                  <a:lnTo>
                    <a:pt x="109280" y="63783"/>
                  </a:lnTo>
                  <a:lnTo>
                    <a:pt x="110560" y="59459"/>
                  </a:lnTo>
                  <a:lnTo>
                    <a:pt x="116000" y="59459"/>
                  </a:lnTo>
                  <a:lnTo>
                    <a:pt x="120000" y="61621"/>
                  </a:lnTo>
                  <a:lnTo>
                    <a:pt x="120000" y="52972"/>
                  </a:lnTo>
                  <a:lnTo>
                    <a:pt x="116000" y="48648"/>
                  </a:lnTo>
                  <a:lnTo>
                    <a:pt x="118720" y="43243"/>
                  </a:lnTo>
                  <a:lnTo>
                    <a:pt x="114720" y="37837"/>
                  </a:lnTo>
                  <a:lnTo>
                    <a:pt x="114720" y="33513"/>
                  </a:lnTo>
                  <a:lnTo>
                    <a:pt x="106560" y="29189"/>
                  </a:lnTo>
                  <a:lnTo>
                    <a:pt x="110560" y="22702"/>
                  </a:lnTo>
                  <a:lnTo>
                    <a:pt x="109280" y="18378"/>
                  </a:lnTo>
                  <a:lnTo>
                    <a:pt x="108000" y="11891"/>
                  </a:lnTo>
                  <a:lnTo>
                    <a:pt x="102560" y="10810"/>
                  </a:lnTo>
                  <a:lnTo>
                    <a:pt x="97120" y="8648"/>
                  </a:lnTo>
                  <a:lnTo>
                    <a:pt x="98560" y="4324"/>
                  </a:lnTo>
                  <a:lnTo>
                    <a:pt x="94400" y="2162"/>
                  </a:lnTo>
                  <a:lnTo>
                    <a:pt x="93120" y="4324"/>
                  </a:lnTo>
                  <a:lnTo>
                    <a:pt x="91680" y="6486"/>
                  </a:lnTo>
                  <a:lnTo>
                    <a:pt x="89120" y="5405"/>
                  </a:lnTo>
                  <a:lnTo>
                    <a:pt x="87680" y="5405"/>
                  </a:lnTo>
                  <a:lnTo>
                    <a:pt x="86400" y="5405"/>
                  </a:lnTo>
                  <a:lnTo>
                    <a:pt x="82240" y="8648"/>
                  </a:lnTo>
                  <a:lnTo>
                    <a:pt x="76960" y="9729"/>
                  </a:lnTo>
                  <a:lnTo>
                    <a:pt x="74240" y="12972"/>
                  </a:lnTo>
                  <a:lnTo>
                    <a:pt x="70240" y="12972"/>
                  </a:lnTo>
                  <a:lnTo>
                    <a:pt x="66080" y="11891"/>
                  </a:lnTo>
                  <a:lnTo>
                    <a:pt x="68800" y="8648"/>
                  </a:lnTo>
                  <a:lnTo>
                    <a:pt x="67520" y="4324"/>
                  </a:lnTo>
                  <a:lnTo>
                    <a:pt x="63360" y="7567"/>
                  </a:lnTo>
                  <a:lnTo>
                    <a:pt x="55360" y="5405"/>
                  </a:lnTo>
                  <a:lnTo>
                    <a:pt x="55360" y="2162"/>
                  </a:lnTo>
                  <a:lnTo>
                    <a:pt x="53920" y="1081"/>
                  </a:lnTo>
                  <a:lnTo>
                    <a:pt x="40480" y="0"/>
                  </a:lnTo>
                  <a:lnTo>
                    <a:pt x="43200" y="3243"/>
                  </a:lnTo>
                  <a:lnTo>
                    <a:pt x="39200" y="5405"/>
                  </a:lnTo>
                  <a:lnTo>
                    <a:pt x="39200" y="8648"/>
                  </a:lnTo>
                  <a:lnTo>
                    <a:pt x="44480" y="15135"/>
                  </a:lnTo>
                  <a:lnTo>
                    <a:pt x="40480" y="15135"/>
                  </a:lnTo>
                  <a:lnTo>
                    <a:pt x="37760" y="15135"/>
                  </a:lnTo>
                  <a:lnTo>
                    <a:pt x="36480" y="17297"/>
                  </a:lnTo>
                  <a:lnTo>
                    <a:pt x="35200" y="18378"/>
                  </a:lnTo>
                  <a:lnTo>
                    <a:pt x="33760" y="18378"/>
                  </a:lnTo>
                  <a:lnTo>
                    <a:pt x="29760" y="17297"/>
                  </a:lnTo>
                  <a:lnTo>
                    <a:pt x="21600" y="17297"/>
                  </a:lnTo>
                  <a:lnTo>
                    <a:pt x="17600" y="19459"/>
                  </a:lnTo>
                  <a:lnTo>
                    <a:pt x="17600" y="22702"/>
                  </a:lnTo>
                  <a:lnTo>
                    <a:pt x="18880" y="28108"/>
                  </a:lnTo>
                  <a:lnTo>
                    <a:pt x="16320" y="33513"/>
                  </a:lnTo>
                  <a:lnTo>
                    <a:pt x="12160" y="34594"/>
                  </a:lnTo>
                  <a:lnTo>
                    <a:pt x="16320" y="37837"/>
                  </a:lnTo>
                  <a:lnTo>
                    <a:pt x="14880" y="42162"/>
                  </a:lnTo>
                  <a:lnTo>
                    <a:pt x="10880" y="43243"/>
                  </a:lnTo>
                  <a:lnTo>
                    <a:pt x="10880" y="46486"/>
                  </a:lnTo>
                  <a:lnTo>
                    <a:pt x="2720" y="47567"/>
                  </a:lnTo>
                  <a:lnTo>
                    <a:pt x="2720" y="51891"/>
                  </a:lnTo>
                  <a:lnTo>
                    <a:pt x="2720" y="58378"/>
                  </a:lnTo>
                  <a:lnTo>
                    <a:pt x="0" y="60540"/>
                  </a:lnTo>
                  <a:lnTo>
                    <a:pt x="0" y="63783"/>
                  </a:lnTo>
                  <a:lnTo>
                    <a:pt x="1440" y="64864"/>
                  </a:lnTo>
                  <a:lnTo>
                    <a:pt x="5440" y="68108"/>
                  </a:lnTo>
                  <a:lnTo>
                    <a:pt x="5440" y="72432"/>
                  </a:lnTo>
                  <a:lnTo>
                    <a:pt x="2720" y="74594"/>
                  </a:lnTo>
                  <a:lnTo>
                    <a:pt x="1440" y="74594"/>
                  </a:lnTo>
                  <a:lnTo>
                    <a:pt x="1440" y="77837"/>
                  </a:lnTo>
                  <a:lnTo>
                    <a:pt x="6880" y="81081"/>
                  </a:lnTo>
                  <a:lnTo>
                    <a:pt x="4160" y="85405"/>
                  </a:lnTo>
                  <a:lnTo>
                    <a:pt x="8160" y="89729"/>
                  </a:lnTo>
                  <a:lnTo>
                    <a:pt x="12160" y="90810"/>
                  </a:lnTo>
                  <a:lnTo>
                    <a:pt x="21600" y="92972"/>
                  </a:lnTo>
                  <a:lnTo>
                    <a:pt x="29760" y="95135"/>
                  </a:lnTo>
                  <a:lnTo>
                    <a:pt x="24320" y="99459"/>
                  </a:lnTo>
                  <a:lnTo>
                    <a:pt x="23040" y="104864"/>
                  </a:lnTo>
                  <a:lnTo>
                    <a:pt x="20320" y="116756"/>
                  </a:lnTo>
                  <a:lnTo>
                    <a:pt x="18880" y="116756"/>
                  </a:lnTo>
                  <a:lnTo>
                    <a:pt x="23040" y="117837"/>
                  </a:lnTo>
                  <a:lnTo>
                    <a:pt x="31040" y="116756"/>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6" name="Shape 156"/>
            <p:cNvSpPr/>
            <p:nvPr/>
          </p:nvSpPr>
          <p:spPr>
            <a:xfrm>
              <a:off x="3616" y="1744"/>
              <a:ext cx="211" cy="344"/>
            </a:xfrm>
            <a:custGeom>
              <a:avLst/>
              <a:gdLst/>
              <a:ahLst/>
              <a:cxnLst/>
              <a:rect l="0" t="0" r="0" b="0"/>
              <a:pathLst>
                <a:path w="120000" h="120000" extrusionOk="0">
                  <a:moveTo>
                    <a:pt x="81327" y="120000"/>
                  </a:moveTo>
                  <a:lnTo>
                    <a:pt x="67109" y="108837"/>
                  </a:lnTo>
                  <a:lnTo>
                    <a:pt x="81327" y="108837"/>
                  </a:lnTo>
                  <a:lnTo>
                    <a:pt x="72227" y="97674"/>
                  </a:lnTo>
                  <a:lnTo>
                    <a:pt x="72227" y="86511"/>
                  </a:lnTo>
                  <a:lnTo>
                    <a:pt x="96113" y="64186"/>
                  </a:lnTo>
                  <a:lnTo>
                    <a:pt x="105781" y="66976"/>
                  </a:lnTo>
                  <a:lnTo>
                    <a:pt x="120000" y="47441"/>
                  </a:lnTo>
                  <a:lnTo>
                    <a:pt x="100663" y="39069"/>
                  </a:lnTo>
                  <a:lnTo>
                    <a:pt x="96113" y="25116"/>
                  </a:lnTo>
                  <a:lnTo>
                    <a:pt x="100663" y="8372"/>
                  </a:lnTo>
                  <a:lnTo>
                    <a:pt x="100663" y="2790"/>
                  </a:lnTo>
                  <a:lnTo>
                    <a:pt x="90995" y="0"/>
                  </a:lnTo>
                  <a:lnTo>
                    <a:pt x="76777" y="2790"/>
                  </a:lnTo>
                  <a:lnTo>
                    <a:pt x="72227" y="8372"/>
                  </a:lnTo>
                  <a:lnTo>
                    <a:pt x="57440" y="13953"/>
                  </a:lnTo>
                  <a:lnTo>
                    <a:pt x="43222" y="16744"/>
                  </a:lnTo>
                  <a:lnTo>
                    <a:pt x="29004" y="19534"/>
                  </a:lnTo>
                  <a:lnTo>
                    <a:pt x="19336" y="25116"/>
                  </a:lnTo>
                  <a:lnTo>
                    <a:pt x="14786" y="33488"/>
                  </a:lnTo>
                  <a:lnTo>
                    <a:pt x="23886" y="39069"/>
                  </a:lnTo>
                  <a:lnTo>
                    <a:pt x="9668" y="41860"/>
                  </a:lnTo>
                  <a:lnTo>
                    <a:pt x="5118" y="50232"/>
                  </a:lnTo>
                  <a:lnTo>
                    <a:pt x="5118" y="58604"/>
                  </a:lnTo>
                  <a:lnTo>
                    <a:pt x="14786" y="66976"/>
                  </a:lnTo>
                  <a:lnTo>
                    <a:pt x="0" y="72558"/>
                  </a:lnTo>
                  <a:lnTo>
                    <a:pt x="0" y="78139"/>
                  </a:lnTo>
                  <a:lnTo>
                    <a:pt x="14786" y="94883"/>
                  </a:lnTo>
                  <a:lnTo>
                    <a:pt x="23886" y="89302"/>
                  </a:lnTo>
                  <a:lnTo>
                    <a:pt x="29004" y="106046"/>
                  </a:lnTo>
                  <a:lnTo>
                    <a:pt x="33554" y="114418"/>
                  </a:lnTo>
                  <a:lnTo>
                    <a:pt x="47772" y="117209"/>
                  </a:lnTo>
                  <a:lnTo>
                    <a:pt x="81327" y="12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7" name="Shape 157"/>
            <p:cNvSpPr/>
            <p:nvPr/>
          </p:nvSpPr>
          <p:spPr>
            <a:xfrm>
              <a:off x="3422" y="2079"/>
              <a:ext cx="750" cy="888"/>
            </a:xfrm>
            <a:custGeom>
              <a:avLst/>
              <a:gdLst/>
              <a:ahLst/>
              <a:cxnLst/>
              <a:rect l="0" t="0" r="0" b="0"/>
              <a:pathLst>
                <a:path w="120000" h="120000" extrusionOk="0">
                  <a:moveTo>
                    <a:pt x="31040" y="116756"/>
                  </a:moveTo>
                  <a:lnTo>
                    <a:pt x="36480" y="114594"/>
                  </a:lnTo>
                  <a:lnTo>
                    <a:pt x="49920" y="117837"/>
                  </a:lnTo>
                  <a:lnTo>
                    <a:pt x="56640" y="120000"/>
                  </a:lnTo>
                  <a:lnTo>
                    <a:pt x="62080" y="117837"/>
                  </a:lnTo>
                  <a:lnTo>
                    <a:pt x="71520" y="118918"/>
                  </a:lnTo>
                  <a:lnTo>
                    <a:pt x="78240" y="117837"/>
                  </a:lnTo>
                  <a:lnTo>
                    <a:pt x="89120" y="114594"/>
                  </a:lnTo>
                  <a:lnTo>
                    <a:pt x="98560" y="116756"/>
                  </a:lnTo>
                  <a:lnTo>
                    <a:pt x="98560" y="112432"/>
                  </a:lnTo>
                  <a:lnTo>
                    <a:pt x="95840" y="108108"/>
                  </a:lnTo>
                  <a:lnTo>
                    <a:pt x="101120" y="104864"/>
                  </a:lnTo>
                  <a:lnTo>
                    <a:pt x="102560" y="100540"/>
                  </a:lnTo>
                  <a:lnTo>
                    <a:pt x="108000" y="100540"/>
                  </a:lnTo>
                  <a:lnTo>
                    <a:pt x="109280" y="96216"/>
                  </a:lnTo>
                  <a:lnTo>
                    <a:pt x="97120" y="88648"/>
                  </a:lnTo>
                  <a:lnTo>
                    <a:pt x="87680" y="82162"/>
                  </a:lnTo>
                  <a:lnTo>
                    <a:pt x="89120" y="78918"/>
                  </a:lnTo>
                  <a:lnTo>
                    <a:pt x="83680" y="73513"/>
                  </a:lnTo>
                  <a:lnTo>
                    <a:pt x="89120" y="70270"/>
                  </a:lnTo>
                  <a:lnTo>
                    <a:pt x="95840" y="69189"/>
                  </a:lnTo>
                  <a:lnTo>
                    <a:pt x="102560" y="65945"/>
                  </a:lnTo>
                  <a:lnTo>
                    <a:pt x="109280" y="63783"/>
                  </a:lnTo>
                  <a:lnTo>
                    <a:pt x="110560" y="59459"/>
                  </a:lnTo>
                  <a:lnTo>
                    <a:pt x="116000" y="59459"/>
                  </a:lnTo>
                  <a:lnTo>
                    <a:pt x="120000" y="61621"/>
                  </a:lnTo>
                  <a:lnTo>
                    <a:pt x="120000" y="52972"/>
                  </a:lnTo>
                  <a:lnTo>
                    <a:pt x="116000" y="48648"/>
                  </a:lnTo>
                  <a:lnTo>
                    <a:pt x="118720" y="43243"/>
                  </a:lnTo>
                  <a:lnTo>
                    <a:pt x="114720" y="37837"/>
                  </a:lnTo>
                  <a:lnTo>
                    <a:pt x="114720" y="33513"/>
                  </a:lnTo>
                  <a:lnTo>
                    <a:pt x="106560" y="29189"/>
                  </a:lnTo>
                  <a:lnTo>
                    <a:pt x="110560" y="22702"/>
                  </a:lnTo>
                  <a:lnTo>
                    <a:pt x="109280" y="18378"/>
                  </a:lnTo>
                  <a:lnTo>
                    <a:pt x="108000" y="11891"/>
                  </a:lnTo>
                  <a:lnTo>
                    <a:pt x="102560" y="10810"/>
                  </a:lnTo>
                  <a:lnTo>
                    <a:pt x="97120" y="8648"/>
                  </a:lnTo>
                  <a:lnTo>
                    <a:pt x="98560" y="4324"/>
                  </a:lnTo>
                  <a:lnTo>
                    <a:pt x="94400" y="2162"/>
                  </a:lnTo>
                  <a:lnTo>
                    <a:pt x="93120" y="4324"/>
                  </a:lnTo>
                  <a:lnTo>
                    <a:pt x="91680" y="6486"/>
                  </a:lnTo>
                  <a:lnTo>
                    <a:pt x="89120" y="5405"/>
                  </a:lnTo>
                  <a:lnTo>
                    <a:pt x="87680" y="5405"/>
                  </a:lnTo>
                  <a:lnTo>
                    <a:pt x="86400" y="5405"/>
                  </a:lnTo>
                  <a:lnTo>
                    <a:pt x="82240" y="8648"/>
                  </a:lnTo>
                  <a:lnTo>
                    <a:pt x="76960" y="9729"/>
                  </a:lnTo>
                  <a:lnTo>
                    <a:pt x="74240" y="12972"/>
                  </a:lnTo>
                  <a:lnTo>
                    <a:pt x="70240" y="12972"/>
                  </a:lnTo>
                  <a:lnTo>
                    <a:pt x="66080" y="11891"/>
                  </a:lnTo>
                  <a:lnTo>
                    <a:pt x="68800" y="8648"/>
                  </a:lnTo>
                  <a:lnTo>
                    <a:pt x="67520" y="4324"/>
                  </a:lnTo>
                  <a:lnTo>
                    <a:pt x="63360" y="7567"/>
                  </a:lnTo>
                  <a:lnTo>
                    <a:pt x="55360" y="5405"/>
                  </a:lnTo>
                  <a:lnTo>
                    <a:pt x="55360" y="2162"/>
                  </a:lnTo>
                  <a:lnTo>
                    <a:pt x="53920" y="1081"/>
                  </a:lnTo>
                  <a:lnTo>
                    <a:pt x="40480" y="0"/>
                  </a:lnTo>
                  <a:lnTo>
                    <a:pt x="43200" y="3243"/>
                  </a:lnTo>
                  <a:lnTo>
                    <a:pt x="39200" y="5405"/>
                  </a:lnTo>
                  <a:lnTo>
                    <a:pt x="39200" y="8648"/>
                  </a:lnTo>
                  <a:lnTo>
                    <a:pt x="44480" y="15135"/>
                  </a:lnTo>
                  <a:lnTo>
                    <a:pt x="40480" y="15135"/>
                  </a:lnTo>
                  <a:lnTo>
                    <a:pt x="37760" y="15135"/>
                  </a:lnTo>
                  <a:lnTo>
                    <a:pt x="36480" y="17297"/>
                  </a:lnTo>
                  <a:lnTo>
                    <a:pt x="35200" y="18378"/>
                  </a:lnTo>
                  <a:lnTo>
                    <a:pt x="33760" y="18378"/>
                  </a:lnTo>
                  <a:lnTo>
                    <a:pt x="29760" y="17297"/>
                  </a:lnTo>
                  <a:lnTo>
                    <a:pt x="21600" y="17297"/>
                  </a:lnTo>
                  <a:lnTo>
                    <a:pt x="17600" y="19459"/>
                  </a:lnTo>
                  <a:lnTo>
                    <a:pt x="17600" y="22702"/>
                  </a:lnTo>
                  <a:lnTo>
                    <a:pt x="18880" y="28108"/>
                  </a:lnTo>
                  <a:lnTo>
                    <a:pt x="16320" y="33513"/>
                  </a:lnTo>
                  <a:lnTo>
                    <a:pt x="12160" y="34594"/>
                  </a:lnTo>
                  <a:lnTo>
                    <a:pt x="16320" y="37837"/>
                  </a:lnTo>
                  <a:lnTo>
                    <a:pt x="14880" y="42162"/>
                  </a:lnTo>
                  <a:lnTo>
                    <a:pt x="10880" y="43243"/>
                  </a:lnTo>
                  <a:lnTo>
                    <a:pt x="10880" y="46486"/>
                  </a:lnTo>
                  <a:lnTo>
                    <a:pt x="2720" y="47567"/>
                  </a:lnTo>
                  <a:lnTo>
                    <a:pt x="2720" y="51891"/>
                  </a:lnTo>
                  <a:lnTo>
                    <a:pt x="2720" y="58378"/>
                  </a:lnTo>
                  <a:lnTo>
                    <a:pt x="0" y="60540"/>
                  </a:lnTo>
                  <a:lnTo>
                    <a:pt x="0" y="63783"/>
                  </a:lnTo>
                  <a:lnTo>
                    <a:pt x="1440" y="64864"/>
                  </a:lnTo>
                  <a:lnTo>
                    <a:pt x="5440" y="68108"/>
                  </a:lnTo>
                  <a:lnTo>
                    <a:pt x="5440" y="72432"/>
                  </a:lnTo>
                  <a:lnTo>
                    <a:pt x="2720" y="74594"/>
                  </a:lnTo>
                  <a:lnTo>
                    <a:pt x="1440" y="74594"/>
                  </a:lnTo>
                  <a:lnTo>
                    <a:pt x="1440" y="77837"/>
                  </a:lnTo>
                  <a:lnTo>
                    <a:pt x="6880" y="81081"/>
                  </a:lnTo>
                  <a:lnTo>
                    <a:pt x="4160" y="85405"/>
                  </a:lnTo>
                  <a:lnTo>
                    <a:pt x="8160" y="89729"/>
                  </a:lnTo>
                  <a:lnTo>
                    <a:pt x="12160" y="90810"/>
                  </a:lnTo>
                  <a:lnTo>
                    <a:pt x="21600" y="92972"/>
                  </a:lnTo>
                  <a:lnTo>
                    <a:pt x="29760" y="95135"/>
                  </a:lnTo>
                  <a:lnTo>
                    <a:pt x="24320" y="99459"/>
                  </a:lnTo>
                  <a:lnTo>
                    <a:pt x="23040" y="104864"/>
                  </a:lnTo>
                  <a:lnTo>
                    <a:pt x="20320" y="116756"/>
                  </a:lnTo>
                  <a:lnTo>
                    <a:pt x="18880" y="116756"/>
                  </a:lnTo>
                  <a:lnTo>
                    <a:pt x="23040" y="117837"/>
                  </a:lnTo>
                  <a:lnTo>
                    <a:pt x="31040" y="116756"/>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8" name="Shape 158"/>
            <p:cNvSpPr/>
            <p:nvPr/>
          </p:nvSpPr>
          <p:spPr>
            <a:xfrm>
              <a:off x="3397" y="2928"/>
              <a:ext cx="420" cy="231"/>
            </a:xfrm>
            <a:custGeom>
              <a:avLst/>
              <a:gdLst/>
              <a:ahLst/>
              <a:cxnLst/>
              <a:rect l="0" t="0" r="0" b="0"/>
              <a:pathLst>
                <a:path w="120000" h="120000" extrusionOk="0">
                  <a:moveTo>
                    <a:pt x="105748" y="53793"/>
                  </a:moveTo>
                  <a:lnTo>
                    <a:pt x="100902" y="45517"/>
                  </a:lnTo>
                  <a:lnTo>
                    <a:pt x="93776" y="37241"/>
                  </a:lnTo>
                  <a:lnTo>
                    <a:pt x="96057" y="16551"/>
                  </a:lnTo>
                  <a:lnTo>
                    <a:pt x="96057" y="12413"/>
                  </a:lnTo>
                  <a:lnTo>
                    <a:pt x="72114" y="0"/>
                  </a:lnTo>
                  <a:lnTo>
                    <a:pt x="62422" y="8275"/>
                  </a:lnTo>
                  <a:lnTo>
                    <a:pt x="48171" y="12413"/>
                  </a:lnTo>
                  <a:lnTo>
                    <a:pt x="40760" y="8275"/>
                  </a:lnTo>
                  <a:lnTo>
                    <a:pt x="33634" y="16551"/>
                  </a:lnTo>
                  <a:lnTo>
                    <a:pt x="23942" y="20689"/>
                  </a:lnTo>
                  <a:lnTo>
                    <a:pt x="21662" y="37241"/>
                  </a:lnTo>
                  <a:lnTo>
                    <a:pt x="14536" y="45517"/>
                  </a:lnTo>
                  <a:lnTo>
                    <a:pt x="11971" y="57931"/>
                  </a:lnTo>
                  <a:lnTo>
                    <a:pt x="2565" y="78620"/>
                  </a:lnTo>
                  <a:lnTo>
                    <a:pt x="0" y="95172"/>
                  </a:lnTo>
                  <a:lnTo>
                    <a:pt x="9691" y="86896"/>
                  </a:lnTo>
                  <a:lnTo>
                    <a:pt x="21662" y="95172"/>
                  </a:lnTo>
                  <a:lnTo>
                    <a:pt x="23942" y="103448"/>
                  </a:lnTo>
                  <a:lnTo>
                    <a:pt x="28788" y="115862"/>
                  </a:lnTo>
                  <a:lnTo>
                    <a:pt x="50451" y="111724"/>
                  </a:lnTo>
                  <a:lnTo>
                    <a:pt x="62422" y="78620"/>
                  </a:lnTo>
                  <a:lnTo>
                    <a:pt x="81805" y="120000"/>
                  </a:lnTo>
                  <a:lnTo>
                    <a:pt x="88931" y="78620"/>
                  </a:lnTo>
                  <a:lnTo>
                    <a:pt x="100902" y="82758"/>
                  </a:lnTo>
                  <a:lnTo>
                    <a:pt x="108028" y="74482"/>
                  </a:lnTo>
                  <a:lnTo>
                    <a:pt x="117719" y="74482"/>
                  </a:lnTo>
                  <a:lnTo>
                    <a:pt x="120000" y="70344"/>
                  </a:lnTo>
                  <a:lnTo>
                    <a:pt x="117719" y="49655"/>
                  </a:lnTo>
                  <a:lnTo>
                    <a:pt x="105748" y="53793"/>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59" name="Shape 159"/>
            <p:cNvSpPr/>
            <p:nvPr/>
          </p:nvSpPr>
          <p:spPr>
            <a:xfrm>
              <a:off x="3727" y="2760"/>
              <a:ext cx="682" cy="311"/>
            </a:xfrm>
            <a:custGeom>
              <a:avLst/>
              <a:gdLst/>
              <a:ahLst/>
              <a:cxnLst/>
              <a:rect l="0" t="0" r="0" b="0"/>
              <a:pathLst>
                <a:path w="120000" h="120000" extrusionOk="0">
                  <a:moveTo>
                    <a:pt x="83049" y="116923"/>
                  </a:moveTo>
                  <a:lnTo>
                    <a:pt x="88856" y="107692"/>
                  </a:lnTo>
                  <a:lnTo>
                    <a:pt x="97829" y="107692"/>
                  </a:lnTo>
                  <a:lnTo>
                    <a:pt x="105219" y="104615"/>
                  </a:lnTo>
                  <a:lnTo>
                    <a:pt x="105219" y="95384"/>
                  </a:lnTo>
                  <a:lnTo>
                    <a:pt x="109618" y="86153"/>
                  </a:lnTo>
                  <a:lnTo>
                    <a:pt x="111202" y="70769"/>
                  </a:lnTo>
                  <a:lnTo>
                    <a:pt x="111202" y="55384"/>
                  </a:lnTo>
                  <a:lnTo>
                    <a:pt x="118592" y="49230"/>
                  </a:lnTo>
                  <a:lnTo>
                    <a:pt x="119999" y="36923"/>
                  </a:lnTo>
                  <a:lnTo>
                    <a:pt x="114193" y="27692"/>
                  </a:lnTo>
                  <a:lnTo>
                    <a:pt x="114193" y="9230"/>
                  </a:lnTo>
                  <a:lnTo>
                    <a:pt x="99237" y="9230"/>
                  </a:lnTo>
                  <a:lnTo>
                    <a:pt x="85865" y="0"/>
                  </a:lnTo>
                  <a:lnTo>
                    <a:pt x="81466" y="18461"/>
                  </a:lnTo>
                  <a:lnTo>
                    <a:pt x="72668" y="24615"/>
                  </a:lnTo>
                  <a:lnTo>
                    <a:pt x="65278" y="15384"/>
                  </a:lnTo>
                  <a:lnTo>
                    <a:pt x="65278" y="24615"/>
                  </a:lnTo>
                  <a:lnTo>
                    <a:pt x="59296" y="24615"/>
                  </a:lnTo>
                  <a:lnTo>
                    <a:pt x="57712" y="36923"/>
                  </a:lnTo>
                  <a:lnTo>
                    <a:pt x="51906" y="46153"/>
                  </a:lnTo>
                  <a:lnTo>
                    <a:pt x="54897" y="58461"/>
                  </a:lnTo>
                  <a:lnTo>
                    <a:pt x="54897" y="70769"/>
                  </a:lnTo>
                  <a:lnTo>
                    <a:pt x="44516" y="64615"/>
                  </a:lnTo>
                  <a:lnTo>
                    <a:pt x="32551" y="73846"/>
                  </a:lnTo>
                  <a:lnTo>
                    <a:pt x="25161" y="76923"/>
                  </a:lnTo>
                  <a:lnTo>
                    <a:pt x="14780" y="73846"/>
                  </a:lnTo>
                  <a:lnTo>
                    <a:pt x="8797" y="80000"/>
                  </a:lnTo>
                  <a:lnTo>
                    <a:pt x="1407" y="76923"/>
                  </a:lnTo>
                  <a:lnTo>
                    <a:pt x="0" y="92307"/>
                  </a:lnTo>
                  <a:lnTo>
                    <a:pt x="4398" y="98461"/>
                  </a:lnTo>
                  <a:lnTo>
                    <a:pt x="7390" y="104615"/>
                  </a:lnTo>
                  <a:lnTo>
                    <a:pt x="14780" y="101538"/>
                  </a:lnTo>
                  <a:lnTo>
                    <a:pt x="16187" y="116923"/>
                  </a:lnTo>
                  <a:lnTo>
                    <a:pt x="17771" y="107692"/>
                  </a:lnTo>
                  <a:lnTo>
                    <a:pt x="23753" y="110769"/>
                  </a:lnTo>
                  <a:lnTo>
                    <a:pt x="29560" y="98461"/>
                  </a:lnTo>
                  <a:lnTo>
                    <a:pt x="42932" y="95384"/>
                  </a:lnTo>
                  <a:lnTo>
                    <a:pt x="45923" y="104615"/>
                  </a:lnTo>
                  <a:lnTo>
                    <a:pt x="66686" y="116923"/>
                  </a:lnTo>
                  <a:lnTo>
                    <a:pt x="66686" y="120000"/>
                  </a:lnTo>
                  <a:lnTo>
                    <a:pt x="72668" y="116923"/>
                  </a:lnTo>
                  <a:lnTo>
                    <a:pt x="83049" y="116923"/>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0" name="Shape 160"/>
            <p:cNvSpPr/>
            <p:nvPr/>
          </p:nvSpPr>
          <p:spPr>
            <a:xfrm>
              <a:off x="3397" y="2928"/>
              <a:ext cx="420" cy="231"/>
            </a:xfrm>
            <a:custGeom>
              <a:avLst/>
              <a:gdLst/>
              <a:ahLst/>
              <a:cxnLst/>
              <a:rect l="0" t="0" r="0" b="0"/>
              <a:pathLst>
                <a:path w="120000" h="120000" extrusionOk="0">
                  <a:moveTo>
                    <a:pt x="105748" y="53793"/>
                  </a:moveTo>
                  <a:lnTo>
                    <a:pt x="100902" y="45517"/>
                  </a:lnTo>
                  <a:lnTo>
                    <a:pt x="93776" y="37241"/>
                  </a:lnTo>
                  <a:lnTo>
                    <a:pt x="96057" y="16551"/>
                  </a:lnTo>
                  <a:lnTo>
                    <a:pt x="96057" y="12413"/>
                  </a:lnTo>
                  <a:lnTo>
                    <a:pt x="72114" y="0"/>
                  </a:lnTo>
                  <a:lnTo>
                    <a:pt x="62422" y="8275"/>
                  </a:lnTo>
                  <a:lnTo>
                    <a:pt x="48171" y="12413"/>
                  </a:lnTo>
                  <a:lnTo>
                    <a:pt x="40760" y="8275"/>
                  </a:lnTo>
                  <a:lnTo>
                    <a:pt x="33634" y="16551"/>
                  </a:lnTo>
                  <a:lnTo>
                    <a:pt x="23942" y="20689"/>
                  </a:lnTo>
                  <a:lnTo>
                    <a:pt x="21662" y="37241"/>
                  </a:lnTo>
                  <a:lnTo>
                    <a:pt x="14536" y="45517"/>
                  </a:lnTo>
                  <a:lnTo>
                    <a:pt x="11971" y="57931"/>
                  </a:lnTo>
                  <a:lnTo>
                    <a:pt x="2565" y="78620"/>
                  </a:lnTo>
                  <a:lnTo>
                    <a:pt x="0" y="95172"/>
                  </a:lnTo>
                  <a:lnTo>
                    <a:pt x="9691" y="86896"/>
                  </a:lnTo>
                  <a:lnTo>
                    <a:pt x="21662" y="95172"/>
                  </a:lnTo>
                  <a:lnTo>
                    <a:pt x="23942" y="103448"/>
                  </a:lnTo>
                  <a:lnTo>
                    <a:pt x="28788" y="115862"/>
                  </a:lnTo>
                  <a:lnTo>
                    <a:pt x="50451" y="111724"/>
                  </a:lnTo>
                  <a:lnTo>
                    <a:pt x="62422" y="78620"/>
                  </a:lnTo>
                  <a:lnTo>
                    <a:pt x="81805" y="120000"/>
                  </a:lnTo>
                  <a:lnTo>
                    <a:pt x="88931" y="78620"/>
                  </a:lnTo>
                  <a:lnTo>
                    <a:pt x="100902" y="82758"/>
                  </a:lnTo>
                  <a:lnTo>
                    <a:pt x="108028" y="74482"/>
                  </a:lnTo>
                  <a:lnTo>
                    <a:pt x="117719" y="74482"/>
                  </a:lnTo>
                  <a:lnTo>
                    <a:pt x="120000" y="70344"/>
                  </a:lnTo>
                  <a:lnTo>
                    <a:pt x="117719" y="49655"/>
                  </a:lnTo>
                  <a:lnTo>
                    <a:pt x="105748" y="53793"/>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1" name="Shape 161"/>
            <p:cNvSpPr/>
            <p:nvPr/>
          </p:nvSpPr>
          <p:spPr>
            <a:xfrm>
              <a:off x="3727" y="2760"/>
              <a:ext cx="682" cy="311"/>
            </a:xfrm>
            <a:custGeom>
              <a:avLst/>
              <a:gdLst/>
              <a:ahLst/>
              <a:cxnLst/>
              <a:rect l="0" t="0" r="0" b="0"/>
              <a:pathLst>
                <a:path w="120000" h="120000" extrusionOk="0">
                  <a:moveTo>
                    <a:pt x="83049" y="116923"/>
                  </a:moveTo>
                  <a:lnTo>
                    <a:pt x="88856" y="107692"/>
                  </a:lnTo>
                  <a:lnTo>
                    <a:pt x="97829" y="107692"/>
                  </a:lnTo>
                  <a:lnTo>
                    <a:pt x="105219" y="104615"/>
                  </a:lnTo>
                  <a:lnTo>
                    <a:pt x="105219" y="95384"/>
                  </a:lnTo>
                  <a:lnTo>
                    <a:pt x="109618" y="86153"/>
                  </a:lnTo>
                  <a:lnTo>
                    <a:pt x="111202" y="70769"/>
                  </a:lnTo>
                  <a:lnTo>
                    <a:pt x="111202" y="55384"/>
                  </a:lnTo>
                  <a:lnTo>
                    <a:pt x="118592" y="49230"/>
                  </a:lnTo>
                  <a:lnTo>
                    <a:pt x="119999" y="36923"/>
                  </a:lnTo>
                  <a:lnTo>
                    <a:pt x="114193" y="27692"/>
                  </a:lnTo>
                  <a:lnTo>
                    <a:pt x="114193" y="9230"/>
                  </a:lnTo>
                  <a:lnTo>
                    <a:pt x="99237" y="9230"/>
                  </a:lnTo>
                  <a:lnTo>
                    <a:pt x="85865" y="0"/>
                  </a:lnTo>
                  <a:lnTo>
                    <a:pt x="81466" y="18461"/>
                  </a:lnTo>
                  <a:lnTo>
                    <a:pt x="72668" y="24615"/>
                  </a:lnTo>
                  <a:lnTo>
                    <a:pt x="65278" y="15384"/>
                  </a:lnTo>
                  <a:lnTo>
                    <a:pt x="65278" y="24615"/>
                  </a:lnTo>
                  <a:lnTo>
                    <a:pt x="59296" y="24615"/>
                  </a:lnTo>
                  <a:lnTo>
                    <a:pt x="57712" y="36923"/>
                  </a:lnTo>
                  <a:lnTo>
                    <a:pt x="51906" y="46153"/>
                  </a:lnTo>
                  <a:lnTo>
                    <a:pt x="54897" y="58461"/>
                  </a:lnTo>
                  <a:lnTo>
                    <a:pt x="54897" y="70769"/>
                  </a:lnTo>
                  <a:lnTo>
                    <a:pt x="44516" y="64615"/>
                  </a:lnTo>
                  <a:lnTo>
                    <a:pt x="32551" y="73846"/>
                  </a:lnTo>
                  <a:lnTo>
                    <a:pt x="25161" y="76923"/>
                  </a:lnTo>
                  <a:lnTo>
                    <a:pt x="14780" y="73846"/>
                  </a:lnTo>
                  <a:lnTo>
                    <a:pt x="8797" y="80000"/>
                  </a:lnTo>
                  <a:lnTo>
                    <a:pt x="1407" y="76923"/>
                  </a:lnTo>
                  <a:lnTo>
                    <a:pt x="0" y="92307"/>
                  </a:lnTo>
                  <a:lnTo>
                    <a:pt x="4398" y="98461"/>
                  </a:lnTo>
                  <a:lnTo>
                    <a:pt x="7390" y="104615"/>
                  </a:lnTo>
                  <a:lnTo>
                    <a:pt x="14780" y="101538"/>
                  </a:lnTo>
                  <a:lnTo>
                    <a:pt x="16187" y="116923"/>
                  </a:lnTo>
                  <a:lnTo>
                    <a:pt x="17771" y="107692"/>
                  </a:lnTo>
                  <a:lnTo>
                    <a:pt x="23753" y="110769"/>
                  </a:lnTo>
                  <a:lnTo>
                    <a:pt x="29560" y="98461"/>
                  </a:lnTo>
                  <a:lnTo>
                    <a:pt x="42932" y="95384"/>
                  </a:lnTo>
                  <a:lnTo>
                    <a:pt x="45923" y="104615"/>
                  </a:lnTo>
                  <a:lnTo>
                    <a:pt x="66686" y="116923"/>
                  </a:lnTo>
                  <a:lnTo>
                    <a:pt x="66686" y="120000"/>
                  </a:lnTo>
                  <a:lnTo>
                    <a:pt x="72668" y="116923"/>
                  </a:lnTo>
                  <a:lnTo>
                    <a:pt x="83049" y="116923"/>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2" name="Shape 162"/>
            <p:cNvSpPr/>
            <p:nvPr/>
          </p:nvSpPr>
          <p:spPr>
            <a:xfrm>
              <a:off x="3945" y="2512"/>
              <a:ext cx="581" cy="311"/>
            </a:xfrm>
            <a:custGeom>
              <a:avLst/>
              <a:gdLst/>
              <a:ahLst/>
              <a:cxnLst/>
              <a:rect l="0" t="0" r="0" b="0"/>
              <a:pathLst>
                <a:path w="120000" h="120000" extrusionOk="0">
                  <a:moveTo>
                    <a:pt x="102650" y="95384"/>
                  </a:moveTo>
                  <a:lnTo>
                    <a:pt x="109672" y="76923"/>
                  </a:lnTo>
                  <a:lnTo>
                    <a:pt x="114836" y="67692"/>
                  </a:lnTo>
                  <a:lnTo>
                    <a:pt x="120000" y="58461"/>
                  </a:lnTo>
                  <a:lnTo>
                    <a:pt x="116488" y="46153"/>
                  </a:lnTo>
                  <a:lnTo>
                    <a:pt x="107814" y="43076"/>
                  </a:lnTo>
                  <a:lnTo>
                    <a:pt x="99139" y="40000"/>
                  </a:lnTo>
                  <a:lnTo>
                    <a:pt x="95628" y="30769"/>
                  </a:lnTo>
                  <a:lnTo>
                    <a:pt x="85301" y="24615"/>
                  </a:lnTo>
                  <a:lnTo>
                    <a:pt x="85301" y="33846"/>
                  </a:lnTo>
                  <a:lnTo>
                    <a:pt x="79931" y="40000"/>
                  </a:lnTo>
                  <a:lnTo>
                    <a:pt x="71256" y="27692"/>
                  </a:lnTo>
                  <a:lnTo>
                    <a:pt x="73115" y="15384"/>
                  </a:lnTo>
                  <a:lnTo>
                    <a:pt x="64440" y="15384"/>
                  </a:lnTo>
                  <a:lnTo>
                    <a:pt x="55559" y="9230"/>
                  </a:lnTo>
                  <a:lnTo>
                    <a:pt x="46884" y="0"/>
                  </a:lnTo>
                  <a:lnTo>
                    <a:pt x="46884" y="9230"/>
                  </a:lnTo>
                  <a:lnTo>
                    <a:pt x="41721" y="3076"/>
                  </a:lnTo>
                  <a:lnTo>
                    <a:pt x="34698" y="3076"/>
                  </a:lnTo>
                  <a:lnTo>
                    <a:pt x="33046" y="15384"/>
                  </a:lnTo>
                  <a:lnTo>
                    <a:pt x="24371" y="21538"/>
                  </a:lnTo>
                  <a:lnTo>
                    <a:pt x="15697" y="30769"/>
                  </a:lnTo>
                  <a:lnTo>
                    <a:pt x="7022" y="33846"/>
                  </a:lnTo>
                  <a:lnTo>
                    <a:pt x="0" y="43076"/>
                  </a:lnTo>
                  <a:lnTo>
                    <a:pt x="7022" y="58461"/>
                  </a:lnTo>
                  <a:lnTo>
                    <a:pt x="5163" y="67692"/>
                  </a:lnTo>
                  <a:lnTo>
                    <a:pt x="17349" y="86153"/>
                  </a:lnTo>
                  <a:lnTo>
                    <a:pt x="33046" y="107692"/>
                  </a:lnTo>
                  <a:lnTo>
                    <a:pt x="31394" y="110769"/>
                  </a:lnTo>
                  <a:lnTo>
                    <a:pt x="40068" y="120000"/>
                  </a:lnTo>
                  <a:lnTo>
                    <a:pt x="50395" y="113846"/>
                  </a:lnTo>
                  <a:lnTo>
                    <a:pt x="55559" y="95384"/>
                  </a:lnTo>
                  <a:lnTo>
                    <a:pt x="71256" y="104615"/>
                  </a:lnTo>
                  <a:lnTo>
                    <a:pt x="88812" y="104615"/>
                  </a:lnTo>
                  <a:lnTo>
                    <a:pt x="88812" y="107692"/>
                  </a:lnTo>
                  <a:lnTo>
                    <a:pt x="93975" y="95384"/>
                  </a:lnTo>
                  <a:lnTo>
                    <a:pt x="102650" y="95384"/>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3" name="Shape 163"/>
            <p:cNvSpPr/>
            <p:nvPr/>
          </p:nvSpPr>
          <p:spPr>
            <a:xfrm>
              <a:off x="4097" y="3000"/>
              <a:ext cx="278" cy="200"/>
            </a:xfrm>
            <a:custGeom>
              <a:avLst/>
              <a:gdLst/>
              <a:ahLst/>
              <a:cxnLst/>
              <a:rect l="0" t="0" r="0" b="0"/>
              <a:pathLst>
                <a:path w="120000" h="120000" extrusionOk="0">
                  <a:moveTo>
                    <a:pt x="21582" y="115200"/>
                  </a:moveTo>
                  <a:lnTo>
                    <a:pt x="39712" y="96000"/>
                  </a:lnTo>
                  <a:lnTo>
                    <a:pt x="50503" y="105600"/>
                  </a:lnTo>
                  <a:lnTo>
                    <a:pt x="65179" y="110400"/>
                  </a:lnTo>
                  <a:lnTo>
                    <a:pt x="72517" y="91200"/>
                  </a:lnTo>
                  <a:lnTo>
                    <a:pt x="87194" y="86400"/>
                  </a:lnTo>
                  <a:lnTo>
                    <a:pt x="87194" y="62400"/>
                  </a:lnTo>
                  <a:lnTo>
                    <a:pt x="101438" y="38400"/>
                  </a:lnTo>
                  <a:lnTo>
                    <a:pt x="120000" y="28800"/>
                  </a:lnTo>
                  <a:lnTo>
                    <a:pt x="101438" y="0"/>
                  </a:lnTo>
                  <a:lnTo>
                    <a:pt x="97985" y="4800"/>
                  </a:lnTo>
                  <a:lnTo>
                    <a:pt x="97985" y="19200"/>
                  </a:lnTo>
                  <a:lnTo>
                    <a:pt x="79856" y="24000"/>
                  </a:lnTo>
                  <a:lnTo>
                    <a:pt x="57841" y="24000"/>
                  </a:lnTo>
                  <a:lnTo>
                    <a:pt x="43597" y="38400"/>
                  </a:lnTo>
                  <a:lnTo>
                    <a:pt x="18129" y="38400"/>
                  </a:lnTo>
                  <a:lnTo>
                    <a:pt x="3453" y="43200"/>
                  </a:lnTo>
                  <a:lnTo>
                    <a:pt x="0" y="57600"/>
                  </a:lnTo>
                  <a:lnTo>
                    <a:pt x="3453" y="91200"/>
                  </a:lnTo>
                  <a:lnTo>
                    <a:pt x="0" y="96000"/>
                  </a:lnTo>
                  <a:lnTo>
                    <a:pt x="10791" y="91200"/>
                  </a:lnTo>
                  <a:lnTo>
                    <a:pt x="3453" y="105600"/>
                  </a:lnTo>
                  <a:lnTo>
                    <a:pt x="3453" y="120000"/>
                  </a:lnTo>
                  <a:lnTo>
                    <a:pt x="6906" y="120000"/>
                  </a:lnTo>
                  <a:lnTo>
                    <a:pt x="21582" y="1152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4" name="Shape 164"/>
            <p:cNvSpPr/>
            <p:nvPr/>
          </p:nvSpPr>
          <p:spPr>
            <a:xfrm>
              <a:off x="4106" y="3055"/>
              <a:ext cx="548" cy="416"/>
            </a:xfrm>
            <a:custGeom>
              <a:avLst/>
              <a:gdLst/>
              <a:ahLst/>
              <a:cxnLst/>
              <a:rect l="0" t="0" r="0" b="0"/>
              <a:pathLst>
                <a:path w="120000" h="120000" extrusionOk="0">
                  <a:moveTo>
                    <a:pt x="84963" y="103846"/>
                  </a:moveTo>
                  <a:lnTo>
                    <a:pt x="82992" y="99230"/>
                  </a:lnTo>
                  <a:lnTo>
                    <a:pt x="75547" y="94615"/>
                  </a:lnTo>
                  <a:lnTo>
                    <a:pt x="70072" y="85384"/>
                  </a:lnTo>
                  <a:lnTo>
                    <a:pt x="59124" y="76153"/>
                  </a:lnTo>
                  <a:lnTo>
                    <a:pt x="51678" y="62307"/>
                  </a:lnTo>
                  <a:lnTo>
                    <a:pt x="44233" y="57692"/>
                  </a:lnTo>
                  <a:lnTo>
                    <a:pt x="47956" y="43846"/>
                  </a:lnTo>
                  <a:lnTo>
                    <a:pt x="51678" y="43846"/>
                  </a:lnTo>
                  <a:lnTo>
                    <a:pt x="59124" y="48461"/>
                  </a:lnTo>
                  <a:lnTo>
                    <a:pt x="60875" y="41538"/>
                  </a:lnTo>
                  <a:lnTo>
                    <a:pt x="68321" y="39230"/>
                  </a:lnTo>
                  <a:lnTo>
                    <a:pt x="77518" y="41538"/>
                  </a:lnTo>
                  <a:lnTo>
                    <a:pt x="88467" y="43846"/>
                  </a:lnTo>
                  <a:lnTo>
                    <a:pt x="95912" y="41538"/>
                  </a:lnTo>
                  <a:lnTo>
                    <a:pt x="103357" y="43846"/>
                  </a:lnTo>
                  <a:lnTo>
                    <a:pt x="114306" y="46153"/>
                  </a:lnTo>
                  <a:lnTo>
                    <a:pt x="114306" y="36923"/>
                  </a:lnTo>
                  <a:lnTo>
                    <a:pt x="120000" y="34615"/>
                  </a:lnTo>
                  <a:lnTo>
                    <a:pt x="114306" y="32307"/>
                  </a:lnTo>
                  <a:lnTo>
                    <a:pt x="108832" y="23076"/>
                  </a:lnTo>
                  <a:lnTo>
                    <a:pt x="105109" y="13846"/>
                  </a:lnTo>
                  <a:lnTo>
                    <a:pt x="92189" y="20769"/>
                  </a:lnTo>
                  <a:lnTo>
                    <a:pt x="84963" y="20769"/>
                  </a:lnTo>
                  <a:lnTo>
                    <a:pt x="82992" y="13846"/>
                  </a:lnTo>
                  <a:lnTo>
                    <a:pt x="75547" y="16153"/>
                  </a:lnTo>
                  <a:lnTo>
                    <a:pt x="70072" y="11538"/>
                  </a:lnTo>
                  <a:lnTo>
                    <a:pt x="64598" y="4615"/>
                  </a:lnTo>
                  <a:lnTo>
                    <a:pt x="57153" y="0"/>
                  </a:lnTo>
                  <a:lnTo>
                    <a:pt x="49708" y="2307"/>
                  </a:lnTo>
                  <a:lnTo>
                    <a:pt x="42481" y="13846"/>
                  </a:lnTo>
                  <a:lnTo>
                    <a:pt x="42481" y="25384"/>
                  </a:lnTo>
                  <a:lnTo>
                    <a:pt x="35036" y="27692"/>
                  </a:lnTo>
                  <a:lnTo>
                    <a:pt x="31313" y="36923"/>
                  </a:lnTo>
                  <a:lnTo>
                    <a:pt x="23868" y="34615"/>
                  </a:lnTo>
                  <a:lnTo>
                    <a:pt x="18394" y="30000"/>
                  </a:lnTo>
                  <a:lnTo>
                    <a:pt x="9197" y="39230"/>
                  </a:lnTo>
                  <a:lnTo>
                    <a:pt x="1751" y="41538"/>
                  </a:lnTo>
                  <a:lnTo>
                    <a:pt x="0" y="41538"/>
                  </a:lnTo>
                  <a:lnTo>
                    <a:pt x="0" y="43846"/>
                  </a:lnTo>
                  <a:lnTo>
                    <a:pt x="7445" y="62307"/>
                  </a:lnTo>
                  <a:lnTo>
                    <a:pt x="18394" y="43846"/>
                  </a:lnTo>
                  <a:lnTo>
                    <a:pt x="18394" y="62307"/>
                  </a:lnTo>
                  <a:lnTo>
                    <a:pt x="27591" y="55384"/>
                  </a:lnTo>
                  <a:lnTo>
                    <a:pt x="27591" y="69230"/>
                  </a:lnTo>
                  <a:lnTo>
                    <a:pt x="38759" y="76153"/>
                  </a:lnTo>
                  <a:lnTo>
                    <a:pt x="35036" y="78461"/>
                  </a:lnTo>
                  <a:lnTo>
                    <a:pt x="47956" y="90000"/>
                  </a:lnTo>
                  <a:lnTo>
                    <a:pt x="49708" y="96923"/>
                  </a:lnTo>
                  <a:lnTo>
                    <a:pt x="55401" y="101538"/>
                  </a:lnTo>
                  <a:lnTo>
                    <a:pt x="68321" y="103846"/>
                  </a:lnTo>
                  <a:lnTo>
                    <a:pt x="81240" y="110769"/>
                  </a:lnTo>
                  <a:lnTo>
                    <a:pt x="68321" y="113076"/>
                  </a:lnTo>
                  <a:lnTo>
                    <a:pt x="90437" y="120000"/>
                  </a:lnTo>
                  <a:lnTo>
                    <a:pt x="90437" y="110769"/>
                  </a:lnTo>
                  <a:lnTo>
                    <a:pt x="84963" y="103846"/>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5" name="Shape 165"/>
            <p:cNvSpPr/>
            <p:nvPr/>
          </p:nvSpPr>
          <p:spPr>
            <a:xfrm>
              <a:off x="4097" y="3000"/>
              <a:ext cx="278" cy="200"/>
            </a:xfrm>
            <a:custGeom>
              <a:avLst/>
              <a:gdLst/>
              <a:ahLst/>
              <a:cxnLst/>
              <a:rect l="0" t="0" r="0" b="0"/>
              <a:pathLst>
                <a:path w="120000" h="120000" extrusionOk="0">
                  <a:moveTo>
                    <a:pt x="21582" y="115200"/>
                  </a:moveTo>
                  <a:lnTo>
                    <a:pt x="39712" y="96000"/>
                  </a:lnTo>
                  <a:lnTo>
                    <a:pt x="50503" y="105600"/>
                  </a:lnTo>
                  <a:lnTo>
                    <a:pt x="65179" y="110400"/>
                  </a:lnTo>
                  <a:lnTo>
                    <a:pt x="72517" y="91200"/>
                  </a:lnTo>
                  <a:lnTo>
                    <a:pt x="87194" y="86400"/>
                  </a:lnTo>
                  <a:lnTo>
                    <a:pt x="87194" y="62400"/>
                  </a:lnTo>
                  <a:lnTo>
                    <a:pt x="101438" y="38400"/>
                  </a:lnTo>
                  <a:lnTo>
                    <a:pt x="120000" y="28800"/>
                  </a:lnTo>
                  <a:lnTo>
                    <a:pt x="101438" y="0"/>
                  </a:lnTo>
                  <a:lnTo>
                    <a:pt x="97985" y="4800"/>
                  </a:lnTo>
                  <a:lnTo>
                    <a:pt x="97985" y="19200"/>
                  </a:lnTo>
                  <a:lnTo>
                    <a:pt x="79856" y="24000"/>
                  </a:lnTo>
                  <a:lnTo>
                    <a:pt x="57841" y="24000"/>
                  </a:lnTo>
                  <a:lnTo>
                    <a:pt x="43597" y="38400"/>
                  </a:lnTo>
                  <a:lnTo>
                    <a:pt x="18129" y="38400"/>
                  </a:lnTo>
                  <a:lnTo>
                    <a:pt x="3453" y="43200"/>
                  </a:lnTo>
                  <a:lnTo>
                    <a:pt x="0" y="57600"/>
                  </a:lnTo>
                  <a:lnTo>
                    <a:pt x="3453" y="91200"/>
                  </a:lnTo>
                  <a:lnTo>
                    <a:pt x="0" y="96000"/>
                  </a:lnTo>
                  <a:lnTo>
                    <a:pt x="10791" y="91200"/>
                  </a:lnTo>
                  <a:lnTo>
                    <a:pt x="3453" y="105600"/>
                  </a:lnTo>
                  <a:lnTo>
                    <a:pt x="3453" y="120000"/>
                  </a:lnTo>
                  <a:lnTo>
                    <a:pt x="6906" y="120000"/>
                  </a:lnTo>
                  <a:lnTo>
                    <a:pt x="21582" y="1152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6" name="Shape 166"/>
            <p:cNvSpPr/>
            <p:nvPr/>
          </p:nvSpPr>
          <p:spPr>
            <a:xfrm>
              <a:off x="4106" y="3055"/>
              <a:ext cx="548" cy="416"/>
            </a:xfrm>
            <a:custGeom>
              <a:avLst/>
              <a:gdLst/>
              <a:ahLst/>
              <a:cxnLst/>
              <a:rect l="0" t="0" r="0" b="0"/>
              <a:pathLst>
                <a:path w="120000" h="120000" extrusionOk="0">
                  <a:moveTo>
                    <a:pt x="84963" y="103846"/>
                  </a:moveTo>
                  <a:lnTo>
                    <a:pt x="82992" y="99230"/>
                  </a:lnTo>
                  <a:lnTo>
                    <a:pt x="75547" y="94615"/>
                  </a:lnTo>
                  <a:lnTo>
                    <a:pt x="70072" y="85384"/>
                  </a:lnTo>
                  <a:lnTo>
                    <a:pt x="59124" y="76153"/>
                  </a:lnTo>
                  <a:lnTo>
                    <a:pt x="51678" y="62307"/>
                  </a:lnTo>
                  <a:lnTo>
                    <a:pt x="44233" y="57692"/>
                  </a:lnTo>
                  <a:lnTo>
                    <a:pt x="47956" y="43846"/>
                  </a:lnTo>
                  <a:lnTo>
                    <a:pt x="51678" y="43846"/>
                  </a:lnTo>
                  <a:lnTo>
                    <a:pt x="59124" y="48461"/>
                  </a:lnTo>
                  <a:lnTo>
                    <a:pt x="60875" y="41538"/>
                  </a:lnTo>
                  <a:lnTo>
                    <a:pt x="68321" y="39230"/>
                  </a:lnTo>
                  <a:lnTo>
                    <a:pt x="77518" y="41538"/>
                  </a:lnTo>
                  <a:lnTo>
                    <a:pt x="88467" y="43846"/>
                  </a:lnTo>
                  <a:lnTo>
                    <a:pt x="95912" y="41538"/>
                  </a:lnTo>
                  <a:lnTo>
                    <a:pt x="103357" y="43846"/>
                  </a:lnTo>
                  <a:lnTo>
                    <a:pt x="114306" y="46153"/>
                  </a:lnTo>
                  <a:lnTo>
                    <a:pt x="114306" y="36923"/>
                  </a:lnTo>
                  <a:lnTo>
                    <a:pt x="120000" y="34615"/>
                  </a:lnTo>
                  <a:lnTo>
                    <a:pt x="114306" y="32307"/>
                  </a:lnTo>
                  <a:lnTo>
                    <a:pt x="108832" y="23076"/>
                  </a:lnTo>
                  <a:lnTo>
                    <a:pt x="105109" y="13846"/>
                  </a:lnTo>
                  <a:lnTo>
                    <a:pt x="92189" y="20769"/>
                  </a:lnTo>
                  <a:lnTo>
                    <a:pt x="84963" y="20769"/>
                  </a:lnTo>
                  <a:lnTo>
                    <a:pt x="82992" y="13846"/>
                  </a:lnTo>
                  <a:lnTo>
                    <a:pt x="75547" y="16153"/>
                  </a:lnTo>
                  <a:lnTo>
                    <a:pt x="70072" y="11538"/>
                  </a:lnTo>
                  <a:lnTo>
                    <a:pt x="64598" y="4615"/>
                  </a:lnTo>
                  <a:lnTo>
                    <a:pt x="57153" y="0"/>
                  </a:lnTo>
                  <a:lnTo>
                    <a:pt x="49708" y="2307"/>
                  </a:lnTo>
                  <a:lnTo>
                    <a:pt x="42481" y="13846"/>
                  </a:lnTo>
                  <a:lnTo>
                    <a:pt x="42481" y="25384"/>
                  </a:lnTo>
                  <a:lnTo>
                    <a:pt x="35036" y="27692"/>
                  </a:lnTo>
                  <a:lnTo>
                    <a:pt x="31313" y="36923"/>
                  </a:lnTo>
                  <a:lnTo>
                    <a:pt x="23868" y="34615"/>
                  </a:lnTo>
                  <a:lnTo>
                    <a:pt x="18394" y="30000"/>
                  </a:lnTo>
                  <a:lnTo>
                    <a:pt x="9197" y="39230"/>
                  </a:lnTo>
                  <a:lnTo>
                    <a:pt x="1751" y="41538"/>
                  </a:lnTo>
                  <a:lnTo>
                    <a:pt x="0" y="41538"/>
                  </a:lnTo>
                  <a:lnTo>
                    <a:pt x="0" y="43846"/>
                  </a:lnTo>
                  <a:lnTo>
                    <a:pt x="7445" y="62307"/>
                  </a:lnTo>
                  <a:lnTo>
                    <a:pt x="18394" y="43846"/>
                  </a:lnTo>
                  <a:lnTo>
                    <a:pt x="18394" y="62307"/>
                  </a:lnTo>
                  <a:lnTo>
                    <a:pt x="27591" y="55384"/>
                  </a:lnTo>
                  <a:lnTo>
                    <a:pt x="27591" y="69230"/>
                  </a:lnTo>
                  <a:lnTo>
                    <a:pt x="38759" y="76153"/>
                  </a:lnTo>
                  <a:lnTo>
                    <a:pt x="35036" y="78461"/>
                  </a:lnTo>
                  <a:lnTo>
                    <a:pt x="47956" y="90000"/>
                  </a:lnTo>
                  <a:lnTo>
                    <a:pt x="49708" y="96923"/>
                  </a:lnTo>
                  <a:lnTo>
                    <a:pt x="55401" y="101538"/>
                  </a:lnTo>
                  <a:lnTo>
                    <a:pt x="68321" y="103846"/>
                  </a:lnTo>
                  <a:lnTo>
                    <a:pt x="81240" y="110769"/>
                  </a:lnTo>
                  <a:lnTo>
                    <a:pt x="68321" y="113076"/>
                  </a:lnTo>
                  <a:lnTo>
                    <a:pt x="90437" y="120000"/>
                  </a:lnTo>
                  <a:lnTo>
                    <a:pt x="90437" y="110769"/>
                  </a:lnTo>
                  <a:lnTo>
                    <a:pt x="84963" y="103846"/>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7" name="Shape 167"/>
            <p:cNvSpPr/>
            <p:nvPr/>
          </p:nvSpPr>
          <p:spPr>
            <a:xfrm>
              <a:off x="4308" y="3192"/>
              <a:ext cx="388" cy="319"/>
            </a:xfrm>
            <a:custGeom>
              <a:avLst/>
              <a:gdLst/>
              <a:ahLst/>
              <a:cxnLst/>
              <a:rect l="0" t="0" r="0" b="0"/>
              <a:pathLst>
                <a:path w="120000" h="120000" extrusionOk="0">
                  <a:moveTo>
                    <a:pt x="88762" y="99000"/>
                  </a:moveTo>
                  <a:lnTo>
                    <a:pt x="96494" y="93000"/>
                  </a:lnTo>
                  <a:lnTo>
                    <a:pt x="98969" y="81000"/>
                  </a:lnTo>
                  <a:lnTo>
                    <a:pt x="107010" y="81000"/>
                  </a:lnTo>
                  <a:lnTo>
                    <a:pt x="104226" y="72000"/>
                  </a:lnTo>
                  <a:lnTo>
                    <a:pt x="120000" y="66000"/>
                  </a:lnTo>
                  <a:lnTo>
                    <a:pt x="111958" y="51000"/>
                  </a:lnTo>
                  <a:lnTo>
                    <a:pt x="120000" y="45000"/>
                  </a:lnTo>
                  <a:lnTo>
                    <a:pt x="107010" y="36000"/>
                  </a:lnTo>
                  <a:lnTo>
                    <a:pt x="104226" y="24000"/>
                  </a:lnTo>
                  <a:lnTo>
                    <a:pt x="104226" y="12000"/>
                  </a:lnTo>
                  <a:lnTo>
                    <a:pt x="94020" y="12000"/>
                  </a:lnTo>
                  <a:lnTo>
                    <a:pt x="91237" y="6000"/>
                  </a:lnTo>
                  <a:lnTo>
                    <a:pt x="83505" y="6000"/>
                  </a:lnTo>
                  <a:lnTo>
                    <a:pt x="72989" y="3000"/>
                  </a:lnTo>
                  <a:lnTo>
                    <a:pt x="62474" y="6000"/>
                  </a:lnTo>
                  <a:lnTo>
                    <a:pt x="47010" y="3000"/>
                  </a:lnTo>
                  <a:lnTo>
                    <a:pt x="34020" y="0"/>
                  </a:lnTo>
                  <a:lnTo>
                    <a:pt x="23505" y="3000"/>
                  </a:lnTo>
                  <a:lnTo>
                    <a:pt x="21030" y="12000"/>
                  </a:lnTo>
                  <a:lnTo>
                    <a:pt x="10515" y="6000"/>
                  </a:lnTo>
                  <a:lnTo>
                    <a:pt x="5257" y="6000"/>
                  </a:lnTo>
                  <a:lnTo>
                    <a:pt x="0" y="24000"/>
                  </a:lnTo>
                  <a:lnTo>
                    <a:pt x="10515" y="30000"/>
                  </a:lnTo>
                  <a:lnTo>
                    <a:pt x="21030" y="48000"/>
                  </a:lnTo>
                  <a:lnTo>
                    <a:pt x="36494" y="60000"/>
                  </a:lnTo>
                  <a:lnTo>
                    <a:pt x="44226" y="72000"/>
                  </a:lnTo>
                  <a:lnTo>
                    <a:pt x="54742" y="78000"/>
                  </a:lnTo>
                  <a:lnTo>
                    <a:pt x="57525" y="84000"/>
                  </a:lnTo>
                  <a:lnTo>
                    <a:pt x="65257" y="93000"/>
                  </a:lnTo>
                  <a:lnTo>
                    <a:pt x="65257" y="105000"/>
                  </a:lnTo>
                  <a:lnTo>
                    <a:pt x="91237" y="120000"/>
                  </a:lnTo>
                  <a:lnTo>
                    <a:pt x="91237" y="105000"/>
                  </a:lnTo>
                  <a:lnTo>
                    <a:pt x="88762" y="99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8" name="Shape 168"/>
            <p:cNvSpPr/>
            <p:nvPr/>
          </p:nvSpPr>
          <p:spPr>
            <a:xfrm>
              <a:off x="4333" y="2760"/>
              <a:ext cx="572" cy="367"/>
            </a:xfrm>
            <a:custGeom>
              <a:avLst/>
              <a:gdLst/>
              <a:ahLst/>
              <a:cxnLst/>
              <a:rect l="0" t="0" r="0" b="0"/>
              <a:pathLst>
                <a:path w="120000" h="120000" extrusionOk="0">
                  <a:moveTo>
                    <a:pt x="61780" y="104347"/>
                  </a:moveTo>
                  <a:lnTo>
                    <a:pt x="68900" y="99130"/>
                  </a:lnTo>
                  <a:lnTo>
                    <a:pt x="79581" y="99130"/>
                  </a:lnTo>
                  <a:lnTo>
                    <a:pt x="86492" y="93913"/>
                  </a:lnTo>
                  <a:lnTo>
                    <a:pt x="91937" y="88695"/>
                  </a:lnTo>
                  <a:lnTo>
                    <a:pt x="95287" y="86086"/>
                  </a:lnTo>
                  <a:lnTo>
                    <a:pt x="97172" y="73043"/>
                  </a:lnTo>
                  <a:lnTo>
                    <a:pt x="98848" y="65217"/>
                  </a:lnTo>
                  <a:lnTo>
                    <a:pt x="104293" y="54782"/>
                  </a:lnTo>
                  <a:lnTo>
                    <a:pt x="109528" y="36521"/>
                  </a:lnTo>
                  <a:lnTo>
                    <a:pt x="114764" y="23478"/>
                  </a:lnTo>
                  <a:lnTo>
                    <a:pt x="120000" y="15652"/>
                  </a:lnTo>
                  <a:lnTo>
                    <a:pt x="114764" y="7826"/>
                  </a:lnTo>
                  <a:lnTo>
                    <a:pt x="107643" y="0"/>
                  </a:lnTo>
                  <a:lnTo>
                    <a:pt x="98848" y="2608"/>
                  </a:lnTo>
                  <a:lnTo>
                    <a:pt x="93612" y="0"/>
                  </a:lnTo>
                  <a:lnTo>
                    <a:pt x="84816" y="2608"/>
                  </a:lnTo>
                  <a:lnTo>
                    <a:pt x="77696" y="2608"/>
                  </a:lnTo>
                  <a:lnTo>
                    <a:pt x="68900" y="18260"/>
                  </a:lnTo>
                  <a:lnTo>
                    <a:pt x="60104" y="15652"/>
                  </a:lnTo>
                  <a:lnTo>
                    <a:pt x="58429" y="20869"/>
                  </a:lnTo>
                  <a:lnTo>
                    <a:pt x="47748" y="26086"/>
                  </a:lnTo>
                  <a:lnTo>
                    <a:pt x="47748" y="36521"/>
                  </a:lnTo>
                  <a:lnTo>
                    <a:pt x="23036" y="41739"/>
                  </a:lnTo>
                  <a:lnTo>
                    <a:pt x="17801" y="36521"/>
                  </a:lnTo>
                  <a:lnTo>
                    <a:pt x="14240" y="33913"/>
                  </a:lnTo>
                  <a:lnTo>
                    <a:pt x="14240" y="41739"/>
                  </a:lnTo>
                  <a:lnTo>
                    <a:pt x="5445" y="46956"/>
                  </a:lnTo>
                  <a:lnTo>
                    <a:pt x="5445" y="60000"/>
                  </a:lnTo>
                  <a:lnTo>
                    <a:pt x="3560" y="73043"/>
                  </a:lnTo>
                  <a:lnTo>
                    <a:pt x="0" y="78260"/>
                  </a:lnTo>
                  <a:lnTo>
                    <a:pt x="9005" y="93913"/>
                  </a:lnTo>
                  <a:lnTo>
                    <a:pt x="7120" y="96521"/>
                  </a:lnTo>
                  <a:lnTo>
                    <a:pt x="14240" y="101739"/>
                  </a:lnTo>
                  <a:lnTo>
                    <a:pt x="19476" y="109565"/>
                  </a:lnTo>
                  <a:lnTo>
                    <a:pt x="24712" y="114782"/>
                  </a:lnTo>
                  <a:lnTo>
                    <a:pt x="31832" y="112173"/>
                  </a:lnTo>
                  <a:lnTo>
                    <a:pt x="33717" y="120000"/>
                  </a:lnTo>
                  <a:lnTo>
                    <a:pt x="40628" y="120000"/>
                  </a:lnTo>
                  <a:lnTo>
                    <a:pt x="52984" y="112173"/>
                  </a:lnTo>
                  <a:lnTo>
                    <a:pt x="54869" y="112173"/>
                  </a:lnTo>
                  <a:lnTo>
                    <a:pt x="56544" y="104347"/>
                  </a:lnTo>
                  <a:lnTo>
                    <a:pt x="61780" y="104347"/>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69" name="Shape 169"/>
            <p:cNvSpPr/>
            <p:nvPr/>
          </p:nvSpPr>
          <p:spPr>
            <a:xfrm>
              <a:off x="4308" y="3192"/>
              <a:ext cx="388" cy="319"/>
            </a:xfrm>
            <a:custGeom>
              <a:avLst/>
              <a:gdLst/>
              <a:ahLst/>
              <a:cxnLst/>
              <a:rect l="0" t="0" r="0" b="0"/>
              <a:pathLst>
                <a:path w="120000" h="120000" extrusionOk="0">
                  <a:moveTo>
                    <a:pt x="88762" y="99000"/>
                  </a:moveTo>
                  <a:lnTo>
                    <a:pt x="96494" y="93000"/>
                  </a:lnTo>
                  <a:lnTo>
                    <a:pt x="98969" y="81000"/>
                  </a:lnTo>
                  <a:lnTo>
                    <a:pt x="107010" y="81000"/>
                  </a:lnTo>
                  <a:lnTo>
                    <a:pt x="104226" y="72000"/>
                  </a:lnTo>
                  <a:lnTo>
                    <a:pt x="120000" y="66000"/>
                  </a:lnTo>
                  <a:lnTo>
                    <a:pt x="111958" y="51000"/>
                  </a:lnTo>
                  <a:lnTo>
                    <a:pt x="120000" y="45000"/>
                  </a:lnTo>
                  <a:lnTo>
                    <a:pt x="107010" y="36000"/>
                  </a:lnTo>
                  <a:lnTo>
                    <a:pt x="104226" y="24000"/>
                  </a:lnTo>
                  <a:lnTo>
                    <a:pt x="104226" y="12000"/>
                  </a:lnTo>
                  <a:lnTo>
                    <a:pt x="94020" y="12000"/>
                  </a:lnTo>
                  <a:lnTo>
                    <a:pt x="91237" y="6000"/>
                  </a:lnTo>
                  <a:lnTo>
                    <a:pt x="83505" y="6000"/>
                  </a:lnTo>
                  <a:lnTo>
                    <a:pt x="72989" y="3000"/>
                  </a:lnTo>
                  <a:lnTo>
                    <a:pt x="62474" y="6000"/>
                  </a:lnTo>
                  <a:lnTo>
                    <a:pt x="47010" y="3000"/>
                  </a:lnTo>
                  <a:lnTo>
                    <a:pt x="34020" y="0"/>
                  </a:lnTo>
                  <a:lnTo>
                    <a:pt x="23505" y="3000"/>
                  </a:lnTo>
                  <a:lnTo>
                    <a:pt x="21030" y="12000"/>
                  </a:lnTo>
                  <a:lnTo>
                    <a:pt x="10515" y="6000"/>
                  </a:lnTo>
                  <a:lnTo>
                    <a:pt x="5257" y="6000"/>
                  </a:lnTo>
                  <a:lnTo>
                    <a:pt x="0" y="24000"/>
                  </a:lnTo>
                  <a:lnTo>
                    <a:pt x="10515" y="30000"/>
                  </a:lnTo>
                  <a:lnTo>
                    <a:pt x="21030" y="48000"/>
                  </a:lnTo>
                  <a:lnTo>
                    <a:pt x="36494" y="60000"/>
                  </a:lnTo>
                  <a:lnTo>
                    <a:pt x="44226" y="72000"/>
                  </a:lnTo>
                  <a:lnTo>
                    <a:pt x="54742" y="78000"/>
                  </a:lnTo>
                  <a:lnTo>
                    <a:pt x="57525" y="84000"/>
                  </a:lnTo>
                  <a:lnTo>
                    <a:pt x="65257" y="93000"/>
                  </a:lnTo>
                  <a:lnTo>
                    <a:pt x="65257" y="105000"/>
                  </a:lnTo>
                  <a:lnTo>
                    <a:pt x="91237" y="120000"/>
                  </a:lnTo>
                  <a:lnTo>
                    <a:pt x="91237" y="105000"/>
                  </a:lnTo>
                  <a:lnTo>
                    <a:pt x="88762" y="99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0" name="Shape 170"/>
            <p:cNvSpPr/>
            <p:nvPr/>
          </p:nvSpPr>
          <p:spPr>
            <a:xfrm>
              <a:off x="4333" y="2760"/>
              <a:ext cx="572" cy="367"/>
            </a:xfrm>
            <a:custGeom>
              <a:avLst/>
              <a:gdLst/>
              <a:ahLst/>
              <a:cxnLst/>
              <a:rect l="0" t="0" r="0" b="0"/>
              <a:pathLst>
                <a:path w="120000" h="120000" extrusionOk="0">
                  <a:moveTo>
                    <a:pt x="61780" y="104347"/>
                  </a:moveTo>
                  <a:lnTo>
                    <a:pt x="68900" y="99130"/>
                  </a:lnTo>
                  <a:lnTo>
                    <a:pt x="79581" y="99130"/>
                  </a:lnTo>
                  <a:lnTo>
                    <a:pt x="86492" y="93913"/>
                  </a:lnTo>
                  <a:lnTo>
                    <a:pt x="91937" y="88695"/>
                  </a:lnTo>
                  <a:lnTo>
                    <a:pt x="95287" y="86086"/>
                  </a:lnTo>
                  <a:lnTo>
                    <a:pt x="97172" y="73043"/>
                  </a:lnTo>
                  <a:lnTo>
                    <a:pt x="98848" y="65217"/>
                  </a:lnTo>
                  <a:lnTo>
                    <a:pt x="104293" y="54782"/>
                  </a:lnTo>
                  <a:lnTo>
                    <a:pt x="109528" y="36521"/>
                  </a:lnTo>
                  <a:lnTo>
                    <a:pt x="114764" y="23478"/>
                  </a:lnTo>
                  <a:lnTo>
                    <a:pt x="120000" y="15652"/>
                  </a:lnTo>
                  <a:lnTo>
                    <a:pt x="114764" y="7826"/>
                  </a:lnTo>
                  <a:lnTo>
                    <a:pt x="107643" y="0"/>
                  </a:lnTo>
                  <a:lnTo>
                    <a:pt x="98848" y="2608"/>
                  </a:lnTo>
                  <a:lnTo>
                    <a:pt x="93612" y="0"/>
                  </a:lnTo>
                  <a:lnTo>
                    <a:pt x="84816" y="2608"/>
                  </a:lnTo>
                  <a:lnTo>
                    <a:pt x="77696" y="2608"/>
                  </a:lnTo>
                  <a:lnTo>
                    <a:pt x="68900" y="18260"/>
                  </a:lnTo>
                  <a:lnTo>
                    <a:pt x="60104" y="15652"/>
                  </a:lnTo>
                  <a:lnTo>
                    <a:pt x="58429" y="20869"/>
                  </a:lnTo>
                  <a:lnTo>
                    <a:pt x="47748" y="26086"/>
                  </a:lnTo>
                  <a:lnTo>
                    <a:pt x="47748" y="36521"/>
                  </a:lnTo>
                  <a:lnTo>
                    <a:pt x="23036" y="41739"/>
                  </a:lnTo>
                  <a:lnTo>
                    <a:pt x="17801" y="36521"/>
                  </a:lnTo>
                  <a:lnTo>
                    <a:pt x="14240" y="33913"/>
                  </a:lnTo>
                  <a:lnTo>
                    <a:pt x="14240" y="41739"/>
                  </a:lnTo>
                  <a:lnTo>
                    <a:pt x="5445" y="46956"/>
                  </a:lnTo>
                  <a:lnTo>
                    <a:pt x="5445" y="60000"/>
                  </a:lnTo>
                  <a:lnTo>
                    <a:pt x="3560" y="73043"/>
                  </a:lnTo>
                  <a:lnTo>
                    <a:pt x="0" y="78260"/>
                  </a:lnTo>
                  <a:lnTo>
                    <a:pt x="9005" y="93913"/>
                  </a:lnTo>
                  <a:lnTo>
                    <a:pt x="7120" y="96521"/>
                  </a:lnTo>
                  <a:lnTo>
                    <a:pt x="14240" y="101739"/>
                  </a:lnTo>
                  <a:lnTo>
                    <a:pt x="19476" y="109565"/>
                  </a:lnTo>
                  <a:lnTo>
                    <a:pt x="24712" y="114782"/>
                  </a:lnTo>
                  <a:lnTo>
                    <a:pt x="31832" y="112173"/>
                  </a:lnTo>
                  <a:lnTo>
                    <a:pt x="33717" y="120000"/>
                  </a:lnTo>
                  <a:lnTo>
                    <a:pt x="40628" y="120000"/>
                  </a:lnTo>
                  <a:lnTo>
                    <a:pt x="52984" y="112173"/>
                  </a:lnTo>
                  <a:lnTo>
                    <a:pt x="54869" y="112173"/>
                  </a:lnTo>
                  <a:lnTo>
                    <a:pt x="56544" y="104347"/>
                  </a:lnTo>
                  <a:lnTo>
                    <a:pt x="61780" y="104347"/>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1" name="Shape 171"/>
            <p:cNvSpPr/>
            <p:nvPr/>
          </p:nvSpPr>
          <p:spPr>
            <a:xfrm>
              <a:off x="4788" y="2760"/>
              <a:ext cx="26" cy="7"/>
            </a:xfrm>
            <a:custGeom>
              <a:avLst/>
              <a:gdLst/>
              <a:ahLst/>
              <a:cxnLst/>
              <a:rect l="0" t="0" r="0" b="0"/>
              <a:pathLst>
                <a:path w="120000" h="120000" extrusionOk="0">
                  <a:moveTo>
                    <a:pt x="78461" y="120000"/>
                  </a:moveTo>
                  <a:lnTo>
                    <a:pt x="120000" y="120000"/>
                  </a:lnTo>
                  <a:lnTo>
                    <a:pt x="0" y="0"/>
                  </a:lnTo>
                  <a:lnTo>
                    <a:pt x="78461" y="12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2" name="Shape 172"/>
            <p:cNvSpPr/>
            <p:nvPr/>
          </p:nvSpPr>
          <p:spPr>
            <a:xfrm>
              <a:off x="4813" y="2768"/>
              <a:ext cx="17" cy="0"/>
            </a:xfrm>
            <a:custGeom>
              <a:avLst/>
              <a:gdLst/>
              <a:ahLst/>
              <a:cxnLst/>
              <a:rect l="0" t="0" r="0" b="0"/>
              <a:pathLst>
                <a:path w="120000" h="120000" extrusionOk="0">
                  <a:moveTo>
                    <a:pt x="120000" y="0"/>
                  </a:moveTo>
                  <a:lnTo>
                    <a:pt x="0" y="0"/>
                  </a:lnTo>
                  <a:lnTo>
                    <a:pt x="120000" y="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cxnSp>
          <p:nvCxnSpPr>
            <p:cNvPr id="173" name="Shape 173"/>
            <p:cNvCxnSpPr/>
            <p:nvPr/>
          </p:nvCxnSpPr>
          <p:spPr>
            <a:xfrm rot="10800000" flipH="1">
              <a:off x="4804" y="2760"/>
              <a:ext cx="26" cy="7"/>
            </a:xfrm>
            <a:prstGeom prst="straightConnector1">
              <a:avLst/>
            </a:prstGeom>
            <a:solidFill>
              <a:srgbClr val="FFC000">
                <a:alpha val="48627"/>
              </a:srgbClr>
            </a:solidFill>
            <a:ln w="12700" cap="flat" cmpd="sng">
              <a:solidFill>
                <a:schemeClr val="lt1"/>
              </a:solidFill>
              <a:prstDash val="solid"/>
              <a:round/>
              <a:headEnd type="none" w="med" len="med"/>
              <a:tailEnd type="none" w="med" len="med"/>
            </a:ln>
          </p:spPr>
        </p:cxnSp>
        <p:cxnSp>
          <p:nvCxnSpPr>
            <p:cNvPr id="174" name="Shape 174"/>
            <p:cNvCxnSpPr/>
            <p:nvPr/>
          </p:nvCxnSpPr>
          <p:spPr>
            <a:xfrm rot="10800000" flipH="1">
              <a:off x="4804" y="2760"/>
              <a:ext cx="26" cy="7"/>
            </a:xfrm>
            <a:prstGeom prst="straightConnector1">
              <a:avLst/>
            </a:prstGeom>
            <a:solidFill>
              <a:srgbClr val="FFC000">
                <a:alpha val="48627"/>
              </a:srgbClr>
            </a:solidFill>
            <a:ln w="12700" cap="flat" cmpd="sng">
              <a:solidFill>
                <a:schemeClr val="lt1"/>
              </a:solidFill>
              <a:prstDash val="solid"/>
              <a:round/>
              <a:headEnd type="none" w="med" len="med"/>
              <a:tailEnd type="none" w="med" len="med"/>
            </a:ln>
          </p:spPr>
        </p:cxnSp>
        <p:sp>
          <p:nvSpPr>
            <p:cNvPr id="175" name="Shape 175"/>
            <p:cNvSpPr/>
            <p:nvPr/>
          </p:nvSpPr>
          <p:spPr>
            <a:xfrm>
              <a:off x="4779" y="2760"/>
              <a:ext cx="7" cy="0"/>
            </a:xfrm>
            <a:custGeom>
              <a:avLst/>
              <a:gdLst/>
              <a:ahLst/>
              <a:cxnLst/>
              <a:rect l="0" t="0" r="0" b="0"/>
              <a:pathLst>
                <a:path w="120000" h="120000" extrusionOk="0">
                  <a:moveTo>
                    <a:pt x="0" y="0"/>
                  </a:moveTo>
                  <a:lnTo>
                    <a:pt x="120000" y="0"/>
                  </a:lnTo>
                  <a:lnTo>
                    <a:pt x="0" y="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6" name="Shape 176"/>
            <p:cNvSpPr/>
            <p:nvPr/>
          </p:nvSpPr>
          <p:spPr>
            <a:xfrm>
              <a:off x="4527" y="2663"/>
              <a:ext cx="26" cy="15"/>
            </a:xfrm>
            <a:custGeom>
              <a:avLst/>
              <a:gdLst/>
              <a:ahLst/>
              <a:cxnLst/>
              <a:rect l="0" t="0" r="0" b="0"/>
              <a:pathLst>
                <a:path w="120000" h="120000" extrusionOk="0">
                  <a:moveTo>
                    <a:pt x="120000" y="120000"/>
                  </a:moveTo>
                  <a:lnTo>
                    <a:pt x="0" y="0"/>
                  </a:lnTo>
                  <a:lnTo>
                    <a:pt x="0" y="60000"/>
                  </a:lnTo>
                  <a:lnTo>
                    <a:pt x="78461" y="120000"/>
                  </a:lnTo>
                  <a:lnTo>
                    <a:pt x="120000" y="120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7" name="Shape 177"/>
            <p:cNvSpPr/>
            <p:nvPr/>
          </p:nvSpPr>
          <p:spPr>
            <a:xfrm>
              <a:off x="4779" y="2760"/>
              <a:ext cx="7" cy="0"/>
            </a:xfrm>
            <a:custGeom>
              <a:avLst/>
              <a:gdLst/>
              <a:ahLst/>
              <a:cxnLst/>
              <a:rect l="0" t="0" r="0" b="0"/>
              <a:pathLst>
                <a:path w="120000" h="120000" extrusionOk="0">
                  <a:moveTo>
                    <a:pt x="0" y="0"/>
                  </a:moveTo>
                  <a:lnTo>
                    <a:pt x="120000" y="0"/>
                  </a:lnTo>
                  <a:lnTo>
                    <a:pt x="0" y="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8" name="Shape 178"/>
            <p:cNvSpPr/>
            <p:nvPr/>
          </p:nvSpPr>
          <p:spPr>
            <a:xfrm>
              <a:off x="4527" y="2663"/>
              <a:ext cx="26" cy="15"/>
            </a:xfrm>
            <a:custGeom>
              <a:avLst/>
              <a:gdLst/>
              <a:ahLst/>
              <a:cxnLst/>
              <a:rect l="0" t="0" r="0" b="0"/>
              <a:pathLst>
                <a:path w="120000" h="120000" extrusionOk="0">
                  <a:moveTo>
                    <a:pt x="120000" y="120000"/>
                  </a:moveTo>
                  <a:lnTo>
                    <a:pt x="0" y="0"/>
                  </a:lnTo>
                  <a:lnTo>
                    <a:pt x="0" y="60000"/>
                  </a:lnTo>
                  <a:lnTo>
                    <a:pt x="78461" y="120000"/>
                  </a:lnTo>
                  <a:lnTo>
                    <a:pt x="120000" y="12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79" name="Shape 179"/>
            <p:cNvSpPr/>
            <p:nvPr/>
          </p:nvSpPr>
          <p:spPr>
            <a:xfrm>
              <a:off x="4375" y="2655"/>
              <a:ext cx="479" cy="231"/>
            </a:xfrm>
            <a:custGeom>
              <a:avLst/>
              <a:gdLst/>
              <a:ahLst/>
              <a:cxnLst/>
              <a:rect l="0" t="0" r="0" b="0"/>
              <a:pathLst>
                <a:path w="120000" h="120000" extrusionOk="0">
                  <a:moveTo>
                    <a:pt x="105250" y="4137"/>
                  </a:moveTo>
                  <a:lnTo>
                    <a:pt x="99000" y="0"/>
                  </a:lnTo>
                  <a:lnTo>
                    <a:pt x="88250" y="0"/>
                  </a:lnTo>
                  <a:lnTo>
                    <a:pt x="82000" y="8275"/>
                  </a:lnTo>
                  <a:lnTo>
                    <a:pt x="73500" y="8275"/>
                  </a:lnTo>
                  <a:lnTo>
                    <a:pt x="67250" y="20689"/>
                  </a:lnTo>
                  <a:lnTo>
                    <a:pt x="61000" y="20689"/>
                  </a:lnTo>
                  <a:lnTo>
                    <a:pt x="59000" y="12413"/>
                  </a:lnTo>
                  <a:lnTo>
                    <a:pt x="52500" y="0"/>
                  </a:lnTo>
                  <a:lnTo>
                    <a:pt x="44250" y="12413"/>
                  </a:lnTo>
                  <a:lnTo>
                    <a:pt x="42000" y="12413"/>
                  </a:lnTo>
                  <a:lnTo>
                    <a:pt x="37750" y="8275"/>
                  </a:lnTo>
                  <a:lnTo>
                    <a:pt x="31500" y="16551"/>
                  </a:lnTo>
                  <a:lnTo>
                    <a:pt x="25250" y="28965"/>
                  </a:lnTo>
                  <a:lnTo>
                    <a:pt x="16750" y="53793"/>
                  </a:lnTo>
                  <a:lnTo>
                    <a:pt x="6250" y="53793"/>
                  </a:lnTo>
                  <a:lnTo>
                    <a:pt x="0" y="70344"/>
                  </a:lnTo>
                  <a:lnTo>
                    <a:pt x="0" y="91034"/>
                  </a:lnTo>
                  <a:lnTo>
                    <a:pt x="8250" y="103448"/>
                  </a:lnTo>
                  <a:lnTo>
                    <a:pt x="6250" y="107586"/>
                  </a:lnTo>
                  <a:lnTo>
                    <a:pt x="10500" y="111724"/>
                  </a:lnTo>
                  <a:lnTo>
                    <a:pt x="16750" y="120000"/>
                  </a:lnTo>
                  <a:lnTo>
                    <a:pt x="46250" y="111724"/>
                  </a:lnTo>
                  <a:lnTo>
                    <a:pt x="46250" y="95172"/>
                  </a:lnTo>
                  <a:lnTo>
                    <a:pt x="59000" y="86896"/>
                  </a:lnTo>
                  <a:lnTo>
                    <a:pt x="61000" y="78620"/>
                  </a:lnTo>
                  <a:lnTo>
                    <a:pt x="71500" y="82758"/>
                  </a:lnTo>
                  <a:lnTo>
                    <a:pt x="82000" y="57931"/>
                  </a:lnTo>
                  <a:lnTo>
                    <a:pt x="90500" y="57931"/>
                  </a:lnTo>
                  <a:lnTo>
                    <a:pt x="101000" y="53793"/>
                  </a:lnTo>
                  <a:lnTo>
                    <a:pt x="103000" y="53793"/>
                  </a:lnTo>
                  <a:lnTo>
                    <a:pt x="109500" y="57931"/>
                  </a:lnTo>
                  <a:lnTo>
                    <a:pt x="113750" y="57931"/>
                  </a:lnTo>
                  <a:lnTo>
                    <a:pt x="115750" y="33103"/>
                  </a:lnTo>
                  <a:lnTo>
                    <a:pt x="120000" y="8275"/>
                  </a:lnTo>
                  <a:lnTo>
                    <a:pt x="105250" y="4137"/>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0" name="Shape 180"/>
            <p:cNvSpPr/>
            <p:nvPr/>
          </p:nvSpPr>
          <p:spPr>
            <a:xfrm>
              <a:off x="4595" y="3055"/>
              <a:ext cx="438" cy="503"/>
            </a:xfrm>
            <a:custGeom>
              <a:avLst/>
              <a:gdLst/>
              <a:ahLst/>
              <a:cxnLst/>
              <a:rect l="0" t="0" r="0" b="0"/>
              <a:pathLst>
                <a:path w="120000" h="120000" extrusionOk="0">
                  <a:moveTo>
                    <a:pt x="34520" y="100952"/>
                  </a:moveTo>
                  <a:lnTo>
                    <a:pt x="43835" y="104761"/>
                  </a:lnTo>
                  <a:lnTo>
                    <a:pt x="50684" y="104761"/>
                  </a:lnTo>
                  <a:lnTo>
                    <a:pt x="55342" y="108571"/>
                  </a:lnTo>
                  <a:lnTo>
                    <a:pt x="64657" y="118095"/>
                  </a:lnTo>
                  <a:lnTo>
                    <a:pt x="69041" y="120000"/>
                  </a:lnTo>
                  <a:lnTo>
                    <a:pt x="71506" y="112380"/>
                  </a:lnTo>
                  <a:lnTo>
                    <a:pt x="78356" y="110476"/>
                  </a:lnTo>
                  <a:lnTo>
                    <a:pt x="85205" y="108571"/>
                  </a:lnTo>
                  <a:lnTo>
                    <a:pt x="101369" y="102857"/>
                  </a:lnTo>
                  <a:lnTo>
                    <a:pt x="113150" y="102857"/>
                  </a:lnTo>
                  <a:lnTo>
                    <a:pt x="115342" y="95238"/>
                  </a:lnTo>
                  <a:lnTo>
                    <a:pt x="110684" y="93333"/>
                  </a:lnTo>
                  <a:lnTo>
                    <a:pt x="110684" y="85714"/>
                  </a:lnTo>
                  <a:lnTo>
                    <a:pt x="115342" y="83809"/>
                  </a:lnTo>
                  <a:lnTo>
                    <a:pt x="120000" y="74285"/>
                  </a:lnTo>
                  <a:lnTo>
                    <a:pt x="108493" y="66666"/>
                  </a:lnTo>
                  <a:lnTo>
                    <a:pt x="103835" y="59047"/>
                  </a:lnTo>
                  <a:lnTo>
                    <a:pt x="101369" y="51428"/>
                  </a:lnTo>
                  <a:lnTo>
                    <a:pt x="106027" y="43809"/>
                  </a:lnTo>
                  <a:lnTo>
                    <a:pt x="101369" y="41904"/>
                  </a:lnTo>
                  <a:lnTo>
                    <a:pt x="101369" y="32380"/>
                  </a:lnTo>
                  <a:lnTo>
                    <a:pt x="89863" y="38095"/>
                  </a:lnTo>
                  <a:lnTo>
                    <a:pt x="78356" y="34285"/>
                  </a:lnTo>
                  <a:lnTo>
                    <a:pt x="66849" y="32380"/>
                  </a:lnTo>
                  <a:lnTo>
                    <a:pt x="71506" y="24761"/>
                  </a:lnTo>
                  <a:lnTo>
                    <a:pt x="60000" y="20952"/>
                  </a:lnTo>
                  <a:lnTo>
                    <a:pt x="50684" y="15238"/>
                  </a:lnTo>
                  <a:lnTo>
                    <a:pt x="48493" y="9523"/>
                  </a:lnTo>
                  <a:lnTo>
                    <a:pt x="39178" y="3809"/>
                  </a:lnTo>
                  <a:lnTo>
                    <a:pt x="34520" y="0"/>
                  </a:lnTo>
                  <a:lnTo>
                    <a:pt x="32328" y="1904"/>
                  </a:lnTo>
                  <a:lnTo>
                    <a:pt x="18356" y="1904"/>
                  </a:lnTo>
                  <a:lnTo>
                    <a:pt x="9041" y="5714"/>
                  </a:lnTo>
                  <a:lnTo>
                    <a:pt x="2191" y="5714"/>
                  </a:lnTo>
                  <a:lnTo>
                    <a:pt x="0" y="11428"/>
                  </a:lnTo>
                  <a:lnTo>
                    <a:pt x="2191" y="19047"/>
                  </a:lnTo>
                  <a:lnTo>
                    <a:pt x="9041" y="26666"/>
                  </a:lnTo>
                  <a:lnTo>
                    <a:pt x="16164" y="28571"/>
                  </a:lnTo>
                  <a:lnTo>
                    <a:pt x="9041" y="30476"/>
                  </a:lnTo>
                  <a:lnTo>
                    <a:pt x="9041" y="38095"/>
                  </a:lnTo>
                  <a:lnTo>
                    <a:pt x="2191" y="36190"/>
                  </a:lnTo>
                  <a:lnTo>
                    <a:pt x="4657" y="40000"/>
                  </a:lnTo>
                  <a:lnTo>
                    <a:pt x="13698" y="40000"/>
                  </a:lnTo>
                  <a:lnTo>
                    <a:pt x="13698" y="47619"/>
                  </a:lnTo>
                  <a:lnTo>
                    <a:pt x="16164" y="55238"/>
                  </a:lnTo>
                  <a:lnTo>
                    <a:pt x="27671" y="60952"/>
                  </a:lnTo>
                  <a:lnTo>
                    <a:pt x="20547" y="64761"/>
                  </a:lnTo>
                  <a:lnTo>
                    <a:pt x="27671" y="74285"/>
                  </a:lnTo>
                  <a:lnTo>
                    <a:pt x="13698" y="78095"/>
                  </a:lnTo>
                  <a:lnTo>
                    <a:pt x="16164" y="83809"/>
                  </a:lnTo>
                  <a:lnTo>
                    <a:pt x="9041" y="83809"/>
                  </a:lnTo>
                  <a:lnTo>
                    <a:pt x="6849" y="91428"/>
                  </a:lnTo>
                  <a:lnTo>
                    <a:pt x="0" y="95238"/>
                  </a:lnTo>
                  <a:lnTo>
                    <a:pt x="2191" y="99047"/>
                  </a:lnTo>
                  <a:lnTo>
                    <a:pt x="2191" y="108571"/>
                  </a:lnTo>
                  <a:lnTo>
                    <a:pt x="4657" y="108571"/>
                  </a:lnTo>
                  <a:lnTo>
                    <a:pt x="27671" y="120000"/>
                  </a:lnTo>
                  <a:lnTo>
                    <a:pt x="27671" y="118095"/>
                  </a:lnTo>
                  <a:lnTo>
                    <a:pt x="34520" y="100952"/>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1" name="Shape 181"/>
            <p:cNvSpPr/>
            <p:nvPr/>
          </p:nvSpPr>
          <p:spPr>
            <a:xfrm>
              <a:off x="4375" y="2655"/>
              <a:ext cx="479" cy="231"/>
            </a:xfrm>
            <a:custGeom>
              <a:avLst/>
              <a:gdLst/>
              <a:ahLst/>
              <a:cxnLst/>
              <a:rect l="0" t="0" r="0" b="0"/>
              <a:pathLst>
                <a:path w="120000" h="120000" extrusionOk="0">
                  <a:moveTo>
                    <a:pt x="105250" y="4137"/>
                  </a:moveTo>
                  <a:lnTo>
                    <a:pt x="99000" y="0"/>
                  </a:lnTo>
                  <a:lnTo>
                    <a:pt x="88250" y="0"/>
                  </a:lnTo>
                  <a:lnTo>
                    <a:pt x="82000" y="8275"/>
                  </a:lnTo>
                  <a:lnTo>
                    <a:pt x="73500" y="8275"/>
                  </a:lnTo>
                  <a:lnTo>
                    <a:pt x="67250" y="20689"/>
                  </a:lnTo>
                  <a:lnTo>
                    <a:pt x="61000" y="20689"/>
                  </a:lnTo>
                  <a:lnTo>
                    <a:pt x="59000" y="12413"/>
                  </a:lnTo>
                  <a:lnTo>
                    <a:pt x="52500" y="0"/>
                  </a:lnTo>
                  <a:lnTo>
                    <a:pt x="44250" y="12413"/>
                  </a:lnTo>
                  <a:lnTo>
                    <a:pt x="42000" y="12413"/>
                  </a:lnTo>
                  <a:lnTo>
                    <a:pt x="37750" y="8275"/>
                  </a:lnTo>
                  <a:lnTo>
                    <a:pt x="31500" y="16551"/>
                  </a:lnTo>
                  <a:lnTo>
                    <a:pt x="25250" y="28965"/>
                  </a:lnTo>
                  <a:lnTo>
                    <a:pt x="16750" y="53793"/>
                  </a:lnTo>
                  <a:lnTo>
                    <a:pt x="6250" y="53793"/>
                  </a:lnTo>
                  <a:lnTo>
                    <a:pt x="0" y="70344"/>
                  </a:lnTo>
                  <a:lnTo>
                    <a:pt x="0" y="91034"/>
                  </a:lnTo>
                  <a:lnTo>
                    <a:pt x="8250" y="103448"/>
                  </a:lnTo>
                  <a:lnTo>
                    <a:pt x="6250" y="107586"/>
                  </a:lnTo>
                  <a:lnTo>
                    <a:pt x="10500" y="111724"/>
                  </a:lnTo>
                  <a:lnTo>
                    <a:pt x="16750" y="120000"/>
                  </a:lnTo>
                  <a:lnTo>
                    <a:pt x="46250" y="111724"/>
                  </a:lnTo>
                  <a:lnTo>
                    <a:pt x="46250" y="95172"/>
                  </a:lnTo>
                  <a:lnTo>
                    <a:pt x="59000" y="86896"/>
                  </a:lnTo>
                  <a:lnTo>
                    <a:pt x="61000" y="78620"/>
                  </a:lnTo>
                  <a:lnTo>
                    <a:pt x="71500" y="82758"/>
                  </a:lnTo>
                  <a:lnTo>
                    <a:pt x="82000" y="57931"/>
                  </a:lnTo>
                  <a:lnTo>
                    <a:pt x="90500" y="57931"/>
                  </a:lnTo>
                  <a:lnTo>
                    <a:pt x="101000" y="53793"/>
                  </a:lnTo>
                  <a:lnTo>
                    <a:pt x="103000" y="53793"/>
                  </a:lnTo>
                  <a:lnTo>
                    <a:pt x="109500" y="57931"/>
                  </a:lnTo>
                  <a:lnTo>
                    <a:pt x="113750" y="57931"/>
                  </a:lnTo>
                  <a:lnTo>
                    <a:pt x="115750" y="33103"/>
                  </a:lnTo>
                  <a:lnTo>
                    <a:pt x="120000" y="8275"/>
                  </a:lnTo>
                  <a:lnTo>
                    <a:pt x="105250" y="4137"/>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2" name="Shape 182"/>
            <p:cNvSpPr/>
            <p:nvPr/>
          </p:nvSpPr>
          <p:spPr>
            <a:xfrm>
              <a:off x="4595" y="3055"/>
              <a:ext cx="438" cy="503"/>
            </a:xfrm>
            <a:custGeom>
              <a:avLst/>
              <a:gdLst/>
              <a:ahLst/>
              <a:cxnLst/>
              <a:rect l="0" t="0" r="0" b="0"/>
              <a:pathLst>
                <a:path w="120000" h="120000" extrusionOk="0">
                  <a:moveTo>
                    <a:pt x="34520" y="100952"/>
                  </a:moveTo>
                  <a:lnTo>
                    <a:pt x="43835" y="104761"/>
                  </a:lnTo>
                  <a:lnTo>
                    <a:pt x="50684" y="104761"/>
                  </a:lnTo>
                  <a:lnTo>
                    <a:pt x="55342" y="108571"/>
                  </a:lnTo>
                  <a:lnTo>
                    <a:pt x="64657" y="118095"/>
                  </a:lnTo>
                  <a:lnTo>
                    <a:pt x="69041" y="120000"/>
                  </a:lnTo>
                  <a:lnTo>
                    <a:pt x="71506" y="112380"/>
                  </a:lnTo>
                  <a:lnTo>
                    <a:pt x="78356" y="110476"/>
                  </a:lnTo>
                  <a:lnTo>
                    <a:pt x="85205" y="108571"/>
                  </a:lnTo>
                  <a:lnTo>
                    <a:pt x="101369" y="102857"/>
                  </a:lnTo>
                  <a:lnTo>
                    <a:pt x="113150" y="102857"/>
                  </a:lnTo>
                  <a:lnTo>
                    <a:pt x="115342" y="95238"/>
                  </a:lnTo>
                  <a:lnTo>
                    <a:pt x="110684" y="93333"/>
                  </a:lnTo>
                  <a:lnTo>
                    <a:pt x="110684" y="85714"/>
                  </a:lnTo>
                  <a:lnTo>
                    <a:pt x="115342" y="83809"/>
                  </a:lnTo>
                  <a:lnTo>
                    <a:pt x="120000" y="74285"/>
                  </a:lnTo>
                  <a:lnTo>
                    <a:pt x="108493" y="66666"/>
                  </a:lnTo>
                  <a:lnTo>
                    <a:pt x="103835" y="59047"/>
                  </a:lnTo>
                  <a:lnTo>
                    <a:pt x="101369" y="51428"/>
                  </a:lnTo>
                  <a:lnTo>
                    <a:pt x="106027" y="43809"/>
                  </a:lnTo>
                  <a:lnTo>
                    <a:pt x="101369" y="41904"/>
                  </a:lnTo>
                  <a:lnTo>
                    <a:pt x="101369" y="32380"/>
                  </a:lnTo>
                  <a:lnTo>
                    <a:pt x="89863" y="38095"/>
                  </a:lnTo>
                  <a:lnTo>
                    <a:pt x="78356" y="34285"/>
                  </a:lnTo>
                  <a:lnTo>
                    <a:pt x="66849" y="32380"/>
                  </a:lnTo>
                  <a:lnTo>
                    <a:pt x="71506" y="24761"/>
                  </a:lnTo>
                  <a:lnTo>
                    <a:pt x="60000" y="20952"/>
                  </a:lnTo>
                  <a:lnTo>
                    <a:pt x="50684" y="15238"/>
                  </a:lnTo>
                  <a:lnTo>
                    <a:pt x="48493" y="9523"/>
                  </a:lnTo>
                  <a:lnTo>
                    <a:pt x="39178" y="3809"/>
                  </a:lnTo>
                  <a:lnTo>
                    <a:pt x="34520" y="0"/>
                  </a:lnTo>
                  <a:lnTo>
                    <a:pt x="32328" y="1904"/>
                  </a:lnTo>
                  <a:lnTo>
                    <a:pt x="18356" y="1904"/>
                  </a:lnTo>
                  <a:lnTo>
                    <a:pt x="9041" y="5714"/>
                  </a:lnTo>
                  <a:lnTo>
                    <a:pt x="2191" y="5714"/>
                  </a:lnTo>
                  <a:lnTo>
                    <a:pt x="0" y="11428"/>
                  </a:lnTo>
                  <a:lnTo>
                    <a:pt x="2191" y="19047"/>
                  </a:lnTo>
                  <a:lnTo>
                    <a:pt x="9041" y="26666"/>
                  </a:lnTo>
                  <a:lnTo>
                    <a:pt x="16164" y="28571"/>
                  </a:lnTo>
                  <a:lnTo>
                    <a:pt x="9041" y="30476"/>
                  </a:lnTo>
                  <a:lnTo>
                    <a:pt x="9041" y="38095"/>
                  </a:lnTo>
                  <a:lnTo>
                    <a:pt x="2191" y="36190"/>
                  </a:lnTo>
                  <a:lnTo>
                    <a:pt x="4657" y="40000"/>
                  </a:lnTo>
                  <a:lnTo>
                    <a:pt x="13698" y="40000"/>
                  </a:lnTo>
                  <a:lnTo>
                    <a:pt x="13698" y="47619"/>
                  </a:lnTo>
                  <a:lnTo>
                    <a:pt x="16164" y="55238"/>
                  </a:lnTo>
                  <a:lnTo>
                    <a:pt x="27671" y="60952"/>
                  </a:lnTo>
                  <a:lnTo>
                    <a:pt x="20547" y="64761"/>
                  </a:lnTo>
                  <a:lnTo>
                    <a:pt x="27671" y="74285"/>
                  </a:lnTo>
                  <a:lnTo>
                    <a:pt x="13698" y="78095"/>
                  </a:lnTo>
                  <a:lnTo>
                    <a:pt x="16164" y="83809"/>
                  </a:lnTo>
                  <a:lnTo>
                    <a:pt x="9041" y="83809"/>
                  </a:lnTo>
                  <a:lnTo>
                    <a:pt x="6849" y="91428"/>
                  </a:lnTo>
                  <a:lnTo>
                    <a:pt x="0" y="95238"/>
                  </a:lnTo>
                  <a:lnTo>
                    <a:pt x="2191" y="99047"/>
                  </a:lnTo>
                  <a:lnTo>
                    <a:pt x="2191" y="108571"/>
                  </a:lnTo>
                  <a:lnTo>
                    <a:pt x="4657" y="108571"/>
                  </a:lnTo>
                  <a:lnTo>
                    <a:pt x="27671" y="120000"/>
                  </a:lnTo>
                  <a:lnTo>
                    <a:pt x="27671" y="118095"/>
                  </a:lnTo>
                  <a:lnTo>
                    <a:pt x="34520" y="100952"/>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3" name="Shape 183"/>
            <p:cNvSpPr/>
            <p:nvPr/>
          </p:nvSpPr>
          <p:spPr>
            <a:xfrm>
              <a:off x="4695" y="3479"/>
              <a:ext cx="210" cy="352"/>
            </a:xfrm>
            <a:custGeom>
              <a:avLst/>
              <a:gdLst/>
              <a:ahLst/>
              <a:cxnLst/>
              <a:rect l="0" t="0" r="0" b="0"/>
              <a:pathLst>
                <a:path w="120000" h="120000" extrusionOk="0">
                  <a:moveTo>
                    <a:pt x="86285" y="103636"/>
                  </a:moveTo>
                  <a:lnTo>
                    <a:pt x="105714" y="98181"/>
                  </a:lnTo>
                  <a:lnTo>
                    <a:pt x="105714" y="84545"/>
                  </a:lnTo>
                  <a:lnTo>
                    <a:pt x="120000" y="79090"/>
                  </a:lnTo>
                  <a:lnTo>
                    <a:pt x="110857" y="65454"/>
                  </a:lnTo>
                  <a:lnTo>
                    <a:pt x="96000" y="62727"/>
                  </a:lnTo>
                  <a:lnTo>
                    <a:pt x="81714" y="51818"/>
                  </a:lnTo>
                  <a:lnTo>
                    <a:pt x="77142" y="32727"/>
                  </a:lnTo>
                  <a:lnTo>
                    <a:pt x="77142" y="24545"/>
                  </a:lnTo>
                  <a:lnTo>
                    <a:pt x="57714" y="10909"/>
                  </a:lnTo>
                  <a:lnTo>
                    <a:pt x="48000" y="5454"/>
                  </a:lnTo>
                  <a:lnTo>
                    <a:pt x="33714" y="5454"/>
                  </a:lnTo>
                  <a:lnTo>
                    <a:pt x="14285" y="0"/>
                  </a:lnTo>
                  <a:lnTo>
                    <a:pt x="0" y="24545"/>
                  </a:lnTo>
                  <a:lnTo>
                    <a:pt x="0" y="27272"/>
                  </a:lnTo>
                  <a:lnTo>
                    <a:pt x="9714" y="30000"/>
                  </a:lnTo>
                  <a:lnTo>
                    <a:pt x="18857" y="35454"/>
                  </a:lnTo>
                  <a:lnTo>
                    <a:pt x="18857" y="40909"/>
                  </a:lnTo>
                  <a:lnTo>
                    <a:pt x="18857" y="54545"/>
                  </a:lnTo>
                  <a:lnTo>
                    <a:pt x="24000" y="84545"/>
                  </a:lnTo>
                  <a:lnTo>
                    <a:pt x="38285" y="98181"/>
                  </a:lnTo>
                  <a:lnTo>
                    <a:pt x="62285" y="109090"/>
                  </a:lnTo>
                  <a:lnTo>
                    <a:pt x="77142" y="120000"/>
                  </a:lnTo>
                  <a:lnTo>
                    <a:pt x="86285" y="117272"/>
                  </a:lnTo>
                  <a:lnTo>
                    <a:pt x="86285" y="103636"/>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4" name="Shape 184"/>
            <p:cNvSpPr/>
            <p:nvPr/>
          </p:nvSpPr>
          <p:spPr>
            <a:xfrm>
              <a:off x="4831" y="3479"/>
              <a:ext cx="605" cy="704"/>
            </a:xfrm>
            <a:custGeom>
              <a:avLst/>
              <a:gdLst/>
              <a:ahLst/>
              <a:cxnLst/>
              <a:rect l="0" t="0" r="0" b="0"/>
              <a:pathLst>
                <a:path w="120000" h="120000" extrusionOk="0">
                  <a:moveTo>
                    <a:pt x="116633" y="12272"/>
                  </a:moveTo>
                  <a:lnTo>
                    <a:pt x="120000" y="4090"/>
                  </a:lnTo>
                  <a:lnTo>
                    <a:pt x="115049" y="0"/>
                  </a:lnTo>
                  <a:lnTo>
                    <a:pt x="110099" y="0"/>
                  </a:lnTo>
                  <a:lnTo>
                    <a:pt x="111683" y="6818"/>
                  </a:lnTo>
                  <a:lnTo>
                    <a:pt x="104950" y="9545"/>
                  </a:lnTo>
                  <a:lnTo>
                    <a:pt x="93267" y="12272"/>
                  </a:lnTo>
                  <a:lnTo>
                    <a:pt x="88316" y="12272"/>
                  </a:lnTo>
                  <a:lnTo>
                    <a:pt x="81584" y="12272"/>
                  </a:lnTo>
                  <a:lnTo>
                    <a:pt x="75049" y="9545"/>
                  </a:lnTo>
                  <a:lnTo>
                    <a:pt x="64950" y="15000"/>
                  </a:lnTo>
                  <a:lnTo>
                    <a:pt x="56633" y="17727"/>
                  </a:lnTo>
                  <a:lnTo>
                    <a:pt x="48316" y="17727"/>
                  </a:lnTo>
                  <a:lnTo>
                    <a:pt x="46732" y="23181"/>
                  </a:lnTo>
                  <a:lnTo>
                    <a:pt x="33267" y="24545"/>
                  </a:lnTo>
                  <a:lnTo>
                    <a:pt x="26534" y="31363"/>
                  </a:lnTo>
                  <a:lnTo>
                    <a:pt x="21584" y="31363"/>
                  </a:lnTo>
                  <a:lnTo>
                    <a:pt x="14851" y="34090"/>
                  </a:lnTo>
                  <a:lnTo>
                    <a:pt x="13267" y="34090"/>
                  </a:lnTo>
                  <a:lnTo>
                    <a:pt x="14851" y="39545"/>
                  </a:lnTo>
                  <a:lnTo>
                    <a:pt x="9900" y="42272"/>
                  </a:lnTo>
                  <a:lnTo>
                    <a:pt x="9900" y="49090"/>
                  </a:lnTo>
                  <a:lnTo>
                    <a:pt x="3168" y="51818"/>
                  </a:lnTo>
                  <a:lnTo>
                    <a:pt x="3168" y="58636"/>
                  </a:lnTo>
                  <a:lnTo>
                    <a:pt x="0" y="60000"/>
                  </a:lnTo>
                  <a:lnTo>
                    <a:pt x="6534" y="66818"/>
                  </a:lnTo>
                  <a:lnTo>
                    <a:pt x="14851" y="72272"/>
                  </a:lnTo>
                  <a:lnTo>
                    <a:pt x="11683" y="79090"/>
                  </a:lnTo>
                  <a:lnTo>
                    <a:pt x="18217" y="79090"/>
                  </a:lnTo>
                  <a:lnTo>
                    <a:pt x="23366" y="81818"/>
                  </a:lnTo>
                  <a:lnTo>
                    <a:pt x="40000" y="81818"/>
                  </a:lnTo>
                  <a:lnTo>
                    <a:pt x="56633" y="80454"/>
                  </a:lnTo>
                  <a:lnTo>
                    <a:pt x="71683" y="81818"/>
                  </a:lnTo>
                  <a:lnTo>
                    <a:pt x="66732" y="84545"/>
                  </a:lnTo>
                  <a:lnTo>
                    <a:pt x="64950" y="87272"/>
                  </a:lnTo>
                  <a:lnTo>
                    <a:pt x="58217" y="87272"/>
                  </a:lnTo>
                  <a:lnTo>
                    <a:pt x="51683" y="85909"/>
                  </a:lnTo>
                  <a:lnTo>
                    <a:pt x="41584" y="83181"/>
                  </a:lnTo>
                  <a:lnTo>
                    <a:pt x="36633" y="85909"/>
                  </a:lnTo>
                  <a:lnTo>
                    <a:pt x="31683" y="87272"/>
                  </a:lnTo>
                  <a:lnTo>
                    <a:pt x="26534" y="94090"/>
                  </a:lnTo>
                  <a:lnTo>
                    <a:pt x="31683" y="96818"/>
                  </a:lnTo>
                  <a:lnTo>
                    <a:pt x="36633" y="99545"/>
                  </a:lnTo>
                  <a:lnTo>
                    <a:pt x="40000" y="100909"/>
                  </a:lnTo>
                  <a:lnTo>
                    <a:pt x="41584" y="106363"/>
                  </a:lnTo>
                  <a:lnTo>
                    <a:pt x="46732" y="114545"/>
                  </a:lnTo>
                  <a:lnTo>
                    <a:pt x="49900" y="110454"/>
                  </a:lnTo>
                  <a:lnTo>
                    <a:pt x="55049" y="111818"/>
                  </a:lnTo>
                  <a:lnTo>
                    <a:pt x="61584" y="120000"/>
                  </a:lnTo>
                  <a:lnTo>
                    <a:pt x="66732" y="111818"/>
                  </a:lnTo>
                  <a:lnTo>
                    <a:pt x="78415" y="117272"/>
                  </a:lnTo>
                  <a:lnTo>
                    <a:pt x="64950" y="96818"/>
                  </a:lnTo>
                  <a:lnTo>
                    <a:pt x="69900" y="98181"/>
                  </a:lnTo>
                  <a:lnTo>
                    <a:pt x="73267" y="99545"/>
                  </a:lnTo>
                  <a:lnTo>
                    <a:pt x="73267" y="102272"/>
                  </a:lnTo>
                  <a:lnTo>
                    <a:pt x="76633" y="98181"/>
                  </a:lnTo>
                  <a:lnTo>
                    <a:pt x="81584" y="95454"/>
                  </a:lnTo>
                  <a:lnTo>
                    <a:pt x="69900" y="90000"/>
                  </a:lnTo>
                  <a:lnTo>
                    <a:pt x="80000" y="87272"/>
                  </a:lnTo>
                  <a:lnTo>
                    <a:pt x="90099" y="90000"/>
                  </a:lnTo>
                  <a:lnTo>
                    <a:pt x="88316" y="83181"/>
                  </a:lnTo>
                  <a:lnTo>
                    <a:pt x="86732" y="79090"/>
                  </a:lnTo>
                  <a:lnTo>
                    <a:pt x="81584" y="76363"/>
                  </a:lnTo>
                  <a:lnTo>
                    <a:pt x="86732" y="76363"/>
                  </a:lnTo>
                  <a:lnTo>
                    <a:pt x="90099" y="79090"/>
                  </a:lnTo>
                  <a:lnTo>
                    <a:pt x="95049" y="81818"/>
                  </a:lnTo>
                  <a:lnTo>
                    <a:pt x="101782" y="80454"/>
                  </a:lnTo>
                  <a:lnTo>
                    <a:pt x="91683" y="75000"/>
                  </a:lnTo>
                  <a:lnTo>
                    <a:pt x="83366" y="69545"/>
                  </a:lnTo>
                  <a:lnTo>
                    <a:pt x="69900" y="65454"/>
                  </a:lnTo>
                  <a:lnTo>
                    <a:pt x="66732" y="65454"/>
                  </a:lnTo>
                  <a:lnTo>
                    <a:pt x="66732" y="68181"/>
                  </a:lnTo>
                  <a:lnTo>
                    <a:pt x="68316" y="70909"/>
                  </a:lnTo>
                  <a:lnTo>
                    <a:pt x="61584" y="69545"/>
                  </a:lnTo>
                  <a:lnTo>
                    <a:pt x="58217" y="68181"/>
                  </a:lnTo>
                  <a:lnTo>
                    <a:pt x="58217" y="64090"/>
                  </a:lnTo>
                  <a:lnTo>
                    <a:pt x="58217" y="60000"/>
                  </a:lnTo>
                  <a:lnTo>
                    <a:pt x="66732" y="61363"/>
                  </a:lnTo>
                  <a:lnTo>
                    <a:pt x="66732" y="57272"/>
                  </a:lnTo>
                  <a:lnTo>
                    <a:pt x="63366" y="54545"/>
                  </a:lnTo>
                  <a:lnTo>
                    <a:pt x="53267" y="49090"/>
                  </a:lnTo>
                  <a:lnTo>
                    <a:pt x="46732" y="40909"/>
                  </a:lnTo>
                  <a:lnTo>
                    <a:pt x="48316" y="38181"/>
                  </a:lnTo>
                  <a:lnTo>
                    <a:pt x="51683" y="34090"/>
                  </a:lnTo>
                  <a:lnTo>
                    <a:pt x="53267" y="38181"/>
                  </a:lnTo>
                  <a:lnTo>
                    <a:pt x="58217" y="39545"/>
                  </a:lnTo>
                  <a:lnTo>
                    <a:pt x="63366" y="40909"/>
                  </a:lnTo>
                  <a:lnTo>
                    <a:pt x="66732" y="45000"/>
                  </a:lnTo>
                  <a:lnTo>
                    <a:pt x="66732" y="39545"/>
                  </a:lnTo>
                  <a:lnTo>
                    <a:pt x="71683" y="35454"/>
                  </a:lnTo>
                  <a:lnTo>
                    <a:pt x="73267" y="27272"/>
                  </a:lnTo>
                  <a:lnTo>
                    <a:pt x="76633" y="24545"/>
                  </a:lnTo>
                  <a:lnTo>
                    <a:pt x="81584" y="23181"/>
                  </a:lnTo>
                  <a:lnTo>
                    <a:pt x="98415" y="19090"/>
                  </a:lnTo>
                  <a:lnTo>
                    <a:pt x="106732" y="19090"/>
                  </a:lnTo>
                  <a:lnTo>
                    <a:pt x="111683" y="19090"/>
                  </a:lnTo>
                  <a:lnTo>
                    <a:pt x="113465" y="21818"/>
                  </a:lnTo>
                  <a:lnTo>
                    <a:pt x="118415" y="16363"/>
                  </a:lnTo>
                  <a:lnTo>
                    <a:pt x="116633" y="12272"/>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5" name="Shape 185"/>
            <p:cNvSpPr/>
            <p:nvPr/>
          </p:nvSpPr>
          <p:spPr>
            <a:xfrm>
              <a:off x="4695" y="3479"/>
              <a:ext cx="210" cy="352"/>
            </a:xfrm>
            <a:custGeom>
              <a:avLst/>
              <a:gdLst/>
              <a:ahLst/>
              <a:cxnLst/>
              <a:rect l="0" t="0" r="0" b="0"/>
              <a:pathLst>
                <a:path w="120000" h="120000" extrusionOk="0">
                  <a:moveTo>
                    <a:pt x="86285" y="103636"/>
                  </a:moveTo>
                  <a:lnTo>
                    <a:pt x="105714" y="98181"/>
                  </a:lnTo>
                  <a:lnTo>
                    <a:pt x="105714" y="84545"/>
                  </a:lnTo>
                  <a:lnTo>
                    <a:pt x="120000" y="79090"/>
                  </a:lnTo>
                  <a:lnTo>
                    <a:pt x="110857" y="65454"/>
                  </a:lnTo>
                  <a:lnTo>
                    <a:pt x="96000" y="62727"/>
                  </a:lnTo>
                  <a:lnTo>
                    <a:pt x="81714" y="51818"/>
                  </a:lnTo>
                  <a:lnTo>
                    <a:pt x="77142" y="32727"/>
                  </a:lnTo>
                  <a:lnTo>
                    <a:pt x="77142" y="24545"/>
                  </a:lnTo>
                  <a:lnTo>
                    <a:pt x="57714" y="10909"/>
                  </a:lnTo>
                  <a:lnTo>
                    <a:pt x="48000" y="5454"/>
                  </a:lnTo>
                  <a:lnTo>
                    <a:pt x="33714" y="5454"/>
                  </a:lnTo>
                  <a:lnTo>
                    <a:pt x="14285" y="0"/>
                  </a:lnTo>
                  <a:lnTo>
                    <a:pt x="0" y="24545"/>
                  </a:lnTo>
                  <a:lnTo>
                    <a:pt x="0" y="27272"/>
                  </a:lnTo>
                  <a:lnTo>
                    <a:pt x="9714" y="30000"/>
                  </a:lnTo>
                  <a:lnTo>
                    <a:pt x="18857" y="35454"/>
                  </a:lnTo>
                  <a:lnTo>
                    <a:pt x="18857" y="40909"/>
                  </a:lnTo>
                  <a:lnTo>
                    <a:pt x="18857" y="54545"/>
                  </a:lnTo>
                  <a:lnTo>
                    <a:pt x="24000" y="84545"/>
                  </a:lnTo>
                  <a:lnTo>
                    <a:pt x="38285" y="98181"/>
                  </a:lnTo>
                  <a:lnTo>
                    <a:pt x="62285" y="109090"/>
                  </a:lnTo>
                  <a:lnTo>
                    <a:pt x="77142" y="120000"/>
                  </a:lnTo>
                  <a:lnTo>
                    <a:pt x="86285" y="117272"/>
                  </a:lnTo>
                  <a:lnTo>
                    <a:pt x="86285" y="103636"/>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6" name="Shape 186"/>
            <p:cNvSpPr/>
            <p:nvPr/>
          </p:nvSpPr>
          <p:spPr>
            <a:xfrm>
              <a:off x="4831" y="3479"/>
              <a:ext cx="605" cy="704"/>
            </a:xfrm>
            <a:custGeom>
              <a:avLst/>
              <a:gdLst/>
              <a:ahLst/>
              <a:cxnLst/>
              <a:rect l="0" t="0" r="0" b="0"/>
              <a:pathLst>
                <a:path w="120000" h="120000" extrusionOk="0">
                  <a:moveTo>
                    <a:pt x="116633" y="12272"/>
                  </a:moveTo>
                  <a:lnTo>
                    <a:pt x="120000" y="4090"/>
                  </a:lnTo>
                  <a:lnTo>
                    <a:pt x="115049" y="0"/>
                  </a:lnTo>
                  <a:lnTo>
                    <a:pt x="110099" y="0"/>
                  </a:lnTo>
                  <a:lnTo>
                    <a:pt x="111683" y="6818"/>
                  </a:lnTo>
                  <a:lnTo>
                    <a:pt x="104950" y="9545"/>
                  </a:lnTo>
                  <a:lnTo>
                    <a:pt x="93267" y="12272"/>
                  </a:lnTo>
                  <a:lnTo>
                    <a:pt x="88316" y="12272"/>
                  </a:lnTo>
                  <a:lnTo>
                    <a:pt x="81584" y="12272"/>
                  </a:lnTo>
                  <a:lnTo>
                    <a:pt x="75049" y="9545"/>
                  </a:lnTo>
                  <a:lnTo>
                    <a:pt x="64950" y="15000"/>
                  </a:lnTo>
                  <a:lnTo>
                    <a:pt x="56633" y="17727"/>
                  </a:lnTo>
                  <a:lnTo>
                    <a:pt x="48316" y="17727"/>
                  </a:lnTo>
                  <a:lnTo>
                    <a:pt x="46732" y="23181"/>
                  </a:lnTo>
                  <a:lnTo>
                    <a:pt x="33267" y="24545"/>
                  </a:lnTo>
                  <a:lnTo>
                    <a:pt x="26534" y="31363"/>
                  </a:lnTo>
                  <a:lnTo>
                    <a:pt x="21584" y="31363"/>
                  </a:lnTo>
                  <a:lnTo>
                    <a:pt x="14851" y="34090"/>
                  </a:lnTo>
                  <a:lnTo>
                    <a:pt x="13267" y="34090"/>
                  </a:lnTo>
                  <a:lnTo>
                    <a:pt x="14851" y="39545"/>
                  </a:lnTo>
                  <a:lnTo>
                    <a:pt x="9900" y="42272"/>
                  </a:lnTo>
                  <a:lnTo>
                    <a:pt x="9900" y="49090"/>
                  </a:lnTo>
                  <a:lnTo>
                    <a:pt x="3168" y="51818"/>
                  </a:lnTo>
                  <a:lnTo>
                    <a:pt x="3168" y="58636"/>
                  </a:lnTo>
                  <a:lnTo>
                    <a:pt x="0" y="60000"/>
                  </a:lnTo>
                  <a:lnTo>
                    <a:pt x="6534" y="66818"/>
                  </a:lnTo>
                  <a:lnTo>
                    <a:pt x="14851" y="72272"/>
                  </a:lnTo>
                  <a:lnTo>
                    <a:pt x="11683" y="79090"/>
                  </a:lnTo>
                  <a:lnTo>
                    <a:pt x="18217" y="79090"/>
                  </a:lnTo>
                  <a:lnTo>
                    <a:pt x="23366" y="81818"/>
                  </a:lnTo>
                  <a:lnTo>
                    <a:pt x="40000" y="81818"/>
                  </a:lnTo>
                  <a:lnTo>
                    <a:pt x="56633" y="80454"/>
                  </a:lnTo>
                  <a:lnTo>
                    <a:pt x="71683" y="81818"/>
                  </a:lnTo>
                  <a:lnTo>
                    <a:pt x="66732" y="84545"/>
                  </a:lnTo>
                  <a:lnTo>
                    <a:pt x="64950" y="87272"/>
                  </a:lnTo>
                  <a:lnTo>
                    <a:pt x="58217" y="87272"/>
                  </a:lnTo>
                  <a:lnTo>
                    <a:pt x="51683" y="85909"/>
                  </a:lnTo>
                  <a:lnTo>
                    <a:pt x="41584" y="83181"/>
                  </a:lnTo>
                  <a:lnTo>
                    <a:pt x="36633" y="85909"/>
                  </a:lnTo>
                  <a:lnTo>
                    <a:pt x="31683" y="87272"/>
                  </a:lnTo>
                  <a:lnTo>
                    <a:pt x="26534" y="94090"/>
                  </a:lnTo>
                  <a:lnTo>
                    <a:pt x="31683" y="96818"/>
                  </a:lnTo>
                  <a:lnTo>
                    <a:pt x="36633" y="99545"/>
                  </a:lnTo>
                  <a:lnTo>
                    <a:pt x="40000" y="100909"/>
                  </a:lnTo>
                  <a:lnTo>
                    <a:pt x="41584" y="106363"/>
                  </a:lnTo>
                  <a:lnTo>
                    <a:pt x="46732" y="114545"/>
                  </a:lnTo>
                  <a:lnTo>
                    <a:pt x="49900" y="110454"/>
                  </a:lnTo>
                  <a:lnTo>
                    <a:pt x="55049" y="111818"/>
                  </a:lnTo>
                  <a:lnTo>
                    <a:pt x="61584" y="120000"/>
                  </a:lnTo>
                  <a:lnTo>
                    <a:pt x="66732" y="111818"/>
                  </a:lnTo>
                  <a:lnTo>
                    <a:pt x="78415" y="117272"/>
                  </a:lnTo>
                  <a:lnTo>
                    <a:pt x="64950" y="96818"/>
                  </a:lnTo>
                  <a:lnTo>
                    <a:pt x="69900" y="98181"/>
                  </a:lnTo>
                  <a:lnTo>
                    <a:pt x="73267" y="99545"/>
                  </a:lnTo>
                  <a:lnTo>
                    <a:pt x="73267" y="102272"/>
                  </a:lnTo>
                  <a:lnTo>
                    <a:pt x="76633" y="98181"/>
                  </a:lnTo>
                  <a:lnTo>
                    <a:pt x="81584" y="95454"/>
                  </a:lnTo>
                  <a:lnTo>
                    <a:pt x="69900" y="90000"/>
                  </a:lnTo>
                  <a:lnTo>
                    <a:pt x="80000" y="87272"/>
                  </a:lnTo>
                  <a:lnTo>
                    <a:pt x="90099" y="90000"/>
                  </a:lnTo>
                  <a:lnTo>
                    <a:pt x="88316" y="83181"/>
                  </a:lnTo>
                  <a:lnTo>
                    <a:pt x="86732" y="79090"/>
                  </a:lnTo>
                  <a:lnTo>
                    <a:pt x="81584" y="76363"/>
                  </a:lnTo>
                  <a:lnTo>
                    <a:pt x="86732" y="76363"/>
                  </a:lnTo>
                  <a:lnTo>
                    <a:pt x="90099" y="79090"/>
                  </a:lnTo>
                  <a:lnTo>
                    <a:pt x="95049" y="81818"/>
                  </a:lnTo>
                  <a:lnTo>
                    <a:pt x="101782" y="80454"/>
                  </a:lnTo>
                  <a:lnTo>
                    <a:pt x="91683" y="75000"/>
                  </a:lnTo>
                  <a:lnTo>
                    <a:pt x="83366" y="69545"/>
                  </a:lnTo>
                  <a:lnTo>
                    <a:pt x="69900" y="65454"/>
                  </a:lnTo>
                  <a:lnTo>
                    <a:pt x="66732" y="65454"/>
                  </a:lnTo>
                  <a:lnTo>
                    <a:pt x="66732" y="68181"/>
                  </a:lnTo>
                  <a:lnTo>
                    <a:pt x="68316" y="70909"/>
                  </a:lnTo>
                  <a:lnTo>
                    <a:pt x="61584" y="69545"/>
                  </a:lnTo>
                  <a:lnTo>
                    <a:pt x="58217" y="68181"/>
                  </a:lnTo>
                  <a:lnTo>
                    <a:pt x="58217" y="64090"/>
                  </a:lnTo>
                  <a:lnTo>
                    <a:pt x="58217" y="60000"/>
                  </a:lnTo>
                  <a:lnTo>
                    <a:pt x="66732" y="61363"/>
                  </a:lnTo>
                  <a:lnTo>
                    <a:pt x="66732" y="57272"/>
                  </a:lnTo>
                  <a:lnTo>
                    <a:pt x="63366" y="54545"/>
                  </a:lnTo>
                  <a:lnTo>
                    <a:pt x="53267" y="49090"/>
                  </a:lnTo>
                  <a:lnTo>
                    <a:pt x="46732" y="40909"/>
                  </a:lnTo>
                  <a:lnTo>
                    <a:pt x="48316" y="38181"/>
                  </a:lnTo>
                  <a:lnTo>
                    <a:pt x="51683" y="34090"/>
                  </a:lnTo>
                  <a:lnTo>
                    <a:pt x="53267" y="38181"/>
                  </a:lnTo>
                  <a:lnTo>
                    <a:pt x="58217" y="39545"/>
                  </a:lnTo>
                  <a:lnTo>
                    <a:pt x="63366" y="40909"/>
                  </a:lnTo>
                  <a:lnTo>
                    <a:pt x="66732" y="45000"/>
                  </a:lnTo>
                  <a:lnTo>
                    <a:pt x="66732" y="39545"/>
                  </a:lnTo>
                  <a:lnTo>
                    <a:pt x="71683" y="35454"/>
                  </a:lnTo>
                  <a:lnTo>
                    <a:pt x="73267" y="27272"/>
                  </a:lnTo>
                  <a:lnTo>
                    <a:pt x="76633" y="24545"/>
                  </a:lnTo>
                  <a:lnTo>
                    <a:pt x="81584" y="23181"/>
                  </a:lnTo>
                  <a:lnTo>
                    <a:pt x="98415" y="19090"/>
                  </a:lnTo>
                  <a:lnTo>
                    <a:pt x="106732" y="19090"/>
                  </a:lnTo>
                  <a:lnTo>
                    <a:pt x="111683" y="19090"/>
                  </a:lnTo>
                  <a:lnTo>
                    <a:pt x="113465" y="21818"/>
                  </a:lnTo>
                  <a:lnTo>
                    <a:pt x="118415" y="16363"/>
                  </a:lnTo>
                  <a:lnTo>
                    <a:pt x="116633" y="12272"/>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7" name="Shape 187"/>
            <p:cNvSpPr/>
            <p:nvPr/>
          </p:nvSpPr>
          <p:spPr>
            <a:xfrm>
              <a:off x="4831" y="3488"/>
              <a:ext cx="243" cy="191"/>
            </a:xfrm>
            <a:custGeom>
              <a:avLst/>
              <a:gdLst/>
              <a:ahLst/>
              <a:cxnLst/>
              <a:rect l="0" t="0" r="0" b="0"/>
              <a:pathLst>
                <a:path w="120000" h="120000" extrusionOk="0">
                  <a:moveTo>
                    <a:pt x="111639" y="20000"/>
                  </a:moveTo>
                  <a:lnTo>
                    <a:pt x="90983" y="10000"/>
                  </a:lnTo>
                  <a:lnTo>
                    <a:pt x="87049" y="0"/>
                  </a:lnTo>
                  <a:lnTo>
                    <a:pt x="65901" y="0"/>
                  </a:lnTo>
                  <a:lnTo>
                    <a:pt x="36885" y="15000"/>
                  </a:lnTo>
                  <a:lnTo>
                    <a:pt x="24590" y="20000"/>
                  </a:lnTo>
                  <a:lnTo>
                    <a:pt x="12295" y="25000"/>
                  </a:lnTo>
                  <a:lnTo>
                    <a:pt x="7868" y="45000"/>
                  </a:lnTo>
                  <a:lnTo>
                    <a:pt x="0" y="40000"/>
                  </a:lnTo>
                  <a:lnTo>
                    <a:pt x="0" y="55000"/>
                  </a:lnTo>
                  <a:lnTo>
                    <a:pt x="3934" y="90000"/>
                  </a:lnTo>
                  <a:lnTo>
                    <a:pt x="16229" y="110000"/>
                  </a:lnTo>
                  <a:lnTo>
                    <a:pt x="29016" y="115000"/>
                  </a:lnTo>
                  <a:lnTo>
                    <a:pt x="32950" y="120000"/>
                  </a:lnTo>
                  <a:lnTo>
                    <a:pt x="36885" y="120000"/>
                  </a:lnTo>
                  <a:lnTo>
                    <a:pt x="53606" y="110000"/>
                  </a:lnTo>
                  <a:lnTo>
                    <a:pt x="65901" y="110000"/>
                  </a:lnTo>
                  <a:lnTo>
                    <a:pt x="82622" y="85000"/>
                  </a:lnTo>
                  <a:lnTo>
                    <a:pt x="116065" y="80000"/>
                  </a:lnTo>
                  <a:lnTo>
                    <a:pt x="120000" y="65000"/>
                  </a:lnTo>
                  <a:lnTo>
                    <a:pt x="120000" y="40000"/>
                  </a:lnTo>
                  <a:lnTo>
                    <a:pt x="111639" y="20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8" name="Shape 188"/>
            <p:cNvSpPr/>
            <p:nvPr/>
          </p:nvSpPr>
          <p:spPr>
            <a:xfrm>
              <a:off x="4965" y="3184"/>
              <a:ext cx="589" cy="408"/>
            </a:xfrm>
            <a:custGeom>
              <a:avLst/>
              <a:gdLst/>
              <a:ahLst/>
              <a:cxnLst/>
              <a:rect l="0" t="0" r="0" b="0"/>
              <a:pathLst>
                <a:path w="120000" h="120000" extrusionOk="0">
                  <a:moveTo>
                    <a:pt x="92542" y="75294"/>
                  </a:moveTo>
                  <a:lnTo>
                    <a:pt x="99457" y="72941"/>
                  </a:lnTo>
                  <a:lnTo>
                    <a:pt x="104542" y="68235"/>
                  </a:lnTo>
                  <a:lnTo>
                    <a:pt x="114915" y="70588"/>
                  </a:lnTo>
                  <a:lnTo>
                    <a:pt x="120000" y="68235"/>
                  </a:lnTo>
                  <a:lnTo>
                    <a:pt x="114915" y="58823"/>
                  </a:lnTo>
                  <a:lnTo>
                    <a:pt x="106372" y="51764"/>
                  </a:lnTo>
                  <a:lnTo>
                    <a:pt x="111457" y="42352"/>
                  </a:lnTo>
                  <a:lnTo>
                    <a:pt x="111457" y="30588"/>
                  </a:lnTo>
                  <a:lnTo>
                    <a:pt x="111457" y="21176"/>
                  </a:lnTo>
                  <a:lnTo>
                    <a:pt x="116542" y="18823"/>
                  </a:lnTo>
                  <a:lnTo>
                    <a:pt x="118372" y="14117"/>
                  </a:lnTo>
                  <a:lnTo>
                    <a:pt x="118372" y="9411"/>
                  </a:lnTo>
                  <a:lnTo>
                    <a:pt x="118372" y="4705"/>
                  </a:lnTo>
                  <a:lnTo>
                    <a:pt x="108000" y="4705"/>
                  </a:lnTo>
                  <a:lnTo>
                    <a:pt x="106372" y="0"/>
                  </a:lnTo>
                  <a:lnTo>
                    <a:pt x="97830" y="2352"/>
                  </a:lnTo>
                  <a:lnTo>
                    <a:pt x="92542" y="0"/>
                  </a:lnTo>
                  <a:lnTo>
                    <a:pt x="84000" y="2352"/>
                  </a:lnTo>
                  <a:lnTo>
                    <a:pt x="73830" y="7058"/>
                  </a:lnTo>
                  <a:lnTo>
                    <a:pt x="65288" y="23529"/>
                  </a:lnTo>
                  <a:lnTo>
                    <a:pt x="54915" y="25882"/>
                  </a:lnTo>
                  <a:lnTo>
                    <a:pt x="44542" y="25882"/>
                  </a:lnTo>
                  <a:lnTo>
                    <a:pt x="39457" y="25882"/>
                  </a:lnTo>
                  <a:lnTo>
                    <a:pt x="34372" y="32941"/>
                  </a:lnTo>
                  <a:lnTo>
                    <a:pt x="15457" y="32941"/>
                  </a:lnTo>
                  <a:lnTo>
                    <a:pt x="8745" y="30588"/>
                  </a:lnTo>
                  <a:lnTo>
                    <a:pt x="8745" y="23529"/>
                  </a:lnTo>
                  <a:lnTo>
                    <a:pt x="1830" y="18823"/>
                  </a:lnTo>
                  <a:lnTo>
                    <a:pt x="0" y="25882"/>
                  </a:lnTo>
                  <a:lnTo>
                    <a:pt x="1830" y="35294"/>
                  </a:lnTo>
                  <a:lnTo>
                    <a:pt x="5288" y="44705"/>
                  </a:lnTo>
                  <a:lnTo>
                    <a:pt x="13830" y="54117"/>
                  </a:lnTo>
                  <a:lnTo>
                    <a:pt x="10372" y="65882"/>
                  </a:lnTo>
                  <a:lnTo>
                    <a:pt x="6915" y="68235"/>
                  </a:lnTo>
                  <a:lnTo>
                    <a:pt x="6915" y="77647"/>
                  </a:lnTo>
                  <a:lnTo>
                    <a:pt x="10372" y="80000"/>
                  </a:lnTo>
                  <a:lnTo>
                    <a:pt x="8745" y="89411"/>
                  </a:lnTo>
                  <a:lnTo>
                    <a:pt x="10372" y="94117"/>
                  </a:lnTo>
                  <a:lnTo>
                    <a:pt x="18915" y="98823"/>
                  </a:lnTo>
                  <a:lnTo>
                    <a:pt x="22372" y="108235"/>
                  </a:lnTo>
                  <a:lnTo>
                    <a:pt x="22372" y="120000"/>
                  </a:lnTo>
                  <a:lnTo>
                    <a:pt x="22372" y="117647"/>
                  </a:lnTo>
                  <a:lnTo>
                    <a:pt x="30915" y="117647"/>
                  </a:lnTo>
                  <a:lnTo>
                    <a:pt x="39457" y="112941"/>
                  </a:lnTo>
                  <a:lnTo>
                    <a:pt x="49830" y="103529"/>
                  </a:lnTo>
                  <a:lnTo>
                    <a:pt x="56542" y="108235"/>
                  </a:lnTo>
                  <a:lnTo>
                    <a:pt x="63457" y="108235"/>
                  </a:lnTo>
                  <a:lnTo>
                    <a:pt x="68542" y="108235"/>
                  </a:lnTo>
                  <a:lnTo>
                    <a:pt x="80542" y="103529"/>
                  </a:lnTo>
                  <a:lnTo>
                    <a:pt x="87457" y="98823"/>
                  </a:lnTo>
                  <a:lnTo>
                    <a:pt x="85830" y="87058"/>
                  </a:lnTo>
                  <a:lnTo>
                    <a:pt x="90915" y="87058"/>
                  </a:lnTo>
                  <a:lnTo>
                    <a:pt x="92542" y="82352"/>
                  </a:lnTo>
                  <a:lnTo>
                    <a:pt x="92542" y="75294"/>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89" name="Shape 189"/>
            <p:cNvSpPr/>
            <p:nvPr/>
          </p:nvSpPr>
          <p:spPr>
            <a:xfrm>
              <a:off x="4831" y="3488"/>
              <a:ext cx="243" cy="191"/>
            </a:xfrm>
            <a:custGeom>
              <a:avLst/>
              <a:gdLst/>
              <a:ahLst/>
              <a:cxnLst/>
              <a:rect l="0" t="0" r="0" b="0"/>
              <a:pathLst>
                <a:path w="120000" h="120000" extrusionOk="0">
                  <a:moveTo>
                    <a:pt x="111639" y="20000"/>
                  </a:moveTo>
                  <a:lnTo>
                    <a:pt x="90983" y="10000"/>
                  </a:lnTo>
                  <a:lnTo>
                    <a:pt x="87049" y="0"/>
                  </a:lnTo>
                  <a:lnTo>
                    <a:pt x="65901" y="0"/>
                  </a:lnTo>
                  <a:lnTo>
                    <a:pt x="36885" y="15000"/>
                  </a:lnTo>
                  <a:lnTo>
                    <a:pt x="24590" y="20000"/>
                  </a:lnTo>
                  <a:lnTo>
                    <a:pt x="12295" y="25000"/>
                  </a:lnTo>
                  <a:lnTo>
                    <a:pt x="7868" y="45000"/>
                  </a:lnTo>
                  <a:lnTo>
                    <a:pt x="0" y="40000"/>
                  </a:lnTo>
                  <a:lnTo>
                    <a:pt x="0" y="55000"/>
                  </a:lnTo>
                  <a:lnTo>
                    <a:pt x="3934" y="90000"/>
                  </a:lnTo>
                  <a:lnTo>
                    <a:pt x="16229" y="110000"/>
                  </a:lnTo>
                  <a:lnTo>
                    <a:pt x="29016" y="115000"/>
                  </a:lnTo>
                  <a:lnTo>
                    <a:pt x="32950" y="120000"/>
                  </a:lnTo>
                  <a:lnTo>
                    <a:pt x="36885" y="120000"/>
                  </a:lnTo>
                  <a:lnTo>
                    <a:pt x="53606" y="110000"/>
                  </a:lnTo>
                  <a:lnTo>
                    <a:pt x="65901" y="110000"/>
                  </a:lnTo>
                  <a:lnTo>
                    <a:pt x="82622" y="85000"/>
                  </a:lnTo>
                  <a:lnTo>
                    <a:pt x="116065" y="80000"/>
                  </a:lnTo>
                  <a:lnTo>
                    <a:pt x="120000" y="65000"/>
                  </a:lnTo>
                  <a:lnTo>
                    <a:pt x="120000" y="40000"/>
                  </a:lnTo>
                  <a:lnTo>
                    <a:pt x="111639" y="20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0" name="Shape 190"/>
            <p:cNvSpPr/>
            <p:nvPr/>
          </p:nvSpPr>
          <p:spPr>
            <a:xfrm>
              <a:off x="4965" y="3184"/>
              <a:ext cx="589" cy="408"/>
            </a:xfrm>
            <a:custGeom>
              <a:avLst/>
              <a:gdLst/>
              <a:ahLst/>
              <a:cxnLst/>
              <a:rect l="0" t="0" r="0" b="0"/>
              <a:pathLst>
                <a:path w="120000" h="120000" extrusionOk="0">
                  <a:moveTo>
                    <a:pt x="92542" y="75294"/>
                  </a:moveTo>
                  <a:lnTo>
                    <a:pt x="99457" y="72941"/>
                  </a:lnTo>
                  <a:lnTo>
                    <a:pt x="104542" y="68235"/>
                  </a:lnTo>
                  <a:lnTo>
                    <a:pt x="114915" y="70588"/>
                  </a:lnTo>
                  <a:lnTo>
                    <a:pt x="120000" y="68235"/>
                  </a:lnTo>
                  <a:lnTo>
                    <a:pt x="114915" y="58823"/>
                  </a:lnTo>
                  <a:lnTo>
                    <a:pt x="106372" y="51764"/>
                  </a:lnTo>
                  <a:lnTo>
                    <a:pt x="111457" y="42352"/>
                  </a:lnTo>
                  <a:lnTo>
                    <a:pt x="111457" y="30588"/>
                  </a:lnTo>
                  <a:lnTo>
                    <a:pt x="111457" y="21176"/>
                  </a:lnTo>
                  <a:lnTo>
                    <a:pt x="116542" y="18823"/>
                  </a:lnTo>
                  <a:lnTo>
                    <a:pt x="118372" y="14117"/>
                  </a:lnTo>
                  <a:lnTo>
                    <a:pt x="118372" y="9411"/>
                  </a:lnTo>
                  <a:lnTo>
                    <a:pt x="118372" y="4705"/>
                  </a:lnTo>
                  <a:lnTo>
                    <a:pt x="108000" y="4705"/>
                  </a:lnTo>
                  <a:lnTo>
                    <a:pt x="106372" y="0"/>
                  </a:lnTo>
                  <a:lnTo>
                    <a:pt x="97830" y="2352"/>
                  </a:lnTo>
                  <a:lnTo>
                    <a:pt x="92542" y="0"/>
                  </a:lnTo>
                  <a:lnTo>
                    <a:pt x="84000" y="2352"/>
                  </a:lnTo>
                  <a:lnTo>
                    <a:pt x="73830" y="7058"/>
                  </a:lnTo>
                  <a:lnTo>
                    <a:pt x="65288" y="23529"/>
                  </a:lnTo>
                  <a:lnTo>
                    <a:pt x="54915" y="25882"/>
                  </a:lnTo>
                  <a:lnTo>
                    <a:pt x="44542" y="25882"/>
                  </a:lnTo>
                  <a:lnTo>
                    <a:pt x="39457" y="25882"/>
                  </a:lnTo>
                  <a:lnTo>
                    <a:pt x="34372" y="32941"/>
                  </a:lnTo>
                  <a:lnTo>
                    <a:pt x="15457" y="32941"/>
                  </a:lnTo>
                  <a:lnTo>
                    <a:pt x="8745" y="30588"/>
                  </a:lnTo>
                  <a:lnTo>
                    <a:pt x="8745" y="23529"/>
                  </a:lnTo>
                  <a:lnTo>
                    <a:pt x="1830" y="18823"/>
                  </a:lnTo>
                  <a:lnTo>
                    <a:pt x="0" y="25882"/>
                  </a:lnTo>
                  <a:lnTo>
                    <a:pt x="1830" y="35294"/>
                  </a:lnTo>
                  <a:lnTo>
                    <a:pt x="5288" y="44705"/>
                  </a:lnTo>
                  <a:lnTo>
                    <a:pt x="13830" y="54117"/>
                  </a:lnTo>
                  <a:lnTo>
                    <a:pt x="10372" y="65882"/>
                  </a:lnTo>
                  <a:lnTo>
                    <a:pt x="6915" y="68235"/>
                  </a:lnTo>
                  <a:lnTo>
                    <a:pt x="6915" y="77647"/>
                  </a:lnTo>
                  <a:lnTo>
                    <a:pt x="10372" y="80000"/>
                  </a:lnTo>
                  <a:lnTo>
                    <a:pt x="8745" y="89411"/>
                  </a:lnTo>
                  <a:lnTo>
                    <a:pt x="10372" y="94117"/>
                  </a:lnTo>
                  <a:lnTo>
                    <a:pt x="18915" y="98823"/>
                  </a:lnTo>
                  <a:lnTo>
                    <a:pt x="22372" y="108235"/>
                  </a:lnTo>
                  <a:lnTo>
                    <a:pt x="22372" y="120000"/>
                  </a:lnTo>
                  <a:lnTo>
                    <a:pt x="22372" y="117647"/>
                  </a:lnTo>
                  <a:lnTo>
                    <a:pt x="30915" y="117647"/>
                  </a:lnTo>
                  <a:lnTo>
                    <a:pt x="39457" y="112941"/>
                  </a:lnTo>
                  <a:lnTo>
                    <a:pt x="49830" y="103529"/>
                  </a:lnTo>
                  <a:lnTo>
                    <a:pt x="56542" y="108235"/>
                  </a:lnTo>
                  <a:lnTo>
                    <a:pt x="63457" y="108235"/>
                  </a:lnTo>
                  <a:lnTo>
                    <a:pt x="68542" y="108235"/>
                  </a:lnTo>
                  <a:lnTo>
                    <a:pt x="80542" y="103529"/>
                  </a:lnTo>
                  <a:lnTo>
                    <a:pt x="87457" y="98823"/>
                  </a:lnTo>
                  <a:lnTo>
                    <a:pt x="85830" y="87058"/>
                  </a:lnTo>
                  <a:lnTo>
                    <a:pt x="90915" y="87058"/>
                  </a:lnTo>
                  <a:lnTo>
                    <a:pt x="92542" y="82352"/>
                  </a:lnTo>
                  <a:lnTo>
                    <a:pt x="92542" y="75294"/>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1" name="Shape 191"/>
            <p:cNvSpPr/>
            <p:nvPr/>
          </p:nvSpPr>
          <p:spPr>
            <a:xfrm>
              <a:off x="5404" y="3415"/>
              <a:ext cx="363" cy="615"/>
            </a:xfrm>
            <a:custGeom>
              <a:avLst/>
              <a:gdLst/>
              <a:ahLst/>
              <a:cxnLst/>
              <a:rect l="0" t="0" r="0" b="0"/>
              <a:pathLst>
                <a:path w="120000" h="120000" extrusionOk="0">
                  <a:moveTo>
                    <a:pt x="99890" y="10909"/>
                  </a:moveTo>
                  <a:lnTo>
                    <a:pt x="72197" y="7792"/>
                  </a:lnTo>
                  <a:lnTo>
                    <a:pt x="60989" y="4675"/>
                  </a:lnTo>
                  <a:lnTo>
                    <a:pt x="49780" y="0"/>
                  </a:lnTo>
                  <a:lnTo>
                    <a:pt x="41538" y="1558"/>
                  </a:lnTo>
                  <a:lnTo>
                    <a:pt x="24725" y="0"/>
                  </a:lnTo>
                  <a:lnTo>
                    <a:pt x="16483" y="3116"/>
                  </a:lnTo>
                  <a:lnTo>
                    <a:pt x="5274" y="4675"/>
                  </a:lnTo>
                  <a:lnTo>
                    <a:pt x="5274" y="9350"/>
                  </a:lnTo>
                  <a:lnTo>
                    <a:pt x="2637" y="12467"/>
                  </a:lnTo>
                  <a:lnTo>
                    <a:pt x="10879" y="17142"/>
                  </a:lnTo>
                  <a:lnTo>
                    <a:pt x="5274" y="26493"/>
                  </a:lnTo>
                  <a:lnTo>
                    <a:pt x="8241" y="31168"/>
                  </a:lnTo>
                  <a:lnTo>
                    <a:pt x="0" y="37402"/>
                  </a:lnTo>
                  <a:lnTo>
                    <a:pt x="0" y="38961"/>
                  </a:lnTo>
                  <a:lnTo>
                    <a:pt x="22087" y="35844"/>
                  </a:lnTo>
                  <a:lnTo>
                    <a:pt x="13846" y="42077"/>
                  </a:lnTo>
                  <a:lnTo>
                    <a:pt x="10879" y="49870"/>
                  </a:lnTo>
                  <a:lnTo>
                    <a:pt x="16483" y="63896"/>
                  </a:lnTo>
                  <a:lnTo>
                    <a:pt x="38901" y="60779"/>
                  </a:lnTo>
                  <a:lnTo>
                    <a:pt x="38901" y="68571"/>
                  </a:lnTo>
                  <a:lnTo>
                    <a:pt x="52747" y="74805"/>
                  </a:lnTo>
                  <a:lnTo>
                    <a:pt x="49780" y="79480"/>
                  </a:lnTo>
                  <a:lnTo>
                    <a:pt x="55384" y="84155"/>
                  </a:lnTo>
                  <a:lnTo>
                    <a:pt x="44175" y="87272"/>
                  </a:lnTo>
                  <a:lnTo>
                    <a:pt x="33296" y="85714"/>
                  </a:lnTo>
                  <a:lnTo>
                    <a:pt x="33296" y="91948"/>
                  </a:lnTo>
                  <a:lnTo>
                    <a:pt x="41538" y="96623"/>
                  </a:lnTo>
                  <a:lnTo>
                    <a:pt x="49780" y="93506"/>
                  </a:lnTo>
                  <a:lnTo>
                    <a:pt x="55384" y="93506"/>
                  </a:lnTo>
                  <a:lnTo>
                    <a:pt x="60989" y="95064"/>
                  </a:lnTo>
                  <a:lnTo>
                    <a:pt x="72197" y="98181"/>
                  </a:lnTo>
                  <a:lnTo>
                    <a:pt x="74835" y="102857"/>
                  </a:lnTo>
                  <a:lnTo>
                    <a:pt x="77472" y="109090"/>
                  </a:lnTo>
                  <a:lnTo>
                    <a:pt x="88681" y="112207"/>
                  </a:lnTo>
                  <a:lnTo>
                    <a:pt x="80439" y="115324"/>
                  </a:lnTo>
                  <a:lnTo>
                    <a:pt x="80439" y="116883"/>
                  </a:lnTo>
                  <a:lnTo>
                    <a:pt x="86043" y="116883"/>
                  </a:lnTo>
                  <a:lnTo>
                    <a:pt x="113736" y="113766"/>
                  </a:lnTo>
                  <a:lnTo>
                    <a:pt x="111098" y="120000"/>
                  </a:lnTo>
                  <a:lnTo>
                    <a:pt x="120000" y="117272"/>
                  </a:lnTo>
                  <a:lnTo>
                    <a:pt x="118681" y="112597"/>
                  </a:lnTo>
                  <a:lnTo>
                    <a:pt x="116703" y="10909"/>
                  </a:lnTo>
                  <a:lnTo>
                    <a:pt x="99890" y="10909"/>
                  </a:lnTo>
                  <a:lnTo>
                    <a:pt x="94285" y="26493"/>
                  </a:lnTo>
                  <a:lnTo>
                    <a:pt x="105494" y="29610"/>
                  </a:lnTo>
                  <a:lnTo>
                    <a:pt x="94285" y="32727"/>
                  </a:lnTo>
                  <a:lnTo>
                    <a:pt x="80439" y="32727"/>
                  </a:lnTo>
                  <a:lnTo>
                    <a:pt x="58021" y="38961"/>
                  </a:lnTo>
                  <a:lnTo>
                    <a:pt x="49780" y="38961"/>
                  </a:lnTo>
                  <a:lnTo>
                    <a:pt x="44175" y="38961"/>
                  </a:lnTo>
                  <a:lnTo>
                    <a:pt x="30329" y="40519"/>
                  </a:lnTo>
                  <a:lnTo>
                    <a:pt x="22087" y="45194"/>
                  </a:lnTo>
                  <a:lnTo>
                    <a:pt x="13846" y="51428"/>
                  </a:lnTo>
                  <a:lnTo>
                    <a:pt x="13846" y="48311"/>
                  </a:lnTo>
                  <a:lnTo>
                    <a:pt x="19450" y="45194"/>
                  </a:lnTo>
                  <a:lnTo>
                    <a:pt x="27692" y="38961"/>
                  </a:lnTo>
                  <a:lnTo>
                    <a:pt x="41538" y="32727"/>
                  </a:lnTo>
                  <a:lnTo>
                    <a:pt x="44175" y="23376"/>
                  </a:lnTo>
                  <a:lnTo>
                    <a:pt x="60989" y="20259"/>
                  </a:lnTo>
                  <a:lnTo>
                    <a:pt x="77472" y="18701"/>
                  </a:lnTo>
                  <a:lnTo>
                    <a:pt x="94285" y="15584"/>
                  </a:lnTo>
                  <a:lnTo>
                    <a:pt x="96923" y="15584"/>
                  </a:lnTo>
                  <a:lnTo>
                    <a:pt x="99890" y="18701"/>
                  </a:lnTo>
                  <a:lnTo>
                    <a:pt x="113736" y="20259"/>
                  </a:lnTo>
                  <a:lnTo>
                    <a:pt x="108131" y="21818"/>
                  </a:lnTo>
                  <a:lnTo>
                    <a:pt x="94285" y="26493"/>
                  </a:lnTo>
                  <a:lnTo>
                    <a:pt x="99890" y="10909"/>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2" name="Shape 192"/>
            <p:cNvSpPr/>
            <p:nvPr/>
          </p:nvSpPr>
          <p:spPr>
            <a:xfrm>
              <a:off x="5404" y="3415"/>
              <a:ext cx="361" cy="615"/>
            </a:xfrm>
            <a:custGeom>
              <a:avLst/>
              <a:gdLst/>
              <a:ahLst/>
              <a:cxnLst/>
              <a:rect l="0" t="0" r="0" b="0"/>
              <a:pathLst>
                <a:path w="120000" h="120000" extrusionOk="0">
                  <a:moveTo>
                    <a:pt x="100441" y="10909"/>
                  </a:moveTo>
                  <a:lnTo>
                    <a:pt x="72596" y="7792"/>
                  </a:lnTo>
                  <a:lnTo>
                    <a:pt x="61325" y="4675"/>
                  </a:lnTo>
                  <a:lnTo>
                    <a:pt x="50055" y="0"/>
                  </a:lnTo>
                  <a:lnTo>
                    <a:pt x="41767" y="1558"/>
                  </a:lnTo>
                  <a:lnTo>
                    <a:pt x="24861" y="0"/>
                  </a:lnTo>
                  <a:lnTo>
                    <a:pt x="16574" y="3116"/>
                  </a:lnTo>
                  <a:lnTo>
                    <a:pt x="5303" y="4675"/>
                  </a:lnTo>
                  <a:lnTo>
                    <a:pt x="5303" y="9350"/>
                  </a:lnTo>
                  <a:lnTo>
                    <a:pt x="2651" y="12467"/>
                  </a:lnTo>
                  <a:lnTo>
                    <a:pt x="10939" y="17142"/>
                  </a:lnTo>
                  <a:lnTo>
                    <a:pt x="5303" y="26493"/>
                  </a:lnTo>
                  <a:lnTo>
                    <a:pt x="8287" y="31168"/>
                  </a:lnTo>
                  <a:lnTo>
                    <a:pt x="0" y="37402"/>
                  </a:lnTo>
                  <a:lnTo>
                    <a:pt x="0" y="38961"/>
                  </a:lnTo>
                  <a:lnTo>
                    <a:pt x="22209" y="35844"/>
                  </a:lnTo>
                  <a:lnTo>
                    <a:pt x="13922" y="42077"/>
                  </a:lnTo>
                  <a:lnTo>
                    <a:pt x="10939" y="49870"/>
                  </a:lnTo>
                  <a:lnTo>
                    <a:pt x="16574" y="63896"/>
                  </a:lnTo>
                  <a:lnTo>
                    <a:pt x="39116" y="60779"/>
                  </a:lnTo>
                  <a:lnTo>
                    <a:pt x="39116" y="68571"/>
                  </a:lnTo>
                  <a:lnTo>
                    <a:pt x="53038" y="74805"/>
                  </a:lnTo>
                  <a:lnTo>
                    <a:pt x="50055" y="79480"/>
                  </a:lnTo>
                  <a:lnTo>
                    <a:pt x="55690" y="84155"/>
                  </a:lnTo>
                  <a:lnTo>
                    <a:pt x="44419" y="87272"/>
                  </a:lnTo>
                  <a:lnTo>
                    <a:pt x="33480" y="85714"/>
                  </a:lnTo>
                  <a:lnTo>
                    <a:pt x="33480" y="91948"/>
                  </a:lnTo>
                  <a:lnTo>
                    <a:pt x="41767" y="96623"/>
                  </a:lnTo>
                  <a:lnTo>
                    <a:pt x="50055" y="93506"/>
                  </a:lnTo>
                  <a:lnTo>
                    <a:pt x="55690" y="93506"/>
                  </a:lnTo>
                  <a:lnTo>
                    <a:pt x="61325" y="95064"/>
                  </a:lnTo>
                  <a:lnTo>
                    <a:pt x="72596" y="98181"/>
                  </a:lnTo>
                  <a:lnTo>
                    <a:pt x="75248" y="102857"/>
                  </a:lnTo>
                  <a:lnTo>
                    <a:pt x="77900" y="109090"/>
                  </a:lnTo>
                  <a:lnTo>
                    <a:pt x="89171" y="112207"/>
                  </a:lnTo>
                  <a:lnTo>
                    <a:pt x="80883" y="115324"/>
                  </a:lnTo>
                  <a:lnTo>
                    <a:pt x="80883" y="116883"/>
                  </a:lnTo>
                  <a:lnTo>
                    <a:pt x="86519" y="116883"/>
                  </a:lnTo>
                  <a:lnTo>
                    <a:pt x="114364" y="113766"/>
                  </a:lnTo>
                  <a:lnTo>
                    <a:pt x="111712" y="120000"/>
                  </a:lnTo>
                  <a:lnTo>
                    <a:pt x="120000" y="116883"/>
                  </a:lnTo>
                  <a:lnTo>
                    <a:pt x="117348" y="9740"/>
                  </a:lnTo>
                  <a:lnTo>
                    <a:pt x="100441" y="10909"/>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3" name="Shape 193"/>
            <p:cNvSpPr/>
            <p:nvPr/>
          </p:nvSpPr>
          <p:spPr>
            <a:xfrm>
              <a:off x="5445" y="3495"/>
              <a:ext cx="307" cy="183"/>
            </a:xfrm>
            <a:custGeom>
              <a:avLst/>
              <a:gdLst/>
              <a:ahLst/>
              <a:cxnLst/>
              <a:rect l="0" t="0" r="0" b="0"/>
              <a:pathLst>
                <a:path w="120000" h="120000" extrusionOk="0">
                  <a:moveTo>
                    <a:pt x="95064" y="36521"/>
                  </a:moveTo>
                  <a:lnTo>
                    <a:pt x="108311" y="46956"/>
                  </a:lnTo>
                  <a:lnTo>
                    <a:pt x="95064" y="57391"/>
                  </a:lnTo>
                  <a:lnTo>
                    <a:pt x="78701" y="57391"/>
                  </a:lnTo>
                  <a:lnTo>
                    <a:pt x="52207" y="78260"/>
                  </a:lnTo>
                  <a:lnTo>
                    <a:pt x="42467" y="78260"/>
                  </a:lnTo>
                  <a:lnTo>
                    <a:pt x="35844" y="78260"/>
                  </a:lnTo>
                  <a:lnTo>
                    <a:pt x="19480" y="83478"/>
                  </a:lnTo>
                  <a:lnTo>
                    <a:pt x="9740" y="99130"/>
                  </a:lnTo>
                  <a:lnTo>
                    <a:pt x="0" y="120000"/>
                  </a:lnTo>
                  <a:lnTo>
                    <a:pt x="0" y="109565"/>
                  </a:lnTo>
                  <a:lnTo>
                    <a:pt x="6623" y="99130"/>
                  </a:lnTo>
                  <a:lnTo>
                    <a:pt x="16363" y="78260"/>
                  </a:lnTo>
                  <a:lnTo>
                    <a:pt x="32727" y="57391"/>
                  </a:lnTo>
                  <a:lnTo>
                    <a:pt x="35844" y="26086"/>
                  </a:lnTo>
                  <a:lnTo>
                    <a:pt x="55714" y="15652"/>
                  </a:lnTo>
                  <a:lnTo>
                    <a:pt x="75194" y="10434"/>
                  </a:lnTo>
                  <a:lnTo>
                    <a:pt x="95064" y="0"/>
                  </a:lnTo>
                  <a:lnTo>
                    <a:pt x="98181" y="0"/>
                  </a:lnTo>
                  <a:lnTo>
                    <a:pt x="101688" y="10434"/>
                  </a:lnTo>
                  <a:lnTo>
                    <a:pt x="118051" y="15652"/>
                  </a:lnTo>
                  <a:lnTo>
                    <a:pt x="120000" y="15652"/>
                  </a:lnTo>
                  <a:lnTo>
                    <a:pt x="111428" y="20869"/>
                  </a:lnTo>
                  <a:lnTo>
                    <a:pt x="95064" y="36521"/>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4" name="Shape 194"/>
            <p:cNvSpPr/>
            <p:nvPr/>
          </p:nvSpPr>
          <p:spPr>
            <a:xfrm>
              <a:off x="4720" y="2704"/>
              <a:ext cx="893" cy="591"/>
            </a:xfrm>
            <a:custGeom>
              <a:avLst/>
              <a:gdLst/>
              <a:ahLst/>
              <a:cxnLst/>
              <a:rect l="0" t="0" r="0" b="0"/>
              <a:pathLst>
                <a:path w="120000" h="120000" extrusionOk="0">
                  <a:moveTo>
                    <a:pt x="105352" y="63243"/>
                  </a:moveTo>
                  <a:lnTo>
                    <a:pt x="97424" y="56756"/>
                  </a:lnTo>
                  <a:lnTo>
                    <a:pt x="95139" y="42162"/>
                  </a:lnTo>
                  <a:lnTo>
                    <a:pt x="95139" y="34054"/>
                  </a:lnTo>
                  <a:lnTo>
                    <a:pt x="89496" y="24324"/>
                  </a:lnTo>
                  <a:lnTo>
                    <a:pt x="84927" y="19459"/>
                  </a:lnTo>
                  <a:lnTo>
                    <a:pt x="78073" y="11351"/>
                  </a:lnTo>
                  <a:lnTo>
                    <a:pt x="73639" y="3243"/>
                  </a:lnTo>
                  <a:lnTo>
                    <a:pt x="67995" y="0"/>
                  </a:lnTo>
                  <a:lnTo>
                    <a:pt x="63426" y="9729"/>
                  </a:lnTo>
                  <a:lnTo>
                    <a:pt x="53213" y="14594"/>
                  </a:lnTo>
                  <a:lnTo>
                    <a:pt x="49854" y="19459"/>
                  </a:lnTo>
                  <a:lnTo>
                    <a:pt x="45285" y="16216"/>
                  </a:lnTo>
                  <a:lnTo>
                    <a:pt x="38566" y="17837"/>
                  </a:lnTo>
                  <a:lnTo>
                    <a:pt x="33997" y="17837"/>
                  </a:lnTo>
                  <a:lnTo>
                    <a:pt x="29428" y="16216"/>
                  </a:lnTo>
                  <a:lnTo>
                    <a:pt x="24860" y="21081"/>
                  </a:lnTo>
                  <a:lnTo>
                    <a:pt x="21500" y="25945"/>
                  </a:lnTo>
                  <a:lnTo>
                    <a:pt x="18141" y="34054"/>
                  </a:lnTo>
                  <a:lnTo>
                    <a:pt x="14781" y="45405"/>
                  </a:lnTo>
                  <a:lnTo>
                    <a:pt x="11287" y="51891"/>
                  </a:lnTo>
                  <a:lnTo>
                    <a:pt x="10212" y="56756"/>
                  </a:lnTo>
                  <a:lnTo>
                    <a:pt x="9003" y="64864"/>
                  </a:lnTo>
                  <a:lnTo>
                    <a:pt x="6853" y="66486"/>
                  </a:lnTo>
                  <a:lnTo>
                    <a:pt x="3359" y="69729"/>
                  </a:lnTo>
                  <a:lnTo>
                    <a:pt x="0" y="71351"/>
                  </a:lnTo>
                  <a:lnTo>
                    <a:pt x="2284" y="74594"/>
                  </a:lnTo>
                  <a:lnTo>
                    <a:pt x="6853" y="79459"/>
                  </a:lnTo>
                  <a:lnTo>
                    <a:pt x="7928" y="84324"/>
                  </a:lnTo>
                  <a:lnTo>
                    <a:pt x="12497" y="89189"/>
                  </a:lnTo>
                  <a:lnTo>
                    <a:pt x="18141" y="92432"/>
                  </a:lnTo>
                  <a:lnTo>
                    <a:pt x="15856" y="98918"/>
                  </a:lnTo>
                  <a:lnTo>
                    <a:pt x="21500" y="100540"/>
                  </a:lnTo>
                  <a:lnTo>
                    <a:pt x="27144" y="103783"/>
                  </a:lnTo>
                  <a:lnTo>
                    <a:pt x="32788" y="98918"/>
                  </a:lnTo>
                  <a:lnTo>
                    <a:pt x="32788" y="107027"/>
                  </a:lnTo>
                  <a:lnTo>
                    <a:pt x="35072" y="108648"/>
                  </a:lnTo>
                  <a:lnTo>
                    <a:pt x="33997" y="110270"/>
                  </a:lnTo>
                  <a:lnTo>
                    <a:pt x="38566" y="113513"/>
                  </a:lnTo>
                  <a:lnTo>
                    <a:pt x="38566" y="118378"/>
                  </a:lnTo>
                  <a:lnTo>
                    <a:pt x="43001" y="120000"/>
                  </a:lnTo>
                  <a:lnTo>
                    <a:pt x="55498" y="120000"/>
                  </a:lnTo>
                  <a:lnTo>
                    <a:pt x="58857" y="115135"/>
                  </a:lnTo>
                  <a:lnTo>
                    <a:pt x="62217" y="115135"/>
                  </a:lnTo>
                  <a:lnTo>
                    <a:pt x="69070" y="115135"/>
                  </a:lnTo>
                  <a:lnTo>
                    <a:pt x="75923" y="113513"/>
                  </a:lnTo>
                  <a:lnTo>
                    <a:pt x="81567" y="102162"/>
                  </a:lnTo>
                  <a:lnTo>
                    <a:pt x="88286" y="98918"/>
                  </a:lnTo>
                  <a:lnTo>
                    <a:pt x="93930" y="97297"/>
                  </a:lnTo>
                  <a:lnTo>
                    <a:pt x="97424" y="98918"/>
                  </a:lnTo>
                  <a:lnTo>
                    <a:pt x="103068" y="97297"/>
                  </a:lnTo>
                  <a:lnTo>
                    <a:pt x="104143" y="100540"/>
                  </a:lnTo>
                  <a:lnTo>
                    <a:pt x="110996" y="100540"/>
                  </a:lnTo>
                  <a:lnTo>
                    <a:pt x="112071" y="84324"/>
                  </a:lnTo>
                  <a:lnTo>
                    <a:pt x="114356" y="76216"/>
                  </a:lnTo>
                  <a:lnTo>
                    <a:pt x="118924" y="68108"/>
                  </a:lnTo>
                  <a:lnTo>
                    <a:pt x="120000" y="63243"/>
                  </a:lnTo>
                  <a:lnTo>
                    <a:pt x="117715" y="58378"/>
                  </a:lnTo>
                  <a:lnTo>
                    <a:pt x="112071" y="58378"/>
                  </a:lnTo>
                  <a:lnTo>
                    <a:pt x="105352" y="63243"/>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5" name="Shape 195"/>
            <p:cNvSpPr/>
            <p:nvPr/>
          </p:nvSpPr>
          <p:spPr>
            <a:xfrm>
              <a:off x="5234" y="2663"/>
              <a:ext cx="354" cy="336"/>
            </a:xfrm>
            <a:custGeom>
              <a:avLst/>
              <a:gdLst/>
              <a:ahLst/>
              <a:cxnLst/>
              <a:rect l="0" t="0" r="0" b="0"/>
              <a:pathLst>
                <a:path w="120000" h="120000" extrusionOk="0">
                  <a:moveTo>
                    <a:pt x="91525" y="88571"/>
                  </a:moveTo>
                  <a:lnTo>
                    <a:pt x="85762" y="80000"/>
                  </a:lnTo>
                  <a:lnTo>
                    <a:pt x="94237" y="71428"/>
                  </a:lnTo>
                  <a:lnTo>
                    <a:pt x="119999" y="65714"/>
                  </a:lnTo>
                  <a:lnTo>
                    <a:pt x="114237" y="54285"/>
                  </a:lnTo>
                  <a:lnTo>
                    <a:pt x="102711" y="42857"/>
                  </a:lnTo>
                  <a:lnTo>
                    <a:pt x="97288" y="31428"/>
                  </a:lnTo>
                  <a:lnTo>
                    <a:pt x="80000" y="25714"/>
                  </a:lnTo>
                  <a:lnTo>
                    <a:pt x="71525" y="8571"/>
                  </a:lnTo>
                  <a:lnTo>
                    <a:pt x="51525" y="8571"/>
                  </a:lnTo>
                  <a:lnTo>
                    <a:pt x="28474" y="0"/>
                  </a:lnTo>
                  <a:lnTo>
                    <a:pt x="20000" y="8571"/>
                  </a:lnTo>
                  <a:lnTo>
                    <a:pt x="2711" y="11428"/>
                  </a:lnTo>
                  <a:lnTo>
                    <a:pt x="0" y="14285"/>
                  </a:lnTo>
                  <a:lnTo>
                    <a:pt x="11525" y="20000"/>
                  </a:lnTo>
                  <a:lnTo>
                    <a:pt x="22711" y="34285"/>
                  </a:lnTo>
                  <a:lnTo>
                    <a:pt x="40000" y="48571"/>
                  </a:lnTo>
                  <a:lnTo>
                    <a:pt x="51525" y="57142"/>
                  </a:lnTo>
                  <a:lnTo>
                    <a:pt x="65762" y="74285"/>
                  </a:lnTo>
                  <a:lnTo>
                    <a:pt x="65762" y="88571"/>
                  </a:lnTo>
                  <a:lnTo>
                    <a:pt x="71525" y="114285"/>
                  </a:lnTo>
                  <a:lnTo>
                    <a:pt x="80000" y="120000"/>
                  </a:lnTo>
                  <a:lnTo>
                    <a:pt x="85762" y="111428"/>
                  </a:lnTo>
                  <a:lnTo>
                    <a:pt x="91525" y="88571"/>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6" name="Shape 196"/>
            <p:cNvSpPr/>
            <p:nvPr/>
          </p:nvSpPr>
          <p:spPr>
            <a:xfrm>
              <a:off x="4720" y="2704"/>
              <a:ext cx="893" cy="591"/>
            </a:xfrm>
            <a:custGeom>
              <a:avLst/>
              <a:gdLst/>
              <a:ahLst/>
              <a:cxnLst/>
              <a:rect l="0" t="0" r="0" b="0"/>
              <a:pathLst>
                <a:path w="120000" h="120000" extrusionOk="0">
                  <a:moveTo>
                    <a:pt x="105352" y="63243"/>
                  </a:moveTo>
                  <a:lnTo>
                    <a:pt x="97424" y="56756"/>
                  </a:lnTo>
                  <a:lnTo>
                    <a:pt x="95139" y="42162"/>
                  </a:lnTo>
                  <a:lnTo>
                    <a:pt x="95139" y="34054"/>
                  </a:lnTo>
                  <a:lnTo>
                    <a:pt x="89496" y="24324"/>
                  </a:lnTo>
                  <a:lnTo>
                    <a:pt x="84927" y="19459"/>
                  </a:lnTo>
                  <a:lnTo>
                    <a:pt x="78073" y="11351"/>
                  </a:lnTo>
                  <a:lnTo>
                    <a:pt x="73639" y="3243"/>
                  </a:lnTo>
                  <a:lnTo>
                    <a:pt x="67995" y="0"/>
                  </a:lnTo>
                  <a:lnTo>
                    <a:pt x="63426" y="9729"/>
                  </a:lnTo>
                  <a:lnTo>
                    <a:pt x="53213" y="14594"/>
                  </a:lnTo>
                  <a:lnTo>
                    <a:pt x="49854" y="19459"/>
                  </a:lnTo>
                  <a:lnTo>
                    <a:pt x="45285" y="16216"/>
                  </a:lnTo>
                  <a:lnTo>
                    <a:pt x="38566" y="17837"/>
                  </a:lnTo>
                  <a:lnTo>
                    <a:pt x="33997" y="17837"/>
                  </a:lnTo>
                  <a:lnTo>
                    <a:pt x="29428" y="16216"/>
                  </a:lnTo>
                  <a:lnTo>
                    <a:pt x="24860" y="21081"/>
                  </a:lnTo>
                  <a:lnTo>
                    <a:pt x="21500" y="25945"/>
                  </a:lnTo>
                  <a:lnTo>
                    <a:pt x="18141" y="34054"/>
                  </a:lnTo>
                  <a:lnTo>
                    <a:pt x="14781" y="45405"/>
                  </a:lnTo>
                  <a:lnTo>
                    <a:pt x="11287" y="51891"/>
                  </a:lnTo>
                  <a:lnTo>
                    <a:pt x="10212" y="56756"/>
                  </a:lnTo>
                  <a:lnTo>
                    <a:pt x="9003" y="64864"/>
                  </a:lnTo>
                  <a:lnTo>
                    <a:pt x="6853" y="66486"/>
                  </a:lnTo>
                  <a:lnTo>
                    <a:pt x="3359" y="69729"/>
                  </a:lnTo>
                  <a:lnTo>
                    <a:pt x="0" y="71351"/>
                  </a:lnTo>
                  <a:lnTo>
                    <a:pt x="2284" y="74594"/>
                  </a:lnTo>
                  <a:lnTo>
                    <a:pt x="6853" y="79459"/>
                  </a:lnTo>
                  <a:lnTo>
                    <a:pt x="7928" y="84324"/>
                  </a:lnTo>
                  <a:lnTo>
                    <a:pt x="12497" y="89189"/>
                  </a:lnTo>
                  <a:lnTo>
                    <a:pt x="18141" y="92432"/>
                  </a:lnTo>
                  <a:lnTo>
                    <a:pt x="15856" y="98918"/>
                  </a:lnTo>
                  <a:lnTo>
                    <a:pt x="21500" y="100540"/>
                  </a:lnTo>
                  <a:lnTo>
                    <a:pt x="27144" y="103783"/>
                  </a:lnTo>
                  <a:lnTo>
                    <a:pt x="32788" y="98918"/>
                  </a:lnTo>
                  <a:lnTo>
                    <a:pt x="32788" y="107027"/>
                  </a:lnTo>
                  <a:lnTo>
                    <a:pt x="35072" y="108648"/>
                  </a:lnTo>
                  <a:lnTo>
                    <a:pt x="33997" y="110270"/>
                  </a:lnTo>
                  <a:lnTo>
                    <a:pt x="38566" y="113513"/>
                  </a:lnTo>
                  <a:lnTo>
                    <a:pt x="38566" y="118378"/>
                  </a:lnTo>
                  <a:lnTo>
                    <a:pt x="43001" y="120000"/>
                  </a:lnTo>
                  <a:lnTo>
                    <a:pt x="55498" y="120000"/>
                  </a:lnTo>
                  <a:lnTo>
                    <a:pt x="58857" y="115135"/>
                  </a:lnTo>
                  <a:lnTo>
                    <a:pt x="62217" y="115135"/>
                  </a:lnTo>
                  <a:lnTo>
                    <a:pt x="69070" y="115135"/>
                  </a:lnTo>
                  <a:lnTo>
                    <a:pt x="75923" y="113513"/>
                  </a:lnTo>
                  <a:lnTo>
                    <a:pt x="81567" y="102162"/>
                  </a:lnTo>
                  <a:lnTo>
                    <a:pt x="88286" y="98918"/>
                  </a:lnTo>
                  <a:lnTo>
                    <a:pt x="93930" y="97297"/>
                  </a:lnTo>
                  <a:lnTo>
                    <a:pt x="97424" y="98918"/>
                  </a:lnTo>
                  <a:lnTo>
                    <a:pt x="103068" y="97297"/>
                  </a:lnTo>
                  <a:lnTo>
                    <a:pt x="104143" y="100540"/>
                  </a:lnTo>
                  <a:lnTo>
                    <a:pt x="110996" y="100540"/>
                  </a:lnTo>
                  <a:lnTo>
                    <a:pt x="112071" y="84324"/>
                  </a:lnTo>
                  <a:lnTo>
                    <a:pt x="114356" y="76216"/>
                  </a:lnTo>
                  <a:lnTo>
                    <a:pt x="118924" y="68108"/>
                  </a:lnTo>
                  <a:lnTo>
                    <a:pt x="120000" y="63243"/>
                  </a:lnTo>
                  <a:lnTo>
                    <a:pt x="117715" y="58378"/>
                  </a:lnTo>
                  <a:lnTo>
                    <a:pt x="112071" y="58378"/>
                  </a:lnTo>
                  <a:lnTo>
                    <a:pt x="105352" y="63243"/>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7" name="Shape 197"/>
            <p:cNvSpPr/>
            <p:nvPr/>
          </p:nvSpPr>
          <p:spPr>
            <a:xfrm>
              <a:off x="5234" y="2663"/>
              <a:ext cx="354" cy="336"/>
            </a:xfrm>
            <a:custGeom>
              <a:avLst/>
              <a:gdLst/>
              <a:ahLst/>
              <a:cxnLst/>
              <a:rect l="0" t="0" r="0" b="0"/>
              <a:pathLst>
                <a:path w="120000" h="120000" extrusionOk="0">
                  <a:moveTo>
                    <a:pt x="91525" y="88571"/>
                  </a:moveTo>
                  <a:lnTo>
                    <a:pt x="85762" y="80000"/>
                  </a:lnTo>
                  <a:lnTo>
                    <a:pt x="94237" y="71428"/>
                  </a:lnTo>
                  <a:lnTo>
                    <a:pt x="119999" y="65714"/>
                  </a:lnTo>
                  <a:lnTo>
                    <a:pt x="114237" y="54285"/>
                  </a:lnTo>
                  <a:lnTo>
                    <a:pt x="102711" y="42857"/>
                  </a:lnTo>
                  <a:lnTo>
                    <a:pt x="97288" y="31428"/>
                  </a:lnTo>
                  <a:lnTo>
                    <a:pt x="80000" y="25714"/>
                  </a:lnTo>
                  <a:lnTo>
                    <a:pt x="71525" y="8571"/>
                  </a:lnTo>
                  <a:lnTo>
                    <a:pt x="51525" y="8571"/>
                  </a:lnTo>
                  <a:lnTo>
                    <a:pt x="28474" y="0"/>
                  </a:lnTo>
                  <a:lnTo>
                    <a:pt x="20000" y="8571"/>
                  </a:lnTo>
                  <a:lnTo>
                    <a:pt x="2711" y="11428"/>
                  </a:lnTo>
                  <a:lnTo>
                    <a:pt x="0" y="14285"/>
                  </a:lnTo>
                  <a:lnTo>
                    <a:pt x="11525" y="20000"/>
                  </a:lnTo>
                  <a:lnTo>
                    <a:pt x="22711" y="34285"/>
                  </a:lnTo>
                  <a:lnTo>
                    <a:pt x="40000" y="48571"/>
                  </a:lnTo>
                  <a:lnTo>
                    <a:pt x="51525" y="57142"/>
                  </a:lnTo>
                  <a:lnTo>
                    <a:pt x="65762" y="74285"/>
                  </a:lnTo>
                  <a:lnTo>
                    <a:pt x="65762" y="88571"/>
                  </a:lnTo>
                  <a:lnTo>
                    <a:pt x="71525" y="114285"/>
                  </a:lnTo>
                  <a:lnTo>
                    <a:pt x="80000" y="120000"/>
                  </a:lnTo>
                  <a:lnTo>
                    <a:pt x="85762" y="111428"/>
                  </a:lnTo>
                  <a:lnTo>
                    <a:pt x="91525" y="88571"/>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8" name="Shape 198"/>
            <p:cNvSpPr/>
            <p:nvPr/>
          </p:nvSpPr>
          <p:spPr>
            <a:xfrm>
              <a:off x="4088" y="2039"/>
              <a:ext cx="860" cy="656"/>
            </a:xfrm>
            <a:custGeom>
              <a:avLst/>
              <a:gdLst/>
              <a:ahLst/>
              <a:cxnLst/>
              <a:rect l="0" t="0" r="0" b="0"/>
              <a:pathLst>
                <a:path w="120000" h="120000" extrusionOk="0">
                  <a:moveTo>
                    <a:pt x="108139" y="102439"/>
                  </a:moveTo>
                  <a:lnTo>
                    <a:pt x="115255" y="84878"/>
                  </a:lnTo>
                  <a:lnTo>
                    <a:pt x="120000" y="83414"/>
                  </a:lnTo>
                  <a:lnTo>
                    <a:pt x="118744" y="76097"/>
                  </a:lnTo>
                  <a:lnTo>
                    <a:pt x="114000" y="64390"/>
                  </a:lnTo>
                  <a:lnTo>
                    <a:pt x="110511" y="58536"/>
                  </a:lnTo>
                  <a:lnTo>
                    <a:pt x="109395" y="48292"/>
                  </a:lnTo>
                  <a:lnTo>
                    <a:pt x="104651" y="46829"/>
                  </a:lnTo>
                  <a:lnTo>
                    <a:pt x="104651" y="42439"/>
                  </a:lnTo>
                  <a:lnTo>
                    <a:pt x="110511" y="33658"/>
                  </a:lnTo>
                  <a:lnTo>
                    <a:pt x="104651" y="19024"/>
                  </a:lnTo>
                  <a:lnTo>
                    <a:pt x="101162" y="7317"/>
                  </a:lnTo>
                  <a:lnTo>
                    <a:pt x="92930" y="2926"/>
                  </a:lnTo>
                  <a:lnTo>
                    <a:pt x="74093" y="7317"/>
                  </a:lnTo>
                  <a:lnTo>
                    <a:pt x="62372" y="4390"/>
                  </a:lnTo>
                  <a:lnTo>
                    <a:pt x="56511" y="8780"/>
                  </a:lnTo>
                  <a:lnTo>
                    <a:pt x="50511" y="7317"/>
                  </a:lnTo>
                  <a:lnTo>
                    <a:pt x="45906" y="4390"/>
                  </a:lnTo>
                  <a:lnTo>
                    <a:pt x="41162" y="0"/>
                  </a:lnTo>
                  <a:lnTo>
                    <a:pt x="35302" y="1463"/>
                  </a:lnTo>
                  <a:lnTo>
                    <a:pt x="24697" y="7317"/>
                  </a:lnTo>
                  <a:lnTo>
                    <a:pt x="23581" y="13170"/>
                  </a:lnTo>
                  <a:lnTo>
                    <a:pt x="17581" y="16097"/>
                  </a:lnTo>
                  <a:lnTo>
                    <a:pt x="3488" y="23414"/>
                  </a:lnTo>
                  <a:lnTo>
                    <a:pt x="1255" y="23414"/>
                  </a:lnTo>
                  <a:lnTo>
                    <a:pt x="2372" y="32195"/>
                  </a:lnTo>
                  <a:lnTo>
                    <a:pt x="3488" y="38048"/>
                  </a:lnTo>
                  <a:lnTo>
                    <a:pt x="0" y="46829"/>
                  </a:lnTo>
                  <a:lnTo>
                    <a:pt x="7116" y="52682"/>
                  </a:lnTo>
                  <a:lnTo>
                    <a:pt x="7116" y="58536"/>
                  </a:lnTo>
                  <a:lnTo>
                    <a:pt x="10604" y="65853"/>
                  </a:lnTo>
                  <a:lnTo>
                    <a:pt x="8232" y="73170"/>
                  </a:lnTo>
                  <a:lnTo>
                    <a:pt x="11720" y="79024"/>
                  </a:lnTo>
                  <a:lnTo>
                    <a:pt x="11720" y="86341"/>
                  </a:lnTo>
                  <a:lnTo>
                    <a:pt x="17581" y="90731"/>
                  </a:lnTo>
                  <a:lnTo>
                    <a:pt x="23581" y="93658"/>
                  </a:lnTo>
                  <a:lnTo>
                    <a:pt x="29441" y="93658"/>
                  </a:lnTo>
                  <a:lnTo>
                    <a:pt x="28186" y="99512"/>
                  </a:lnTo>
                  <a:lnTo>
                    <a:pt x="34046" y="105365"/>
                  </a:lnTo>
                  <a:lnTo>
                    <a:pt x="37674" y="102439"/>
                  </a:lnTo>
                  <a:lnTo>
                    <a:pt x="37674" y="98048"/>
                  </a:lnTo>
                  <a:lnTo>
                    <a:pt x="44651" y="100975"/>
                  </a:lnTo>
                  <a:lnTo>
                    <a:pt x="47023" y="105365"/>
                  </a:lnTo>
                  <a:lnTo>
                    <a:pt x="52883" y="106829"/>
                  </a:lnTo>
                  <a:lnTo>
                    <a:pt x="58744" y="108292"/>
                  </a:lnTo>
                  <a:lnTo>
                    <a:pt x="61116" y="114146"/>
                  </a:lnTo>
                  <a:lnTo>
                    <a:pt x="64744" y="117073"/>
                  </a:lnTo>
                  <a:lnTo>
                    <a:pt x="69348" y="112682"/>
                  </a:lnTo>
                  <a:lnTo>
                    <a:pt x="72976" y="117073"/>
                  </a:lnTo>
                  <a:lnTo>
                    <a:pt x="74093" y="120000"/>
                  </a:lnTo>
                  <a:lnTo>
                    <a:pt x="77581" y="120000"/>
                  </a:lnTo>
                  <a:lnTo>
                    <a:pt x="81069" y="115609"/>
                  </a:lnTo>
                  <a:lnTo>
                    <a:pt x="85813" y="115609"/>
                  </a:lnTo>
                  <a:lnTo>
                    <a:pt x="89302" y="112682"/>
                  </a:lnTo>
                  <a:lnTo>
                    <a:pt x="95302" y="112682"/>
                  </a:lnTo>
                  <a:lnTo>
                    <a:pt x="98790" y="114146"/>
                  </a:lnTo>
                  <a:lnTo>
                    <a:pt x="107023" y="115609"/>
                  </a:lnTo>
                  <a:lnTo>
                    <a:pt x="105767" y="117073"/>
                  </a:lnTo>
                  <a:lnTo>
                    <a:pt x="110511" y="115609"/>
                  </a:lnTo>
                  <a:lnTo>
                    <a:pt x="108139" y="102439"/>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199" name="Shape 199"/>
            <p:cNvSpPr/>
            <p:nvPr/>
          </p:nvSpPr>
          <p:spPr>
            <a:xfrm>
              <a:off x="4536" y="1976"/>
              <a:ext cx="210" cy="112"/>
            </a:xfrm>
            <a:custGeom>
              <a:avLst/>
              <a:gdLst/>
              <a:ahLst/>
              <a:cxnLst/>
              <a:rect l="0" t="0" r="0" b="0"/>
              <a:pathLst>
                <a:path w="120000" h="120000" extrusionOk="0">
                  <a:moveTo>
                    <a:pt x="96000" y="8571"/>
                  </a:moveTo>
                  <a:lnTo>
                    <a:pt x="62285" y="8571"/>
                  </a:lnTo>
                  <a:lnTo>
                    <a:pt x="43428" y="0"/>
                  </a:lnTo>
                  <a:lnTo>
                    <a:pt x="38285" y="25714"/>
                  </a:lnTo>
                  <a:lnTo>
                    <a:pt x="24000" y="34285"/>
                  </a:lnTo>
                  <a:lnTo>
                    <a:pt x="4571" y="51428"/>
                  </a:lnTo>
                  <a:lnTo>
                    <a:pt x="4571" y="77142"/>
                  </a:lnTo>
                  <a:lnTo>
                    <a:pt x="0" y="102857"/>
                  </a:lnTo>
                  <a:lnTo>
                    <a:pt x="48000" y="119999"/>
                  </a:lnTo>
                  <a:lnTo>
                    <a:pt x="120000" y="94285"/>
                  </a:lnTo>
                  <a:lnTo>
                    <a:pt x="110285" y="17142"/>
                  </a:lnTo>
                  <a:lnTo>
                    <a:pt x="96000" y="8571"/>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0" name="Shape 200"/>
            <p:cNvSpPr/>
            <p:nvPr/>
          </p:nvSpPr>
          <p:spPr>
            <a:xfrm>
              <a:off x="4088" y="2039"/>
              <a:ext cx="860" cy="656"/>
            </a:xfrm>
            <a:custGeom>
              <a:avLst/>
              <a:gdLst/>
              <a:ahLst/>
              <a:cxnLst/>
              <a:rect l="0" t="0" r="0" b="0"/>
              <a:pathLst>
                <a:path w="120000" h="120000" extrusionOk="0">
                  <a:moveTo>
                    <a:pt x="108139" y="102439"/>
                  </a:moveTo>
                  <a:lnTo>
                    <a:pt x="115255" y="84878"/>
                  </a:lnTo>
                  <a:lnTo>
                    <a:pt x="120000" y="83414"/>
                  </a:lnTo>
                  <a:lnTo>
                    <a:pt x="118744" y="76097"/>
                  </a:lnTo>
                  <a:lnTo>
                    <a:pt x="114000" y="64390"/>
                  </a:lnTo>
                  <a:lnTo>
                    <a:pt x="110511" y="58536"/>
                  </a:lnTo>
                  <a:lnTo>
                    <a:pt x="109395" y="48292"/>
                  </a:lnTo>
                  <a:lnTo>
                    <a:pt x="104651" y="46829"/>
                  </a:lnTo>
                  <a:lnTo>
                    <a:pt x="104651" y="42439"/>
                  </a:lnTo>
                  <a:lnTo>
                    <a:pt x="110511" y="33658"/>
                  </a:lnTo>
                  <a:lnTo>
                    <a:pt x="104651" y="19024"/>
                  </a:lnTo>
                  <a:lnTo>
                    <a:pt x="101162" y="7317"/>
                  </a:lnTo>
                  <a:lnTo>
                    <a:pt x="92930" y="2926"/>
                  </a:lnTo>
                  <a:lnTo>
                    <a:pt x="74093" y="7317"/>
                  </a:lnTo>
                  <a:lnTo>
                    <a:pt x="62372" y="4390"/>
                  </a:lnTo>
                  <a:lnTo>
                    <a:pt x="56511" y="8780"/>
                  </a:lnTo>
                  <a:lnTo>
                    <a:pt x="50511" y="7317"/>
                  </a:lnTo>
                  <a:lnTo>
                    <a:pt x="45906" y="4390"/>
                  </a:lnTo>
                  <a:lnTo>
                    <a:pt x="41162" y="0"/>
                  </a:lnTo>
                  <a:lnTo>
                    <a:pt x="35302" y="1463"/>
                  </a:lnTo>
                  <a:lnTo>
                    <a:pt x="24697" y="7317"/>
                  </a:lnTo>
                  <a:lnTo>
                    <a:pt x="23581" y="13170"/>
                  </a:lnTo>
                  <a:lnTo>
                    <a:pt x="17581" y="16097"/>
                  </a:lnTo>
                  <a:lnTo>
                    <a:pt x="3488" y="23414"/>
                  </a:lnTo>
                  <a:lnTo>
                    <a:pt x="1255" y="23414"/>
                  </a:lnTo>
                  <a:lnTo>
                    <a:pt x="2372" y="32195"/>
                  </a:lnTo>
                  <a:lnTo>
                    <a:pt x="3488" y="38048"/>
                  </a:lnTo>
                  <a:lnTo>
                    <a:pt x="0" y="46829"/>
                  </a:lnTo>
                  <a:lnTo>
                    <a:pt x="7116" y="52682"/>
                  </a:lnTo>
                  <a:lnTo>
                    <a:pt x="7116" y="58536"/>
                  </a:lnTo>
                  <a:lnTo>
                    <a:pt x="10604" y="65853"/>
                  </a:lnTo>
                  <a:lnTo>
                    <a:pt x="8232" y="73170"/>
                  </a:lnTo>
                  <a:lnTo>
                    <a:pt x="11720" y="79024"/>
                  </a:lnTo>
                  <a:lnTo>
                    <a:pt x="11720" y="86341"/>
                  </a:lnTo>
                  <a:lnTo>
                    <a:pt x="17581" y="90731"/>
                  </a:lnTo>
                  <a:lnTo>
                    <a:pt x="23581" y="93658"/>
                  </a:lnTo>
                  <a:lnTo>
                    <a:pt x="29441" y="93658"/>
                  </a:lnTo>
                  <a:lnTo>
                    <a:pt x="28186" y="99512"/>
                  </a:lnTo>
                  <a:lnTo>
                    <a:pt x="34046" y="105365"/>
                  </a:lnTo>
                  <a:lnTo>
                    <a:pt x="37674" y="102439"/>
                  </a:lnTo>
                  <a:lnTo>
                    <a:pt x="37674" y="98048"/>
                  </a:lnTo>
                  <a:lnTo>
                    <a:pt x="44651" y="100975"/>
                  </a:lnTo>
                  <a:lnTo>
                    <a:pt x="47023" y="105365"/>
                  </a:lnTo>
                  <a:lnTo>
                    <a:pt x="52883" y="106829"/>
                  </a:lnTo>
                  <a:lnTo>
                    <a:pt x="58744" y="108292"/>
                  </a:lnTo>
                  <a:lnTo>
                    <a:pt x="61116" y="114146"/>
                  </a:lnTo>
                  <a:lnTo>
                    <a:pt x="64744" y="117073"/>
                  </a:lnTo>
                  <a:lnTo>
                    <a:pt x="69348" y="112682"/>
                  </a:lnTo>
                  <a:lnTo>
                    <a:pt x="72976" y="117073"/>
                  </a:lnTo>
                  <a:lnTo>
                    <a:pt x="74093" y="120000"/>
                  </a:lnTo>
                  <a:lnTo>
                    <a:pt x="77581" y="120000"/>
                  </a:lnTo>
                  <a:lnTo>
                    <a:pt x="81069" y="115609"/>
                  </a:lnTo>
                  <a:lnTo>
                    <a:pt x="85813" y="115609"/>
                  </a:lnTo>
                  <a:lnTo>
                    <a:pt x="89302" y="112682"/>
                  </a:lnTo>
                  <a:lnTo>
                    <a:pt x="95302" y="112682"/>
                  </a:lnTo>
                  <a:lnTo>
                    <a:pt x="98790" y="114146"/>
                  </a:lnTo>
                  <a:lnTo>
                    <a:pt x="107023" y="115609"/>
                  </a:lnTo>
                  <a:lnTo>
                    <a:pt x="105767" y="117073"/>
                  </a:lnTo>
                  <a:lnTo>
                    <a:pt x="110511" y="115609"/>
                  </a:lnTo>
                  <a:lnTo>
                    <a:pt x="108139" y="102439"/>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1" name="Shape 201"/>
            <p:cNvSpPr/>
            <p:nvPr/>
          </p:nvSpPr>
          <p:spPr>
            <a:xfrm>
              <a:off x="4536" y="1968"/>
              <a:ext cx="210" cy="112"/>
            </a:xfrm>
            <a:custGeom>
              <a:avLst/>
              <a:gdLst/>
              <a:ahLst/>
              <a:cxnLst/>
              <a:rect l="0" t="0" r="0" b="0"/>
              <a:pathLst>
                <a:path w="120000" h="120000" extrusionOk="0">
                  <a:moveTo>
                    <a:pt x="96000" y="8571"/>
                  </a:moveTo>
                  <a:lnTo>
                    <a:pt x="62285" y="8571"/>
                  </a:lnTo>
                  <a:lnTo>
                    <a:pt x="43428" y="0"/>
                  </a:lnTo>
                  <a:lnTo>
                    <a:pt x="38285" y="25714"/>
                  </a:lnTo>
                  <a:lnTo>
                    <a:pt x="24000" y="34285"/>
                  </a:lnTo>
                  <a:lnTo>
                    <a:pt x="4571" y="51428"/>
                  </a:lnTo>
                  <a:lnTo>
                    <a:pt x="4571" y="77142"/>
                  </a:lnTo>
                  <a:lnTo>
                    <a:pt x="0" y="102857"/>
                  </a:lnTo>
                  <a:lnTo>
                    <a:pt x="48000" y="119999"/>
                  </a:lnTo>
                  <a:lnTo>
                    <a:pt x="120000" y="94285"/>
                  </a:lnTo>
                  <a:lnTo>
                    <a:pt x="110285" y="17142"/>
                  </a:lnTo>
                  <a:lnTo>
                    <a:pt x="96000" y="8571"/>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2" name="Shape 202"/>
            <p:cNvSpPr/>
            <p:nvPr/>
          </p:nvSpPr>
          <p:spPr>
            <a:xfrm>
              <a:off x="4577" y="1792"/>
              <a:ext cx="455" cy="319"/>
            </a:xfrm>
            <a:custGeom>
              <a:avLst/>
              <a:gdLst/>
              <a:ahLst/>
              <a:cxnLst/>
              <a:rect l="0" t="0" r="0" b="0"/>
              <a:pathLst>
                <a:path w="120000" h="120000" extrusionOk="0">
                  <a:moveTo>
                    <a:pt x="82285" y="114000"/>
                  </a:moveTo>
                  <a:lnTo>
                    <a:pt x="86505" y="111000"/>
                  </a:lnTo>
                  <a:lnTo>
                    <a:pt x="84395" y="102000"/>
                  </a:lnTo>
                  <a:lnTo>
                    <a:pt x="93362" y="99000"/>
                  </a:lnTo>
                  <a:lnTo>
                    <a:pt x="99956" y="93000"/>
                  </a:lnTo>
                  <a:lnTo>
                    <a:pt x="106549" y="96000"/>
                  </a:lnTo>
                  <a:lnTo>
                    <a:pt x="102065" y="84000"/>
                  </a:lnTo>
                  <a:lnTo>
                    <a:pt x="102065" y="72000"/>
                  </a:lnTo>
                  <a:lnTo>
                    <a:pt x="102065" y="60000"/>
                  </a:lnTo>
                  <a:lnTo>
                    <a:pt x="108923" y="57000"/>
                  </a:lnTo>
                  <a:lnTo>
                    <a:pt x="111032" y="48000"/>
                  </a:lnTo>
                  <a:lnTo>
                    <a:pt x="117626" y="45000"/>
                  </a:lnTo>
                  <a:lnTo>
                    <a:pt x="119999" y="39000"/>
                  </a:lnTo>
                  <a:lnTo>
                    <a:pt x="113406" y="36000"/>
                  </a:lnTo>
                  <a:lnTo>
                    <a:pt x="113406" y="24000"/>
                  </a:lnTo>
                  <a:lnTo>
                    <a:pt x="104439" y="21000"/>
                  </a:lnTo>
                  <a:lnTo>
                    <a:pt x="97846" y="15000"/>
                  </a:lnTo>
                  <a:lnTo>
                    <a:pt x="88879" y="9000"/>
                  </a:lnTo>
                  <a:lnTo>
                    <a:pt x="75428" y="6000"/>
                  </a:lnTo>
                  <a:lnTo>
                    <a:pt x="73318" y="0"/>
                  </a:lnTo>
                  <a:lnTo>
                    <a:pt x="59868" y="12000"/>
                  </a:lnTo>
                  <a:lnTo>
                    <a:pt x="48791" y="9000"/>
                  </a:lnTo>
                  <a:lnTo>
                    <a:pt x="37714" y="12000"/>
                  </a:lnTo>
                  <a:lnTo>
                    <a:pt x="22153" y="12000"/>
                  </a:lnTo>
                  <a:lnTo>
                    <a:pt x="6593" y="24000"/>
                  </a:lnTo>
                  <a:lnTo>
                    <a:pt x="0" y="33000"/>
                  </a:lnTo>
                  <a:lnTo>
                    <a:pt x="2109" y="39000"/>
                  </a:lnTo>
                  <a:lnTo>
                    <a:pt x="6593" y="63000"/>
                  </a:lnTo>
                  <a:lnTo>
                    <a:pt x="8967" y="69000"/>
                  </a:lnTo>
                  <a:lnTo>
                    <a:pt x="17670" y="72000"/>
                  </a:lnTo>
                  <a:lnTo>
                    <a:pt x="33230" y="72000"/>
                  </a:lnTo>
                  <a:lnTo>
                    <a:pt x="39824" y="75000"/>
                  </a:lnTo>
                  <a:lnTo>
                    <a:pt x="44307" y="102000"/>
                  </a:lnTo>
                  <a:lnTo>
                    <a:pt x="46681" y="102000"/>
                  </a:lnTo>
                  <a:lnTo>
                    <a:pt x="62241" y="111000"/>
                  </a:lnTo>
                  <a:lnTo>
                    <a:pt x="64351" y="120000"/>
                  </a:lnTo>
                  <a:lnTo>
                    <a:pt x="73318" y="111000"/>
                  </a:lnTo>
                  <a:lnTo>
                    <a:pt x="82285" y="1140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3" name="Shape 203"/>
            <p:cNvSpPr/>
            <p:nvPr/>
          </p:nvSpPr>
          <p:spPr>
            <a:xfrm>
              <a:off x="4831" y="2095"/>
              <a:ext cx="968" cy="927"/>
            </a:xfrm>
            <a:custGeom>
              <a:avLst/>
              <a:gdLst/>
              <a:ahLst/>
              <a:cxnLst/>
              <a:rect l="0" t="0" r="0" b="0"/>
              <a:pathLst>
                <a:path w="120000" h="120000" extrusionOk="0">
                  <a:moveTo>
                    <a:pt x="115789" y="13448"/>
                  </a:moveTo>
                  <a:lnTo>
                    <a:pt x="112693" y="12413"/>
                  </a:lnTo>
                  <a:lnTo>
                    <a:pt x="110588" y="7241"/>
                  </a:lnTo>
                  <a:lnTo>
                    <a:pt x="112693" y="5172"/>
                  </a:lnTo>
                  <a:lnTo>
                    <a:pt x="107368" y="2068"/>
                  </a:lnTo>
                  <a:lnTo>
                    <a:pt x="102167" y="0"/>
                  </a:lnTo>
                  <a:lnTo>
                    <a:pt x="94860" y="4137"/>
                  </a:lnTo>
                  <a:lnTo>
                    <a:pt x="90773" y="4137"/>
                  </a:lnTo>
                  <a:lnTo>
                    <a:pt x="89659" y="9310"/>
                  </a:lnTo>
                  <a:lnTo>
                    <a:pt x="85572" y="9310"/>
                  </a:lnTo>
                  <a:lnTo>
                    <a:pt x="78266" y="12413"/>
                  </a:lnTo>
                  <a:lnTo>
                    <a:pt x="76160" y="20689"/>
                  </a:lnTo>
                  <a:lnTo>
                    <a:pt x="77151" y="24827"/>
                  </a:lnTo>
                  <a:lnTo>
                    <a:pt x="70959" y="22758"/>
                  </a:lnTo>
                  <a:lnTo>
                    <a:pt x="65634" y="25862"/>
                  </a:lnTo>
                  <a:lnTo>
                    <a:pt x="62538" y="23793"/>
                  </a:lnTo>
                  <a:lnTo>
                    <a:pt x="59442" y="27931"/>
                  </a:lnTo>
                  <a:lnTo>
                    <a:pt x="55232" y="25862"/>
                  </a:lnTo>
                  <a:lnTo>
                    <a:pt x="51021" y="25862"/>
                  </a:lnTo>
                  <a:lnTo>
                    <a:pt x="47925" y="28965"/>
                  </a:lnTo>
                  <a:lnTo>
                    <a:pt x="43715" y="25862"/>
                  </a:lnTo>
                  <a:lnTo>
                    <a:pt x="36408" y="26896"/>
                  </a:lnTo>
                  <a:lnTo>
                    <a:pt x="25015" y="27931"/>
                  </a:lnTo>
                  <a:lnTo>
                    <a:pt x="17708" y="28965"/>
                  </a:lnTo>
                  <a:lnTo>
                    <a:pt x="12507" y="32068"/>
                  </a:lnTo>
                  <a:lnTo>
                    <a:pt x="10402" y="35172"/>
                  </a:lnTo>
                  <a:lnTo>
                    <a:pt x="6191" y="35172"/>
                  </a:lnTo>
                  <a:lnTo>
                    <a:pt x="9287" y="39310"/>
                  </a:lnTo>
                  <a:lnTo>
                    <a:pt x="13498" y="47586"/>
                  </a:lnTo>
                  <a:lnTo>
                    <a:pt x="14613" y="52758"/>
                  </a:lnTo>
                  <a:lnTo>
                    <a:pt x="10402" y="53793"/>
                  </a:lnTo>
                  <a:lnTo>
                    <a:pt x="4086" y="66206"/>
                  </a:lnTo>
                  <a:lnTo>
                    <a:pt x="6191" y="75517"/>
                  </a:lnTo>
                  <a:lnTo>
                    <a:pt x="1981" y="76551"/>
                  </a:lnTo>
                  <a:lnTo>
                    <a:pt x="990" y="81724"/>
                  </a:lnTo>
                  <a:lnTo>
                    <a:pt x="0" y="87931"/>
                  </a:lnTo>
                  <a:lnTo>
                    <a:pt x="1981" y="86896"/>
                  </a:lnTo>
                  <a:lnTo>
                    <a:pt x="6191" y="90000"/>
                  </a:lnTo>
                  <a:lnTo>
                    <a:pt x="9287" y="93103"/>
                  </a:lnTo>
                  <a:lnTo>
                    <a:pt x="13498" y="90000"/>
                  </a:lnTo>
                  <a:lnTo>
                    <a:pt x="17708" y="91034"/>
                  </a:lnTo>
                  <a:lnTo>
                    <a:pt x="21919" y="91034"/>
                  </a:lnTo>
                  <a:lnTo>
                    <a:pt x="28111" y="90000"/>
                  </a:lnTo>
                  <a:lnTo>
                    <a:pt x="32321" y="92068"/>
                  </a:lnTo>
                  <a:lnTo>
                    <a:pt x="35417" y="88965"/>
                  </a:lnTo>
                  <a:lnTo>
                    <a:pt x="44829" y="85862"/>
                  </a:lnTo>
                  <a:lnTo>
                    <a:pt x="49040" y="79655"/>
                  </a:lnTo>
                  <a:lnTo>
                    <a:pt x="50030" y="79655"/>
                  </a:lnTo>
                  <a:lnTo>
                    <a:pt x="51021" y="78620"/>
                  </a:lnTo>
                  <a:lnTo>
                    <a:pt x="57337" y="77586"/>
                  </a:lnTo>
                  <a:lnTo>
                    <a:pt x="60433" y="74482"/>
                  </a:lnTo>
                  <a:lnTo>
                    <a:pt x="68854" y="77586"/>
                  </a:lnTo>
                  <a:lnTo>
                    <a:pt x="76160" y="77586"/>
                  </a:lnTo>
                  <a:lnTo>
                    <a:pt x="79256" y="83793"/>
                  </a:lnTo>
                  <a:lnTo>
                    <a:pt x="85572" y="85862"/>
                  </a:lnTo>
                  <a:lnTo>
                    <a:pt x="87554" y="90000"/>
                  </a:lnTo>
                  <a:lnTo>
                    <a:pt x="91764" y="94137"/>
                  </a:lnTo>
                  <a:lnTo>
                    <a:pt x="93869" y="98275"/>
                  </a:lnTo>
                  <a:lnTo>
                    <a:pt x="84458" y="100344"/>
                  </a:lnTo>
                  <a:lnTo>
                    <a:pt x="81362" y="103448"/>
                  </a:lnTo>
                  <a:lnTo>
                    <a:pt x="83467" y="106551"/>
                  </a:lnTo>
                  <a:lnTo>
                    <a:pt x="81362" y="114827"/>
                  </a:lnTo>
                  <a:lnTo>
                    <a:pt x="79256" y="117931"/>
                  </a:lnTo>
                  <a:lnTo>
                    <a:pt x="83467" y="120000"/>
                  </a:lnTo>
                  <a:lnTo>
                    <a:pt x="89659" y="116896"/>
                  </a:lnTo>
                  <a:lnTo>
                    <a:pt x="94860" y="116896"/>
                  </a:lnTo>
                  <a:lnTo>
                    <a:pt x="94860" y="112758"/>
                  </a:lnTo>
                  <a:lnTo>
                    <a:pt x="100061" y="99310"/>
                  </a:lnTo>
                  <a:lnTo>
                    <a:pt x="103281" y="95172"/>
                  </a:lnTo>
                  <a:lnTo>
                    <a:pt x="107368" y="91034"/>
                  </a:lnTo>
                  <a:lnTo>
                    <a:pt x="113684" y="87931"/>
                  </a:lnTo>
                  <a:lnTo>
                    <a:pt x="120000" y="88965"/>
                  </a:lnTo>
                  <a:lnTo>
                    <a:pt x="120000" y="13448"/>
                  </a:lnTo>
                  <a:lnTo>
                    <a:pt x="115789" y="13448"/>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4" name="Shape 204"/>
            <p:cNvSpPr/>
            <p:nvPr/>
          </p:nvSpPr>
          <p:spPr>
            <a:xfrm>
              <a:off x="4577" y="1784"/>
              <a:ext cx="455" cy="319"/>
            </a:xfrm>
            <a:custGeom>
              <a:avLst/>
              <a:gdLst/>
              <a:ahLst/>
              <a:cxnLst/>
              <a:rect l="0" t="0" r="0" b="0"/>
              <a:pathLst>
                <a:path w="120000" h="120000" extrusionOk="0">
                  <a:moveTo>
                    <a:pt x="82285" y="114000"/>
                  </a:moveTo>
                  <a:lnTo>
                    <a:pt x="86505" y="111000"/>
                  </a:lnTo>
                  <a:lnTo>
                    <a:pt x="84395" y="102000"/>
                  </a:lnTo>
                  <a:lnTo>
                    <a:pt x="93362" y="99000"/>
                  </a:lnTo>
                  <a:lnTo>
                    <a:pt x="99956" y="93000"/>
                  </a:lnTo>
                  <a:lnTo>
                    <a:pt x="106549" y="96000"/>
                  </a:lnTo>
                  <a:lnTo>
                    <a:pt x="102065" y="84000"/>
                  </a:lnTo>
                  <a:lnTo>
                    <a:pt x="102065" y="72000"/>
                  </a:lnTo>
                  <a:lnTo>
                    <a:pt x="102065" y="60000"/>
                  </a:lnTo>
                  <a:lnTo>
                    <a:pt x="108923" y="57000"/>
                  </a:lnTo>
                  <a:lnTo>
                    <a:pt x="111032" y="48000"/>
                  </a:lnTo>
                  <a:lnTo>
                    <a:pt x="117626" y="45000"/>
                  </a:lnTo>
                  <a:lnTo>
                    <a:pt x="119999" y="39000"/>
                  </a:lnTo>
                  <a:lnTo>
                    <a:pt x="113406" y="36000"/>
                  </a:lnTo>
                  <a:lnTo>
                    <a:pt x="113406" y="24000"/>
                  </a:lnTo>
                  <a:lnTo>
                    <a:pt x="104439" y="21000"/>
                  </a:lnTo>
                  <a:lnTo>
                    <a:pt x="97846" y="15000"/>
                  </a:lnTo>
                  <a:lnTo>
                    <a:pt x="88879" y="9000"/>
                  </a:lnTo>
                  <a:lnTo>
                    <a:pt x="75428" y="6000"/>
                  </a:lnTo>
                  <a:lnTo>
                    <a:pt x="73318" y="0"/>
                  </a:lnTo>
                  <a:lnTo>
                    <a:pt x="59868" y="12000"/>
                  </a:lnTo>
                  <a:lnTo>
                    <a:pt x="48791" y="9000"/>
                  </a:lnTo>
                  <a:lnTo>
                    <a:pt x="37714" y="12000"/>
                  </a:lnTo>
                  <a:lnTo>
                    <a:pt x="22153" y="12000"/>
                  </a:lnTo>
                  <a:lnTo>
                    <a:pt x="6593" y="24000"/>
                  </a:lnTo>
                  <a:lnTo>
                    <a:pt x="0" y="33000"/>
                  </a:lnTo>
                  <a:lnTo>
                    <a:pt x="2109" y="39000"/>
                  </a:lnTo>
                  <a:lnTo>
                    <a:pt x="6593" y="63000"/>
                  </a:lnTo>
                  <a:lnTo>
                    <a:pt x="8967" y="69000"/>
                  </a:lnTo>
                  <a:lnTo>
                    <a:pt x="17670" y="72000"/>
                  </a:lnTo>
                  <a:lnTo>
                    <a:pt x="33230" y="72000"/>
                  </a:lnTo>
                  <a:lnTo>
                    <a:pt x="39824" y="75000"/>
                  </a:lnTo>
                  <a:lnTo>
                    <a:pt x="44307" y="102000"/>
                  </a:lnTo>
                  <a:lnTo>
                    <a:pt x="46681" y="102000"/>
                  </a:lnTo>
                  <a:lnTo>
                    <a:pt x="62241" y="111000"/>
                  </a:lnTo>
                  <a:lnTo>
                    <a:pt x="64351" y="120000"/>
                  </a:lnTo>
                  <a:lnTo>
                    <a:pt x="73318" y="111000"/>
                  </a:lnTo>
                  <a:lnTo>
                    <a:pt x="82285" y="1140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5" name="Shape 205"/>
            <p:cNvSpPr/>
            <p:nvPr/>
          </p:nvSpPr>
          <p:spPr>
            <a:xfrm>
              <a:off x="4831" y="2087"/>
              <a:ext cx="968" cy="927"/>
            </a:xfrm>
            <a:custGeom>
              <a:avLst/>
              <a:gdLst/>
              <a:ahLst/>
              <a:cxnLst/>
              <a:rect l="0" t="0" r="0" b="0"/>
              <a:pathLst>
                <a:path w="120000" h="120000" extrusionOk="0">
                  <a:moveTo>
                    <a:pt x="115789" y="13448"/>
                  </a:moveTo>
                  <a:lnTo>
                    <a:pt x="112693" y="12413"/>
                  </a:lnTo>
                  <a:lnTo>
                    <a:pt x="110588" y="7241"/>
                  </a:lnTo>
                  <a:lnTo>
                    <a:pt x="112693" y="5172"/>
                  </a:lnTo>
                  <a:lnTo>
                    <a:pt x="107368" y="2068"/>
                  </a:lnTo>
                  <a:lnTo>
                    <a:pt x="102167" y="0"/>
                  </a:lnTo>
                  <a:lnTo>
                    <a:pt x="94860" y="4137"/>
                  </a:lnTo>
                  <a:lnTo>
                    <a:pt x="90773" y="4137"/>
                  </a:lnTo>
                  <a:lnTo>
                    <a:pt x="89659" y="9310"/>
                  </a:lnTo>
                  <a:lnTo>
                    <a:pt x="85572" y="9310"/>
                  </a:lnTo>
                  <a:lnTo>
                    <a:pt x="78266" y="12413"/>
                  </a:lnTo>
                  <a:lnTo>
                    <a:pt x="76160" y="20689"/>
                  </a:lnTo>
                  <a:lnTo>
                    <a:pt x="77151" y="24827"/>
                  </a:lnTo>
                  <a:lnTo>
                    <a:pt x="70959" y="22758"/>
                  </a:lnTo>
                  <a:lnTo>
                    <a:pt x="65634" y="25862"/>
                  </a:lnTo>
                  <a:lnTo>
                    <a:pt x="62538" y="23793"/>
                  </a:lnTo>
                  <a:lnTo>
                    <a:pt x="59442" y="27931"/>
                  </a:lnTo>
                  <a:lnTo>
                    <a:pt x="55232" y="25862"/>
                  </a:lnTo>
                  <a:lnTo>
                    <a:pt x="51021" y="25862"/>
                  </a:lnTo>
                  <a:lnTo>
                    <a:pt x="47925" y="28965"/>
                  </a:lnTo>
                  <a:lnTo>
                    <a:pt x="43715" y="25862"/>
                  </a:lnTo>
                  <a:lnTo>
                    <a:pt x="36408" y="26896"/>
                  </a:lnTo>
                  <a:lnTo>
                    <a:pt x="25015" y="27931"/>
                  </a:lnTo>
                  <a:lnTo>
                    <a:pt x="17708" y="28965"/>
                  </a:lnTo>
                  <a:lnTo>
                    <a:pt x="12507" y="32068"/>
                  </a:lnTo>
                  <a:lnTo>
                    <a:pt x="10402" y="35172"/>
                  </a:lnTo>
                  <a:lnTo>
                    <a:pt x="6191" y="35172"/>
                  </a:lnTo>
                  <a:lnTo>
                    <a:pt x="9287" y="39310"/>
                  </a:lnTo>
                  <a:lnTo>
                    <a:pt x="13498" y="47586"/>
                  </a:lnTo>
                  <a:lnTo>
                    <a:pt x="14613" y="52758"/>
                  </a:lnTo>
                  <a:lnTo>
                    <a:pt x="10402" y="53793"/>
                  </a:lnTo>
                  <a:lnTo>
                    <a:pt x="4086" y="66206"/>
                  </a:lnTo>
                  <a:lnTo>
                    <a:pt x="6191" y="75517"/>
                  </a:lnTo>
                  <a:lnTo>
                    <a:pt x="1981" y="76551"/>
                  </a:lnTo>
                  <a:lnTo>
                    <a:pt x="990" y="81724"/>
                  </a:lnTo>
                  <a:lnTo>
                    <a:pt x="0" y="87931"/>
                  </a:lnTo>
                  <a:lnTo>
                    <a:pt x="1981" y="86896"/>
                  </a:lnTo>
                  <a:lnTo>
                    <a:pt x="6191" y="90000"/>
                  </a:lnTo>
                  <a:lnTo>
                    <a:pt x="9287" y="93103"/>
                  </a:lnTo>
                  <a:lnTo>
                    <a:pt x="13498" y="90000"/>
                  </a:lnTo>
                  <a:lnTo>
                    <a:pt x="17708" y="91034"/>
                  </a:lnTo>
                  <a:lnTo>
                    <a:pt x="21919" y="91034"/>
                  </a:lnTo>
                  <a:lnTo>
                    <a:pt x="28111" y="90000"/>
                  </a:lnTo>
                  <a:lnTo>
                    <a:pt x="32321" y="92068"/>
                  </a:lnTo>
                  <a:lnTo>
                    <a:pt x="35417" y="88965"/>
                  </a:lnTo>
                  <a:lnTo>
                    <a:pt x="44829" y="85862"/>
                  </a:lnTo>
                  <a:lnTo>
                    <a:pt x="49040" y="79655"/>
                  </a:lnTo>
                  <a:lnTo>
                    <a:pt x="50030" y="79655"/>
                  </a:lnTo>
                  <a:lnTo>
                    <a:pt x="51021" y="78620"/>
                  </a:lnTo>
                  <a:lnTo>
                    <a:pt x="57337" y="77586"/>
                  </a:lnTo>
                  <a:lnTo>
                    <a:pt x="60433" y="74482"/>
                  </a:lnTo>
                  <a:lnTo>
                    <a:pt x="68854" y="77586"/>
                  </a:lnTo>
                  <a:lnTo>
                    <a:pt x="76160" y="77586"/>
                  </a:lnTo>
                  <a:lnTo>
                    <a:pt x="79256" y="83793"/>
                  </a:lnTo>
                  <a:lnTo>
                    <a:pt x="85572" y="85862"/>
                  </a:lnTo>
                  <a:lnTo>
                    <a:pt x="87554" y="90000"/>
                  </a:lnTo>
                  <a:lnTo>
                    <a:pt x="91764" y="94137"/>
                  </a:lnTo>
                  <a:lnTo>
                    <a:pt x="93869" y="98275"/>
                  </a:lnTo>
                  <a:lnTo>
                    <a:pt x="84458" y="100344"/>
                  </a:lnTo>
                  <a:lnTo>
                    <a:pt x="81362" y="103448"/>
                  </a:lnTo>
                  <a:lnTo>
                    <a:pt x="83467" y="106551"/>
                  </a:lnTo>
                  <a:lnTo>
                    <a:pt x="81362" y="114827"/>
                  </a:lnTo>
                  <a:lnTo>
                    <a:pt x="79256" y="117931"/>
                  </a:lnTo>
                  <a:lnTo>
                    <a:pt x="83467" y="120000"/>
                  </a:lnTo>
                  <a:lnTo>
                    <a:pt x="89659" y="116896"/>
                  </a:lnTo>
                  <a:lnTo>
                    <a:pt x="94860" y="116896"/>
                  </a:lnTo>
                  <a:lnTo>
                    <a:pt x="94860" y="112758"/>
                  </a:lnTo>
                  <a:lnTo>
                    <a:pt x="100061" y="99310"/>
                  </a:lnTo>
                  <a:lnTo>
                    <a:pt x="103281" y="95172"/>
                  </a:lnTo>
                  <a:lnTo>
                    <a:pt x="107368" y="91034"/>
                  </a:lnTo>
                  <a:lnTo>
                    <a:pt x="113684" y="87931"/>
                  </a:lnTo>
                  <a:lnTo>
                    <a:pt x="120000" y="88965"/>
                  </a:lnTo>
                  <a:lnTo>
                    <a:pt x="120000" y="13448"/>
                  </a:lnTo>
                  <a:lnTo>
                    <a:pt x="115789" y="13448"/>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6" name="Shape 206"/>
            <p:cNvSpPr/>
            <p:nvPr/>
          </p:nvSpPr>
          <p:spPr>
            <a:xfrm>
              <a:off x="4822" y="1768"/>
              <a:ext cx="725" cy="599"/>
            </a:xfrm>
            <a:custGeom>
              <a:avLst/>
              <a:gdLst/>
              <a:ahLst/>
              <a:cxnLst/>
              <a:rect l="0" t="0" r="0" b="0"/>
              <a:pathLst>
                <a:path w="120000" h="120000" extrusionOk="0">
                  <a:moveTo>
                    <a:pt x="108744" y="68800"/>
                  </a:moveTo>
                  <a:lnTo>
                    <a:pt x="108744" y="64000"/>
                  </a:lnTo>
                  <a:lnTo>
                    <a:pt x="104606" y="60800"/>
                  </a:lnTo>
                  <a:lnTo>
                    <a:pt x="106096" y="56000"/>
                  </a:lnTo>
                  <a:lnTo>
                    <a:pt x="114372" y="54400"/>
                  </a:lnTo>
                  <a:lnTo>
                    <a:pt x="117186" y="51200"/>
                  </a:lnTo>
                  <a:lnTo>
                    <a:pt x="120000" y="46400"/>
                  </a:lnTo>
                  <a:lnTo>
                    <a:pt x="115862" y="41600"/>
                  </a:lnTo>
                  <a:lnTo>
                    <a:pt x="104606" y="38400"/>
                  </a:lnTo>
                  <a:lnTo>
                    <a:pt x="103282" y="33600"/>
                  </a:lnTo>
                  <a:lnTo>
                    <a:pt x="96331" y="32000"/>
                  </a:lnTo>
                  <a:lnTo>
                    <a:pt x="90703" y="27200"/>
                  </a:lnTo>
                  <a:lnTo>
                    <a:pt x="90703" y="24000"/>
                  </a:lnTo>
                  <a:lnTo>
                    <a:pt x="85075" y="20800"/>
                  </a:lnTo>
                  <a:lnTo>
                    <a:pt x="85075" y="14400"/>
                  </a:lnTo>
                  <a:lnTo>
                    <a:pt x="83751" y="8000"/>
                  </a:lnTo>
                  <a:lnTo>
                    <a:pt x="78124" y="3200"/>
                  </a:lnTo>
                  <a:lnTo>
                    <a:pt x="72496" y="1600"/>
                  </a:lnTo>
                  <a:lnTo>
                    <a:pt x="65544" y="6400"/>
                  </a:lnTo>
                  <a:lnTo>
                    <a:pt x="62731" y="3200"/>
                  </a:lnTo>
                  <a:lnTo>
                    <a:pt x="57268" y="1600"/>
                  </a:lnTo>
                  <a:lnTo>
                    <a:pt x="54455" y="3200"/>
                  </a:lnTo>
                  <a:lnTo>
                    <a:pt x="50151" y="0"/>
                  </a:lnTo>
                  <a:lnTo>
                    <a:pt x="46013" y="0"/>
                  </a:lnTo>
                  <a:lnTo>
                    <a:pt x="40551" y="12800"/>
                  </a:lnTo>
                  <a:lnTo>
                    <a:pt x="33434" y="12800"/>
                  </a:lnTo>
                  <a:lnTo>
                    <a:pt x="29296" y="16000"/>
                  </a:lnTo>
                  <a:lnTo>
                    <a:pt x="30786" y="17600"/>
                  </a:lnTo>
                  <a:lnTo>
                    <a:pt x="30786" y="24000"/>
                  </a:lnTo>
                  <a:lnTo>
                    <a:pt x="34924" y="25600"/>
                  </a:lnTo>
                  <a:lnTo>
                    <a:pt x="33434" y="28800"/>
                  </a:lnTo>
                  <a:lnTo>
                    <a:pt x="29296" y="30400"/>
                  </a:lnTo>
                  <a:lnTo>
                    <a:pt x="27972" y="35200"/>
                  </a:lnTo>
                  <a:lnTo>
                    <a:pt x="23668" y="36800"/>
                  </a:lnTo>
                  <a:lnTo>
                    <a:pt x="23668" y="43200"/>
                  </a:lnTo>
                  <a:lnTo>
                    <a:pt x="23668" y="49600"/>
                  </a:lnTo>
                  <a:lnTo>
                    <a:pt x="26482" y="56000"/>
                  </a:lnTo>
                  <a:lnTo>
                    <a:pt x="22344" y="54400"/>
                  </a:lnTo>
                  <a:lnTo>
                    <a:pt x="18206" y="57600"/>
                  </a:lnTo>
                  <a:lnTo>
                    <a:pt x="12579" y="59200"/>
                  </a:lnTo>
                  <a:lnTo>
                    <a:pt x="13903" y="64000"/>
                  </a:lnTo>
                  <a:lnTo>
                    <a:pt x="11255" y="65600"/>
                  </a:lnTo>
                  <a:lnTo>
                    <a:pt x="5627" y="64000"/>
                  </a:lnTo>
                  <a:lnTo>
                    <a:pt x="0" y="68800"/>
                  </a:lnTo>
                  <a:lnTo>
                    <a:pt x="2813" y="76800"/>
                  </a:lnTo>
                  <a:lnTo>
                    <a:pt x="9765" y="92800"/>
                  </a:lnTo>
                  <a:lnTo>
                    <a:pt x="2813" y="102400"/>
                  </a:lnTo>
                  <a:lnTo>
                    <a:pt x="2813" y="107200"/>
                  </a:lnTo>
                  <a:lnTo>
                    <a:pt x="8441" y="108800"/>
                  </a:lnTo>
                  <a:lnTo>
                    <a:pt x="9765" y="120000"/>
                  </a:lnTo>
                  <a:lnTo>
                    <a:pt x="15393" y="120000"/>
                  </a:lnTo>
                  <a:lnTo>
                    <a:pt x="18206" y="115200"/>
                  </a:lnTo>
                  <a:lnTo>
                    <a:pt x="25158" y="110400"/>
                  </a:lnTo>
                  <a:lnTo>
                    <a:pt x="34924" y="108800"/>
                  </a:lnTo>
                  <a:lnTo>
                    <a:pt x="50151" y="107200"/>
                  </a:lnTo>
                  <a:lnTo>
                    <a:pt x="59917" y="105600"/>
                  </a:lnTo>
                  <a:lnTo>
                    <a:pt x="65544" y="110400"/>
                  </a:lnTo>
                  <a:lnTo>
                    <a:pt x="69682" y="105600"/>
                  </a:lnTo>
                  <a:lnTo>
                    <a:pt x="75310" y="105600"/>
                  </a:lnTo>
                  <a:lnTo>
                    <a:pt x="80937" y="108800"/>
                  </a:lnTo>
                  <a:lnTo>
                    <a:pt x="85075" y="102400"/>
                  </a:lnTo>
                  <a:lnTo>
                    <a:pt x="89213" y="105600"/>
                  </a:lnTo>
                  <a:lnTo>
                    <a:pt x="96331" y="100800"/>
                  </a:lnTo>
                  <a:lnTo>
                    <a:pt x="104606" y="104000"/>
                  </a:lnTo>
                  <a:lnTo>
                    <a:pt x="103282" y="97600"/>
                  </a:lnTo>
                  <a:lnTo>
                    <a:pt x="106096" y="84800"/>
                  </a:lnTo>
                  <a:lnTo>
                    <a:pt x="115862" y="80000"/>
                  </a:lnTo>
                  <a:lnTo>
                    <a:pt x="111558" y="73600"/>
                  </a:lnTo>
                  <a:lnTo>
                    <a:pt x="108744" y="68800"/>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7" name="Shape 207"/>
            <p:cNvSpPr/>
            <p:nvPr/>
          </p:nvSpPr>
          <p:spPr>
            <a:xfrm>
              <a:off x="4568" y="1600"/>
              <a:ext cx="530" cy="280"/>
            </a:xfrm>
            <a:custGeom>
              <a:avLst/>
              <a:gdLst/>
              <a:ahLst/>
              <a:cxnLst/>
              <a:rect l="0" t="0" r="0" b="0"/>
              <a:pathLst>
                <a:path w="120000" h="120000" extrusionOk="0">
                  <a:moveTo>
                    <a:pt x="106666" y="34285"/>
                  </a:moveTo>
                  <a:lnTo>
                    <a:pt x="104858" y="17142"/>
                  </a:lnTo>
                  <a:lnTo>
                    <a:pt x="93333" y="13714"/>
                  </a:lnTo>
                  <a:lnTo>
                    <a:pt x="83841" y="17142"/>
                  </a:lnTo>
                  <a:lnTo>
                    <a:pt x="68700" y="0"/>
                  </a:lnTo>
                  <a:lnTo>
                    <a:pt x="59209" y="0"/>
                  </a:lnTo>
                  <a:lnTo>
                    <a:pt x="47683" y="13714"/>
                  </a:lnTo>
                  <a:lnTo>
                    <a:pt x="47683" y="17142"/>
                  </a:lnTo>
                  <a:lnTo>
                    <a:pt x="49491" y="30857"/>
                  </a:lnTo>
                  <a:lnTo>
                    <a:pt x="49491" y="44571"/>
                  </a:lnTo>
                  <a:lnTo>
                    <a:pt x="47683" y="54857"/>
                  </a:lnTo>
                  <a:lnTo>
                    <a:pt x="43841" y="54857"/>
                  </a:lnTo>
                  <a:lnTo>
                    <a:pt x="36158" y="54857"/>
                  </a:lnTo>
                  <a:lnTo>
                    <a:pt x="24858" y="34285"/>
                  </a:lnTo>
                  <a:lnTo>
                    <a:pt x="17175" y="27428"/>
                  </a:lnTo>
                  <a:lnTo>
                    <a:pt x="9717" y="37714"/>
                  </a:lnTo>
                  <a:lnTo>
                    <a:pt x="3841" y="68571"/>
                  </a:lnTo>
                  <a:lnTo>
                    <a:pt x="0" y="82285"/>
                  </a:lnTo>
                  <a:lnTo>
                    <a:pt x="0" y="96000"/>
                  </a:lnTo>
                  <a:lnTo>
                    <a:pt x="2033" y="120000"/>
                  </a:lnTo>
                  <a:lnTo>
                    <a:pt x="7683" y="109714"/>
                  </a:lnTo>
                  <a:lnTo>
                    <a:pt x="21016" y="96000"/>
                  </a:lnTo>
                  <a:lnTo>
                    <a:pt x="34350" y="96000"/>
                  </a:lnTo>
                  <a:lnTo>
                    <a:pt x="43841" y="92571"/>
                  </a:lnTo>
                  <a:lnTo>
                    <a:pt x="53333" y="96000"/>
                  </a:lnTo>
                  <a:lnTo>
                    <a:pt x="64858" y="82285"/>
                  </a:lnTo>
                  <a:lnTo>
                    <a:pt x="66666" y="89142"/>
                  </a:lnTo>
                  <a:lnTo>
                    <a:pt x="78192" y="92571"/>
                  </a:lnTo>
                  <a:lnTo>
                    <a:pt x="85875" y="99428"/>
                  </a:lnTo>
                  <a:lnTo>
                    <a:pt x="91525" y="106285"/>
                  </a:lnTo>
                  <a:lnTo>
                    <a:pt x="97175" y="106285"/>
                  </a:lnTo>
                  <a:lnTo>
                    <a:pt x="102824" y="99428"/>
                  </a:lnTo>
                  <a:lnTo>
                    <a:pt x="112542" y="99428"/>
                  </a:lnTo>
                  <a:lnTo>
                    <a:pt x="120000" y="75428"/>
                  </a:lnTo>
                  <a:lnTo>
                    <a:pt x="114350" y="48000"/>
                  </a:lnTo>
                  <a:lnTo>
                    <a:pt x="106666" y="34285"/>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8" name="Shape 208"/>
            <p:cNvSpPr/>
            <p:nvPr/>
          </p:nvSpPr>
          <p:spPr>
            <a:xfrm>
              <a:off x="4822" y="1760"/>
              <a:ext cx="725" cy="599"/>
            </a:xfrm>
            <a:custGeom>
              <a:avLst/>
              <a:gdLst/>
              <a:ahLst/>
              <a:cxnLst/>
              <a:rect l="0" t="0" r="0" b="0"/>
              <a:pathLst>
                <a:path w="120000" h="120000" extrusionOk="0">
                  <a:moveTo>
                    <a:pt x="108744" y="68800"/>
                  </a:moveTo>
                  <a:lnTo>
                    <a:pt x="108744" y="64000"/>
                  </a:lnTo>
                  <a:lnTo>
                    <a:pt x="104606" y="60800"/>
                  </a:lnTo>
                  <a:lnTo>
                    <a:pt x="106096" y="56000"/>
                  </a:lnTo>
                  <a:lnTo>
                    <a:pt x="114372" y="54400"/>
                  </a:lnTo>
                  <a:lnTo>
                    <a:pt x="117186" y="51200"/>
                  </a:lnTo>
                  <a:lnTo>
                    <a:pt x="120000" y="46400"/>
                  </a:lnTo>
                  <a:lnTo>
                    <a:pt x="115862" y="41600"/>
                  </a:lnTo>
                  <a:lnTo>
                    <a:pt x="104606" y="38400"/>
                  </a:lnTo>
                  <a:lnTo>
                    <a:pt x="103282" y="33600"/>
                  </a:lnTo>
                  <a:lnTo>
                    <a:pt x="96331" y="32000"/>
                  </a:lnTo>
                  <a:lnTo>
                    <a:pt x="90703" y="27200"/>
                  </a:lnTo>
                  <a:lnTo>
                    <a:pt x="90703" y="24000"/>
                  </a:lnTo>
                  <a:lnTo>
                    <a:pt x="85075" y="20800"/>
                  </a:lnTo>
                  <a:lnTo>
                    <a:pt x="85075" y="14400"/>
                  </a:lnTo>
                  <a:lnTo>
                    <a:pt x="83751" y="8000"/>
                  </a:lnTo>
                  <a:lnTo>
                    <a:pt x="78124" y="3200"/>
                  </a:lnTo>
                  <a:lnTo>
                    <a:pt x="72496" y="1600"/>
                  </a:lnTo>
                  <a:lnTo>
                    <a:pt x="65544" y="6400"/>
                  </a:lnTo>
                  <a:lnTo>
                    <a:pt x="62731" y="3200"/>
                  </a:lnTo>
                  <a:lnTo>
                    <a:pt x="57268" y="1600"/>
                  </a:lnTo>
                  <a:lnTo>
                    <a:pt x="54455" y="3200"/>
                  </a:lnTo>
                  <a:lnTo>
                    <a:pt x="50151" y="0"/>
                  </a:lnTo>
                  <a:lnTo>
                    <a:pt x="46013" y="0"/>
                  </a:lnTo>
                  <a:lnTo>
                    <a:pt x="40551" y="12800"/>
                  </a:lnTo>
                  <a:lnTo>
                    <a:pt x="33434" y="12800"/>
                  </a:lnTo>
                  <a:lnTo>
                    <a:pt x="29296" y="16000"/>
                  </a:lnTo>
                  <a:lnTo>
                    <a:pt x="30786" y="17600"/>
                  </a:lnTo>
                  <a:lnTo>
                    <a:pt x="30786" y="24000"/>
                  </a:lnTo>
                  <a:lnTo>
                    <a:pt x="34924" y="25600"/>
                  </a:lnTo>
                  <a:lnTo>
                    <a:pt x="33434" y="28800"/>
                  </a:lnTo>
                  <a:lnTo>
                    <a:pt x="29296" y="30400"/>
                  </a:lnTo>
                  <a:lnTo>
                    <a:pt x="27972" y="35200"/>
                  </a:lnTo>
                  <a:lnTo>
                    <a:pt x="23668" y="36800"/>
                  </a:lnTo>
                  <a:lnTo>
                    <a:pt x="23668" y="43200"/>
                  </a:lnTo>
                  <a:lnTo>
                    <a:pt x="23668" y="49600"/>
                  </a:lnTo>
                  <a:lnTo>
                    <a:pt x="26482" y="56000"/>
                  </a:lnTo>
                  <a:lnTo>
                    <a:pt x="22344" y="54400"/>
                  </a:lnTo>
                  <a:lnTo>
                    <a:pt x="18206" y="57600"/>
                  </a:lnTo>
                  <a:lnTo>
                    <a:pt x="12579" y="59200"/>
                  </a:lnTo>
                  <a:lnTo>
                    <a:pt x="13903" y="64000"/>
                  </a:lnTo>
                  <a:lnTo>
                    <a:pt x="11255" y="65600"/>
                  </a:lnTo>
                  <a:lnTo>
                    <a:pt x="5627" y="64000"/>
                  </a:lnTo>
                  <a:lnTo>
                    <a:pt x="0" y="68800"/>
                  </a:lnTo>
                  <a:lnTo>
                    <a:pt x="2813" y="76800"/>
                  </a:lnTo>
                  <a:lnTo>
                    <a:pt x="9765" y="92800"/>
                  </a:lnTo>
                  <a:lnTo>
                    <a:pt x="2813" y="102400"/>
                  </a:lnTo>
                  <a:lnTo>
                    <a:pt x="2813" y="107200"/>
                  </a:lnTo>
                  <a:lnTo>
                    <a:pt x="8441" y="108800"/>
                  </a:lnTo>
                  <a:lnTo>
                    <a:pt x="9765" y="120000"/>
                  </a:lnTo>
                  <a:lnTo>
                    <a:pt x="15393" y="120000"/>
                  </a:lnTo>
                  <a:lnTo>
                    <a:pt x="18206" y="115200"/>
                  </a:lnTo>
                  <a:lnTo>
                    <a:pt x="25158" y="110400"/>
                  </a:lnTo>
                  <a:lnTo>
                    <a:pt x="34924" y="108800"/>
                  </a:lnTo>
                  <a:lnTo>
                    <a:pt x="50151" y="107200"/>
                  </a:lnTo>
                  <a:lnTo>
                    <a:pt x="59917" y="105600"/>
                  </a:lnTo>
                  <a:lnTo>
                    <a:pt x="65544" y="110400"/>
                  </a:lnTo>
                  <a:lnTo>
                    <a:pt x="69682" y="105600"/>
                  </a:lnTo>
                  <a:lnTo>
                    <a:pt x="75310" y="105600"/>
                  </a:lnTo>
                  <a:lnTo>
                    <a:pt x="80937" y="108800"/>
                  </a:lnTo>
                  <a:lnTo>
                    <a:pt x="85075" y="102400"/>
                  </a:lnTo>
                  <a:lnTo>
                    <a:pt x="89213" y="105600"/>
                  </a:lnTo>
                  <a:lnTo>
                    <a:pt x="96331" y="100800"/>
                  </a:lnTo>
                  <a:lnTo>
                    <a:pt x="104606" y="104000"/>
                  </a:lnTo>
                  <a:lnTo>
                    <a:pt x="103282" y="97600"/>
                  </a:lnTo>
                  <a:lnTo>
                    <a:pt x="106096" y="84800"/>
                  </a:lnTo>
                  <a:lnTo>
                    <a:pt x="115862" y="80000"/>
                  </a:lnTo>
                  <a:lnTo>
                    <a:pt x="111558" y="73600"/>
                  </a:lnTo>
                  <a:lnTo>
                    <a:pt x="108744" y="6880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09" name="Shape 209"/>
            <p:cNvSpPr/>
            <p:nvPr/>
          </p:nvSpPr>
          <p:spPr>
            <a:xfrm>
              <a:off x="4568" y="1592"/>
              <a:ext cx="530" cy="280"/>
            </a:xfrm>
            <a:custGeom>
              <a:avLst/>
              <a:gdLst/>
              <a:ahLst/>
              <a:cxnLst/>
              <a:rect l="0" t="0" r="0" b="0"/>
              <a:pathLst>
                <a:path w="120000" h="120000" extrusionOk="0">
                  <a:moveTo>
                    <a:pt x="106666" y="34285"/>
                  </a:moveTo>
                  <a:lnTo>
                    <a:pt x="104858" y="17142"/>
                  </a:lnTo>
                  <a:lnTo>
                    <a:pt x="93333" y="13714"/>
                  </a:lnTo>
                  <a:lnTo>
                    <a:pt x="83841" y="17142"/>
                  </a:lnTo>
                  <a:lnTo>
                    <a:pt x="68700" y="0"/>
                  </a:lnTo>
                  <a:lnTo>
                    <a:pt x="59209" y="0"/>
                  </a:lnTo>
                  <a:lnTo>
                    <a:pt x="47683" y="13714"/>
                  </a:lnTo>
                  <a:lnTo>
                    <a:pt x="47683" y="17142"/>
                  </a:lnTo>
                  <a:lnTo>
                    <a:pt x="49491" y="30857"/>
                  </a:lnTo>
                  <a:lnTo>
                    <a:pt x="49491" y="44571"/>
                  </a:lnTo>
                  <a:lnTo>
                    <a:pt x="47683" y="54857"/>
                  </a:lnTo>
                  <a:lnTo>
                    <a:pt x="43841" y="54857"/>
                  </a:lnTo>
                  <a:lnTo>
                    <a:pt x="36158" y="54857"/>
                  </a:lnTo>
                  <a:lnTo>
                    <a:pt x="24858" y="34285"/>
                  </a:lnTo>
                  <a:lnTo>
                    <a:pt x="17175" y="27428"/>
                  </a:lnTo>
                  <a:lnTo>
                    <a:pt x="9717" y="37714"/>
                  </a:lnTo>
                  <a:lnTo>
                    <a:pt x="3841" y="68571"/>
                  </a:lnTo>
                  <a:lnTo>
                    <a:pt x="0" y="82285"/>
                  </a:lnTo>
                  <a:lnTo>
                    <a:pt x="0" y="96000"/>
                  </a:lnTo>
                  <a:lnTo>
                    <a:pt x="2033" y="120000"/>
                  </a:lnTo>
                  <a:lnTo>
                    <a:pt x="7683" y="109714"/>
                  </a:lnTo>
                  <a:lnTo>
                    <a:pt x="21016" y="96000"/>
                  </a:lnTo>
                  <a:lnTo>
                    <a:pt x="34350" y="96000"/>
                  </a:lnTo>
                  <a:lnTo>
                    <a:pt x="43841" y="92571"/>
                  </a:lnTo>
                  <a:lnTo>
                    <a:pt x="53333" y="96000"/>
                  </a:lnTo>
                  <a:lnTo>
                    <a:pt x="64858" y="82285"/>
                  </a:lnTo>
                  <a:lnTo>
                    <a:pt x="66666" y="89142"/>
                  </a:lnTo>
                  <a:lnTo>
                    <a:pt x="78192" y="92571"/>
                  </a:lnTo>
                  <a:lnTo>
                    <a:pt x="85875" y="99428"/>
                  </a:lnTo>
                  <a:lnTo>
                    <a:pt x="91525" y="106285"/>
                  </a:lnTo>
                  <a:lnTo>
                    <a:pt x="97175" y="106285"/>
                  </a:lnTo>
                  <a:lnTo>
                    <a:pt x="102824" y="99428"/>
                  </a:lnTo>
                  <a:lnTo>
                    <a:pt x="112542" y="99428"/>
                  </a:lnTo>
                  <a:lnTo>
                    <a:pt x="120000" y="75428"/>
                  </a:lnTo>
                  <a:lnTo>
                    <a:pt x="114350" y="48000"/>
                  </a:lnTo>
                  <a:lnTo>
                    <a:pt x="106666" y="34285"/>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0" name="Shape 210"/>
            <p:cNvSpPr/>
            <p:nvPr/>
          </p:nvSpPr>
          <p:spPr>
            <a:xfrm>
              <a:off x="4679" y="1392"/>
              <a:ext cx="337" cy="247"/>
            </a:xfrm>
            <a:custGeom>
              <a:avLst/>
              <a:gdLst/>
              <a:ahLst/>
              <a:cxnLst/>
              <a:rect l="0" t="0" r="0" b="0"/>
              <a:pathLst>
                <a:path w="120000" h="120000" extrusionOk="0">
                  <a:moveTo>
                    <a:pt x="105044" y="61935"/>
                  </a:moveTo>
                  <a:lnTo>
                    <a:pt x="105044" y="30967"/>
                  </a:lnTo>
                  <a:lnTo>
                    <a:pt x="105044" y="7741"/>
                  </a:lnTo>
                  <a:lnTo>
                    <a:pt x="101839" y="0"/>
                  </a:lnTo>
                  <a:lnTo>
                    <a:pt x="84035" y="3870"/>
                  </a:lnTo>
                  <a:lnTo>
                    <a:pt x="44866" y="7741"/>
                  </a:lnTo>
                  <a:lnTo>
                    <a:pt x="23857" y="19354"/>
                  </a:lnTo>
                  <a:lnTo>
                    <a:pt x="8902" y="30967"/>
                  </a:lnTo>
                  <a:lnTo>
                    <a:pt x="2848" y="42580"/>
                  </a:lnTo>
                  <a:lnTo>
                    <a:pt x="0" y="54193"/>
                  </a:lnTo>
                  <a:lnTo>
                    <a:pt x="8902" y="61935"/>
                  </a:lnTo>
                  <a:lnTo>
                    <a:pt x="6053" y="73548"/>
                  </a:lnTo>
                  <a:lnTo>
                    <a:pt x="8902" y="85161"/>
                  </a:lnTo>
                  <a:lnTo>
                    <a:pt x="14955" y="89032"/>
                  </a:lnTo>
                  <a:lnTo>
                    <a:pt x="23857" y="89032"/>
                  </a:lnTo>
                  <a:lnTo>
                    <a:pt x="33115" y="85161"/>
                  </a:lnTo>
                  <a:lnTo>
                    <a:pt x="35964" y="116129"/>
                  </a:lnTo>
                  <a:lnTo>
                    <a:pt x="54124" y="100645"/>
                  </a:lnTo>
                  <a:lnTo>
                    <a:pt x="69080" y="100645"/>
                  </a:lnTo>
                  <a:lnTo>
                    <a:pt x="92937" y="120000"/>
                  </a:lnTo>
                  <a:lnTo>
                    <a:pt x="107893" y="116129"/>
                  </a:lnTo>
                  <a:lnTo>
                    <a:pt x="113946" y="116129"/>
                  </a:lnTo>
                  <a:lnTo>
                    <a:pt x="120000" y="85161"/>
                  </a:lnTo>
                  <a:lnTo>
                    <a:pt x="105044" y="61935"/>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1" name="Shape 211"/>
            <p:cNvSpPr/>
            <p:nvPr/>
          </p:nvSpPr>
          <p:spPr>
            <a:xfrm>
              <a:off x="4686" y="-7"/>
              <a:ext cx="1121" cy="2200"/>
            </a:xfrm>
            <a:custGeom>
              <a:avLst/>
              <a:gdLst/>
              <a:ahLst/>
              <a:cxnLst/>
              <a:rect l="0" t="0" r="0" b="0"/>
              <a:pathLst>
                <a:path w="120000" h="120000" extrusionOk="0">
                  <a:moveTo>
                    <a:pt x="108545" y="709"/>
                  </a:moveTo>
                  <a:lnTo>
                    <a:pt x="108224" y="327"/>
                  </a:lnTo>
                  <a:lnTo>
                    <a:pt x="106512" y="3490"/>
                  </a:lnTo>
                  <a:lnTo>
                    <a:pt x="108224" y="6109"/>
                  </a:lnTo>
                  <a:lnTo>
                    <a:pt x="108224" y="7418"/>
                  </a:lnTo>
                  <a:lnTo>
                    <a:pt x="107368" y="8727"/>
                  </a:lnTo>
                  <a:lnTo>
                    <a:pt x="102872" y="10036"/>
                  </a:lnTo>
                  <a:lnTo>
                    <a:pt x="100196" y="10036"/>
                  </a:lnTo>
                  <a:lnTo>
                    <a:pt x="98376" y="9163"/>
                  </a:lnTo>
                  <a:lnTo>
                    <a:pt x="96556" y="8727"/>
                  </a:lnTo>
                  <a:lnTo>
                    <a:pt x="95593" y="9163"/>
                  </a:lnTo>
                  <a:lnTo>
                    <a:pt x="93880" y="9163"/>
                  </a:lnTo>
                  <a:lnTo>
                    <a:pt x="93880" y="7854"/>
                  </a:lnTo>
                  <a:lnTo>
                    <a:pt x="93880" y="6109"/>
                  </a:lnTo>
                  <a:lnTo>
                    <a:pt x="95593" y="4800"/>
                  </a:lnTo>
                  <a:lnTo>
                    <a:pt x="96556" y="3490"/>
                  </a:lnTo>
                  <a:lnTo>
                    <a:pt x="95593" y="2618"/>
                  </a:lnTo>
                  <a:lnTo>
                    <a:pt x="91097" y="872"/>
                  </a:lnTo>
                  <a:lnTo>
                    <a:pt x="85744" y="1309"/>
                  </a:lnTo>
                  <a:lnTo>
                    <a:pt x="80285" y="2181"/>
                  </a:lnTo>
                  <a:lnTo>
                    <a:pt x="74933" y="2618"/>
                  </a:lnTo>
                  <a:lnTo>
                    <a:pt x="79429" y="3490"/>
                  </a:lnTo>
                  <a:lnTo>
                    <a:pt x="83925" y="4800"/>
                  </a:lnTo>
                  <a:lnTo>
                    <a:pt x="86601" y="9600"/>
                  </a:lnTo>
                  <a:lnTo>
                    <a:pt x="87564" y="10909"/>
                  </a:lnTo>
                  <a:lnTo>
                    <a:pt x="90240" y="10909"/>
                  </a:lnTo>
                  <a:lnTo>
                    <a:pt x="93880" y="12218"/>
                  </a:lnTo>
                  <a:lnTo>
                    <a:pt x="96556" y="14400"/>
                  </a:lnTo>
                  <a:lnTo>
                    <a:pt x="97413" y="17018"/>
                  </a:lnTo>
                  <a:lnTo>
                    <a:pt x="91097" y="16581"/>
                  </a:lnTo>
                  <a:lnTo>
                    <a:pt x="85744" y="17018"/>
                  </a:lnTo>
                  <a:lnTo>
                    <a:pt x="83925" y="17454"/>
                  </a:lnTo>
                  <a:lnTo>
                    <a:pt x="83925" y="17890"/>
                  </a:lnTo>
                  <a:lnTo>
                    <a:pt x="83068" y="19636"/>
                  </a:lnTo>
                  <a:lnTo>
                    <a:pt x="80285" y="21818"/>
                  </a:lnTo>
                  <a:lnTo>
                    <a:pt x="77609" y="24436"/>
                  </a:lnTo>
                  <a:lnTo>
                    <a:pt x="76752" y="26181"/>
                  </a:lnTo>
                  <a:lnTo>
                    <a:pt x="78465" y="27054"/>
                  </a:lnTo>
                  <a:lnTo>
                    <a:pt x="87564" y="30545"/>
                  </a:lnTo>
                  <a:lnTo>
                    <a:pt x="80285" y="31854"/>
                  </a:lnTo>
                  <a:lnTo>
                    <a:pt x="71293" y="31854"/>
                  </a:lnTo>
                  <a:lnTo>
                    <a:pt x="64121" y="30981"/>
                  </a:lnTo>
                  <a:lnTo>
                    <a:pt x="62301" y="31854"/>
                  </a:lnTo>
                  <a:lnTo>
                    <a:pt x="61338" y="33163"/>
                  </a:lnTo>
                  <a:lnTo>
                    <a:pt x="64977" y="34909"/>
                  </a:lnTo>
                  <a:lnTo>
                    <a:pt x="70437" y="35345"/>
                  </a:lnTo>
                  <a:lnTo>
                    <a:pt x="73113" y="35345"/>
                  </a:lnTo>
                  <a:lnTo>
                    <a:pt x="74933" y="36218"/>
                  </a:lnTo>
                  <a:lnTo>
                    <a:pt x="74933" y="37090"/>
                  </a:lnTo>
                  <a:lnTo>
                    <a:pt x="73113" y="38400"/>
                  </a:lnTo>
                  <a:lnTo>
                    <a:pt x="72149" y="38836"/>
                  </a:lnTo>
                  <a:lnTo>
                    <a:pt x="69473" y="38836"/>
                  </a:lnTo>
                  <a:lnTo>
                    <a:pt x="64121" y="37963"/>
                  </a:lnTo>
                  <a:lnTo>
                    <a:pt x="58661" y="37527"/>
                  </a:lnTo>
                  <a:lnTo>
                    <a:pt x="55985" y="37090"/>
                  </a:lnTo>
                  <a:lnTo>
                    <a:pt x="54165" y="36218"/>
                  </a:lnTo>
                  <a:lnTo>
                    <a:pt x="47850" y="32290"/>
                  </a:lnTo>
                  <a:lnTo>
                    <a:pt x="46886" y="30109"/>
                  </a:lnTo>
                  <a:lnTo>
                    <a:pt x="46886" y="29236"/>
                  </a:lnTo>
                  <a:lnTo>
                    <a:pt x="46030" y="27927"/>
                  </a:lnTo>
                  <a:lnTo>
                    <a:pt x="40677" y="27054"/>
                  </a:lnTo>
                  <a:lnTo>
                    <a:pt x="36074" y="26181"/>
                  </a:lnTo>
                  <a:lnTo>
                    <a:pt x="27082" y="23127"/>
                  </a:lnTo>
                  <a:lnTo>
                    <a:pt x="30722" y="23127"/>
                  </a:lnTo>
                  <a:lnTo>
                    <a:pt x="34362" y="24000"/>
                  </a:lnTo>
                  <a:lnTo>
                    <a:pt x="42390" y="24000"/>
                  </a:lnTo>
                  <a:lnTo>
                    <a:pt x="60481" y="24436"/>
                  </a:lnTo>
                  <a:lnTo>
                    <a:pt x="66797" y="23563"/>
                  </a:lnTo>
                  <a:lnTo>
                    <a:pt x="70437" y="22690"/>
                  </a:lnTo>
                  <a:lnTo>
                    <a:pt x="73113" y="20945"/>
                  </a:lnTo>
                  <a:lnTo>
                    <a:pt x="75789" y="17454"/>
                  </a:lnTo>
                  <a:lnTo>
                    <a:pt x="76752" y="15709"/>
                  </a:lnTo>
                  <a:lnTo>
                    <a:pt x="75789" y="13963"/>
                  </a:lnTo>
                  <a:lnTo>
                    <a:pt x="71293" y="11345"/>
                  </a:lnTo>
                  <a:lnTo>
                    <a:pt x="64121" y="10472"/>
                  </a:lnTo>
                  <a:lnTo>
                    <a:pt x="47850" y="8290"/>
                  </a:lnTo>
                  <a:lnTo>
                    <a:pt x="39714" y="6981"/>
                  </a:lnTo>
                  <a:lnTo>
                    <a:pt x="32542" y="6981"/>
                  </a:lnTo>
                  <a:lnTo>
                    <a:pt x="16271" y="6981"/>
                  </a:lnTo>
                  <a:lnTo>
                    <a:pt x="18947" y="5672"/>
                  </a:lnTo>
                  <a:lnTo>
                    <a:pt x="19910" y="5236"/>
                  </a:lnTo>
                  <a:lnTo>
                    <a:pt x="18090" y="4800"/>
                  </a:lnTo>
                  <a:lnTo>
                    <a:pt x="13595" y="4363"/>
                  </a:lnTo>
                  <a:lnTo>
                    <a:pt x="11775" y="6109"/>
                  </a:lnTo>
                  <a:lnTo>
                    <a:pt x="8135" y="6545"/>
                  </a:lnTo>
                  <a:lnTo>
                    <a:pt x="8135" y="7854"/>
                  </a:lnTo>
                  <a:lnTo>
                    <a:pt x="4495" y="9600"/>
                  </a:lnTo>
                  <a:lnTo>
                    <a:pt x="963" y="12218"/>
                  </a:lnTo>
                  <a:lnTo>
                    <a:pt x="0" y="14836"/>
                  </a:lnTo>
                  <a:lnTo>
                    <a:pt x="2783" y="18327"/>
                  </a:lnTo>
                  <a:lnTo>
                    <a:pt x="7279" y="19200"/>
                  </a:lnTo>
                  <a:lnTo>
                    <a:pt x="11775" y="21381"/>
                  </a:lnTo>
                  <a:lnTo>
                    <a:pt x="9955" y="24436"/>
                  </a:lnTo>
                  <a:lnTo>
                    <a:pt x="15414" y="29672"/>
                  </a:lnTo>
                  <a:lnTo>
                    <a:pt x="22586" y="33163"/>
                  </a:lnTo>
                  <a:lnTo>
                    <a:pt x="18090" y="35781"/>
                  </a:lnTo>
                  <a:lnTo>
                    <a:pt x="18947" y="38836"/>
                  </a:lnTo>
                  <a:lnTo>
                    <a:pt x="26226" y="41018"/>
                  </a:lnTo>
                  <a:lnTo>
                    <a:pt x="30722" y="44072"/>
                  </a:lnTo>
                  <a:lnTo>
                    <a:pt x="28902" y="46690"/>
                  </a:lnTo>
                  <a:lnTo>
                    <a:pt x="36074" y="48872"/>
                  </a:lnTo>
                  <a:lnTo>
                    <a:pt x="41534" y="51490"/>
                  </a:lnTo>
                  <a:lnTo>
                    <a:pt x="40677" y="54981"/>
                  </a:lnTo>
                  <a:lnTo>
                    <a:pt x="36074" y="58909"/>
                  </a:lnTo>
                  <a:lnTo>
                    <a:pt x="30722" y="62836"/>
                  </a:lnTo>
                  <a:lnTo>
                    <a:pt x="28046" y="68072"/>
                  </a:lnTo>
                  <a:lnTo>
                    <a:pt x="29759" y="67200"/>
                  </a:lnTo>
                  <a:lnTo>
                    <a:pt x="32542" y="68945"/>
                  </a:lnTo>
                  <a:lnTo>
                    <a:pt x="37038" y="69818"/>
                  </a:lnTo>
                  <a:lnTo>
                    <a:pt x="42390" y="70254"/>
                  </a:lnTo>
                  <a:lnTo>
                    <a:pt x="42390" y="70690"/>
                  </a:lnTo>
                  <a:lnTo>
                    <a:pt x="41534" y="71127"/>
                  </a:lnTo>
                  <a:lnTo>
                    <a:pt x="38858" y="71563"/>
                  </a:lnTo>
                  <a:lnTo>
                    <a:pt x="37038" y="71563"/>
                  </a:lnTo>
                  <a:lnTo>
                    <a:pt x="36074" y="72872"/>
                  </a:lnTo>
                  <a:lnTo>
                    <a:pt x="30722" y="73309"/>
                  </a:lnTo>
                  <a:lnTo>
                    <a:pt x="30722" y="74618"/>
                  </a:lnTo>
                  <a:lnTo>
                    <a:pt x="30722" y="75927"/>
                  </a:lnTo>
                  <a:lnTo>
                    <a:pt x="29759" y="75927"/>
                  </a:lnTo>
                  <a:lnTo>
                    <a:pt x="30722" y="76800"/>
                  </a:lnTo>
                  <a:lnTo>
                    <a:pt x="30722" y="79418"/>
                  </a:lnTo>
                  <a:lnTo>
                    <a:pt x="30722" y="82909"/>
                  </a:lnTo>
                  <a:lnTo>
                    <a:pt x="35218" y="85527"/>
                  </a:lnTo>
                  <a:lnTo>
                    <a:pt x="33398" y="89018"/>
                  </a:lnTo>
                  <a:lnTo>
                    <a:pt x="37038" y="89454"/>
                  </a:lnTo>
                  <a:lnTo>
                    <a:pt x="37894" y="91636"/>
                  </a:lnTo>
                  <a:lnTo>
                    <a:pt x="41534" y="93381"/>
                  </a:lnTo>
                  <a:lnTo>
                    <a:pt x="44210" y="96872"/>
                  </a:lnTo>
                  <a:lnTo>
                    <a:pt x="44210" y="96436"/>
                  </a:lnTo>
                  <a:lnTo>
                    <a:pt x="46886" y="96436"/>
                  </a:lnTo>
                  <a:lnTo>
                    <a:pt x="49669" y="97309"/>
                  </a:lnTo>
                  <a:lnTo>
                    <a:pt x="51489" y="96872"/>
                  </a:lnTo>
                  <a:lnTo>
                    <a:pt x="55022" y="97309"/>
                  </a:lnTo>
                  <a:lnTo>
                    <a:pt x="56842" y="98181"/>
                  </a:lnTo>
                  <a:lnTo>
                    <a:pt x="61338" y="96872"/>
                  </a:lnTo>
                  <a:lnTo>
                    <a:pt x="64977" y="97309"/>
                  </a:lnTo>
                  <a:lnTo>
                    <a:pt x="68617" y="98618"/>
                  </a:lnTo>
                  <a:lnTo>
                    <a:pt x="69473" y="100363"/>
                  </a:lnTo>
                  <a:lnTo>
                    <a:pt x="69473" y="102109"/>
                  </a:lnTo>
                  <a:lnTo>
                    <a:pt x="73113" y="102981"/>
                  </a:lnTo>
                  <a:lnTo>
                    <a:pt x="73113" y="103854"/>
                  </a:lnTo>
                  <a:lnTo>
                    <a:pt x="76752" y="105163"/>
                  </a:lnTo>
                  <a:lnTo>
                    <a:pt x="81248" y="105600"/>
                  </a:lnTo>
                  <a:lnTo>
                    <a:pt x="82105" y="106909"/>
                  </a:lnTo>
                  <a:lnTo>
                    <a:pt x="89384" y="107781"/>
                  </a:lnTo>
                  <a:lnTo>
                    <a:pt x="92060" y="109090"/>
                  </a:lnTo>
                  <a:lnTo>
                    <a:pt x="90240" y="110400"/>
                  </a:lnTo>
                  <a:lnTo>
                    <a:pt x="88421" y="111272"/>
                  </a:lnTo>
                  <a:lnTo>
                    <a:pt x="83068" y="111709"/>
                  </a:lnTo>
                  <a:lnTo>
                    <a:pt x="82105" y="113018"/>
                  </a:lnTo>
                  <a:lnTo>
                    <a:pt x="84781" y="113890"/>
                  </a:lnTo>
                  <a:lnTo>
                    <a:pt x="84781" y="115200"/>
                  </a:lnTo>
                  <a:lnTo>
                    <a:pt x="86601" y="116509"/>
                  </a:lnTo>
                  <a:lnTo>
                    <a:pt x="89384" y="118254"/>
                  </a:lnTo>
                  <a:lnTo>
                    <a:pt x="92917" y="118254"/>
                  </a:lnTo>
                  <a:lnTo>
                    <a:pt x="93880" y="116072"/>
                  </a:lnTo>
                  <a:lnTo>
                    <a:pt x="97413" y="116072"/>
                  </a:lnTo>
                  <a:lnTo>
                    <a:pt x="103728" y="114327"/>
                  </a:lnTo>
                  <a:lnTo>
                    <a:pt x="108224" y="115200"/>
                  </a:lnTo>
                  <a:lnTo>
                    <a:pt x="112827" y="116509"/>
                  </a:lnTo>
                  <a:lnTo>
                    <a:pt x="111008" y="117381"/>
                  </a:lnTo>
                  <a:lnTo>
                    <a:pt x="112827" y="119563"/>
                  </a:lnTo>
                  <a:lnTo>
                    <a:pt x="115504" y="120000"/>
                  </a:lnTo>
                  <a:lnTo>
                    <a:pt x="119143" y="120000"/>
                  </a:lnTo>
                  <a:lnTo>
                    <a:pt x="119143" y="74181"/>
                  </a:lnTo>
                  <a:lnTo>
                    <a:pt x="120000" y="0"/>
                  </a:lnTo>
                  <a:lnTo>
                    <a:pt x="119464" y="436"/>
                  </a:lnTo>
                  <a:lnTo>
                    <a:pt x="108545" y="709"/>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2" name="Shape 212"/>
            <p:cNvSpPr/>
            <p:nvPr/>
          </p:nvSpPr>
          <p:spPr>
            <a:xfrm>
              <a:off x="4679" y="1384"/>
              <a:ext cx="337" cy="247"/>
            </a:xfrm>
            <a:custGeom>
              <a:avLst/>
              <a:gdLst/>
              <a:ahLst/>
              <a:cxnLst/>
              <a:rect l="0" t="0" r="0" b="0"/>
              <a:pathLst>
                <a:path w="120000" h="120000" extrusionOk="0">
                  <a:moveTo>
                    <a:pt x="105044" y="61935"/>
                  </a:moveTo>
                  <a:lnTo>
                    <a:pt x="105044" y="30967"/>
                  </a:lnTo>
                  <a:lnTo>
                    <a:pt x="105044" y="7741"/>
                  </a:lnTo>
                  <a:lnTo>
                    <a:pt x="101839" y="0"/>
                  </a:lnTo>
                  <a:lnTo>
                    <a:pt x="84035" y="3870"/>
                  </a:lnTo>
                  <a:lnTo>
                    <a:pt x="44866" y="7741"/>
                  </a:lnTo>
                  <a:lnTo>
                    <a:pt x="23857" y="19354"/>
                  </a:lnTo>
                  <a:lnTo>
                    <a:pt x="8902" y="30967"/>
                  </a:lnTo>
                  <a:lnTo>
                    <a:pt x="2848" y="42580"/>
                  </a:lnTo>
                  <a:lnTo>
                    <a:pt x="0" y="54193"/>
                  </a:lnTo>
                  <a:lnTo>
                    <a:pt x="8902" y="61935"/>
                  </a:lnTo>
                  <a:lnTo>
                    <a:pt x="6053" y="73548"/>
                  </a:lnTo>
                  <a:lnTo>
                    <a:pt x="8902" y="85161"/>
                  </a:lnTo>
                  <a:lnTo>
                    <a:pt x="14955" y="89032"/>
                  </a:lnTo>
                  <a:lnTo>
                    <a:pt x="23857" y="89032"/>
                  </a:lnTo>
                  <a:lnTo>
                    <a:pt x="33115" y="85161"/>
                  </a:lnTo>
                  <a:lnTo>
                    <a:pt x="35964" y="116129"/>
                  </a:lnTo>
                  <a:lnTo>
                    <a:pt x="54124" y="100645"/>
                  </a:lnTo>
                  <a:lnTo>
                    <a:pt x="69080" y="100645"/>
                  </a:lnTo>
                  <a:lnTo>
                    <a:pt x="92937" y="120000"/>
                  </a:lnTo>
                  <a:lnTo>
                    <a:pt x="107893" y="116129"/>
                  </a:lnTo>
                  <a:lnTo>
                    <a:pt x="113946" y="116129"/>
                  </a:lnTo>
                  <a:lnTo>
                    <a:pt x="120000" y="85161"/>
                  </a:lnTo>
                  <a:lnTo>
                    <a:pt x="105044" y="61935"/>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3" name="Shape 213"/>
            <p:cNvSpPr/>
            <p:nvPr/>
          </p:nvSpPr>
          <p:spPr>
            <a:xfrm>
              <a:off x="4686" y="1"/>
              <a:ext cx="1114" cy="2190"/>
            </a:xfrm>
            <a:custGeom>
              <a:avLst/>
              <a:gdLst/>
              <a:ahLst/>
              <a:cxnLst/>
              <a:rect l="0" t="0" r="0" b="0"/>
              <a:pathLst>
                <a:path w="120000" h="120000" extrusionOk="0">
                  <a:moveTo>
                    <a:pt x="108807" y="0"/>
                  </a:moveTo>
                  <a:lnTo>
                    <a:pt x="107085" y="2958"/>
                  </a:lnTo>
                  <a:lnTo>
                    <a:pt x="108807" y="5589"/>
                  </a:lnTo>
                  <a:lnTo>
                    <a:pt x="108807" y="6904"/>
                  </a:lnTo>
                  <a:lnTo>
                    <a:pt x="107946" y="8219"/>
                  </a:lnTo>
                  <a:lnTo>
                    <a:pt x="103426" y="9534"/>
                  </a:lnTo>
                  <a:lnTo>
                    <a:pt x="100735" y="9534"/>
                  </a:lnTo>
                  <a:lnTo>
                    <a:pt x="98905" y="8657"/>
                  </a:lnTo>
                  <a:lnTo>
                    <a:pt x="97076" y="8219"/>
                  </a:lnTo>
                  <a:lnTo>
                    <a:pt x="96107" y="8657"/>
                  </a:lnTo>
                  <a:lnTo>
                    <a:pt x="94385" y="8657"/>
                  </a:lnTo>
                  <a:lnTo>
                    <a:pt x="94385" y="7342"/>
                  </a:lnTo>
                  <a:lnTo>
                    <a:pt x="94385" y="5589"/>
                  </a:lnTo>
                  <a:lnTo>
                    <a:pt x="96107" y="4273"/>
                  </a:lnTo>
                  <a:lnTo>
                    <a:pt x="97076" y="2958"/>
                  </a:lnTo>
                  <a:lnTo>
                    <a:pt x="96107" y="2082"/>
                  </a:lnTo>
                  <a:lnTo>
                    <a:pt x="91587" y="328"/>
                  </a:lnTo>
                  <a:lnTo>
                    <a:pt x="86206" y="767"/>
                  </a:lnTo>
                  <a:lnTo>
                    <a:pt x="80717" y="1643"/>
                  </a:lnTo>
                  <a:lnTo>
                    <a:pt x="75336" y="2082"/>
                  </a:lnTo>
                  <a:lnTo>
                    <a:pt x="79856" y="2958"/>
                  </a:lnTo>
                  <a:lnTo>
                    <a:pt x="84376" y="4273"/>
                  </a:lnTo>
                  <a:lnTo>
                    <a:pt x="87067" y="9095"/>
                  </a:lnTo>
                  <a:lnTo>
                    <a:pt x="88035" y="10410"/>
                  </a:lnTo>
                  <a:lnTo>
                    <a:pt x="90726" y="10410"/>
                  </a:lnTo>
                  <a:lnTo>
                    <a:pt x="94385" y="11726"/>
                  </a:lnTo>
                  <a:lnTo>
                    <a:pt x="97076" y="13917"/>
                  </a:lnTo>
                  <a:lnTo>
                    <a:pt x="97937" y="16547"/>
                  </a:lnTo>
                  <a:lnTo>
                    <a:pt x="91587" y="16109"/>
                  </a:lnTo>
                  <a:lnTo>
                    <a:pt x="86206" y="16547"/>
                  </a:lnTo>
                  <a:lnTo>
                    <a:pt x="84376" y="16986"/>
                  </a:lnTo>
                  <a:lnTo>
                    <a:pt x="84376" y="17424"/>
                  </a:lnTo>
                  <a:lnTo>
                    <a:pt x="83515" y="19178"/>
                  </a:lnTo>
                  <a:lnTo>
                    <a:pt x="80717" y="21369"/>
                  </a:lnTo>
                  <a:lnTo>
                    <a:pt x="78026" y="24000"/>
                  </a:lnTo>
                  <a:lnTo>
                    <a:pt x="77165" y="25753"/>
                  </a:lnTo>
                  <a:lnTo>
                    <a:pt x="78887" y="26630"/>
                  </a:lnTo>
                  <a:lnTo>
                    <a:pt x="88035" y="30136"/>
                  </a:lnTo>
                  <a:lnTo>
                    <a:pt x="80717" y="31452"/>
                  </a:lnTo>
                  <a:lnTo>
                    <a:pt x="71677" y="31452"/>
                  </a:lnTo>
                  <a:lnTo>
                    <a:pt x="64466" y="30575"/>
                  </a:lnTo>
                  <a:lnTo>
                    <a:pt x="62636" y="31452"/>
                  </a:lnTo>
                  <a:lnTo>
                    <a:pt x="61668" y="32767"/>
                  </a:lnTo>
                  <a:lnTo>
                    <a:pt x="65327" y="34520"/>
                  </a:lnTo>
                  <a:lnTo>
                    <a:pt x="70816" y="34958"/>
                  </a:lnTo>
                  <a:lnTo>
                    <a:pt x="73506" y="34958"/>
                  </a:lnTo>
                  <a:lnTo>
                    <a:pt x="75336" y="35835"/>
                  </a:lnTo>
                  <a:lnTo>
                    <a:pt x="75336" y="36712"/>
                  </a:lnTo>
                  <a:lnTo>
                    <a:pt x="73506" y="38027"/>
                  </a:lnTo>
                  <a:lnTo>
                    <a:pt x="72538" y="38465"/>
                  </a:lnTo>
                  <a:lnTo>
                    <a:pt x="69847" y="38465"/>
                  </a:lnTo>
                  <a:lnTo>
                    <a:pt x="64466" y="37589"/>
                  </a:lnTo>
                  <a:lnTo>
                    <a:pt x="58977" y="37150"/>
                  </a:lnTo>
                  <a:lnTo>
                    <a:pt x="56286" y="36712"/>
                  </a:lnTo>
                  <a:lnTo>
                    <a:pt x="54457" y="35835"/>
                  </a:lnTo>
                  <a:lnTo>
                    <a:pt x="48107" y="31890"/>
                  </a:lnTo>
                  <a:lnTo>
                    <a:pt x="47139" y="29698"/>
                  </a:lnTo>
                  <a:lnTo>
                    <a:pt x="47139" y="28821"/>
                  </a:lnTo>
                  <a:lnTo>
                    <a:pt x="46278" y="27506"/>
                  </a:lnTo>
                  <a:lnTo>
                    <a:pt x="40896" y="26630"/>
                  </a:lnTo>
                  <a:lnTo>
                    <a:pt x="36269" y="25753"/>
                  </a:lnTo>
                  <a:lnTo>
                    <a:pt x="27228" y="22684"/>
                  </a:lnTo>
                  <a:lnTo>
                    <a:pt x="30887" y="22684"/>
                  </a:lnTo>
                  <a:lnTo>
                    <a:pt x="34547" y="23561"/>
                  </a:lnTo>
                  <a:lnTo>
                    <a:pt x="42618" y="23561"/>
                  </a:lnTo>
                  <a:lnTo>
                    <a:pt x="60807" y="24000"/>
                  </a:lnTo>
                  <a:lnTo>
                    <a:pt x="67156" y="23123"/>
                  </a:lnTo>
                  <a:lnTo>
                    <a:pt x="70816" y="22246"/>
                  </a:lnTo>
                  <a:lnTo>
                    <a:pt x="73506" y="20493"/>
                  </a:lnTo>
                  <a:lnTo>
                    <a:pt x="76197" y="16986"/>
                  </a:lnTo>
                  <a:lnTo>
                    <a:pt x="77165" y="15232"/>
                  </a:lnTo>
                  <a:lnTo>
                    <a:pt x="76197" y="13479"/>
                  </a:lnTo>
                  <a:lnTo>
                    <a:pt x="71677" y="10849"/>
                  </a:lnTo>
                  <a:lnTo>
                    <a:pt x="64466" y="9972"/>
                  </a:lnTo>
                  <a:lnTo>
                    <a:pt x="48107" y="7780"/>
                  </a:lnTo>
                  <a:lnTo>
                    <a:pt x="39928" y="6465"/>
                  </a:lnTo>
                  <a:lnTo>
                    <a:pt x="32717" y="6465"/>
                  </a:lnTo>
                  <a:lnTo>
                    <a:pt x="16358" y="6465"/>
                  </a:lnTo>
                  <a:lnTo>
                    <a:pt x="19049" y="5150"/>
                  </a:lnTo>
                  <a:lnTo>
                    <a:pt x="20017" y="4712"/>
                  </a:lnTo>
                  <a:lnTo>
                    <a:pt x="18188" y="4273"/>
                  </a:lnTo>
                  <a:lnTo>
                    <a:pt x="13668" y="3835"/>
                  </a:lnTo>
                  <a:lnTo>
                    <a:pt x="11838" y="5589"/>
                  </a:lnTo>
                  <a:lnTo>
                    <a:pt x="8179" y="6027"/>
                  </a:lnTo>
                  <a:lnTo>
                    <a:pt x="8179" y="7342"/>
                  </a:lnTo>
                  <a:lnTo>
                    <a:pt x="4520" y="9095"/>
                  </a:lnTo>
                  <a:lnTo>
                    <a:pt x="968" y="11726"/>
                  </a:lnTo>
                  <a:lnTo>
                    <a:pt x="0" y="14356"/>
                  </a:lnTo>
                  <a:lnTo>
                    <a:pt x="2798" y="17863"/>
                  </a:lnTo>
                  <a:lnTo>
                    <a:pt x="7318" y="18739"/>
                  </a:lnTo>
                  <a:lnTo>
                    <a:pt x="11838" y="20931"/>
                  </a:lnTo>
                  <a:lnTo>
                    <a:pt x="10008" y="24000"/>
                  </a:lnTo>
                  <a:lnTo>
                    <a:pt x="15497" y="29260"/>
                  </a:lnTo>
                  <a:lnTo>
                    <a:pt x="22708" y="32767"/>
                  </a:lnTo>
                  <a:lnTo>
                    <a:pt x="18188" y="35397"/>
                  </a:lnTo>
                  <a:lnTo>
                    <a:pt x="19049" y="38465"/>
                  </a:lnTo>
                  <a:lnTo>
                    <a:pt x="26367" y="40657"/>
                  </a:lnTo>
                  <a:lnTo>
                    <a:pt x="30887" y="43726"/>
                  </a:lnTo>
                  <a:lnTo>
                    <a:pt x="29058" y="46356"/>
                  </a:lnTo>
                  <a:lnTo>
                    <a:pt x="36269" y="48547"/>
                  </a:lnTo>
                  <a:lnTo>
                    <a:pt x="41757" y="51178"/>
                  </a:lnTo>
                  <a:lnTo>
                    <a:pt x="40896" y="54684"/>
                  </a:lnTo>
                  <a:lnTo>
                    <a:pt x="36269" y="58630"/>
                  </a:lnTo>
                  <a:lnTo>
                    <a:pt x="30887" y="62575"/>
                  </a:lnTo>
                  <a:lnTo>
                    <a:pt x="28197" y="67835"/>
                  </a:lnTo>
                  <a:lnTo>
                    <a:pt x="29919" y="66958"/>
                  </a:lnTo>
                  <a:lnTo>
                    <a:pt x="32717" y="68712"/>
                  </a:lnTo>
                  <a:lnTo>
                    <a:pt x="37237" y="69589"/>
                  </a:lnTo>
                  <a:lnTo>
                    <a:pt x="42618" y="70027"/>
                  </a:lnTo>
                  <a:lnTo>
                    <a:pt x="42618" y="70465"/>
                  </a:lnTo>
                  <a:lnTo>
                    <a:pt x="41757" y="70904"/>
                  </a:lnTo>
                  <a:lnTo>
                    <a:pt x="39067" y="71342"/>
                  </a:lnTo>
                  <a:lnTo>
                    <a:pt x="37237" y="71342"/>
                  </a:lnTo>
                  <a:lnTo>
                    <a:pt x="36269" y="72657"/>
                  </a:lnTo>
                  <a:lnTo>
                    <a:pt x="30887" y="73095"/>
                  </a:lnTo>
                  <a:lnTo>
                    <a:pt x="30887" y="74410"/>
                  </a:lnTo>
                  <a:lnTo>
                    <a:pt x="30887" y="75726"/>
                  </a:lnTo>
                  <a:lnTo>
                    <a:pt x="29919" y="75726"/>
                  </a:lnTo>
                  <a:lnTo>
                    <a:pt x="30887" y="76602"/>
                  </a:lnTo>
                  <a:lnTo>
                    <a:pt x="30887" y="79232"/>
                  </a:lnTo>
                  <a:lnTo>
                    <a:pt x="30887" y="82739"/>
                  </a:lnTo>
                  <a:lnTo>
                    <a:pt x="35408" y="85369"/>
                  </a:lnTo>
                  <a:lnTo>
                    <a:pt x="33578" y="88876"/>
                  </a:lnTo>
                  <a:lnTo>
                    <a:pt x="37237" y="89315"/>
                  </a:lnTo>
                  <a:lnTo>
                    <a:pt x="38098" y="91506"/>
                  </a:lnTo>
                  <a:lnTo>
                    <a:pt x="41757" y="93260"/>
                  </a:lnTo>
                  <a:lnTo>
                    <a:pt x="44448" y="96767"/>
                  </a:lnTo>
                  <a:lnTo>
                    <a:pt x="44448" y="96328"/>
                  </a:lnTo>
                  <a:lnTo>
                    <a:pt x="47139" y="96328"/>
                  </a:lnTo>
                  <a:lnTo>
                    <a:pt x="49937" y="97205"/>
                  </a:lnTo>
                  <a:lnTo>
                    <a:pt x="51766" y="96767"/>
                  </a:lnTo>
                  <a:lnTo>
                    <a:pt x="55318" y="97205"/>
                  </a:lnTo>
                  <a:lnTo>
                    <a:pt x="57147" y="98082"/>
                  </a:lnTo>
                  <a:lnTo>
                    <a:pt x="61668" y="96767"/>
                  </a:lnTo>
                  <a:lnTo>
                    <a:pt x="65327" y="97205"/>
                  </a:lnTo>
                  <a:lnTo>
                    <a:pt x="68986" y="98520"/>
                  </a:lnTo>
                  <a:lnTo>
                    <a:pt x="69847" y="100273"/>
                  </a:lnTo>
                  <a:lnTo>
                    <a:pt x="69847" y="102027"/>
                  </a:lnTo>
                  <a:lnTo>
                    <a:pt x="73506" y="102904"/>
                  </a:lnTo>
                  <a:lnTo>
                    <a:pt x="73506" y="103780"/>
                  </a:lnTo>
                  <a:lnTo>
                    <a:pt x="77165" y="105095"/>
                  </a:lnTo>
                  <a:lnTo>
                    <a:pt x="81686" y="105534"/>
                  </a:lnTo>
                  <a:lnTo>
                    <a:pt x="82547" y="106849"/>
                  </a:lnTo>
                  <a:lnTo>
                    <a:pt x="89865" y="107726"/>
                  </a:lnTo>
                  <a:lnTo>
                    <a:pt x="92556" y="109041"/>
                  </a:lnTo>
                  <a:lnTo>
                    <a:pt x="90726" y="110356"/>
                  </a:lnTo>
                  <a:lnTo>
                    <a:pt x="88896" y="111232"/>
                  </a:lnTo>
                  <a:lnTo>
                    <a:pt x="83515" y="111671"/>
                  </a:lnTo>
                  <a:lnTo>
                    <a:pt x="82547" y="112986"/>
                  </a:lnTo>
                  <a:lnTo>
                    <a:pt x="85237" y="113863"/>
                  </a:lnTo>
                  <a:lnTo>
                    <a:pt x="85237" y="115178"/>
                  </a:lnTo>
                  <a:lnTo>
                    <a:pt x="87067" y="116493"/>
                  </a:lnTo>
                  <a:lnTo>
                    <a:pt x="89865" y="118246"/>
                  </a:lnTo>
                  <a:lnTo>
                    <a:pt x="93417" y="118246"/>
                  </a:lnTo>
                  <a:lnTo>
                    <a:pt x="94385" y="116054"/>
                  </a:lnTo>
                  <a:lnTo>
                    <a:pt x="97937" y="116054"/>
                  </a:lnTo>
                  <a:lnTo>
                    <a:pt x="104286" y="114301"/>
                  </a:lnTo>
                  <a:lnTo>
                    <a:pt x="108807" y="115178"/>
                  </a:lnTo>
                  <a:lnTo>
                    <a:pt x="113434" y="116493"/>
                  </a:lnTo>
                  <a:lnTo>
                    <a:pt x="111605" y="117369"/>
                  </a:lnTo>
                  <a:lnTo>
                    <a:pt x="113434" y="119561"/>
                  </a:lnTo>
                  <a:lnTo>
                    <a:pt x="116125" y="120000"/>
                  </a:lnTo>
                  <a:lnTo>
                    <a:pt x="119784" y="120000"/>
                  </a:lnTo>
                  <a:lnTo>
                    <a:pt x="120000" y="0"/>
                  </a:lnTo>
                  <a:lnTo>
                    <a:pt x="108807" y="0"/>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4" name="Shape 214"/>
            <p:cNvSpPr/>
            <p:nvPr/>
          </p:nvSpPr>
          <p:spPr>
            <a:xfrm>
              <a:off x="4274" y="136"/>
              <a:ext cx="800" cy="1271"/>
            </a:xfrm>
            <a:custGeom>
              <a:avLst/>
              <a:gdLst/>
              <a:ahLst/>
              <a:cxnLst/>
              <a:rect l="0" t="0" r="0" b="0"/>
              <a:pathLst>
                <a:path w="120000" h="120000" extrusionOk="0">
                  <a:moveTo>
                    <a:pt x="112359" y="71698"/>
                  </a:moveTo>
                  <a:lnTo>
                    <a:pt x="102322" y="67924"/>
                  </a:lnTo>
                  <a:lnTo>
                    <a:pt x="104868" y="63396"/>
                  </a:lnTo>
                  <a:lnTo>
                    <a:pt x="98576" y="58113"/>
                  </a:lnTo>
                  <a:lnTo>
                    <a:pt x="88389" y="54339"/>
                  </a:lnTo>
                  <a:lnTo>
                    <a:pt x="87191" y="49056"/>
                  </a:lnTo>
                  <a:lnTo>
                    <a:pt x="93483" y="44528"/>
                  </a:lnTo>
                  <a:lnTo>
                    <a:pt x="83445" y="38490"/>
                  </a:lnTo>
                  <a:lnTo>
                    <a:pt x="75805" y="29433"/>
                  </a:lnTo>
                  <a:lnTo>
                    <a:pt x="78352" y="24150"/>
                  </a:lnTo>
                  <a:lnTo>
                    <a:pt x="72059" y="20377"/>
                  </a:lnTo>
                  <a:lnTo>
                    <a:pt x="65767" y="18867"/>
                  </a:lnTo>
                  <a:lnTo>
                    <a:pt x="61872" y="12830"/>
                  </a:lnTo>
                  <a:lnTo>
                    <a:pt x="63220" y="8301"/>
                  </a:lnTo>
                  <a:lnTo>
                    <a:pt x="64419" y="6792"/>
                  </a:lnTo>
                  <a:lnTo>
                    <a:pt x="61872" y="3018"/>
                  </a:lnTo>
                  <a:lnTo>
                    <a:pt x="51835" y="0"/>
                  </a:lnTo>
                  <a:lnTo>
                    <a:pt x="44194" y="0"/>
                  </a:lnTo>
                  <a:lnTo>
                    <a:pt x="39250" y="3773"/>
                  </a:lnTo>
                  <a:lnTo>
                    <a:pt x="39250" y="10566"/>
                  </a:lnTo>
                  <a:lnTo>
                    <a:pt x="36704" y="17358"/>
                  </a:lnTo>
                  <a:lnTo>
                    <a:pt x="27865" y="15849"/>
                  </a:lnTo>
                  <a:lnTo>
                    <a:pt x="21573" y="17358"/>
                  </a:lnTo>
                  <a:lnTo>
                    <a:pt x="6441" y="12830"/>
                  </a:lnTo>
                  <a:lnTo>
                    <a:pt x="0" y="15094"/>
                  </a:lnTo>
                  <a:lnTo>
                    <a:pt x="7640" y="20377"/>
                  </a:lnTo>
                  <a:lnTo>
                    <a:pt x="21573" y="24150"/>
                  </a:lnTo>
                  <a:lnTo>
                    <a:pt x="26516" y="27924"/>
                  </a:lnTo>
                  <a:lnTo>
                    <a:pt x="26516" y="31698"/>
                  </a:lnTo>
                  <a:lnTo>
                    <a:pt x="32958" y="34716"/>
                  </a:lnTo>
                  <a:lnTo>
                    <a:pt x="32958" y="39245"/>
                  </a:lnTo>
                  <a:lnTo>
                    <a:pt x="34157" y="43773"/>
                  </a:lnTo>
                  <a:lnTo>
                    <a:pt x="36704" y="47547"/>
                  </a:lnTo>
                  <a:lnTo>
                    <a:pt x="39250" y="52075"/>
                  </a:lnTo>
                  <a:lnTo>
                    <a:pt x="44194" y="52830"/>
                  </a:lnTo>
                  <a:lnTo>
                    <a:pt x="49288" y="54339"/>
                  </a:lnTo>
                  <a:lnTo>
                    <a:pt x="53033" y="55094"/>
                  </a:lnTo>
                  <a:lnTo>
                    <a:pt x="53033" y="56603"/>
                  </a:lnTo>
                  <a:lnTo>
                    <a:pt x="54382" y="58113"/>
                  </a:lnTo>
                  <a:lnTo>
                    <a:pt x="53033" y="59622"/>
                  </a:lnTo>
                  <a:lnTo>
                    <a:pt x="48089" y="65660"/>
                  </a:lnTo>
                  <a:lnTo>
                    <a:pt x="35355" y="78490"/>
                  </a:lnTo>
                  <a:lnTo>
                    <a:pt x="30411" y="81509"/>
                  </a:lnTo>
                  <a:lnTo>
                    <a:pt x="26516" y="84528"/>
                  </a:lnTo>
                  <a:lnTo>
                    <a:pt x="26516" y="88301"/>
                  </a:lnTo>
                  <a:lnTo>
                    <a:pt x="27865" y="92075"/>
                  </a:lnTo>
                  <a:lnTo>
                    <a:pt x="31610" y="98867"/>
                  </a:lnTo>
                  <a:lnTo>
                    <a:pt x="34157" y="101886"/>
                  </a:lnTo>
                  <a:lnTo>
                    <a:pt x="34157" y="105660"/>
                  </a:lnTo>
                  <a:lnTo>
                    <a:pt x="35355" y="109433"/>
                  </a:lnTo>
                  <a:lnTo>
                    <a:pt x="37902" y="112452"/>
                  </a:lnTo>
                  <a:lnTo>
                    <a:pt x="42996" y="113962"/>
                  </a:lnTo>
                  <a:lnTo>
                    <a:pt x="48089" y="115471"/>
                  </a:lnTo>
                  <a:lnTo>
                    <a:pt x="46741" y="120000"/>
                  </a:lnTo>
                  <a:lnTo>
                    <a:pt x="54382" y="120000"/>
                  </a:lnTo>
                  <a:lnTo>
                    <a:pt x="56928" y="119245"/>
                  </a:lnTo>
                  <a:lnTo>
                    <a:pt x="60674" y="117735"/>
                  </a:lnTo>
                  <a:lnTo>
                    <a:pt x="75805" y="112452"/>
                  </a:lnTo>
                  <a:lnTo>
                    <a:pt x="89737" y="108679"/>
                  </a:lnTo>
                  <a:lnTo>
                    <a:pt x="101123" y="104905"/>
                  </a:lnTo>
                  <a:lnTo>
                    <a:pt x="104868" y="95849"/>
                  </a:lnTo>
                  <a:lnTo>
                    <a:pt x="112359" y="89056"/>
                  </a:lnTo>
                  <a:lnTo>
                    <a:pt x="118801" y="82264"/>
                  </a:lnTo>
                  <a:lnTo>
                    <a:pt x="120000" y="76226"/>
                  </a:lnTo>
                  <a:lnTo>
                    <a:pt x="112359" y="71698"/>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5" name="Shape 215"/>
            <p:cNvSpPr/>
            <p:nvPr/>
          </p:nvSpPr>
          <p:spPr>
            <a:xfrm>
              <a:off x="3845" y="311"/>
              <a:ext cx="690" cy="1696"/>
            </a:xfrm>
            <a:custGeom>
              <a:avLst/>
              <a:gdLst/>
              <a:ahLst/>
              <a:cxnLst/>
              <a:rect l="0" t="0" r="0" b="0"/>
              <a:pathLst>
                <a:path w="120000" h="120000" extrusionOk="0">
                  <a:moveTo>
                    <a:pt x="74500" y="6226"/>
                  </a:moveTo>
                  <a:lnTo>
                    <a:pt x="61476" y="5094"/>
                  </a:lnTo>
                  <a:lnTo>
                    <a:pt x="58523" y="9056"/>
                  </a:lnTo>
                  <a:lnTo>
                    <a:pt x="51230" y="9056"/>
                  </a:lnTo>
                  <a:lnTo>
                    <a:pt x="45325" y="11886"/>
                  </a:lnTo>
                  <a:lnTo>
                    <a:pt x="45325" y="15283"/>
                  </a:lnTo>
                  <a:lnTo>
                    <a:pt x="46714" y="18113"/>
                  </a:lnTo>
                  <a:lnTo>
                    <a:pt x="36468" y="22075"/>
                  </a:lnTo>
                  <a:lnTo>
                    <a:pt x="36468" y="26603"/>
                  </a:lnTo>
                  <a:lnTo>
                    <a:pt x="29175" y="28301"/>
                  </a:lnTo>
                  <a:lnTo>
                    <a:pt x="29175" y="35094"/>
                  </a:lnTo>
                  <a:lnTo>
                    <a:pt x="20492" y="40754"/>
                  </a:lnTo>
                  <a:lnTo>
                    <a:pt x="27785" y="42452"/>
                  </a:lnTo>
                  <a:lnTo>
                    <a:pt x="24833" y="46415"/>
                  </a:lnTo>
                  <a:lnTo>
                    <a:pt x="11635" y="46981"/>
                  </a:lnTo>
                  <a:lnTo>
                    <a:pt x="5730" y="52075"/>
                  </a:lnTo>
                  <a:lnTo>
                    <a:pt x="8683" y="60566"/>
                  </a:lnTo>
                  <a:lnTo>
                    <a:pt x="8683" y="66226"/>
                  </a:lnTo>
                  <a:lnTo>
                    <a:pt x="15976" y="69056"/>
                  </a:lnTo>
                  <a:lnTo>
                    <a:pt x="15976" y="71886"/>
                  </a:lnTo>
                  <a:lnTo>
                    <a:pt x="11635" y="74716"/>
                  </a:lnTo>
                  <a:lnTo>
                    <a:pt x="11635" y="80943"/>
                  </a:lnTo>
                  <a:lnTo>
                    <a:pt x="5730" y="83207"/>
                  </a:lnTo>
                  <a:lnTo>
                    <a:pt x="2952" y="90000"/>
                  </a:lnTo>
                  <a:lnTo>
                    <a:pt x="0" y="90566"/>
                  </a:lnTo>
                  <a:lnTo>
                    <a:pt x="1389" y="93962"/>
                  </a:lnTo>
                  <a:lnTo>
                    <a:pt x="5730" y="95660"/>
                  </a:lnTo>
                  <a:lnTo>
                    <a:pt x="7293" y="97358"/>
                  </a:lnTo>
                  <a:lnTo>
                    <a:pt x="7293" y="101886"/>
                  </a:lnTo>
                  <a:lnTo>
                    <a:pt x="14587" y="106415"/>
                  </a:lnTo>
                  <a:lnTo>
                    <a:pt x="18929" y="108679"/>
                  </a:lnTo>
                  <a:lnTo>
                    <a:pt x="20492" y="110943"/>
                  </a:lnTo>
                  <a:lnTo>
                    <a:pt x="18929" y="112641"/>
                  </a:lnTo>
                  <a:lnTo>
                    <a:pt x="18929" y="114339"/>
                  </a:lnTo>
                  <a:lnTo>
                    <a:pt x="21881" y="115471"/>
                  </a:lnTo>
                  <a:lnTo>
                    <a:pt x="23444" y="117735"/>
                  </a:lnTo>
                  <a:lnTo>
                    <a:pt x="23444" y="120000"/>
                  </a:lnTo>
                  <a:lnTo>
                    <a:pt x="35079" y="120000"/>
                  </a:lnTo>
                  <a:lnTo>
                    <a:pt x="40984" y="118867"/>
                  </a:lnTo>
                  <a:lnTo>
                    <a:pt x="42373" y="116603"/>
                  </a:lnTo>
                  <a:lnTo>
                    <a:pt x="45325" y="114339"/>
                  </a:lnTo>
                  <a:lnTo>
                    <a:pt x="49667" y="113207"/>
                  </a:lnTo>
                  <a:lnTo>
                    <a:pt x="61476" y="113773"/>
                  </a:lnTo>
                  <a:lnTo>
                    <a:pt x="67206" y="104150"/>
                  </a:lnTo>
                  <a:lnTo>
                    <a:pt x="68769" y="101886"/>
                  </a:lnTo>
                  <a:lnTo>
                    <a:pt x="67206" y="99622"/>
                  </a:lnTo>
                  <a:lnTo>
                    <a:pt x="67206" y="96792"/>
                  </a:lnTo>
                  <a:lnTo>
                    <a:pt x="68769" y="94528"/>
                  </a:lnTo>
                  <a:lnTo>
                    <a:pt x="70159" y="91698"/>
                  </a:lnTo>
                  <a:lnTo>
                    <a:pt x="73111" y="90000"/>
                  </a:lnTo>
                  <a:lnTo>
                    <a:pt x="81968" y="87735"/>
                  </a:lnTo>
                  <a:lnTo>
                    <a:pt x="86309" y="86603"/>
                  </a:lnTo>
                  <a:lnTo>
                    <a:pt x="86309" y="84339"/>
                  </a:lnTo>
                  <a:lnTo>
                    <a:pt x="87698" y="82641"/>
                  </a:lnTo>
                  <a:lnTo>
                    <a:pt x="90651" y="80943"/>
                  </a:lnTo>
                  <a:lnTo>
                    <a:pt x="83357" y="76981"/>
                  </a:lnTo>
                  <a:lnTo>
                    <a:pt x="71722" y="74150"/>
                  </a:lnTo>
                  <a:lnTo>
                    <a:pt x="68769" y="73584"/>
                  </a:lnTo>
                  <a:lnTo>
                    <a:pt x="67206" y="72452"/>
                  </a:lnTo>
                  <a:lnTo>
                    <a:pt x="67206" y="69622"/>
                  </a:lnTo>
                  <a:lnTo>
                    <a:pt x="65817" y="63962"/>
                  </a:lnTo>
                  <a:lnTo>
                    <a:pt x="67206" y="58867"/>
                  </a:lnTo>
                  <a:lnTo>
                    <a:pt x="74500" y="53773"/>
                  </a:lnTo>
                  <a:lnTo>
                    <a:pt x="83357" y="49811"/>
                  </a:lnTo>
                  <a:lnTo>
                    <a:pt x="93603" y="45849"/>
                  </a:lnTo>
                  <a:lnTo>
                    <a:pt x="96555" y="44150"/>
                  </a:lnTo>
                  <a:lnTo>
                    <a:pt x="97945" y="41320"/>
                  </a:lnTo>
                  <a:lnTo>
                    <a:pt x="100897" y="39622"/>
                  </a:lnTo>
                  <a:lnTo>
                    <a:pt x="100897" y="37924"/>
                  </a:lnTo>
                  <a:lnTo>
                    <a:pt x="99507" y="35094"/>
                  </a:lnTo>
                  <a:lnTo>
                    <a:pt x="100897" y="32830"/>
                  </a:lnTo>
                  <a:lnTo>
                    <a:pt x="105238" y="30000"/>
                  </a:lnTo>
                  <a:lnTo>
                    <a:pt x="106801" y="27169"/>
                  </a:lnTo>
                  <a:lnTo>
                    <a:pt x="118437" y="26603"/>
                  </a:lnTo>
                  <a:lnTo>
                    <a:pt x="120000" y="26603"/>
                  </a:lnTo>
                  <a:lnTo>
                    <a:pt x="117047" y="23207"/>
                  </a:lnTo>
                  <a:lnTo>
                    <a:pt x="114095" y="20377"/>
                  </a:lnTo>
                  <a:lnTo>
                    <a:pt x="112706" y="16981"/>
                  </a:lnTo>
                  <a:lnTo>
                    <a:pt x="112706" y="13584"/>
                  </a:lnTo>
                  <a:lnTo>
                    <a:pt x="105238" y="11320"/>
                  </a:lnTo>
                  <a:lnTo>
                    <a:pt x="105238" y="8490"/>
                  </a:lnTo>
                  <a:lnTo>
                    <a:pt x="99507" y="5660"/>
                  </a:lnTo>
                  <a:lnTo>
                    <a:pt x="83357" y="2830"/>
                  </a:lnTo>
                  <a:lnTo>
                    <a:pt x="77452" y="0"/>
                  </a:lnTo>
                  <a:lnTo>
                    <a:pt x="74500" y="566"/>
                  </a:lnTo>
                  <a:lnTo>
                    <a:pt x="74500" y="6226"/>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6" name="Shape 216"/>
            <p:cNvSpPr/>
            <p:nvPr/>
          </p:nvSpPr>
          <p:spPr>
            <a:xfrm>
              <a:off x="4274" y="127"/>
              <a:ext cx="800" cy="1271"/>
            </a:xfrm>
            <a:custGeom>
              <a:avLst/>
              <a:gdLst/>
              <a:ahLst/>
              <a:cxnLst/>
              <a:rect l="0" t="0" r="0" b="0"/>
              <a:pathLst>
                <a:path w="120000" h="120000" extrusionOk="0">
                  <a:moveTo>
                    <a:pt x="112359" y="71698"/>
                  </a:moveTo>
                  <a:lnTo>
                    <a:pt x="102322" y="67924"/>
                  </a:lnTo>
                  <a:lnTo>
                    <a:pt x="104868" y="63396"/>
                  </a:lnTo>
                  <a:lnTo>
                    <a:pt x="98576" y="58113"/>
                  </a:lnTo>
                  <a:lnTo>
                    <a:pt x="88389" y="54339"/>
                  </a:lnTo>
                  <a:lnTo>
                    <a:pt x="87191" y="49056"/>
                  </a:lnTo>
                  <a:lnTo>
                    <a:pt x="93483" y="44528"/>
                  </a:lnTo>
                  <a:lnTo>
                    <a:pt x="83445" y="38490"/>
                  </a:lnTo>
                  <a:lnTo>
                    <a:pt x="75805" y="29433"/>
                  </a:lnTo>
                  <a:lnTo>
                    <a:pt x="78352" y="24150"/>
                  </a:lnTo>
                  <a:lnTo>
                    <a:pt x="72059" y="20377"/>
                  </a:lnTo>
                  <a:lnTo>
                    <a:pt x="65767" y="18867"/>
                  </a:lnTo>
                  <a:lnTo>
                    <a:pt x="61872" y="12830"/>
                  </a:lnTo>
                  <a:lnTo>
                    <a:pt x="63220" y="8301"/>
                  </a:lnTo>
                  <a:lnTo>
                    <a:pt x="64419" y="6792"/>
                  </a:lnTo>
                  <a:lnTo>
                    <a:pt x="61872" y="3018"/>
                  </a:lnTo>
                  <a:lnTo>
                    <a:pt x="51835" y="0"/>
                  </a:lnTo>
                  <a:lnTo>
                    <a:pt x="44194" y="0"/>
                  </a:lnTo>
                  <a:lnTo>
                    <a:pt x="39250" y="3773"/>
                  </a:lnTo>
                  <a:lnTo>
                    <a:pt x="39250" y="10566"/>
                  </a:lnTo>
                  <a:lnTo>
                    <a:pt x="36704" y="17358"/>
                  </a:lnTo>
                  <a:lnTo>
                    <a:pt x="27865" y="15849"/>
                  </a:lnTo>
                  <a:lnTo>
                    <a:pt x="21573" y="17358"/>
                  </a:lnTo>
                  <a:lnTo>
                    <a:pt x="6441" y="12830"/>
                  </a:lnTo>
                  <a:lnTo>
                    <a:pt x="0" y="15094"/>
                  </a:lnTo>
                  <a:lnTo>
                    <a:pt x="7640" y="20377"/>
                  </a:lnTo>
                  <a:lnTo>
                    <a:pt x="21573" y="24150"/>
                  </a:lnTo>
                  <a:lnTo>
                    <a:pt x="26516" y="27924"/>
                  </a:lnTo>
                  <a:lnTo>
                    <a:pt x="26516" y="31698"/>
                  </a:lnTo>
                  <a:lnTo>
                    <a:pt x="32958" y="34716"/>
                  </a:lnTo>
                  <a:lnTo>
                    <a:pt x="32958" y="39245"/>
                  </a:lnTo>
                  <a:lnTo>
                    <a:pt x="34157" y="43773"/>
                  </a:lnTo>
                  <a:lnTo>
                    <a:pt x="36704" y="47547"/>
                  </a:lnTo>
                  <a:lnTo>
                    <a:pt x="39250" y="52075"/>
                  </a:lnTo>
                  <a:lnTo>
                    <a:pt x="44194" y="52830"/>
                  </a:lnTo>
                  <a:lnTo>
                    <a:pt x="49288" y="54339"/>
                  </a:lnTo>
                  <a:lnTo>
                    <a:pt x="53033" y="55094"/>
                  </a:lnTo>
                  <a:lnTo>
                    <a:pt x="53033" y="56603"/>
                  </a:lnTo>
                  <a:lnTo>
                    <a:pt x="54382" y="58113"/>
                  </a:lnTo>
                  <a:lnTo>
                    <a:pt x="53033" y="59622"/>
                  </a:lnTo>
                  <a:lnTo>
                    <a:pt x="48089" y="65660"/>
                  </a:lnTo>
                  <a:lnTo>
                    <a:pt x="35355" y="78490"/>
                  </a:lnTo>
                  <a:lnTo>
                    <a:pt x="30411" y="81509"/>
                  </a:lnTo>
                  <a:lnTo>
                    <a:pt x="26516" y="84528"/>
                  </a:lnTo>
                  <a:lnTo>
                    <a:pt x="26516" y="88301"/>
                  </a:lnTo>
                  <a:lnTo>
                    <a:pt x="27865" y="92075"/>
                  </a:lnTo>
                  <a:lnTo>
                    <a:pt x="31610" y="98867"/>
                  </a:lnTo>
                  <a:lnTo>
                    <a:pt x="34157" y="101886"/>
                  </a:lnTo>
                  <a:lnTo>
                    <a:pt x="34157" y="105660"/>
                  </a:lnTo>
                  <a:lnTo>
                    <a:pt x="35355" y="109433"/>
                  </a:lnTo>
                  <a:lnTo>
                    <a:pt x="37902" y="112452"/>
                  </a:lnTo>
                  <a:lnTo>
                    <a:pt x="42996" y="113962"/>
                  </a:lnTo>
                  <a:lnTo>
                    <a:pt x="48089" y="115471"/>
                  </a:lnTo>
                  <a:lnTo>
                    <a:pt x="46741" y="120000"/>
                  </a:lnTo>
                  <a:lnTo>
                    <a:pt x="54382" y="120000"/>
                  </a:lnTo>
                  <a:lnTo>
                    <a:pt x="56928" y="119245"/>
                  </a:lnTo>
                  <a:lnTo>
                    <a:pt x="60674" y="117735"/>
                  </a:lnTo>
                  <a:lnTo>
                    <a:pt x="75805" y="112452"/>
                  </a:lnTo>
                  <a:lnTo>
                    <a:pt x="89737" y="108679"/>
                  </a:lnTo>
                  <a:lnTo>
                    <a:pt x="101123" y="104905"/>
                  </a:lnTo>
                  <a:lnTo>
                    <a:pt x="104868" y="95849"/>
                  </a:lnTo>
                  <a:lnTo>
                    <a:pt x="112359" y="89056"/>
                  </a:lnTo>
                  <a:lnTo>
                    <a:pt x="118801" y="82264"/>
                  </a:lnTo>
                  <a:lnTo>
                    <a:pt x="120000" y="76226"/>
                  </a:lnTo>
                  <a:lnTo>
                    <a:pt x="112359" y="71698"/>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7" name="Shape 217"/>
            <p:cNvSpPr/>
            <p:nvPr/>
          </p:nvSpPr>
          <p:spPr>
            <a:xfrm>
              <a:off x="3845" y="303"/>
              <a:ext cx="690" cy="1696"/>
            </a:xfrm>
            <a:custGeom>
              <a:avLst/>
              <a:gdLst/>
              <a:ahLst/>
              <a:cxnLst/>
              <a:rect l="0" t="0" r="0" b="0"/>
              <a:pathLst>
                <a:path w="120000" h="120000" extrusionOk="0">
                  <a:moveTo>
                    <a:pt x="74500" y="6226"/>
                  </a:moveTo>
                  <a:lnTo>
                    <a:pt x="61476" y="5094"/>
                  </a:lnTo>
                  <a:lnTo>
                    <a:pt x="58523" y="9056"/>
                  </a:lnTo>
                  <a:lnTo>
                    <a:pt x="51230" y="9056"/>
                  </a:lnTo>
                  <a:lnTo>
                    <a:pt x="45325" y="11886"/>
                  </a:lnTo>
                  <a:lnTo>
                    <a:pt x="45325" y="15283"/>
                  </a:lnTo>
                  <a:lnTo>
                    <a:pt x="46714" y="18113"/>
                  </a:lnTo>
                  <a:lnTo>
                    <a:pt x="36468" y="22075"/>
                  </a:lnTo>
                  <a:lnTo>
                    <a:pt x="36468" y="26603"/>
                  </a:lnTo>
                  <a:lnTo>
                    <a:pt x="29175" y="28301"/>
                  </a:lnTo>
                  <a:lnTo>
                    <a:pt x="29175" y="35094"/>
                  </a:lnTo>
                  <a:lnTo>
                    <a:pt x="20492" y="40754"/>
                  </a:lnTo>
                  <a:lnTo>
                    <a:pt x="27785" y="42452"/>
                  </a:lnTo>
                  <a:lnTo>
                    <a:pt x="24833" y="46415"/>
                  </a:lnTo>
                  <a:lnTo>
                    <a:pt x="11635" y="46981"/>
                  </a:lnTo>
                  <a:lnTo>
                    <a:pt x="5730" y="52075"/>
                  </a:lnTo>
                  <a:lnTo>
                    <a:pt x="8683" y="60566"/>
                  </a:lnTo>
                  <a:lnTo>
                    <a:pt x="8683" y="66226"/>
                  </a:lnTo>
                  <a:lnTo>
                    <a:pt x="15976" y="69056"/>
                  </a:lnTo>
                  <a:lnTo>
                    <a:pt x="15976" y="71886"/>
                  </a:lnTo>
                  <a:lnTo>
                    <a:pt x="11635" y="74716"/>
                  </a:lnTo>
                  <a:lnTo>
                    <a:pt x="11635" y="80943"/>
                  </a:lnTo>
                  <a:lnTo>
                    <a:pt x="5730" y="83207"/>
                  </a:lnTo>
                  <a:lnTo>
                    <a:pt x="2952" y="90000"/>
                  </a:lnTo>
                  <a:lnTo>
                    <a:pt x="0" y="90566"/>
                  </a:lnTo>
                  <a:lnTo>
                    <a:pt x="1389" y="93962"/>
                  </a:lnTo>
                  <a:lnTo>
                    <a:pt x="5730" y="95660"/>
                  </a:lnTo>
                  <a:lnTo>
                    <a:pt x="7293" y="97358"/>
                  </a:lnTo>
                  <a:lnTo>
                    <a:pt x="7293" y="101886"/>
                  </a:lnTo>
                  <a:lnTo>
                    <a:pt x="14587" y="106415"/>
                  </a:lnTo>
                  <a:lnTo>
                    <a:pt x="18929" y="108679"/>
                  </a:lnTo>
                  <a:lnTo>
                    <a:pt x="20492" y="110943"/>
                  </a:lnTo>
                  <a:lnTo>
                    <a:pt x="18929" y="112641"/>
                  </a:lnTo>
                  <a:lnTo>
                    <a:pt x="18929" y="114339"/>
                  </a:lnTo>
                  <a:lnTo>
                    <a:pt x="21881" y="115471"/>
                  </a:lnTo>
                  <a:lnTo>
                    <a:pt x="23444" y="117735"/>
                  </a:lnTo>
                  <a:lnTo>
                    <a:pt x="23444" y="120000"/>
                  </a:lnTo>
                  <a:lnTo>
                    <a:pt x="35079" y="120000"/>
                  </a:lnTo>
                  <a:lnTo>
                    <a:pt x="40984" y="118867"/>
                  </a:lnTo>
                  <a:lnTo>
                    <a:pt x="42373" y="116603"/>
                  </a:lnTo>
                  <a:lnTo>
                    <a:pt x="45325" y="114339"/>
                  </a:lnTo>
                  <a:lnTo>
                    <a:pt x="49667" y="113207"/>
                  </a:lnTo>
                  <a:lnTo>
                    <a:pt x="61476" y="113773"/>
                  </a:lnTo>
                  <a:lnTo>
                    <a:pt x="67206" y="104150"/>
                  </a:lnTo>
                  <a:lnTo>
                    <a:pt x="68769" y="101886"/>
                  </a:lnTo>
                  <a:lnTo>
                    <a:pt x="67206" y="99622"/>
                  </a:lnTo>
                  <a:lnTo>
                    <a:pt x="67206" y="96792"/>
                  </a:lnTo>
                  <a:lnTo>
                    <a:pt x="68769" y="94528"/>
                  </a:lnTo>
                  <a:lnTo>
                    <a:pt x="70159" y="91698"/>
                  </a:lnTo>
                  <a:lnTo>
                    <a:pt x="73111" y="90000"/>
                  </a:lnTo>
                  <a:lnTo>
                    <a:pt x="81968" y="87735"/>
                  </a:lnTo>
                  <a:lnTo>
                    <a:pt x="86309" y="86603"/>
                  </a:lnTo>
                  <a:lnTo>
                    <a:pt x="86309" y="84339"/>
                  </a:lnTo>
                  <a:lnTo>
                    <a:pt x="87698" y="82641"/>
                  </a:lnTo>
                  <a:lnTo>
                    <a:pt x="90651" y="80943"/>
                  </a:lnTo>
                  <a:lnTo>
                    <a:pt x="83357" y="76981"/>
                  </a:lnTo>
                  <a:lnTo>
                    <a:pt x="71722" y="74150"/>
                  </a:lnTo>
                  <a:lnTo>
                    <a:pt x="68769" y="73584"/>
                  </a:lnTo>
                  <a:lnTo>
                    <a:pt x="67206" y="72452"/>
                  </a:lnTo>
                  <a:lnTo>
                    <a:pt x="67206" y="69622"/>
                  </a:lnTo>
                  <a:lnTo>
                    <a:pt x="65817" y="63962"/>
                  </a:lnTo>
                  <a:lnTo>
                    <a:pt x="67206" y="58867"/>
                  </a:lnTo>
                  <a:lnTo>
                    <a:pt x="74500" y="53773"/>
                  </a:lnTo>
                  <a:lnTo>
                    <a:pt x="83357" y="49811"/>
                  </a:lnTo>
                  <a:lnTo>
                    <a:pt x="93603" y="45849"/>
                  </a:lnTo>
                  <a:lnTo>
                    <a:pt x="96555" y="44150"/>
                  </a:lnTo>
                  <a:lnTo>
                    <a:pt x="97945" y="41320"/>
                  </a:lnTo>
                  <a:lnTo>
                    <a:pt x="100897" y="39622"/>
                  </a:lnTo>
                  <a:lnTo>
                    <a:pt x="100897" y="37924"/>
                  </a:lnTo>
                  <a:lnTo>
                    <a:pt x="99507" y="35094"/>
                  </a:lnTo>
                  <a:lnTo>
                    <a:pt x="100897" y="32830"/>
                  </a:lnTo>
                  <a:lnTo>
                    <a:pt x="105238" y="30000"/>
                  </a:lnTo>
                  <a:lnTo>
                    <a:pt x="106801" y="27169"/>
                  </a:lnTo>
                  <a:lnTo>
                    <a:pt x="118437" y="26603"/>
                  </a:lnTo>
                  <a:lnTo>
                    <a:pt x="120000" y="26603"/>
                  </a:lnTo>
                  <a:lnTo>
                    <a:pt x="117047" y="23207"/>
                  </a:lnTo>
                  <a:lnTo>
                    <a:pt x="114095" y="20377"/>
                  </a:lnTo>
                  <a:lnTo>
                    <a:pt x="112706" y="16981"/>
                  </a:lnTo>
                  <a:lnTo>
                    <a:pt x="112706" y="13584"/>
                  </a:lnTo>
                  <a:lnTo>
                    <a:pt x="105238" y="11320"/>
                  </a:lnTo>
                  <a:lnTo>
                    <a:pt x="105238" y="8490"/>
                  </a:lnTo>
                  <a:lnTo>
                    <a:pt x="99507" y="5660"/>
                  </a:lnTo>
                  <a:lnTo>
                    <a:pt x="83357" y="2830"/>
                  </a:lnTo>
                  <a:lnTo>
                    <a:pt x="77452" y="0"/>
                  </a:lnTo>
                  <a:lnTo>
                    <a:pt x="74500" y="566"/>
                  </a:lnTo>
                  <a:lnTo>
                    <a:pt x="74500" y="6226"/>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8" name="Shape 218"/>
            <p:cNvSpPr/>
            <p:nvPr/>
          </p:nvSpPr>
          <p:spPr>
            <a:xfrm>
              <a:off x="3422" y="0"/>
              <a:ext cx="1340" cy="1688"/>
            </a:xfrm>
            <a:custGeom>
              <a:avLst/>
              <a:gdLst/>
              <a:ahLst/>
              <a:cxnLst/>
              <a:rect l="0" t="0" r="0" b="0"/>
              <a:pathLst>
                <a:path w="120000" h="120000" extrusionOk="0">
                  <a:moveTo>
                    <a:pt x="110955" y="7393"/>
                  </a:moveTo>
                  <a:lnTo>
                    <a:pt x="114716" y="5687"/>
                  </a:lnTo>
                  <a:lnTo>
                    <a:pt x="118477" y="2843"/>
                  </a:lnTo>
                  <a:lnTo>
                    <a:pt x="110955" y="1137"/>
                  </a:lnTo>
                  <a:lnTo>
                    <a:pt x="108716" y="568"/>
                  </a:lnTo>
                  <a:lnTo>
                    <a:pt x="107910" y="1706"/>
                  </a:lnTo>
                  <a:lnTo>
                    <a:pt x="105671" y="3981"/>
                  </a:lnTo>
                  <a:lnTo>
                    <a:pt x="104955" y="1137"/>
                  </a:lnTo>
                  <a:lnTo>
                    <a:pt x="104955" y="0"/>
                  </a:lnTo>
                  <a:lnTo>
                    <a:pt x="102626" y="0"/>
                  </a:lnTo>
                  <a:lnTo>
                    <a:pt x="101194" y="0"/>
                  </a:lnTo>
                  <a:lnTo>
                    <a:pt x="101194" y="1706"/>
                  </a:lnTo>
                  <a:lnTo>
                    <a:pt x="101194" y="4549"/>
                  </a:lnTo>
                  <a:lnTo>
                    <a:pt x="98865" y="1706"/>
                  </a:lnTo>
                  <a:lnTo>
                    <a:pt x="95910" y="8530"/>
                  </a:lnTo>
                  <a:lnTo>
                    <a:pt x="95104" y="3412"/>
                  </a:lnTo>
                  <a:lnTo>
                    <a:pt x="92865" y="1706"/>
                  </a:lnTo>
                  <a:lnTo>
                    <a:pt x="90626" y="2843"/>
                  </a:lnTo>
                  <a:lnTo>
                    <a:pt x="86059" y="5687"/>
                  </a:lnTo>
                  <a:lnTo>
                    <a:pt x="85343" y="7962"/>
                  </a:lnTo>
                  <a:lnTo>
                    <a:pt x="86059" y="9668"/>
                  </a:lnTo>
                  <a:lnTo>
                    <a:pt x="80776" y="10236"/>
                  </a:lnTo>
                  <a:lnTo>
                    <a:pt x="79253" y="11374"/>
                  </a:lnTo>
                  <a:lnTo>
                    <a:pt x="78537" y="13080"/>
                  </a:lnTo>
                  <a:lnTo>
                    <a:pt x="76208" y="13649"/>
                  </a:lnTo>
                  <a:lnTo>
                    <a:pt x="73970" y="13649"/>
                  </a:lnTo>
                  <a:lnTo>
                    <a:pt x="72447" y="12511"/>
                  </a:lnTo>
                  <a:lnTo>
                    <a:pt x="70208" y="12511"/>
                  </a:lnTo>
                  <a:lnTo>
                    <a:pt x="67164" y="14786"/>
                  </a:lnTo>
                  <a:lnTo>
                    <a:pt x="64208" y="17630"/>
                  </a:lnTo>
                  <a:lnTo>
                    <a:pt x="61164" y="21042"/>
                  </a:lnTo>
                  <a:lnTo>
                    <a:pt x="61164" y="22748"/>
                  </a:lnTo>
                  <a:lnTo>
                    <a:pt x="62686" y="23317"/>
                  </a:lnTo>
                  <a:lnTo>
                    <a:pt x="59014" y="26587"/>
                  </a:lnTo>
                  <a:lnTo>
                    <a:pt x="57402" y="26161"/>
                  </a:lnTo>
                  <a:lnTo>
                    <a:pt x="57761" y="29715"/>
                  </a:lnTo>
                  <a:lnTo>
                    <a:pt x="55164" y="32417"/>
                  </a:lnTo>
                  <a:lnTo>
                    <a:pt x="53641" y="34123"/>
                  </a:lnTo>
                  <a:lnTo>
                    <a:pt x="52835" y="35829"/>
                  </a:lnTo>
                  <a:lnTo>
                    <a:pt x="54358" y="36966"/>
                  </a:lnTo>
                  <a:lnTo>
                    <a:pt x="51313" y="38104"/>
                  </a:lnTo>
                  <a:lnTo>
                    <a:pt x="50597" y="39810"/>
                  </a:lnTo>
                  <a:lnTo>
                    <a:pt x="48358" y="40947"/>
                  </a:lnTo>
                  <a:lnTo>
                    <a:pt x="46835" y="44360"/>
                  </a:lnTo>
                  <a:lnTo>
                    <a:pt x="42268" y="52890"/>
                  </a:lnTo>
                  <a:lnTo>
                    <a:pt x="40746" y="58009"/>
                  </a:lnTo>
                  <a:lnTo>
                    <a:pt x="39313" y="59715"/>
                  </a:lnTo>
                  <a:lnTo>
                    <a:pt x="35462" y="60284"/>
                  </a:lnTo>
                  <a:lnTo>
                    <a:pt x="36268" y="61990"/>
                  </a:lnTo>
                  <a:lnTo>
                    <a:pt x="36985" y="63127"/>
                  </a:lnTo>
                  <a:lnTo>
                    <a:pt x="35462" y="63696"/>
                  </a:lnTo>
                  <a:lnTo>
                    <a:pt x="30985" y="67677"/>
                  </a:lnTo>
                  <a:lnTo>
                    <a:pt x="28746" y="71658"/>
                  </a:lnTo>
                  <a:lnTo>
                    <a:pt x="27223" y="72796"/>
                  </a:lnTo>
                  <a:lnTo>
                    <a:pt x="26417" y="73364"/>
                  </a:lnTo>
                  <a:lnTo>
                    <a:pt x="23462" y="72796"/>
                  </a:lnTo>
                  <a:lnTo>
                    <a:pt x="21134" y="73364"/>
                  </a:lnTo>
                  <a:lnTo>
                    <a:pt x="20417" y="73933"/>
                  </a:lnTo>
                  <a:lnTo>
                    <a:pt x="19701" y="75639"/>
                  </a:lnTo>
                  <a:lnTo>
                    <a:pt x="16656" y="77345"/>
                  </a:lnTo>
                  <a:lnTo>
                    <a:pt x="13611" y="78483"/>
                  </a:lnTo>
                  <a:lnTo>
                    <a:pt x="11373" y="80189"/>
                  </a:lnTo>
                  <a:lnTo>
                    <a:pt x="8328" y="81327"/>
                  </a:lnTo>
                  <a:lnTo>
                    <a:pt x="6089" y="83033"/>
                  </a:lnTo>
                  <a:lnTo>
                    <a:pt x="4567" y="84739"/>
                  </a:lnTo>
                  <a:lnTo>
                    <a:pt x="2328" y="85308"/>
                  </a:lnTo>
                  <a:lnTo>
                    <a:pt x="1522" y="85876"/>
                  </a:lnTo>
                  <a:lnTo>
                    <a:pt x="1522" y="88720"/>
                  </a:lnTo>
                  <a:lnTo>
                    <a:pt x="805" y="89857"/>
                  </a:lnTo>
                  <a:lnTo>
                    <a:pt x="1522" y="90426"/>
                  </a:lnTo>
                  <a:lnTo>
                    <a:pt x="1522" y="91563"/>
                  </a:lnTo>
                  <a:lnTo>
                    <a:pt x="805" y="92701"/>
                  </a:lnTo>
                  <a:lnTo>
                    <a:pt x="1522" y="93270"/>
                  </a:lnTo>
                  <a:lnTo>
                    <a:pt x="1522" y="94407"/>
                  </a:lnTo>
                  <a:lnTo>
                    <a:pt x="0" y="96113"/>
                  </a:lnTo>
                  <a:lnTo>
                    <a:pt x="1522" y="98388"/>
                  </a:lnTo>
                  <a:lnTo>
                    <a:pt x="3850" y="100094"/>
                  </a:lnTo>
                  <a:lnTo>
                    <a:pt x="805" y="101232"/>
                  </a:lnTo>
                  <a:lnTo>
                    <a:pt x="3044" y="101800"/>
                  </a:lnTo>
                  <a:lnTo>
                    <a:pt x="805" y="105213"/>
                  </a:lnTo>
                  <a:lnTo>
                    <a:pt x="4567" y="104075"/>
                  </a:lnTo>
                  <a:lnTo>
                    <a:pt x="4567" y="105213"/>
                  </a:lnTo>
                  <a:lnTo>
                    <a:pt x="3850" y="105781"/>
                  </a:lnTo>
                  <a:lnTo>
                    <a:pt x="1522" y="107488"/>
                  </a:lnTo>
                  <a:lnTo>
                    <a:pt x="1522" y="109763"/>
                  </a:lnTo>
                  <a:lnTo>
                    <a:pt x="3850" y="109763"/>
                  </a:lnTo>
                  <a:lnTo>
                    <a:pt x="5283" y="110331"/>
                  </a:lnTo>
                  <a:lnTo>
                    <a:pt x="5283" y="111469"/>
                  </a:lnTo>
                  <a:lnTo>
                    <a:pt x="3044" y="112606"/>
                  </a:lnTo>
                  <a:lnTo>
                    <a:pt x="1522" y="112606"/>
                  </a:lnTo>
                  <a:lnTo>
                    <a:pt x="805" y="113175"/>
                  </a:lnTo>
                  <a:lnTo>
                    <a:pt x="2328" y="114881"/>
                  </a:lnTo>
                  <a:lnTo>
                    <a:pt x="4567" y="116018"/>
                  </a:lnTo>
                  <a:lnTo>
                    <a:pt x="6805" y="117725"/>
                  </a:lnTo>
                  <a:lnTo>
                    <a:pt x="10567" y="118293"/>
                  </a:lnTo>
                  <a:lnTo>
                    <a:pt x="9134" y="120000"/>
                  </a:lnTo>
                  <a:lnTo>
                    <a:pt x="15850" y="120000"/>
                  </a:lnTo>
                  <a:lnTo>
                    <a:pt x="21134" y="118293"/>
                  </a:lnTo>
                  <a:lnTo>
                    <a:pt x="24895" y="115450"/>
                  </a:lnTo>
                  <a:lnTo>
                    <a:pt x="27940" y="112037"/>
                  </a:lnTo>
                  <a:lnTo>
                    <a:pt x="29462" y="112606"/>
                  </a:lnTo>
                  <a:lnTo>
                    <a:pt x="30985" y="112037"/>
                  </a:lnTo>
                  <a:lnTo>
                    <a:pt x="32507" y="109763"/>
                  </a:lnTo>
                  <a:lnTo>
                    <a:pt x="32507" y="107488"/>
                  </a:lnTo>
                  <a:lnTo>
                    <a:pt x="34746" y="107488"/>
                  </a:lnTo>
                  <a:lnTo>
                    <a:pt x="35462" y="108625"/>
                  </a:lnTo>
                  <a:lnTo>
                    <a:pt x="36268" y="110900"/>
                  </a:lnTo>
                  <a:lnTo>
                    <a:pt x="37791" y="113175"/>
                  </a:lnTo>
                  <a:lnTo>
                    <a:pt x="39313" y="112606"/>
                  </a:lnTo>
                  <a:lnTo>
                    <a:pt x="40746" y="105781"/>
                  </a:lnTo>
                  <a:lnTo>
                    <a:pt x="43791" y="103507"/>
                  </a:lnTo>
                  <a:lnTo>
                    <a:pt x="43791" y="97251"/>
                  </a:lnTo>
                  <a:lnTo>
                    <a:pt x="46029" y="94407"/>
                  </a:lnTo>
                  <a:lnTo>
                    <a:pt x="46029" y="91563"/>
                  </a:lnTo>
                  <a:lnTo>
                    <a:pt x="42268" y="88720"/>
                  </a:lnTo>
                  <a:lnTo>
                    <a:pt x="42268" y="83033"/>
                  </a:lnTo>
                  <a:lnTo>
                    <a:pt x="40746" y="74502"/>
                  </a:lnTo>
                  <a:lnTo>
                    <a:pt x="43791" y="69383"/>
                  </a:lnTo>
                  <a:lnTo>
                    <a:pt x="50597" y="68815"/>
                  </a:lnTo>
                  <a:lnTo>
                    <a:pt x="52119" y="64834"/>
                  </a:lnTo>
                  <a:lnTo>
                    <a:pt x="48358" y="63127"/>
                  </a:lnTo>
                  <a:lnTo>
                    <a:pt x="52835" y="57440"/>
                  </a:lnTo>
                  <a:lnTo>
                    <a:pt x="52835" y="50616"/>
                  </a:lnTo>
                  <a:lnTo>
                    <a:pt x="56597" y="48909"/>
                  </a:lnTo>
                  <a:lnTo>
                    <a:pt x="56597" y="44360"/>
                  </a:lnTo>
                  <a:lnTo>
                    <a:pt x="61880" y="40379"/>
                  </a:lnTo>
                  <a:lnTo>
                    <a:pt x="61164" y="37535"/>
                  </a:lnTo>
                  <a:lnTo>
                    <a:pt x="61164" y="34123"/>
                  </a:lnTo>
                  <a:lnTo>
                    <a:pt x="64208" y="31279"/>
                  </a:lnTo>
                  <a:lnTo>
                    <a:pt x="67970" y="31279"/>
                  </a:lnTo>
                  <a:lnTo>
                    <a:pt x="69492" y="27298"/>
                  </a:lnTo>
                  <a:lnTo>
                    <a:pt x="76208" y="28436"/>
                  </a:lnTo>
                  <a:lnTo>
                    <a:pt x="76208" y="22748"/>
                  </a:lnTo>
                  <a:lnTo>
                    <a:pt x="77731" y="22180"/>
                  </a:lnTo>
                  <a:lnTo>
                    <a:pt x="76208" y="21042"/>
                  </a:lnTo>
                  <a:lnTo>
                    <a:pt x="80059" y="19336"/>
                  </a:lnTo>
                  <a:lnTo>
                    <a:pt x="89104" y="22748"/>
                  </a:lnTo>
                  <a:lnTo>
                    <a:pt x="92865" y="21611"/>
                  </a:lnTo>
                  <a:lnTo>
                    <a:pt x="98149" y="22748"/>
                  </a:lnTo>
                  <a:lnTo>
                    <a:pt x="99671" y="17630"/>
                  </a:lnTo>
                  <a:lnTo>
                    <a:pt x="99671" y="12511"/>
                  </a:lnTo>
                  <a:lnTo>
                    <a:pt x="102626" y="9668"/>
                  </a:lnTo>
                  <a:lnTo>
                    <a:pt x="107194" y="9668"/>
                  </a:lnTo>
                  <a:lnTo>
                    <a:pt x="113194" y="11943"/>
                  </a:lnTo>
                  <a:lnTo>
                    <a:pt x="114716" y="14786"/>
                  </a:lnTo>
                  <a:lnTo>
                    <a:pt x="116955" y="12511"/>
                  </a:lnTo>
                  <a:lnTo>
                    <a:pt x="120000" y="10236"/>
                  </a:lnTo>
                  <a:lnTo>
                    <a:pt x="120000" y="8530"/>
                  </a:lnTo>
                  <a:lnTo>
                    <a:pt x="110955" y="7393"/>
                  </a:lnTo>
                  <a:close/>
                </a:path>
              </a:pathLst>
            </a:custGeom>
            <a:solidFill>
              <a:srgbClr val="FFC000">
                <a:alpha val="48627"/>
              </a:srgbClr>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sp>
          <p:nvSpPr>
            <p:cNvPr id="219" name="Shape 219"/>
            <p:cNvSpPr/>
            <p:nvPr/>
          </p:nvSpPr>
          <p:spPr>
            <a:xfrm>
              <a:off x="3422" y="-7"/>
              <a:ext cx="1340" cy="1688"/>
            </a:xfrm>
            <a:custGeom>
              <a:avLst/>
              <a:gdLst/>
              <a:ahLst/>
              <a:cxnLst/>
              <a:rect l="0" t="0" r="0" b="0"/>
              <a:pathLst>
                <a:path w="120000" h="120000" extrusionOk="0">
                  <a:moveTo>
                    <a:pt x="110955" y="7393"/>
                  </a:moveTo>
                  <a:lnTo>
                    <a:pt x="114716" y="5687"/>
                  </a:lnTo>
                  <a:lnTo>
                    <a:pt x="118477" y="2843"/>
                  </a:lnTo>
                  <a:lnTo>
                    <a:pt x="110955" y="1137"/>
                  </a:lnTo>
                  <a:lnTo>
                    <a:pt x="108716" y="568"/>
                  </a:lnTo>
                  <a:lnTo>
                    <a:pt x="107910" y="1706"/>
                  </a:lnTo>
                  <a:lnTo>
                    <a:pt x="105671" y="3981"/>
                  </a:lnTo>
                  <a:lnTo>
                    <a:pt x="104955" y="1137"/>
                  </a:lnTo>
                  <a:lnTo>
                    <a:pt x="104955" y="0"/>
                  </a:lnTo>
                  <a:lnTo>
                    <a:pt x="102626" y="0"/>
                  </a:lnTo>
                  <a:lnTo>
                    <a:pt x="101194" y="0"/>
                  </a:lnTo>
                  <a:lnTo>
                    <a:pt x="101194" y="1706"/>
                  </a:lnTo>
                  <a:lnTo>
                    <a:pt x="101194" y="4549"/>
                  </a:lnTo>
                  <a:lnTo>
                    <a:pt x="98865" y="1706"/>
                  </a:lnTo>
                  <a:lnTo>
                    <a:pt x="95910" y="8530"/>
                  </a:lnTo>
                  <a:lnTo>
                    <a:pt x="95104" y="3412"/>
                  </a:lnTo>
                  <a:lnTo>
                    <a:pt x="92865" y="1706"/>
                  </a:lnTo>
                  <a:lnTo>
                    <a:pt x="90626" y="2843"/>
                  </a:lnTo>
                  <a:lnTo>
                    <a:pt x="86059" y="5687"/>
                  </a:lnTo>
                  <a:lnTo>
                    <a:pt x="85343" y="7962"/>
                  </a:lnTo>
                  <a:lnTo>
                    <a:pt x="86059" y="9668"/>
                  </a:lnTo>
                  <a:lnTo>
                    <a:pt x="80776" y="10236"/>
                  </a:lnTo>
                  <a:lnTo>
                    <a:pt x="79253" y="11374"/>
                  </a:lnTo>
                  <a:lnTo>
                    <a:pt x="78537" y="13080"/>
                  </a:lnTo>
                  <a:lnTo>
                    <a:pt x="76208" y="13649"/>
                  </a:lnTo>
                  <a:lnTo>
                    <a:pt x="73970" y="13649"/>
                  </a:lnTo>
                  <a:lnTo>
                    <a:pt x="72447" y="12511"/>
                  </a:lnTo>
                  <a:lnTo>
                    <a:pt x="70208" y="12511"/>
                  </a:lnTo>
                  <a:lnTo>
                    <a:pt x="67164" y="14786"/>
                  </a:lnTo>
                  <a:lnTo>
                    <a:pt x="64208" y="17630"/>
                  </a:lnTo>
                  <a:lnTo>
                    <a:pt x="61164" y="21042"/>
                  </a:lnTo>
                  <a:lnTo>
                    <a:pt x="61164" y="22748"/>
                  </a:lnTo>
                  <a:lnTo>
                    <a:pt x="62686" y="23317"/>
                  </a:lnTo>
                  <a:lnTo>
                    <a:pt x="58925" y="26729"/>
                  </a:lnTo>
                  <a:lnTo>
                    <a:pt x="57223" y="26587"/>
                  </a:lnTo>
                  <a:lnTo>
                    <a:pt x="57761" y="30000"/>
                  </a:lnTo>
                  <a:lnTo>
                    <a:pt x="55164" y="32417"/>
                  </a:lnTo>
                  <a:lnTo>
                    <a:pt x="53641" y="34123"/>
                  </a:lnTo>
                  <a:lnTo>
                    <a:pt x="52835" y="35829"/>
                  </a:lnTo>
                  <a:lnTo>
                    <a:pt x="54358" y="36966"/>
                  </a:lnTo>
                  <a:lnTo>
                    <a:pt x="51313" y="38104"/>
                  </a:lnTo>
                  <a:lnTo>
                    <a:pt x="50597" y="39810"/>
                  </a:lnTo>
                  <a:lnTo>
                    <a:pt x="48358" y="40947"/>
                  </a:lnTo>
                  <a:lnTo>
                    <a:pt x="46835" y="44360"/>
                  </a:lnTo>
                  <a:lnTo>
                    <a:pt x="42268" y="52890"/>
                  </a:lnTo>
                  <a:lnTo>
                    <a:pt x="40746" y="58009"/>
                  </a:lnTo>
                  <a:lnTo>
                    <a:pt x="39313" y="59715"/>
                  </a:lnTo>
                  <a:lnTo>
                    <a:pt x="35462" y="60284"/>
                  </a:lnTo>
                  <a:lnTo>
                    <a:pt x="36268" y="61990"/>
                  </a:lnTo>
                  <a:lnTo>
                    <a:pt x="36985" y="63127"/>
                  </a:lnTo>
                  <a:lnTo>
                    <a:pt x="35462" y="63696"/>
                  </a:lnTo>
                  <a:lnTo>
                    <a:pt x="30985" y="67677"/>
                  </a:lnTo>
                  <a:lnTo>
                    <a:pt x="28746" y="71658"/>
                  </a:lnTo>
                  <a:lnTo>
                    <a:pt x="27223" y="72796"/>
                  </a:lnTo>
                  <a:lnTo>
                    <a:pt x="26417" y="73364"/>
                  </a:lnTo>
                  <a:lnTo>
                    <a:pt x="23462" y="72796"/>
                  </a:lnTo>
                  <a:lnTo>
                    <a:pt x="21134" y="73364"/>
                  </a:lnTo>
                  <a:lnTo>
                    <a:pt x="20417" y="73933"/>
                  </a:lnTo>
                  <a:lnTo>
                    <a:pt x="19701" y="75639"/>
                  </a:lnTo>
                  <a:lnTo>
                    <a:pt x="16656" y="77345"/>
                  </a:lnTo>
                  <a:lnTo>
                    <a:pt x="13611" y="78483"/>
                  </a:lnTo>
                  <a:lnTo>
                    <a:pt x="11373" y="80189"/>
                  </a:lnTo>
                  <a:lnTo>
                    <a:pt x="8328" y="81327"/>
                  </a:lnTo>
                  <a:lnTo>
                    <a:pt x="6089" y="83033"/>
                  </a:lnTo>
                  <a:lnTo>
                    <a:pt x="4567" y="84739"/>
                  </a:lnTo>
                  <a:lnTo>
                    <a:pt x="2328" y="85308"/>
                  </a:lnTo>
                  <a:lnTo>
                    <a:pt x="1522" y="85876"/>
                  </a:lnTo>
                  <a:lnTo>
                    <a:pt x="1522" y="88720"/>
                  </a:lnTo>
                  <a:lnTo>
                    <a:pt x="805" y="89857"/>
                  </a:lnTo>
                  <a:lnTo>
                    <a:pt x="1522" y="90426"/>
                  </a:lnTo>
                  <a:lnTo>
                    <a:pt x="1522" y="91563"/>
                  </a:lnTo>
                  <a:lnTo>
                    <a:pt x="805" y="92701"/>
                  </a:lnTo>
                  <a:lnTo>
                    <a:pt x="1522" y="93270"/>
                  </a:lnTo>
                  <a:lnTo>
                    <a:pt x="1522" y="94407"/>
                  </a:lnTo>
                  <a:lnTo>
                    <a:pt x="0" y="96113"/>
                  </a:lnTo>
                  <a:lnTo>
                    <a:pt x="1522" y="98388"/>
                  </a:lnTo>
                  <a:lnTo>
                    <a:pt x="3850" y="100094"/>
                  </a:lnTo>
                  <a:lnTo>
                    <a:pt x="805" y="101232"/>
                  </a:lnTo>
                  <a:lnTo>
                    <a:pt x="3044" y="101800"/>
                  </a:lnTo>
                  <a:lnTo>
                    <a:pt x="805" y="105213"/>
                  </a:lnTo>
                  <a:lnTo>
                    <a:pt x="4567" y="104075"/>
                  </a:lnTo>
                  <a:lnTo>
                    <a:pt x="4567" y="105213"/>
                  </a:lnTo>
                  <a:lnTo>
                    <a:pt x="3850" y="105781"/>
                  </a:lnTo>
                  <a:lnTo>
                    <a:pt x="1522" y="107488"/>
                  </a:lnTo>
                  <a:lnTo>
                    <a:pt x="1522" y="109763"/>
                  </a:lnTo>
                  <a:lnTo>
                    <a:pt x="3850" y="109763"/>
                  </a:lnTo>
                  <a:lnTo>
                    <a:pt x="5283" y="110331"/>
                  </a:lnTo>
                  <a:lnTo>
                    <a:pt x="5283" y="111469"/>
                  </a:lnTo>
                  <a:lnTo>
                    <a:pt x="3044" y="112606"/>
                  </a:lnTo>
                  <a:lnTo>
                    <a:pt x="1522" y="112606"/>
                  </a:lnTo>
                  <a:lnTo>
                    <a:pt x="805" y="113175"/>
                  </a:lnTo>
                  <a:lnTo>
                    <a:pt x="2328" y="114881"/>
                  </a:lnTo>
                  <a:lnTo>
                    <a:pt x="4567" y="116018"/>
                  </a:lnTo>
                  <a:lnTo>
                    <a:pt x="6805" y="117725"/>
                  </a:lnTo>
                  <a:lnTo>
                    <a:pt x="10567" y="118293"/>
                  </a:lnTo>
                  <a:lnTo>
                    <a:pt x="9134" y="120000"/>
                  </a:lnTo>
                  <a:lnTo>
                    <a:pt x="15850" y="120000"/>
                  </a:lnTo>
                  <a:lnTo>
                    <a:pt x="21134" y="118293"/>
                  </a:lnTo>
                  <a:lnTo>
                    <a:pt x="24895" y="115450"/>
                  </a:lnTo>
                  <a:lnTo>
                    <a:pt x="27940" y="112037"/>
                  </a:lnTo>
                  <a:lnTo>
                    <a:pt x="29462" y="112606"/>
                  </a:lnTo>
                  <a:lnTo>
                    <a:pt x="30985" y="112037"/>
                  </a:lnTo>
                  <a:lnTo>
                    <a:pt x="32507" y="109763"/>
                  </a:lnTo>
                  <a:lnTo>
                    <a:pt x="32507" y="107488"/>
                  </a:lnTo>
                  <a:lnTo>
                    <a:pt x="34746" y="107488"/>
                  </a:lnTo>
                  <a:lnTo>
                    <a:pt x="35462" y="108625"/>
                  </a:lnTo>
                  <a:lnTo>
                    <a:pt x="36268" y="110900"/>
                  </a:lnTo>
                  <a:lnTo>
                    <a:pt x="37791" y="113175"/>
                  </a:lnTo>
                  <a:lnTo>
                    <a:pt x="39313" y="112606"/>
                  </a:lnTo>
                  <a:lnTo>
                    <a:pt x="40746" y="105781"/>
                  </a:lnTo>
                  <a:lnTo>
                    <a:pt x="43791" y="103507"/>
                  </a:lnTo>
                  <a:lnTo>
                    <a:pt x="43791" y="97251"/>
                  </a:lnTo>
                  <a:lnTo>
                    <a:pt x="46029" y="94407"/>
                  </a:lnTo>
                  <a:lnTo>
                    <a:pt x="46029" y="91563"/>
                  </a:lnTo>
                  <a:lnTo>
                    <a:pt x="42268" y="88720"/>
                  </a:lnTo>
                  <a:lnTo>
                    <a:pt x="42268" y="83033"/>
                  </a:lnTo>
                  <a:lnTo>
                    <a:pt x="40746" y="74502"/>
                  </a:lnTo>
                  <a:lnTo>
                    <a:pt x="43791" y="69383"/>
                  </a:lnTo>
                  <a:lnTo>
                    <a:pt x="50597" y="68815"/>
                  </a:lnTo>
                  <a:lnTo>
                    <a:pt x="52119" y="64834"/>
                  </a:lnTo>
                  <a:lnTo>
                    <a:pt x="48358" y="63127"/>
                  </a:lnTo>
                  <a:lnTo>
                    <a:pt x="52835" y="57440"/>
                  </a:lnTo>
                  <a:lnTo>
                    <a:pt x="52835" y="50616"/>
                  </a:lnTo>
                  <a:lnTo>
                    <a:pt x="56597" y="48909"/>
                  </a:lnTo>
                  <a:lnTo>
                    <a:pt x="56597" y="44360"/>
                  </a:lnTo>
                  <a:lnTo>
                    <a:pt x="61880" y="40379"/>
                  </a:lnTo>
                  <a:lnTo>
                    <a:pt x="61164" y="37535"/>
                  </a:lnTo>
                  <a:lnTo>
                    <a:pt x="61164" y="34123"/>
                  </a:lnTo>
                  <a:lnTo>
                    <a:pt x="64208" y="31279"/>
                  </a:lnTo>
                  <a:lnTo>
                    <a:pt x="67970" y="31279"/>
                  </a:lnTo>
                  <a:lnTo>
                    <a:pt x="69492" y="27298"/>
                  </a:lnTo>
                  <a:lnTo>
                    <a:pt x="76208" y="28436"/>
                  </a:lnTo>
                  <a:lnTo>
                    <a:pt x="76208" y="22748"/>
                  </a:lnTo>
                  <a:lnTo>
                    <a:pt x="77731" y="22180"/>
                  </a:lnTo>
                  <a:lnTo>
                    <a:pt x="76208" y="21042"/>
                  </a:lnTo>
                  <a:lnTo>
                    <a:pt x="80059" y="19336"/>
                  </a:lnTo>
                  <a:lnTo>
                    <a:pt x="89104" y="22748"/>
                  </a:lnTo>
                  <a:lnTo>
                    <a:pt x="92865" y="21611"/>
                  </a:lnTo>
                  <a:lnTo>
                    <a:pt x="98149" y="22748"/>
                  </a:lnTo>
                  <a:lnTo>
                    <a:pt x="99671" y="17630"/>
                  </a:lnTo>
                  <a:lnTo>
                    <a:pt x="99671" y="12511"/>
                  </a:lnTo>
                  <a:lnTo>
                    <a:pt x="102626" y="9668"/>
                  </a:lnTo>
                  <a:lnTo>
                    <a:pt x="107194" y="9668"/>
                  </a:lnTo>
                  <a:lnTo>
                    <a:pt x="113194" y="11943"/>
                  </a:lnTo>
                  <a:lnTo>
                    <a:pt x="114716" y="14786"/>
                  </a:lnTo>
                  <a:lnTo>
                    <a:pt x="116955" y="12511"/>
                  </a:lnTo>
                  <a:lnTo>
                    <a:pt x="120000" y="10236"/>
                  </a:lnTo>
                  <a:lnTo>
                    <a:pt x="120000" y="8530"/>
                  </a:lnTo>
                  <a:lnTo>
                    <a:pt x="110955" y="7393"/>
                  </a:lnTo>
                  <a:close/>
                </a:path>
              </a:pathLst>
            </a:custGeom>
            <a:solidFill>
              <a:srgbClr val="FFC000">
                <a:alpha val="48627"/>
              </a:srgbClr>
            </a:solidFill>
            <a:ln w="12700" cap="flat" cmpd="sng">
              <a:solidFill>
                <a:schemeClr val="lt1"/>
              </a:solidFill>
              <a:prstDash val="solid"/>
              <a:round/>
              <a:headEnd type="none" w="med" len="med"/>
              <a:tailEnd type="none" w="med" len="med"/>
            </a:ln>
          </p:spPr>
          <p:txBody>
            <a:bodyPr lIns="91425" tIns="45700" rIns="91425" bIns="45700" anchor="t" anchorCtr="0">
              <a:noAutofit/>
            </a:bodyPr>
            <a:lstStyle/>
            <a:p>
              <a:pPr>
                <a:buClr>
                  <a:srgbClr val="000000"/>
                </a:buClr>
                <a:buFont typeface="Arial"/>
                <a:buNone/>
              </a:pPr>
              <a:endParaRPr sz="1400">
                <a:solidFill>
                  <a:srgbClr val="000000"/>
                </a:solidFill>
                <a:ea typeface="Arial"/>
                <a:cs typeface="Arial"/>
                <a:sym typeface="Arial"/>
                <a:rtl val="0"/>
              </a:endParaRPr>
            </a:p>
          </p:txBody>
        </p:sp>
      </p:grpSp>
    </p:spTree>
    <p:extLst>
      <p:ext uri="{BB962C8B-B14F-4D97-AF65-F5344CB8AC3E}">
        <p14:creationId xmlns:p14="http://schemas.microsoft.com/office/powerpoint/2010/main" val="1974344571"/>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8" y="2757492"/>
            <a:ext cx="4914899" cy="238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953000" y="1524000"/>
            <a:ext cx="3733800" cy="742950"/>
          </a:xfrm>
        </p:spPr>
        <p:txBody>
          <a:bodyPr>
            <a:noAutofit/>
          </a:bodyPr>
          <a:lstStyle/>
          <a:p>
            <a:r>
              <a:rPr lang="en-US" sz="2000" i="1" dirty="0" smtClean="0"/>
              <a:t>To study the impact of a largescale conversion of the literature via APCs on large North American research institutions</a:t>
            </a:r>
            <a:endParaRPr lang="en-US" sz="2000" i="1"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0056"/>
            <a:ext cx="3886200" cy="2364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5804" y="3352626"/>
            <a:ext cx="2666999" cy="1200329"/>
          </a:xfrm>
          <a:prstGeom prst="rect">
            <a:avLst/>
          </a:prstGeom>
          <a:noFill/>
        </p:spPr>
        <p:txBody>
          <a:bodyPr wrap="square" rtlCol="0">
            <a:spAutoFit/>
          </a:bodyPr>
          <a:lstStyle/>
          <a:p>
            <a:r>
              <a:rPr lang="en-US" i="1" dirty="0" smtClean="0"/>
              <a:t>These institutions </a:t>
            </a:r>
            <a:r>
              <a:rPr lang="en-US" i="1" dirty="0"/>
              <a:t>would assume the bulk of the financial </a:t>
            </a:r>
            <a:r>
              <a:rPr lang="en-US" i="1" dirty="0" smtClean="0"/>
              <a:t>burden in an APC-driven OA model</a:t>
            </a:r>
            <a:endParaRPr lang="en-US" i="1" dirty="0"/>
          </a:p>
        </p:txBody>
      </p:sp>
      <p:sp>
        <p:nvSpPr>
          <p:cNvPr id="8" name="Rectangle 7"/>
          <p:cNvSpPr/>
          <p:nvPr/>
        </p:nvSpPr>
        <p:spPr>
          <a:xfrm>
            <a:off x="173967" y="2764631"/>
            <a:ext cx="3771225" cy="369332"/>
          </a:xfrm>
          <a:prstGeom prst="rect">
            <a:avLst/>
          </a:prstGeom>
        </p:spPr>
        <p:txBody>
          <a:bodyPr wrap="none">
            <a:spAutoFit/>
          </a:bodyPr>
          <a:lstStyle/>
          <a:p>
            <a:r>
              <a:rPr lang="en-US" b="1" dirty="0">
                <a:solidFill>
                  <a:srgbClr val="0070C0"/>
                </a:solidFill>
              </a:rPr>
              <a:t>http://icis.ucdavis.edu/?page_id=713</a:t>
            </a:r>
          </a:p>
        </p:txBody>
      </p:sp>
      <p:grpSp>
        <p:nvGrpSpPr>
          <p:cNvPr id="11" name="Shape 300"/>
          <p:cNvGrpSpPr/>
          <p:nvPr/>
        </p:nvGrpSpPr>
        <p:grpSpPr>
          <a:xfrm>
            <a:off x="4876800" y="407662"/>
            <a:ext cx="784202" cy="563888"/>
            <a:chOff x="1241485" y="1594304"/>
            <a:chExt cx="1631825" cy="1356092"/>
          </a:xfrm>
        </p:grpSpPr>
        <p:grpSp>
          <p:nvGrpSpPr>
            <p:cNvPr id="12" name="Shape 301"/>
            <p:cNvGrpSpPr/>
            <p:nvPr/>
          </p:nvGrpSpPr>
          <p:grpSpPr>
            <a:xfrm>
              <a:off x="1241485" y="1594304"/>
              <a:ext cx="1631825" cy="1356092"/>
              <a:chOff x="3429003" y="323819"/>
              <a:chExt cx="3505201" cy="2842146"/>
            </a:xfrm>
          </p:grpSpPr>
          <p:sp>
            <p:nvSpPr>
              <p:cNvPr id="14" name="Shape 302"/>
              <p:cNvSpPr/>
              <p:nvPr/>
            </p:nvSpPr>
            <p:spPr>
              <a:xfrm>
                <a:off x="3429003" y="323819"/>
                <a:ext cx="3505201" cy="2842146"/>
              </a:xfrm>
              <a:prstGeom prst="rightArrowCallout">
                <a:avLst>
                  <a:gd name="adj1" fmla="val 25000"/>
                  <a:gd name="adj2" fmla="val 25000"/>
                  <a:gd name="adj3" fmla="val 25000"/>
                  <a:gd name="adj4" fmla="val 64977"/>
                </a:avLst>
              </a:prstGeom>
              <a:solidFill>
                <a:srgbClr val="FFC000"/>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15" name="Shape 303"/>
              <p:cNvSpPr/>
              <p:nvPr/>
            </p:nvSpPr>
            <p:spPr>
              <a:xfrm>
                <a:off x="5672639" y="1476404"/>
                <a:ext cx="1032959" cy="609601"/>
              </a:xfrm>
              <a:prstGeom prst="rightArrow">
                <a:avLst>
                  <a:gd name="adj1" fmla="val 50000"/>
                  <a:gd name="adj2" fmla="val 50000"/>
                </a:avLst>
              </a:prstGeom>
              <a:solidFill>
                <a:schemeClr val="accen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grpSp>
        <p:pic>
          <p:nvPicPr>
            <p:cNvPr id="13" name="Shape 304"/>
            <p:cNvPicPr preferRelativeResize="0"/>
            <p:nvPr/>
          </p:nvPicPr>
          <p:blipFill rotWithShape="1">
            <a:blip r:embed="rId5">
              <a:alphaModFix/>
            </a:blip>
            <a:srcRect/>
            <a:stretch/>
          </p:blipFill>
          <p:spPr>
            <a:xfrm>
              <a:off x="1475487" y="1806268"/>
              <a:ext cx="604678" cy="966788"/>
            </a:xfrm>
            <a:prstGeom prst="rect">
              <a:avLst/>
            </a:prstGeom>
            <a:solidFill>
              <a:srgbClr val="FFC000"/>
            </a:solidFill>
            <a:ln w="25400" cap="flat" cmpd="sng">
              <a:solidFill>
                <a:schemeClr val="accent5"/>
              </a:solidFill>
              <a:prstDash val="solid"/>
              <a:round/>
              <a:headEnd type="none" w="med" len="med"/>
              <a:tailEnd type="none" w="med" len="med"/>
            </a:ln>
          </p:spPr>
        </p:pic>
      </p:grpSp>
      <p:sp>
        <p:nvSpPr>
          <p:cNvPr id="2" name="TextBox 1"/>
          <p:cNvSpPr txBox="1"/>
          <p:nvPr/>
        </p:nvSpPr>
        <p:spPr>
          <a:xfrm>
            <a:off x="5791200" y="369153"/>
            <a:ext cx="2743200" cy="830997"/>
          </a:xfrm>
          <a:prstGeom prst="rect">
            <a:avLst/>
          </a:prstGeom>
          <a:noFill/>
        </p:spPr>
        <p:txBody>
          <a:bodyPr wrap="square" rtlCol="0">
            <a:spAutoFit/>
          </a:bodyPr>
          <a:lstStyle/>
          <a:p>
            <a:r>
              <a:rPr lang="en-US" sz="2400" b="1" dirty="0" smtClean="0">
                <a:solidFill>
                  <a:srgbClr val="002060"/>
                </a:solidFill>
                <a:latin typeface="Calibri" panose="020F0502020204030204" pitchFamily="34" charset="0"/>
                <a:ea typeface="Calibri"/>
                <a:cs typeface="Calibri"/>
                <a:sym typeface="Calibri"/>
              </a:rPr>
              <a:t>UC’s </a:t>
            </a:r>
            <a:r>
              <a:rPr lang="en-US" sz="2400" b="1" i="1" dirty="0" smtClean="0">
                <a:solidFill>
                  <a:srgbClr val="002060"/>
                </a:solidFill>
                <a:latin typeface="Calibri" panose="020F0502020204030204" pitchFamily="34" charset="0"/>
                <a:ea typeface="Calibri"/>
                <a:cs typeface="Calibri"/>
                <a:sym typeface="Calibri"/>
              </a:rPr>
              <a:t>Pay </a:t>
            </a:r>
            <a:r>
              <a:rPr lang="en-US" sz="2400" b="1" i="1" dirty="0">
                <a:solidFill>
                  <a:srgbClr val="002060"/>
                </a:solidFill>
                <a:latin typeface="Calibri" panose="020F0502020204030204" pitchFamily="34" charset="0"/>
                <a:ea typeface="Calibri"/>
                <a:cs typeface="Calibri"/>
                <a:sym typeface="Calibri"/>
              </a:rPr>
              <a:t>It Forward </a:t>
            </a:r>
            <a:r>
              <a:rPr lang="en-US" sz="2400" b="1" dirty="0" smtClean="0">
                <a:solidFill>
                  <a:srgbClr val="002060"/>
                </a:solidFill>
                <a:latin typeface="Calibri" panose="020F0502020204030204" pitchFamily="34" charset="0"/>
                <a:ea typeface="Calibri"/>
                <a:cs typeface="Calibri"/>
                <a:sym typeface="Calibri"/>
              </a:rPr>
              <a:t>Study</a:t>
            </a:r>
            <a:endParaRPr lang="en-US" sz="2400" b="1" dirty="0">
              <a:solidFill>
                <a:srgbClr val="002060"/>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378347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Major findings</a:t>
            </a:r>
            <a:endParaRPr lang="en-US" dirty="0"/>
          </a:p>
        </p:txBody>
      </p:sp>
      <p:sp>
        <p:nvSpPr>
          <p:cNvPr id="6" name="Content Placeholder 5"/>
          <p:cNvSpPr>
            <a:spLocks noGrp="1"/>
          </p:cNvSpPr>
          <p:nvPr>
            <p:ph sz="half" idx="1"/>
          </p:nvPr>
        </p:nvSpPr>
        <p:spPr/>
        <p:txBody>
          <a:bodyPr>
            <a:normAutofit fontScale="62500" lnSpcReduction="20000"/>
          </a:bodyPr>
          <a:lstStyle/>
          <a:p>
            <a:r>
              <a:rPr lang="en-US" dirty="0" smtClean="0"/>
              <a:t>APCs are affordable for large research institutions if grant funds are utilized where available</a:t>
            </a:r>
            <a:br>
              <a:rPr lang="en-US" dirty="0" smtClean="0"/>
            </a:br>
            <a:endParaRPr lang="en-US" dirty="0" smtClean="0"/>
          </a:p>
          <a:p>
            <a:r>
              <a:rPr lang="en-US" dirty="0" smtClean="0"/>
              <a:t>Authors value the journals that reflect </a:t>
            </a:r>
            <a:r>
              <a:rPr lang="en-US" dirty="0"/>
              <a:t>their community </a:t>
            </a:r>
            <a:r>
              <a:rPr lang="en-US" dirty="0" smtClean="0"/>
              <a:t>and are recognized by their discipline (i.e. the existing corpus)</a:t>
            </a:r>
          </a:p>
          <a:p>
            <a:pPr lvl="1"/>
            <a:r>
              <a:rPr lang="en-US" dirty="0" smtClean="0"/>
              <a:t>But are price sensitive when it comes to spending funds they control</a:t>
            </a:r>
          </a:p>
          <a:p>
            <a:endParaRPr lang="en-US" dirty="0" smtClean="0"/>
          </a:p>
          <a:p>
            <a:r>
              <a:rPr lang="en-US" dirty="0" smtClean="0"/>
              <a:t>Conclusion:  The best path to long-term sustainability is to involve authors in economic decisions </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1541" y="4707260"/>
            <a:ext cx="1050059" cy="379090"/>
          </a:xfrm>
          <a:prstGeom prst="rect">
            <a:avLst/>
          </a:prstGeo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0532" y="1047750"/>
            <a:ext cx="3893936" cy="3538537"/>
          </a:xfrm>
          <a:prstGeom prst="rect">
            <a:avLst/>
          </a:prstGeom>
        </p:spPr>
      </p:pic>
    </p:spTree>
    <p:extLst>
      <p:ext uri="{BB962C8B-B14F-4D97-AF65-F5344CB8AC3E}">
        <p14:creationId xmlns:p14="http://schemas.microsoft.com/office/powerpoint/2010/main" val="21069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223" name="Shape 223"/>
          <p:cNvSpPr txBox="1">
            <a:spLocks noGrp="1"/>
          </p:cNvSpPr>
          <p:nvPr>
            <p:ph idx="1"/>
          </p:nvPr>
        </p:nvSpPr>
        <p:spPr>
          <a:prstGeom prst="rect">
            <a:avLst/>
          </a:prstGeom>
          <a:noFill/>
          <a:ln>
            <a:noFill/>
          </a:ln>
        </p:spPr>
        <p:txBody>
          <a:bodyPr lIns="91425" tIns="91425" rIns="91425" bIns="91425" anchor="t" anchorCtr="0">
            <a:noAutofit/>
          </a:bodyPr>
          <a:lstStyle/>
          <a:p>
            <a:pPr marL="342900" marR="0" lvl="0" indent="12700" algn="l" rtl="0">
              <a:lnSpc>
                <a:spcPct val="100000"/>
              </a:lnSpc>
              <a:spcBef>
                <a:spcPts val="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rtl val="0"/>
            </a:endParaRPr>
          </a:p>
          <a:p>
            <a:pPr marL="342900" marR="0" lvl="0" indent="12700" algn="l" rtl="0">
              <a:lnSpc>
                <a:spcPct val="100000"/>
              </a:lnSpc>
              <a:spcBef>
                <a:spcPts val="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rtl val="0"/>
            </a:endParaRPr>
          </a:p>
        </p:txBody>
      </p:sp>
      <p:sp>
        <p:nvSpPr>
          <p:cNvPr id="224" name="Shape 224"/>
          <p:cNvSpPr txBox="1"/>
          <p:nvPr/>
        </p:nvSpPr>
        <p:spPr>
          <a:xfrm>
            <a:off x="152400" y="2343150"/>
            <a:ext cx="8763000" cy="735747"/>
          </a:xfrm>
          <a:prstGeom prst="rect">
            <a:avLst/>
          </a:prstGeom>
          <a:noFill/>
          <a:ln>
            <a:noFill/>
          </a:ln>
        </p:spPr>
        <p:txBody>
          <a:bodyPr lIns="91425" tIns="45700" rIns="91425" bIns="45700" anchor="t" anchorCtr="0">
            <a:noAutofit/>
          </a:bodyPr>
          <a:lstStyle/>
          <a:p>
            <a:pPr algn="ctr">
              <a:buClr>
                <a:srgbClr val="000000"/>
              </a:buClr>
              <a:buSzPct val="25000"/>
            </a:pPr>
            <a:endParaRPr lang="en-US" sz="2400" dirty="0">
              <a:solidFill>
                <a:srgbClr val="000000"/>
              </a:solidFill>
              <a:ea typeface="Arial"/>
              <a:cs typeface="Arial"/>
              <a:sym typeface="Arial"/>
              <a:rtl val="0"/>
            </a:endParaRPr>
          </a:p>
        </p:txBody>
      </p:sp>
      <p:pic>
        <p:nvPicPr>
          <p:cNvPr id="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9357"/>
            <a:ext cx="5410200" cy="5013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TextBox 107"/>
          <p:cNvSpPr txBox="1"/>
          <p:nvPr/>
        </p:nvSpPr>
        <p:spPr>
          <a:xfrm>
            <a:off x="304800" y="666750"/>
            <a:ext cx="2743200" cy="4247317"/>
          </a:xfrm>
          <a:prstGeom prst="rect">
            <a:avLst/>
          </a:prstGeom>
          <a:noFill/>
        </p:spPr>
        <p:txBody>
          <a:bodyPr wrap="square" rtlCol="0">
            <a:spAutoFit/>
          </a:bodyPr>
          <a:lstStyle/>
          <a:p>
            <a:r>
              <a:rPr lang="en-US" dirty="0" smtClean="0"/>
              <a:t>The preferences of authors and the preponderance of UC publishing in the traditional journal corpus has led many of our campuses to OA2020</a:t>
            </a:r>
          </a:p>
          <a:p>
            <a:endParaRPr lang="en-US" dirty="0"/>
          </a:p>
          <a:p>
            <a:r>
              <a:rPr lang="en-US" dirty="0" smtClean="0"/>
              <a:t>and to offsetting as a key on-ramp to OA – </a:t>
            </a:r>
          </a:p>
          <a:p>
            <a:endParaRPr lang="en-US" dirty="0"/>
          </a:p>
          <a:p>
            <a:r>
              <a:rPr lang="en-US" dirty="0" smtClean="0"/>
              <a:t>but we need a version of offsetting that can work in the North American context</a:t>
            </a:r>
            <a:endParaRPr lang="en-US" dirty="0"/>
          </a:p>
        </p:txBody>
      </p:sp>
    </p:spTree>
    <p:extLst>
      <p:ext uri="{BB962C8B-B14F-4D97-AF65-F5344CB8AC3E}">
        <p14:creationId xmlns:p14="http://schemas.microsoft.com/office/powerpoint/2010/main" val="2449718113"/>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382000" cy="857250"/>
          </a:xfrm>
          <a:noFill/>
          <a:ln>
            <a:noFill/>
          </a:ln>
        </p:spPr>
        <p:txBody>
          <a:bodyPr>
            <a:normAutofit fontScale="90000"/>
          </a:bodyPr>
          <a:lstStyle/>
          <a:p>
            <a:r>
              <a:rPr lang="en-US" sz="4000" b="0" dirty="0" smtClean="0">
                <a:solidFill>
                  <a:srgbClr val="002060"/>
                </a:solidFill>
                <a:latin typeface="Calibri" panose="020F0502020204030204" pitchFamily="34" charset="0"/>
                <a:ea typeface="Calibri"/>
                <a:cs typeface="Calibri"/>
                <a:sym typeface="Calibri"/>
              </a:rPr>
              <a:t>Sustainability Strategy:  Multi-Payer </a:t>
            </a:r>
            <a:r>
              <a:rPr lang="en-US" sz="4000" b="0" dirty="0">
                <a:solidFill>
                  <a:srgbClr val="002060"/>
                </a:solidFill>
                <a:latin typeface="Calibri" panose="020F0502020204030204" pitchFamily="34" charset="0"/>
                <a:ea typeface="Calibri"/>
                <a:cs typeface="Calibri"/>
                <a:sym typeface="Calibri"/>
              </a:rPr>
              <a:t>Model </a:t>
            </a:r>
          </a:p>
        </p:txBody>
      </p:sp>
      <p:grpSp>
        <p:nvGrpSpPr>
          <p:cNvPr id="27" name="Group 26"/>
          <p:cNvGrpSpPr/>
          <p:nvPr/>
        </p:nvGrpSpPr>
        <p:grpSpPr>
          <a:xfrm>
            <a:off x="609600" y="1276352"/>
            <a:ext cx="8229600" cy="2835993"/>
            <a:chOff x="609600" y="1192487"/>
            <a:chExt cx="8229600" cy="2835993"/>
          </a:xfrm>
        </p:grpSpPr>
        <p:pic>
          <p:nvPicPr>
            <p:cNvPr id="1026" name="Picture 2" descr="C:\Program Files\Microsoft Office\MEDIA\CAGCAT10\j024071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475" y="1192487"/>
              <a:ext cx="1163637" cy="13704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csmith\AppData\Local\Microsoft\Windows\Temporary Internet Files\IE\76BEQN51\library-pictogra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425178"/>
              <a:ext cx="1452562" cy="1089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csmith\AppData\Local\Microsoft\Windows\Temporary Internet Files\IE\22TIUCBW\Journal_of_Psychotherapy_Integration_Cover_Imag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4316" y="1428750"/>
              <a:ext cx="1752600" cy="18552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acsmith\AppData\Local\Microsoft\Windows\Temporary Internet Files\IE\76BEQN51\money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197" y="2647950"/>
              <a:ext cx="602929" cy="4521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3105150"/>
              <a:ext cx="2971800" cy="923330"/>
            </a:xfrm>
            <a:prstGeom prst="rect">
              <a:avLst/>
            </a:prstGeom>
            <a:noFill/>
          </p:spPr>
          <p:txBody>
            <a:bodyPr wrap="square" rtlCol="0">
              <a:spAutoFit/>
            </a:bodyPr>
            <a:lstStyle/>
            <a:p>
              <a:pPr algn="ctr"/>
              <a:r>
                <a:rPr lang="en-US" sz="1800" b="1" dirty="0" smtClean="0"/>
                <a:t>Grants, startup packages, </a:t>
              </a:r>
            </a:p>
            <a:p>
              <a:pPr algn="ctr"/>
              <a:r>
                <a:rPr lang="en-US" sz="1800" b="1" dirty="0" smtClean="0"/>
                <a:t>discretionary research funds </a:t>
              </a:r>
            </a:p>
            <a:p>
              <a:pPr algn="ctr"/>
              <a:endParaRPr lang="en-US" sz="1800" b="1" dirty="0"/>
            </a:p>
          </p:txBody>
        </p:sp>
        <p:sp>
          <p:nvSpPr>
            <p:cNvPr id="6" name="TextBox 5"/>
            <p:cNvSpPr txBox="1"/>
            <p:nvPr/>
          </p:nvSpPr>
          <p:spPr>
            <a:xfrm>
              <a:off x="609600" y="3144619"/>
              <a:ext cx="2719308" cy="646331"/>
            </a:xfrm>
            <a:prstGeom prst="rect">
              <a:avLst/>
            </a:prstGeom>
            <a:noFill/>
          </p:spPr>
          <p:txBody>
            <a:bodyPr wrap="square" rtlCol="0">
              <a:spAutoFit/>
            </a:bodyPr>
            <a:lstStyle/>
            <a:p>
              <a:r>
                <a:rPr lang="en-US" sz="1800" b="1" dirty="0" smtClean="0"/>
                <a:t>Library Subsidy </a:t>
              </a:r>
            </a:p>
            <a:p>
              <a:endParaRPr lang="en-US" dirty="0"/>
            </a:p>
          </p:txBody>
        </p:sp>
        <p:pic>
          <p:nvPicPr>
            <p:cNvPr id="18" name="Picture 10" descr="C:\Users\macsmith\AppData\Local\Microsoft\Windows\Temporary Internet Files\IE\76BEQN51\money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0" y="2114550"/>
              <a:ext cx="787083" cy="590312"/>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2133600" y="2046643"/>
              <a:ext cx="1116310" cy="346472"/>
            </a:xfrm>
            <a:prstGeom prst="rightArrow">
              <a:avLst/>
            </a:prstGeom>
            <a:solidFill>
              <a:srgbClr val="92D050"/>
            </a:solidFill>
            <a:effectLst>
              <a:glow rad="38100">
                <a:schemeClr val="tx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0800000">
              <a:off x="5300677" y="2000251"/>
              <a:ext cx="1231005" cy="346472"/>
            </a:xfrm>
            <a:prstGeom prst="rightArrow">
              <a:avLst/>
            </a:prstGeom>
            <a:solidFill>
              <a:srgbClr val="92D050"/>
            </a:solidFill>
            <a:effectLst>
              <a:glow rad="38100">
                <a:schemeClr val="tx2"/>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0" descr="C:\Users\macsmith\AppData\Local\Microsoft\Windows\Temporary Internet Files\IE\76BEQN51\money2[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7868" y="2647950"/>
              <a:ext cx="606825" cy="45511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905250"/>
            <a:ext cx="46101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3920" y="3409951"/>
            <a:ext cx="6286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736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watters\Desktop\Infographics\System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539" y="546847"/>
            <a:ext cx="3413648" cy="38825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8961" y="1684604"/>
            <a:ext cx="5844988" cy="415498"/>
          </a:xfrm>
        </p:spPr>
        <p:txBody>
          <a:bodyPr/>
          <a:lstStyle/>
          <a:p>
            <a:r>
              <a:rPr lang="en-US" sz="2700" b="1" dirty="0" smtClean="0">
                <a:latin typeface="+mj-lt"/>
              </a:rPr>
              <a:t>UC System </a:t>
            </a:r>
            <a:r>
              <a:rPr lang="en-US" sz="2700" b="1" dirty="0">
                <a:latin typeface="+mj-lt"/>
              </a:rPr>
              <a:t>P</a:t>
            </a:r>
            <a:r>
              <a:rPr lang="en-US" sz="2700" b="1" dirty="0" smtClean="0">
                <a:latin typeface="+mj-lt"/>
              </a:rPr>
              <a:t>athways to OA</a:t>
            </a:r>
            <a:endParaRPr lang="en-US" sz="2700" b="1" dirty="0">
              <a:latin typeface="+mj-lt"/>
            </a:endParaRPr>
          </a:p>
        </p:txBody>
      </p:sp>
      <p:sp>
        <p:nvSpPr>
          <p:cNvPr id="11" name="Title 2"/>
          <p:cNvSpPr txBox="1">
            <a:spLocks/>
          </p:cNvSpPr>
          <p:nvPr/>
        </p:nvSpPr>
        <p:spPr>
          <a:xfrm>
            <a:off x="0" y="2844967"/>
            <a:ext cx="4572000" cy="400110"/>
          </a:xfrm>
          <a:prstGeom prst="rect">
            <a:avLst/>
          </a:prstGeom>
          <a:noFill/>
        </p:spPr>
        <p:txBody>
          <a:bodyPr vert="horz" wrap="square" lIns="457200" tIns="0" rIns="457200" bIns="0" rtlCol="0" anchor="ctr" anchorCtr="0">
            <a:spAutoFit/>
          </a:bodyPr>
          <a:lstStyle>
            <a:lvl1pPr algn="l" defTabSz="457200" rtl="0" eaLnBrk="1" latinLnBrk="0" hangingPunct="1">
              <a:spcBef>
                <a:spcPct val="0"/>
              </a:spcBef>
              <a:buNone/>
              <a:defRPr sz="4000" b="0" i="0" kern="1200" baseline="0">
                <a:solidFill>
                  <a:srgbClr val="002060"/>
                </a:solidFill>
                <a:latin typeface="Arial"/>
                <a:ea typeface="+mj-ea"/>
                <a:cs typeface="Kievit Offc Pro Medium"/>
              </a:defRPr>
            </a:lvl1pPr>
          </a:lstStyle>
          <a:p>
            <a:r>
              <a:rPr lang="en-US" sz="2600" b="1" dirty="0" smtClean="0"/>
              <a:t>Presentation for CCDO</a:t>
            </a:r>
            <a:endParaRPr lang="en-US" sz="2600" b="1" dirty="0"/>
          </a:p>
        </p:txBody>
      </p:sp>
      <p:sp>
        <p:nvSpPr>
          <p:cNvPr id="12" name="Title 2"/>
          <p:cNvSpPr txBox="1">
            <a:spLocks/>
          </p:cNvSpPr>
          <p:nvPr/>
        </p:nvSpPr>
        <p:spPr>
          <a:xfrm>
            <a:off x="0" y="3210574"/>
            <a:ext cx="4572000" cy="338554"/>
          </a:xfrm>
          <a:prstGeom prst="rect">
            <a:avLst/>
          </a:prstGeom>
          <a:noFill/>
        </p:spPr>
        <p:txBody>
          <a:bodyPr vert="horz" wrap="square" lIns="457200" tIns="0" rIns="457200" bIns="0" rtlCol="0" anchor="ctr" anchorCtr="0">
            <a:spAutoFit/>
          </a:bodyPr>
          <a:lstStyle>
            <a:lvl1pPr algn="l" defTabSz="457200" rtl="0" eaLnBrk="1" latinLnBrk="0" hangingPunct="1">
              <a:spcBef>
                <a:spcPct val="0"/>
              </a:spcBef>
              <a:buNone/>
              <a:defRPr sz="4000" b="0" i="0" kern="1200" baseline="0">
                <a:solidFill>
                  <a:srgbClr val="002060"/>
                </a:solidFill>
                <a:latin typeface="Arial"/>
                <a:ea typeface="+mj-ea"/>
                <a:cs typeface="Kievit Offc Pro Medium"/>
              </a:defRPr>
            </a:lvl1pPr>
          </a:lstStyle>
          <a:p>
            <a:r>
              <a:rPr lang="en-US" sz="2200" b="1" dirty="0" smtClean="0">
                <a:solidFill>
                  <a:srgbClr val="005288"/>
                </a:solidFill>
              </a:rPr>
              <a:t>June 23, 2018</a:t>
            </a:r>
            <a:endParaRPr lang="en-US" sz="2200" b="1" dirty="0">
              <a:solidFill>
                <a:srgbClr val="005288"/>
              </a:solidFill>
            </a:endParaRPr>
          </a:p>
        </p:txBody>
      </p:sp>
    </p:spTree>
    <p:extLst>
      <p:ext uri="{BB962C8B-B14F-4D97-AF65-F5344CB8AC3E}">
        <p14:creationId xmlns:p14="http://schemas.microsoft.com/office/powerpoint/2010/main" val="2679735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8229600" cy="1066800"/>
          </a:xfrm>
        </p:spPr>
        <p:txBody>
          <a:bodyPr>
            <a:normAutofit fontScale="90000"/>
          </a:bodyPr>
          <a:lstStyle/>
          <a:p>
            <a:r>
              <a:rPr lang="en-US" dirty="0" smtClean="0"/>
              <a:t>Offsetting Planning &amp; Implementation Task Force</a:t>
            </a:r>
            <a:endParaRPr lang="en-US" dirty="0"/>
          </a:p>
        </p:txBody>
      </p:sp>
      <p:sp>
        <p:nvSpPr>
          <p:cNvPr id="3" name="Content Placeholder 2"/>
          <p:cNvSpPr>
            <a:spLocks noGrp="1"/>
          </p:cNvSpPr>
          <p:nvPr>
            <p:ph idx="1"/>
          </p:nvPr>
        </p:nvSpPr>
        <p:spPr>
          <a:xfrm>
            <a:off x="457200" y="2190750"/>
            <a:ext cx="8229600" cy="2667000"/>
          </a:xfrm>
        </p:spPr>
        <p:txBody>
          <a:bodyPr>
            <a:normAutofit/>
          </a:bodyPr>
          <a:lstStyle/>
          <a:p>
            <a:r>
              <a:rPr lang="en-US" dirty="0" smtClean="0"/>
              <a:t>Charged to develop </a:t>
            </a:r>
            <a:r>
              <a:rPr lang="en-US" dirty="0"/>
              <a:t>and </a:t>
            </a:r>
            <a:r>
              <a:rPr lang="en-US" dirty="0" smtClean="0"/>
              <a:t>implement open access offsetting </a:t>
            </a:r>
            <a:r>
              <a:rPr lang="en-US" dirty="0"/>
              <a:t>pilot agreements with publishers with whom UC has a </a:t>
            </a:r>
            <a:r>
              <a:rPr lang="en-US" dirty="0" err="1"/>
              <a:t>systemwide</a:t>
            </a:r>
            <a:r>
              <a:rPr lang="en-US" dirty="0"/>
              <a:t> or shared license. </a:t>
            </a:r>
          </a:p>
        </p:txBody>
      </p:sp>
    </p:spTree>
    <p:extLst>
      <p:ext uri="{BB962C8B-B14F-4D97-AF65-F5344CB8AC3E}">
        <p14:creationId xmlns:p14="http://schemas.microsoft.com/office/powerpoint/2010/main" val="637518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Sub-groups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Financial </a:t>
            </a:r>
            <a:r>
              <a:rPr lang="en-US" dirty="0"/>
              <a:t>Infrastructure </a:t>
            </a:r>
          </a:p>
          <a:p>
            <a:pPr lvl="1"/>
            <a:r>
              <a:rPr lang="en-US" dirty="0"/>
              <a:t>Principles for allocating offsetting costs across the campuses</a:t>
            </a:r>
          </a:p>
          <a:p>
            <a:pPr lvl="1"/>
            <a:r>
              <a:rPr lang="en-US" dirty="0"/>
              <a:t>Efficient mechanism(s) </a:t>
            </a:r>
            <a:r>
              <a:rPr lang="en-US" dirty="0" smtClean="0"/>
              <a:t>to manage </a:t>
            </a:r>
            <a:r>
              <a:rPr lang="en-US" dirty="0"/>
              <a:t>payments across the system that facilitate reporting and assessment. </a:t>
            </a:r>
            <a:br>
              <a:rPr lang="en-US" dirty="0"/>
            </a:br>
            <a:endParaRPr lang="en-US" dirty="0"/>
          </a:p>
          <a:p>
            <a:r>
              <a:rPr lang="en-US" dirty="0" smtClean="0"/>
              <a:t>Author Submission Workflow</a:t>
            </a:r>
          </a:p>
          <a:p>
            <a:pPr lvl="1"/>
            <a:r>
              <a:rPr lang="en-US" dirty="0" smtClean="0"/>
              <a:t>Process </a:t>
            </a:r>
            <a:r>
              <a:rPr lang="en-US" dirty="0"/>
              <a:t>for incorporating </a:t>
            </a:r>
            <a:r>
              <a:rPr lang="en-US" dirty="0" smtClean="0"/>
              <a:t>requirements </a:t>
            </a:r>
            <a:r>
              <a:rPr lang="en-US" dirty="0"/>
              <a:t>of </a:t>
            </a:r>
            <a:r>
              <a:rPr lang="en-US" dirty="0" smtClean="0"/>
              <a:t>offsetting </a:t>
            </a:r>
            <a:r>
              <a:rPr lang="en-US" dirty="0"/>
              <a:t>agreement into </a:t>
            </a:r>
            <a:r>
              <a:rPr lang="en-US" dirty="0" smtClean="0"/>
              <a:t>existing </a:t>
            </a:r>
            <a:r>
              <a:rPr lang="en-US" dirty="0"/>
              <a:t>article submission workflow, taking into account </a:t>
            </a:r>
            <a:endParaRPr lang="en-US" dirty="0" smtClean="0"/>
          </a:p>
          <a:p>
            <a:pPr lvl="2"/>
            <a:r>
              <a:rPr lang="en-US" dirty="0" smtClean="0"/>
              <a:t>requirements </a:t>
            </a:r>
            <a:r>
              <a:rPr lang="en-US" dirty="0"/>
              <a:t>of the pilot </a:t>
            </a:r>
            <a:r>
              <a:rPr lang="en-US" dirty="0" smtClean="0"/>
              <a:t>model</a:t>
            </a:r>
          </a:p>
          <a:p>
            <a:pPr lvl="2"/>
            <a:r>
              <a:rPr lang="en-US" dirty="0" smtClean="0"/>
              <a:t>habits </a:t>
            </a:r>
            <a:r>
              <a:rPr lang="en-US" dirty="0"/>
              <a:t>and preferences of </a:t>
            </a:r>
            <a:r>
              <a:rPr lang="en-US" dirty="0" smtClean="0"/>
              <a:t>authors</a:t>
            </a:r>
          </a:p>
          <a:p>
            <a:pPr lvl="2"/>
            <a:r>
              <a:rPr lang="en-US" dirty="0" smtClean="0"/>
              <a:t>technical </a:t>
            </a:r>
            <a:r>
              <a:rPr lang="en-US" dirty="0"/>
              <a:t>capabilities of publisher </a:t>
            </a:r>
            <a:r>
              <a:rPr lang="en-US" dirty="0" smtClean="0"/>
              <a:t>infrastructure</a:t>
            </a:r>
          </a:p>
          <a:p>
            <a:pPr lvl="1"/>
            <a:r>
              <a:rPr lang="en-US" dirty="0" smtClean="0"/>
              <a:t>Will include </a:t>
            </a:r>
            <a:r>
              <a:rPr lang="en-US" dirty="0"/>
              <a:t>consultation with </a:t>
            </a:r>
            <a:r>
              <a:rPr lang="en-US" dirty="0" smtClean="0"/>
              <a:t>publishers </a:t>
            </a:r>
            <a:r>
              <a:rPr lang="en-US" dirty="0"/>
              <a:t>and </a:t>
            </a:r>
            <a:r>
              <a:rPr lang="en-US" dirty="0" smtClean="0"/>
              <a:t>interviews/observation </a:t>
            </a:r>
            <a:r>
              <a:rPr lang="en-US" dirty="0"/>
              <a:t>sessions with </a:t>
            </a:r>
            <a:r>
              <a:rPr lang="en-US" dirty="0" smtClean="0"/>
              <a:t>faculty</a:t>
            </a:r>
            <a:endParaRPr lang="en-US" dirty="0"/>
          </a:p>
        </p:txBody>
      </p:sp>
    </p:spTree>
    <p:extLst>
      <p:ext uri="{BB962C8B-B14F-4D97-AF65-F5344CB8AC3E}">
        <p14:creationId xmlns:p14="http://schemas.microsoft.com/office/powerpoint/2010/main" val="285870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5250"/>
            <a:ext cx="8686800" cy="1102519"/>
          </a:xfrm>
        </p:spPr>
        <p:txBody>
          <a:bodyPr>
            <a:normAutofit/>
          </a:bodyPr>
          <a:lstStyle/>
          <a:p>
            <a:r>
              <a:rPr lang="en-US" sz="3200" cap="none" dirty="0" smtClean="0">
                <a:solidFill>
                  <a:srgbClr val="002060"/>
                </a:solidFill>
              </a:rPr>
              <a:t>What types of publishers would this apply to?</a:t>
            </a:r>
            <a:endParaRPr lang="en-US" sz="3200" dirty="0">
              <a:solidFill>
                <a:srgbClr val="002060"/>
              </a:solidFill>
            </a:endParaRPr>
          </a:p>
        </p:txBody>
      </p:sp>
      <p:sp>
        <p:nvSpPr>
          <p:cNvPr id="5" name="Subtitle 4"/>
          <p:cNvSpPr>
            <a:spLocks noGrp="1"/>
          </p:cNvSpPr>
          <p:nvPr>
            <p:ph type="subTitle" idx="1"/>
          </p:nvPr>
        </p:nvSpPr>
        <p:spPr>
          <a:xfrm>
            <a:off x="533400" y="1276350"/>
            <a:ext cx="8382000" cy="3924300"/>
          </a:xfrm>
        </p:spPr>
        <p:txBody>
          <a:bodyPr>
            <a:normAutofit/>
          </a:bodyPr>
          <a:lstStyle/>
          <a:p>
            <a:pPr marL="285750" indent="-285750">
              <a:buFont typeface="Arial" panose="020B0604020202020204" pitchFamily="34" charset="0"/>
              <a:buChar char="•"/>
            </a:pPr>
            <a:r>
              <a:rPr lang="en-US" sz="2200" dirty="0" smtClean="0">
                <a:solidFill>
                  <a:schemeClr val="tx1"/>
                </a:solidFill>
              </a:rPr>
              <a:t>Initially</a:t>
            </a:r>
          </a:p>
          <a:p>
            <a:pPr marL="742950" lvl="1" indent="-285750" algn="l">
              <a:buFont typeface="Arial" panose="020B0604020202020204" pitchFamily="34" charset="0"/>
              <a:buChar char="•"/>
            </a:pPr>
            <a:r>
              <a:rPr lang="en-US" sz="1800" dirty="0" smtClean="0">
                <a:solidFill>
                  <a:schemeClr val="tx1"/>
                </a:solidFill>
              </a:rPr>
              <a:t>Pilots with a small number of publishers</a:t>
            </a:r>
          </a:p>
          <a:p>
            <a:pPr marL="742950" lvl="1" indent="-285750" algn="l">
              <a:buFont typeface="Arial" panose="020B0604020202020204" pitchFamily="34" charset="0"/>
              <a:buChar char="•"/>
            </a:pPr>
            <a:r>
              <a:rPr lang="en-US" sz="1800" dirty="0" smtClean="0">
                <a:solidFill>
                  <a:schemeClr val="tx1"/>
                </a:solidFill>
              </a:rPr>
              <a:t>Publishers that currently charge APCs</a:t>
            </a:r>
          </a:p>
          <a:p>
            <a:pPr marL="1200150" lvl="2" indent="-285750" algn="l">
              <a:buFont typeface="Arial" panose="020B0604020202020204" pitchFamily="34" charset="0"/>
              <a:buChar char="•"/>
            </a:pPr>
            <a:r>
              <a:rPr lang="en-US" sz="1600" dirty="0" smtClean="0">
                <a:solidFill>
                  <a:schemeClr val="tx1"/>
                </a:solidFill>
              </a:rPr>
              <a:t>Bundled </a:t>
            </a:r>
            <a:r>
              <a:rPr lang="en-US" sz="1600" dirty="0">
                <a:solidFill>
                  <a:schemeClr val="tx1"/>
                </a:solidFill>
              </a:rPr>
              <a:t>licenses with </a:t>
            </a:r>
            <a:r>
              <a:rPr lang="en-US" sz="1600" dirty="0" smtClean="0">
                <a:solidFill>
                  <a:schemeClr val="tx1"/>
                </a:solidFill>
              </a:rPr>
              <a:t>commercial and/or </a:t>
            </a:r>
            <a:r>
              <a:rPr lang="en-US" sz="1600" dirty="0">
                <a:solidFill>
                  <a:schemeClr val="tx1"/>
                </a:solidFill>
              </a:rPr>
              <a:t>society publishers:  i.e., subscription publishers that also offer hybrid OA options to </a:t>
            </a:r>
            <a:r>
              <a:rPr lang="en-US" sz="1600" dirty="0" smtClean="0">
                <a:solidFill>
                  <a:schemeClr val="tx1"/>
                </a:solidFill>
              </a:rPr>
              <a:t>authors  (offsetting </a:t>
            </a:r>
            <a:r>
              <a:rPr lang="en-US" sz="1600" dirty="0" err="1" smtClean="0">
                <a:solidFill>
                  <a:schemeClr val="tx1"/>
                </a:solidFill>
              </a:rPr>
              <a:t>agreeements</a:t>
            </a:r>
            <a:r>
              <a:rPr lang="en-US" sz="1600" dirty="0" smtClean="0">
                <a:solidFill>
                  <a:schemeClr val="tx1"/>
                </a:solidFill>
              </a:rPr>
              <a:t>)</a:t>
            </a:r>
          </a:p>
          <a:p>
            <a:pPr marL="1200150" lvl="2" indent="-285750" algn="l">
              <a:buFont typeface="Arial" panose="020B0604020202020204" pitchFamily="34" charset="0"/>
              <a:buChar char="•"/>
            </a:pPr>
            <a:r>
              <a:rPr lang="en-US" sz="1600" dirty="0" smtClean="0">
                <a:solidFill>
                  <a:schemeClr val="tx1"/>
                </a:solidFill>
              </a:rPr>
              <a:t>At least one native OA publisher (my goal)</a:t>
            </a:r>
            <a:br>
              <a:rPr lang="en-US" sz="1600" dirty="0" smtClean="0">
                <a:solidFill>
                  <a:schemeClr val="tx1"/>
                </a:solidFill>
              </a:rPr>
            </a:br>
            <a:endParaRPr lang="en-US" sz="16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Eventually</a:t>
            </a:r>
          </a:p>
          <a:p>
            <a:pPr marL="742950" lvl="1" indent="-285750" algn="l">
              <a:buFont typeface="Arial" panose="020B0604020202020204" pitchFamily="34" charset="0"/>
              <a:buChar char="•"/>
            </a:pPr>
            <a:r>
              <a:rPr lang="en-US" sz="1800" dirty="0" smtClean="0">
                <a:solidFill>
                  <a:schemeClr val="tx1"/>
                </a:solidFill>
              </a:rPr>
              <a:t>All publishers with which we develop publishing agreements (including native OA)</a:t>
            </a:r>
          </a:p>
          <a:p>
            <a:pPr marL="742950" lvl="1" indent="-285750" algn="l">
              <a:buFont typeface="Arial" panose="020B0604020202020204" pitchFamily="34" charset="0"/>
              <a:buChar char="•"/>
            </a:pPr>
            <a:r>
              <a:rPr lang="en-US" sz="1800" dirty="0" smtClean="0">
                <a:solidFill>
                  <a:schemeClr val="tx1"/>
                </a:solidFill>
              </a:rPr>
              <a:t>Other publishers funded </a:t>
            </a:r>
            <a:r>
              <a:rPr lang="en-US" sz="1800" dirty="0">
                <a:solidFill>
                  <a:schemeClr val="tx1"/>
                </a:solidFill>
              </a:rPr>
              <a:t>via library OA funds on an ad-hoc basis</a:t>
            </a:r>
          </a:p>
          <a:p>
            <a:pPr marL="742950" lvl="1" indent="-285750" algn="l">
              <a:buFont typeface="Arial" panose="020B0604020202020204" pitchFamily="34" charset="0"/>
              <a:buChar char="•"/>
            </a:pPr>
            <a:endParaRPr lang="en-US" dirty="0">
              <a:solidFill>
                <a:schemeClr val="tx1"/>
              </a:solidFill>
            </a:endParaRPr>
          </a:p>
          <a:p>
            <a:endParaRPr lang="en-US" sz="1900" dirty="0">
              <a:solidFill>
                <a:schemeClr val="tx1"/>
              </a:solidFill>
            </a:endParaRPr>
          </a:p>
        </p:txBody>
      </p:sp>
    </p:spTree>
    <p:extLst>
      <p:ext uri="{BB962C8B-B14F-4D97-AF65-F5344CB8AC3E}">
        <p14:creationId xmlns:p14="http://schemas.microsoft.com/office/powerpoint/2010/main" val="3154710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rPr>
              <a:t>UC Goals</a:t>
            </a:r>
            <a:endParaRPr lang="en-US" sz="3600" dirty="0">
              <a:solidFill>
                <a:srgbClr val="002060"/>
              </a:solidFill>
            </a:endParaRPr>
          </a:p>
        </p:txBody>
      </p:sp>
      <p:sp>
        <p:nvSpPr>
          <p:cNvPr id="3" name="Content Placeholder 2"/>
          <p:cNvSpPr>
            <a:spLocks noGrp="1"/>
          </p:cNvSpPr>
          <p:nvPr>
            <p:ph idx="1"/>
          </p:nvPr>
        </p:nvSpPr>
        <p:spPr>
          <a:xfrm>
            <a:off x="152400" y="1238250"/>
            <a:ext cx="8915400" cy="4000500"/>
          </a:xfrm>
        </p:spPr>
        <p:txBody>
          <a:bodyPr>
            <a:normAutofit fontScale="85000" lnSpcReduction="20000"/>
          </a:bodyPr>
          <a:lstStyle/>
          <a:p>
            <a:r>
              <a:rPr lang="en-US" b="1" dirty="0" smtClean="0"/>
              <a:t>Encourage OA publishing </a:t>
            </a:r>
            <a:r>
              <a:rPr lang="en-US" dirty="0" smtClean="0"/>
              <a:t>by UC authors, while supporting author choice</a:t>
            </a:r>
          </a:p>
          <a:p>
            <a:endParaRPr lang="en-US" dirty="0" smtClean="0"/>
          </a:p>
          <a:p>
            <a:r>
              <a:rPr lang="en-US" b="1" dirty="0" smtClean="0"/>
              <a:t>Control total costs to UC </a:t>
            </a:r>
            <a:r>
              <a:rPr lang="en-US" dirty="0" smtClean="0"/>
              <a:t>by eliminating publisher double-dipping in subscription agreements (via offsetting)</a:t>
            </a:r>
          </a:p>
          <a:p>
            <a:endParaRPr lang="en-US" dirty="0" smtClean="0"/>
          </a:p>
          <a:p>
            <a:r>
              <a:rPr lang="en-US" b="1" dirty="0" smtClean="0">
                <a:solidFill>
                  <a:srgbClr val="EF6A07"/>
                </a:solidFill>
              </a:rPr>
              <a:t>A model that can work in the decentralized North American context:</a:t>
            </a:r>
            <a:br>
              <a:rPr lang="en-US" b="1" dirty="0" smtClean="0">
                <a:solidFill>
                  <a:srgbClr val="EF6A07"/>
                </a:solidFill>
              </a:rPr>
            </a:br>
            <a:endParaRPr lang="en-US" b="1" dirty="0" smtClean="0">
              <a:solidFill>
                <a:srgbClr val="EF6A07"/>
              </a:solidFill>
            </a:endParaRPr>
          </a:p>
          <a:p>
            <a:pPr lvl="1"/>
            <a:r>
              <a:rPr lang="en-US" b="1" dirty="0" smtClean="0">
                <a:solidFill>
                  <a:srgbClr val="EF6A07"/>
                </a:solidFill>
              </a:rPr>
              <a:t>Incorporate authors into the process </a:t>
            </a:r>
            <a:r>
              <a:rPr lang="en-US" dirty="0" smtClean="0"/>
              <a:t>of paying for journal publication, while still providing institutional support</a:t>
            </a:r>
          </a:p>
          <a:p>
            <a:endParaRPr lang="en-US" dirty="0" smtClean="0"/>
          </a:p>
          <a:p>
            <a:pPr lvl="1"/>
            <a:r>
              <a:rPr lang="en-US" b="1" dirty="0">
                <a:solidFill>
                  <a:srgbClr val="EF6A07"/>
                </a:solidFill>
              </a:rPr>
              <a:t>Incorporate research funding </a:t>
            </a:r>
            <a:r>
              <a:rPr lang="en-US" dirty="0" smtClean="0"/>
              <a:t>into the payment stream</a:t>
            </a:r>
          </a:p>
          <a:p>
            <a:endParaRPr lang="en-US" dirty="0" smtClean="0"/>
          </a:p>
          <a:p>
            <a:r>
              <a:rPr lang="en-US" b="1" dirty="0" smtClean="0"/>
              <a:t>Gather information </a:t>
            </a:r>
            <a:r>
              <a:rPr lang="en-US" dirty="0" smtClean="0"/>
              <a:t>to advance our understanding and inform future OA transition efforts</a:t>
            </a:r>
            <a:endParaRPr lang="en-US" dirty="0"/>
          </a:p>
        </p:txBody>
      </p:sp>
    </p:spTree>
    <p:extLst>
      <p:ext uri="{BB962C8B-B14F-4D97-AF65-F5344CB8AC3E}">
        <p14:creationId xmlns:p14="http://schemas.microsoft.com/office/powerpoint/2010/main" val="1840968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2060"/>
                </a:solidFill>
              </a:rPr>
              <a:t>What will author participation look like?</a:t>
            </a:r>
            <a:endParaRPr lang="en-US" dirty="0">
              <a:solidFill>
                <a:srgbClr val="002060"/>
              </a:solidFill>
            </a:endParaRPr>
          </a:p>
        </p:txBody>
      </p:sp>
      <p:sp>
        <p:nvSpPr>
          <p:cNvPr id="3" name="Content Placeholder 2"/>
          <p:cNvSpPr>
            <a:spLocks noGrp="1"/>
          </p:cNvSpPr>
          <p:nvPr>
            <p:ph sz="half" idx="1"/>
          </p:nvPr>
        </p:nvSpPr>
        <p:spPr>
          <a:xfrm>
            <a:off x="228600" y="1276350"/>
            <a:ext cx="4648200" cy="3943350"/>
          </a:xfrm>
        </p:spPr>
        <p:txBody>
          <a:bodyPr>
            <a:noAutofit/>
          </a:bodyPr>
          <a:lstStyle/>
          <a:p>
            <a:pPr marL="0" indent="0">
              <a:buNone/>
            </a:pPr>
            <a:r>
              <a:rPr lang="en-US" sz="1400" b="1" dirty="0" smtClean="0"/>
              <a:t>UC Libraries partially subsidize </a:t>
            </a:r>
            <a:r>
              <a:rPr lang="en-US" sz="1400" b="1" dirty="0"/>
              <a:t>each </a:t>
            </a:r>
            <a:r>
              <a:rPr lang="en-US" sz="1400" b="1" dirty="0" smtClean="0"/>
              <a:t>APC</a:t>
            </a:r>
            <a:r>
              <a:rPr lang="en-US" sz="1200" dirty="0" smtClean="0"/>
              <a:t> </a:t>
            </a:r>
            <a:r>
              <a:rPr lang="en-US" sz="1200" dirty="0"/>
              <a:t> </a:t>
            </a:r>
            <a:endParaRPr lang="en-US" sz="1200" dirty="0" smtClean="0"/>
          </a:p>
          <a:p>
            <a:pPr fontAlgn="base"/>
            <a:r>
              <a:rPr lang="en-US" sz="1400" dirty="0" smtClean="0"/>
              <a:t>Subsidies </a:t>
            </a:r>
            <a:r>
              <a:rPr lang="en-US" sz="1400" dirty="0"/>
              <a:t>are paid directly to </a:t>
            </a:r>
            <a:r>
              <a:rPr lang="en-US" sz="1400" dirty="0" smtClean="0"/>
              <a:t>the publisher, at </a:t>
            </a:r>
            <a:r>
              <a:rPr lang="en-US" sz="1400" dirty="0"/>
              <a:t>the </a:t>
            </a:r>
            <a:r>
              <a:rPr lang="en-US" sz="1400" dirty="0" smtClean="0"/>
              <a:t/>
            </a:r>
            <a:br>
              <a:rPr lang="en-US" sz="1400" dirty="0" smtClean="0"/>
            </a:br>
            <a:r>
              <a:rPr lang="en-US" sz="1400" dirty="0" smtClean="0"/>
              <a:t>start </a:t>
            </a:r>
            <a:r>
              <a:rPr lang="en-US" sz="1400" dirty="0"/>
              <a:t>of the year </a:t>
            </a:r>
            <a:r>
              <a:rPr lang="en-US" sz="1400" dirty="0" smtClean="0"/>
              <a:t>or periodically (based </a:t>
            </a:r>
            <a:r>
              <a:rPr lang="en-US" sz="1400" dirty="0"/>
              <a:t>on </a:t>
            </a:r>
            <a:r>
              <a:rPr lang="en-US" sz="1400" dirty="0" smtClean="0"/>
              <a:t/>
            </a:r>
            <a:br>
              <a:rPr lang="en-US" sz="1400" dirty="0" smtClean="0"/>
            </a:br>
            <a:r>
              <a:rPr lang="en-US" sz="1400" dirty="0" smtClean="0"/>
              <a:t>estimates </a:t>
            </a:r>
            <a:r>
              <a:rPr lang="en-US" sz="1400" dirty="0"/>
              <a:t>of publication volume for the year)</a:t>
            </a:r>
          </a:p>
          <a:p>
            <a:endParaRPr lang="en-US" sz="1050" dirty="0" smtClean="0"/>
          </a:p>
          <a:p>
            <a:pPr marL="0" indent="0">
              <a:buNone/>
            </a:pPr>
            <a:r>
              <a:rPr lang="en-US" sz="1400" b="1" dirty="0" smtClean="0"/>
              <a:t>UC corresponding </a:t>
            </a:r>
            <a:r>
              <a:rPr lang="en-US" sz="1400" b="1" dirty="0"/>
              <a:t>authors </a:t>
            </a:r>
            <a:r>
              <a:rPr lang="en-US" sz="1400" b="1" dirty="0" smtClean="0"/>
              <a:t>pay </a:t>
            </a:r>
            <a:r>
              <a:rPr lang="en-US" sz="1400" b="1" dirty="0"/>
              <a:t>the remainder of the </a:t>
            </a:r>
            <a:r>
              <a:rPr lang="en-US" sz="1400" b="1" dirty="0" smtClean="0"/>
              <a:t/>
            </a:r>
            <a:br>
              <a:rPr lang="en-US" sz="1400" b="1" dirty="0" smtClean="0"/>
            </a:br>
            <a:r>
              <a:rPr lang="en-US" sz="1400" b="1" dirty="0" smtClean="0"/>
              <a:t>APC </a:t>
            </a:r>
            <a:r>
              <a:rPr lang="en-US" sz="1400" b="1" dirty="0"/>
              <a:t>at the time of </a:t>
            </a:r>
            <a:r>
              <a:rPr lang="en-US" sz="1400" b="1" dirty="0" smtClean="0"/>
              <a:t>acceptance</a:t>
            </a:r>
            <a:r>
              <a:rPr lang="en-US" sz="1400" dirty="0" smtClean="0"/>
              <a:t> </a:t>
            </a:r>
            <a:r>
              <a:rPr lang="en-US" sz="1400" dirty="0"/>
              <a:t> </a:t>
            </a:r>
            <a:endParaRPr lang="en-US" sz="1400" dirty="0" smtClean="0"/>
          </a:p>
          <a:p>
            <a:r>
              <a:rPr lang="en-US" sz="1400" dirty="0" smtClean="0"/>
              <a:t>Authors </a:t>
            </a:r>
            <a:r>
              <a:rPr lang="en-US" sz="1400" dirty="0"/>
              <a:t>with grant funding are asked to make use </a:t>
            </a:r>
            <a:r>
              <a:rPr lang="en-US" sz="1400" dirty="0" smtClean="0"/>
              <a:t/>
            </a:r>
            <a:br>
              <a:rPr lang="en-US" sz="1400" dirty="0" smtClean="0"/>
            </a:br>
            <a:r>
              <a:rPr lang="en-US" sz="1400" dirty="0" smtClean="0"/>
              <a:t>of </a:t>
            </a:r>
            <a:r>
              <a:rPr lang="en-US" sz="1400" dirty="0"/>
              <a:t>those </a:t>
            </a:r>
            <a:r>
              <a:rPr lang="en-US" sz="1400" dirty="0" smtClean="0"/>
              <a:t>funds</a:t>
            </a:r>
            <a:endParaRPr lang="en-US" sz="800" dirty="0" smtClean="0"/>
          </a:p>
          <a:p>
            <a:r>
              <a:rPr lang="en-US" sz="1400" dirty="0" smtClean="0"/>
              <a:t>Authors </a:t>
            </a:r>
            <a:r>
              <a:rPr lang="en-US" sz="1400" dirty="0"/>
              <a:t>without grant funding are able to request </a:t>
            </a:r>
            <a:r>
              <a:rPr lang="en-US" sz="1400" dirty="0" smtClean="0"/>
              <a:t>support from </a:t>
            </a:r>
            <a:r>
              <a:rPr lang="en-US" sz="1400" dirty="0"/>
              <a:t>a newly-established </a:t>
            </a:r>
            <a:r>
              <a:rPr lang="en-US" sz="1400" dirty="0" smtClean="0"/>
              <a:t>Library OA fund </a:t>
            </a:r>
            <a:endParaRPr lang="en-US" sz="700" dirty="0" smtClean="0"/>
          </a:p>
          <a:p>
            <a:r>
              <a:rPr lang="en-US" sz="1400" dirty="0" smtClean="0"/>
              <a:t>Authors can opt out of participation and publish </a:t>
            </a:r>
            <a:br>
              <a:rPr lang="en-US" sz="1400" dirty="0" smtClean="0"/>
            </a:br>
            <a:r>
              <a:rPr lang="en-US" sz="1400" dirty="0" smtClean="0"/>
              <a:t>their articles as closed-access only if wanted</a:t>
            </a:r>
            <a:br>
              <a:rPr lang="en-US" sz="1400" dirty="0" smtClean="0"/>
            </a:br>
            <a:endParaRPr lang="en-US" sz="1050" dirty="0" smtClean="0"/>
          </a:p>
          <a:p>
            <a:pPr marL="0" indent="0">
              <a:buNone/>
            </a:pPr>
            <a:r>
              <a:rPr lang="en-US" sz="1400" b="1" i="1" dirty="0" smtClean="0">
                <a:solidFill>
                  <a:srgbClr val="EF6A07"/>
                </a:solidFill>
              </a:rPr>
              <a:t>Total costs are controlled to manage risk on both </a:t>
            </a:r>
            <a:br>
              <a:rPr lang="en-US" sz="1400" b="1" i="1" dirty="0" smtClean="0">
                <a:solidFill>
                  <a:srgbClr val="EF6A07"/>
                </a:solidFill>
              </a:rPr>
            </a:br>
            <a:r>
              <a:rPr lang="en-US" sz="1400" b="1" i="1" dirty="0" smtClean="0">
                <a:solidFill>
                  <a:srgbClr val="EF6A07"/>
                </a:solidFill>
              </a:rPr>
              <a:t>sides, with a goal of eventual transition to a full APC model </a:t>
            </a:r>
            <a:r>
              <a:rPr lang="en-US" sz="1400" b="1" dirty="0">
                <a:solidFill>
                  <a:srgbClr val="EF6A07"/>
                </a:solidFill>
              </a:rPr>
              <a:t/>
            </a:r>
            <a:br>
              <a:rPr lang="en-US" sz="1400" b="1" dirty="0">
                <a:solidFill>
                  <a:srgbClr val="EF6A07"/>
                </a:solidFill>
              </a:rPr>
            </a:br>
            <a:endParaRPr lang="en-US" sz="800" b="1" dirty="0">
              <a:solidFill>
                <a:srgbClr val="EF6A07"/>
              </a:solidFill>
            </a:endParaRPr>
          </a:p>
        </p:txBody>
      </p:sp>
      <p:sp>
        <p:nvSpPr>
          <p:cNvPr id="4" name="Content Placeholder 3"/>
          <p:cNvSpPr>
            <a:spLocks noGrp="1"/>
          </p:cNvSpPr>
          <p:nvPr>
            <p:ph sz="half" idx="2"/>
          </p:nvPr>
        </p:nvSpPr>
        <p:spPr>
          <a:xfrm>
            <a:off x="4648200" y="1724894"/>
            <a:ext cx="4343400" cy="2980459"/>
          </a:xfrm>
          <a:ln w="25400">
            <a:solidFill>
              <a:schemeClr val="tx1"/>
            </a:solidFill>
          </a:ln>
        </p:spPr>
        <p:txBody>
          <a:bodyPr>
            <a:normAutofit/>
          </a:bodyPr>
          <a:lstStyle/>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09750"/>
            <a:ext cx="41910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724400" y="1809750"/>
            <a:ext cx="1676400" cy="1600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34651" y="1809750"/>
            <a:ext cx="1880755" cy="1752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0" y="3181352"/>
            <a:ext cx="1562100" cy="144780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89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3" presetClass="emph" presetSubtype="1" nodeType="withEffect">
                                  <p:stCondLst>
                                    <p:cond delay="0"/>
                                  </p:stCondLst>
                                  <p:childTnLst>
                                    <p:set>
                                      <p:cBhvr override="childStyle">
                                        <p:cTn id="8" dur="indefinite"/>
                                        <p:tgtEl>
                                          <p:spTgt spid="3">
                                            <p:txEl>
                                              <p:pRg st="0" end="0"/>
                                            </p:txEl>
                                          </p:spTgt>
                                        </p:tgtEl>
                                        <p:attrNameLst>
                                          <p:attrName>style.color</p:attrName>
                                        </p:attrNameLst>
                                      </p:cBhvr>
                                      <p:to>
                                        <p:clrVal>
                                          <a:srgbClr val="FE2110"/>
                                        </p:clrVal>
                                      </p:to>
                                    </p:set>
                                  </p:childTnLst>
                                  <p:subTnLst>
                                    <p:animClr clrSpc="rgb" dir="cw">
                                      <p:cBhvr override="childStyle">
                                        <p:cTn dur="1" fill="hold" display="0" masterRel="nextClick" afterEffect="1"/>
                                        <p:tgtEl>
                                          <p:spTgt spid="3">
                                            <p:txEl>
                                              <p:pRg st="0" end="0"/>
                                            </p:txEl>
                                          </p:spTgt>
                                        </p:tgtEl>
                                        <p:attrNameLst>
                                          <p:attrName>ppt_c</p:attrName>
                                        </p:attrNameLst>
                                      </p:cBhvr>
                                      <p:to>
                                        <a:srgbClr val="00000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3" presetID="3" presetClass="emph" presetSubtype="1" nodeType="withEffect">
                                  <p:stCondLst>
                                    <p:cond delay="0"/>
                                  </p:stCondLst>
                                  <p:childTnLst>
                                    <p:set>
                                      <p:cBhvr override="childStyle">
                                        <p:cTn id="14" dur="indefinite"/>
                                        <p:tgtEl>
                                          <p:spTgt spid="3">
                                            <p:txEl>
                                              <p:pRg st="3" end="3"/>
                                            </p:txEl>
                                          </p:spTgt>
                                        </p:tgtEl>
                                        <p:attrNameLst>
                                          <p:attrName>style.color</p:attrName>
                                        </p:attrNameLst>
                                      </p:cBhvr>
                                      <p:to>
                                        <p:clrVal>
                                          <a:srgbClr val="FE2110"/>
                                        </p:clrVal>
                                      </p:to>
                                    </p:set>
                                  </p:childTnLst>
                                  <p:subTnLst>
                                    <p:animClr clrSpc="rgb" dir="cw">
                                      <p:cBhvr override="childStyle">
                                        <p:cTn dur="1" fill="hold" display="0" masterRel="nextClick" afterEffect="1"/>
                                        <p:tgtEl>
                                          <p:spTgt spid="3">
                                            <p:txEl>
                                              <p:pRg st="3" end="3"/>
                                            </p:txEl>
                                          </p:spTgt>
                                        </p:tgtEl>
                                        <p:attrNameLst>
                                          <p:attrName>ppt_c</p:attrName>
                                        </p:attrNameLst>
                                      </p:cBhvr>
                                      <p:to>
                                        <a:srgbClr val="00000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9" presetID="3" presetClass="emph" presetSubtype="1" nodeType="withEffect">
                                  <p:stCondLst>
                                    <p:cond delay="0"/>
                                  </p:stCondLst>
                                  <p:childTnLst>
                                    <p:set>
                                      <p:cBhvr override="childStyle">
                                        <p:cTn id="20" dur="indefinite"/>
                                        <p:tgtEl>
                                          <p:spTgt spid="3">
                                            <p:txEl>
                                              <p:pRg st="5" end="5"/>
                                            </p:txEl>
                                          </p:spTgt>
                                        </p:tgtEl>
                                        <p:attrNameLst>
                                          <p:attrName>style.color</p:attrName>
                                        </p:attrNameLst>
                                      </p:cBhvr>
                                      <p:to>
                                        <p:clrVal>
                                          <a:srgbClr val="FE2110"/>
                                        </p:clrVal>
                                      </p:to>
                                    </p:set>
                                  </p:childTnLst>
                                  <p:subTnLst>
                                    <p:animClr clrSpc="rgb" dir="cw">
                                      <p:cBhvr override="childStyle">
                                        <p:cTn dur="1" fill="hold" display="0" masterRel="nextClick" afterEffect="1"/>
                                        <p:tgtEl>
                                          <p:spTgt spid="3">
                                            <p:txEl>
                                              <p:pRg st="5" end="5"/>
                                            </p:txEl>
                                          </p:spTgt>
                                        </p:tgtEl>
                                        <p:attrNameLst>
                                          <p:attrName>ppt_c</p:attrName>
                                        </p:attrNameLst>
                                      </p:cBhvr>
                                      <p:to>
                                        <a:srgbClr val="000000"/>
                                      </p:to>
                                    </p:animClr>
                                  </p:subTnLst>
                                </p:cTn>
                              </p:par>
                            </p:childTnLst>
                          </p:cTn>
                        </p:par>
                      </p:childTnLst>
                    </p:cTn>
                  </p:par>
                  <p:par>
                    <p:cTn id="21" fill="hold">
                      <p:stCondLst>
                        <p:cond delay="indefinite"/>
                      </p:stCondLst>
                      <p:childTnLst>
                        <p:par>
                          <p:cTn id="22" fill="hold">
                            <p:stCondLst>
                              <p:cond delay="0"/>
                            </p:stCondLst>
                            <p:childTnLst>
                              <p:par>
                                <p:cTn id="23" presetID="3" presetClass="emph" presetSubtype="1" nodeType="clickEffect">
                                  <p:stCondLst>
                                    <p:cond delay="0"/>
                                  </p:stCondLst>
                                  <p:childTnLst>
                                    <p:set>
                                      <p:cBhvr override="childStyle">
                                        <p:cTn id="24" dur="indefinite"/>
                                        <p:tgtEl>
                                          <p:spTgt spid="3">
                                            <p:txEl>
                                              <p:pRg st="6" end="6"/>
                                            </p:txEl>
                                          </p:spTgt>
                                        </p:tgtEl>
                                        <p:attrNameLst>
                                          <p:attrName>style.color</p:attrName>
                                        </p:attrNameLst>
                                      </p:cBhvr>
                                      <p:to>
                                        <p:clrVal>
                                          <a:srgbClr val="FE211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002060"/>
                </a:solidFill>
              </a:rPr>
              <a:t>Key Benefits for Authors</a:t>
            </a:r>
            <a:endParaRPr lang="en-US" dirty="0">
              <a:solidFill>
                <a:srgbClr val="002060"/>
              </a:solidFill>
            </a:endParaRPr>
          </a:p>
        </p:txBody>
      </p:sp>
      <p:sp>
        <p:nvSpPr>
          <p:cNvPr id="6" name="Content Placeholder 5"/>
          <p:cNvSpPr>
            <a:spLocks noGrp="1"/>
          </p:cNvSpPr>
          <p:nvPr>
            <p:ph idx="1"/>
          </p:nvPr>
        </p:nvSpPr>
        <p:spPr>
          <a:xfrm>
            <a:off x="457200" y="1387078"/>
            <a:ext cx="8229600" cy="3394472"/>
          </a:xfrm>
        </p:spPr>
        <p:txBody>
          <a:bodyPr>
            <a:normAutofit fontScale="92500" lnSpcReduction="10000"/>
          </a:bodyPr>
          <a:lstStyle/>
          <a:p>
            <a:r>
              <a:rPr lang="en-US" sz="2900" dirty="0" smtClean="0"/>
              <a:t>Can make articles OA with publisher of choice</a:t>
            </a:r>
          </a:p>
          <a:p>
            <a:endParaRPr lang="en-US" sz="2900" dirty="0" smtClean="0"/>
          </a:p>
          <a:p>
            <a:r>
              <a:rPr lang="en-US" sz="2900" dirty="0" smtClean="0"/>
              <a:t>Greatly reduced APC (due to library subsidy)</a:t>
            </a:r>
            <a:br>
              <a:rPr lang="en-US" sz="2900" dirty="0" smtClean="0"/>
            </a:br>
            <a:endParaRPr lang="en-US" sz="2900" dirty="0" smtClean="0"/>
          </a:p>
          <a:p>
            <a:pPr lvl="0"/>
            <a:r>
              <a:rPr lang="en-US" sz="2900" dirty="0" smtClean="0"/>
              <a:t>Library will cover </a:t>
            </a:r>
            <a:r>
              <a:rPr lang="en-US" sz="2900" dirty="0"/>
              <a:t>the </a:t>
            </a:r>
            <a:r>
              <a:rPr lang="en-US" sz="2900" dirty="0" smtClean="0"/>
              <a:t>full APC </a:t>
            </a:r>
            <a:r>
              <a:rPr lang="en-US" sz="2900" dirty="0"/>
              <a:t>if </a:t>
            </a:r>
            <a:r>
              <a:rPr lang="en-US" sz="2900" dirty="0" smtClean="0"/>
              <a:t>grants or other sources </a:t>
            </a:r>
            <a:r>
              <a:rPr lang="en-US" sz="2900" dirty="0"/>
              <a:t>of </a:t>
            </a:r>
            <a:r>
              <a:rPr lang="en-US" sz="2900" dirty="0" smtClean="0"/>
              <a:t>funding aren’t available</a:t>
            </a:r>
            <a:br>
              <a:rPr lang="en-US" sz="2900" dirty="0" smtClean="0"/>
            </a:br>
            <a:endParaRPr lang="en-US" sz="2900" dirty="0" smtClean="0"/>
          </a:p>
          <a:p>
            <a:r>
              <a:rPr lang="en-US" sz="2900" dirty="0" smtClean="0"/>
              <a:t>Can choose not to participate if wanted</a:t>
            </a:r>
          </a:p>
          <a:p>
            <a:endParaRPr lang="en-US" dirty="0" smtClean="0"/>
          </a:p>
          <a:p>
            <a:endParaRPr lang="en-US" dirty="0"/>
          </a:p>
        </p:txBody>
      </p:sp>
    </p:spTree>
    <p:extLst>
      <p:ext uri="{BB962C8B-B14F-4D97-AF65-F5344CB8AC3E}">
        <p14:creationId xmlns:p14="http://schemas.microsoft.com/office/powerpoint/2010/main" val="2997969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Key Benefits for UC</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dirty="0" smtClean="0"/>
              <a:t>Wider dissemination of UC research</a:t>
            </a:r>
            <a:br>
              <a:rPr lang="en-US" dirty="0" smtClean="0"/>
            </a:br>
            <a:endParaRPr lang="en-US" dirty="0" smtClean="0"/>
          </a:p>
          <a:p>
            <a:r>
              <a:rPr lang="en-US" dirty="0" smtClean="0"/>
              <a:t>Eliminate double-dipping OA payments to subscription publishers</a:t>
            </a:r>
            <a:br>
              <a:rPr lang="en-US" dirty="0" smtClean="0"/>
            </a:br>
            <a:endParaRPr lang="en-US" dirty="0" smtClean="0"/>
          </a:p>
          <a:p>
            <a:r>
              <a:rPr lang="en-US" dirty="0" smtClean="0"/>
              <a:t>Use of grant funds should reduce university’s direct costs</a:t>
            </a:r>
            <a:br>
              <a:rPr lang="en-US" dirty="0" smtClean="0"/>
            </a:br>
            <a:endParaRPr lang="en-US" dirty="0" smtClean="0"/>
          </a:p>
          <a:p>
            <a:r>
              <a:rPr lang="en-US" dirty="0" smtClean="0"/>
              <a:t>Exercise national leadership in fostering open access</a:t>
            </a:r>
            <a:endParaRPr lang="en-US" dirty="0"/>
          </a:p>
        </p:txBody>
      </p:sp>
    </p:spTree>
    <p:extLst>
      <p:ext uri="{BB962C8B-B14F-4D97-AF65-F5344CB8AC3E}">
        <p14:creationId xmlns:p14="http://schemas.microsoft.com/office/powerpoint/2010/main" val="1684631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002060"/>
                </a:solidFill>
              </a:rPr>
              <a:t>Key Issues for Libraries</a:t>
            </a:r>
            <a:endParaRPr lang="en-US" dirty="0">
              <a:solidFill>
                <a:srgbClr val="002060"/>
              </a:solidFill>
            </a:endParaRPr>
          </a:p>
        </p:txBody>
      </p:sp>
      <p:sp>
        <p:nvSpPr>
          <p:cNvPr id="6" name="Content Placeholder 5"/>
          <p:cNvSpPr>
            <a:spLocks noGrp="1"/>
          </p:cNvSpPr>
          <p:nvPr>
            <p:ph idx="1"/>
          </p:nvPr>
        </p:nvSpPr>
        <p:spPr>
          <a:xfrm>
            <a:off x="457200" y="1387078"/>
            <a:ext cx="8229600" cy="3394472"/>
          </a:xfrm>
        </p:spPr>
        <p:txBody>
          <a:bodyPr>
            <a:normAutofit fontScale="85000" lnSpcReduction="20000"/>
          </a:bodyPr>
          <a:lstStyle/>
          <a:p>
            <a:r>
              <a:rPr lang="en-US" sz="2900" dirty="0" smtClean="0"/>
              <a:t>Let’s not agree to high APCs!</a:t>
            </a:r>
            <a:endParaRPr lang="en-US" sz="2900" dirty="0" smtClean="0"/>
          </a:p>
          <a:p>
            <a:pPr lvl="1"/>
            <a:r>
              <a:rPr lang="en-US" sz="2500" dirty="0" smtClean="0"/>
              <a:t>Make reasonable APCs a decision point / deal breaker</a:t>
            </a:r>
          </a:p>
          <a:p>
            <a:endParaRPr lang="en-US" sz="2900" dirty="0" smtClean="0"/>
          </a:p>
          <a:p>
            <a:pPr lvl="0"/>
            <a:r>
              <a:rPr lang="en-US" sz="2900" dirty="0" smtClean="0"/>
              <a:t>For large research institutions:  costs </a:t>
            </a:r>
            <a:r>
              <a:rPr lang="en-US" sz="2900" dirty="0" smtClean="0"/>
              <a:t>could go </a:t>
            </a:r>
            <a:r>
              <a:rPr lang="en-US" sz="2900" dirty="0" smtClean="0"/>
              <a:t>up eventually (covered via grant funds)</a:t>
            </a:r>
          </a:p>
          <a:p>
            <a:pPr lvl="1"/>
            <a:r>
              <a:rPr lang="en-US" sz="2500" dirty="0" smtClean="0"/>
              <a:t>But, </a:t>
            </a:r>
            <a:r>
              <a:rPr lang="en-US" sz="2500" dirty="0" smtClean="0"/>
              <a:t>let’s not accept higher costs unless they’re offset by lower revenue elsewhere – there’s enough money in the system!</a:t>
            </a:r>
            <a:r>
              <a:rPr lang="en-US" sz="2500" dirty="0" smtClean="0"/>
              <a:t/>
            </a:r>
            <a:br>
              <a:rPr lang="en-US" sz="2500" dirty="0" smtClean="0"/>
            </a:br>
            <a:endParaRPr lang="en-US" sz="2500" dirty="0" smtClean="0"/>
          </a:p>
          <a:p>
            <a:r>
              <a:rPr lang="en-US" sz="2900" dirty="0" smtClean="0"/>
              <a:t>Full transition is an eventual goal – but it may not be feasible in the short </a:t>
            </a:r>
            <a:r>
              <a:rPr lang="en-US" sz="2900" dirty="0" smtClean="0"/>
              <a:t>term</a:t>
            </a:r>
            <a:endParaRPr lang="en-US" sz="2900" dirty="0" smtClean="0"/>
          </a:p>
          <a:p>
            <a:endParaRPr lang="en-US" dirty="0" smtClean="0"/>
          </a:p>
          <a:p>
            <a:endParaRPr lang="en-US" dirty="0"/>
          </a:p>
        </p:txBody>
      </p:sp>
    </p:spTree>
    <p:extLst>
      <p:ext uri="{BB962C8B-B14F-4D97-AF65-F5344CB8AC3E}">
        <p14:creationId xmlns:p14="http://schemas.microsoft.com/office/powerpoint/2010/main" val="1407160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solidFill>
                  <a:srgbClr val="002060"/>
                </a:solidFill>
              </a:rPr>
              <a:t>Getting Faculty and Administrative Buy-In</a:t>
            </a:r>
          </a:p>
        </p:txBody>
      </p:sp>
      <p:sp>
        <p:nvSpPr>
          <p:cNvPr id="6" name="Content Placeholder 5"/>
          <p:cNvSpPr>
            <a:spLocks noGrp="1"/>
          </p:cNvSpPr>
          <p:nvPr>
            <p:ph idx="1"/>
          </p:nvPr>
        </p:nvSpPr>
        <p:spPr>
          <a:xfrm>
            <a:off x="457200" y="1276350"/>
            <a:ext cx="8229600" cy="3657599"/>
          </a:xfrm>
        </p:spPr>
        <p:txBody>
          <a:bodyPr>
            <a:normAutofit fontScale="62500" lnSpcReduction="20000"/>
          </a:bodyPr>
          <a:lstStyle/>
          <a:p>
            <a:r>
              <a:rPr lang="en-US" sz="3200" b="1" dirty="0" smtClean="0">
                <a:solidFill>
                  <a:srgbClr val="EF6A07"/>
                </a:solidFill>
              </a:rPr>
              <a:t>Multiple successive </a:t>
            </a:r>
            <a:r>
              <a:rPr lang="en-US" sz="3200" b="1" dirty="0">
                <a:solidFill>
                  <a:srgbClr val="EF6A07"/>
                </a:solidFill>
              </a:rPr>
              <a:t>presentations to </a:t>
            </a:r>
            <a:r>
              <a:rPr lang="en-US" sz="3200" b="1" dirty="0" err="1">
                <a:solidFill>
                  <a:srgbClr val="EF6A07"/>
                </a:solidFill>
              </a:rPr>
              <a:t>systemwide</a:t>
            </a:r>
            <a:r>
              <a:rPr lang="en-US" sz="3200" b="1" dirty="0">
                <a:solidFill>
                  <a:srgbClr val="EF6A07"/>
                </a:solidFill>
              </a:rPr>
              <a:t> leadership committees over the past two years</a:t>
            </a:r>
          </a:p>
          <a:p>
            <a:pPr lvl="1"/>
            <a:r>
              <a:rPr lang="en-US" sz="2600" dirty="0" smtClean="0"/>
              <a:t>Pay It Forward, OA2020 pros/cons, specific offsetting models</a:t>
            </a:r>
          </a:p>
          <a:p>
            <a:pPr lvl="1"/>
            <a:r>
              <a:rPr lang="en-US" sz="2600" dirty="0"/>
              <a:t>Academic Senate Faculty Library Committee </a:t>
            </a:r>
          </a:p>
          <a:p>
            <a:pPr lvl="1"/>
            <a:r>
              <a:rPr lang="en-US" sz="2600" dirty="0"/>
              <a:t>Provost-level Scholarly Communication Committee</a:t>
            </a:r>
          </a:p>
          <a:p>
            <a:pPr lvl="1"/>
            <a:r>
              <a:rPr lang="en-US" sz="2600" dirty="0"/>
              <a:t>Council of University Librarians</a:t>
            </a:r>
          </a:p>
          <a:p>
            <a:pPr lvl="1"/>
            <a:endParaRPr lang="en-US" sz="2600" dirty="0" smtClean="0"/>
          </a:p>
          <a:p>
            <a:r>
              <a:rPr lang="en-US" sz="3200" b="1" dirty="0" smtClean="0">
                <a:solidFill>
                  <a:srgbClr val="EF6A07"/>
                </a:solidFill>
              </a:rPr>
              <a:t>Supportive </a:t>
            </a:r>
            <a:r>
              <a:rPr lang="en-US" sz="3200" b="1" dirty="0">
                <a:solidFill>
                  <a:srgbClr val="EF6A07"/>
                </a:solidFill>
              </a:rPr>
              <a:t>faculty leadership has been </a:t>
            </a:r>
            <a:r>
              <a:rPr lang="en-US" sz="3200" b="1" dirty="0" smtClean="0">
                <a:solidFill>
                  <a:srgbClr val="EF6A07"/>
                </a:solidFill>
              </a:rPr>
              <a:t>key </a:t>
            </a:r>
            <a:endParaRPr lang="en-US" sz="3200" b="1" dirty="0">
              <a:solidFill>
                <a:srgbClr val="EF6A07"/>
              </a:solidFill>
            </a:endParaRPr>
          </a:p>
          <a:p>
            <a:pPr lvl="1"/>
            <a:r>
              <a:rPr lang="en-US" sz="2600" dirty="0" smtClean="0"/>
              <a:t>OA2020 discussed by all campus faculty library committees </a:t>
            </a:r>
            <a:r>
              <a:rPr lang="en-US" sz="2600" dirty="0"/>
              <a:t>– </a:t>
            </a:r>
            <a:r>
              <a:rPr lang="en-US" sz="2600" dirty="0" smtClean="0"/>
              <a:t>most have voted explicitly to support – 6 campuses have officially signed</a:t>
            </a:r>
          </a:p>
          <a:p>
            <a:pPr lvl="1"/>
            <a:r>
              <a:rPr lang="en-US" sz="2600" dirty="0" smtClean="0"/>
              <a:t>Faculty </a:t>
            </a:r>
            <a:r>
              <a:rPr lang="en-US" sz="2600" dirty="0"/>
              <a:t>desire to move from green OA policies to more direct OA</a:t>
            </a:r>
          </a:p>
          <a:p>
            <a:pPr lvl="1"/>
            <a:endParaRPr lang="en-US" dirty="0" smtClean="0"/>
          </a:p>
          <a:p>
            <a:r>
              <a:rPr lang="en-US" sz="3200" b="1" dirty="0" smtClean="0">
                <a:solidFill>
                  <a:srgbClr val="EF6A07"/>
                </a:solidFill>
              </a:rPr>
              <a:t>Signoff on CDL’s offsetting design obtained from all three committees in Q1 2018</a:t>
            </a:r>
          </a:p>
        </p:txBody>
      </p:sp>
    </p:spTree>
    <p:extLst>
      <p:ext uri="{BB962C8B-B14F-4D97-AF65-F5344CB8AC3E}">
        <p14:creationId xmlns:p14="http://schemas.microsoft.com/office/powerpoint/2010/main" val="164175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Next Steps</a:t>
            </a:r>
            <a:endParaRPr lang="en-US" dirty="0">
              <a:solidFill>
                <a:srgbClr val="002060"/>
              </a:solidFill>
            </a:endParaRPr>
          </a:p>
        </p:txBody>
      </p:sp>
      <p:sp>
        <p:nvSpPr>
          <p:cNvPr id="3" name="Content Placeholder 2"/>
          <p:cNvSpPr>
            <a:spLocks noGrp="1"/>
          </p:cNvSpPr>
          <p:nvPr>
            <p:ph idx="1"/>
          </p:nvPr>
        </p:nvSpPr>
        <p:spPr/>
        <p:txBody>
          <a:bodyPr>
            <a:normAutofit fontScale="85000" lnSpcReduction="10000"/>
          </a:bodyPr>
          <a:lstStyle/>
          <a:p>
            <a:r>
              <a:rPr lang="en-US" dirty="0" smtClean="0"/>
              <a:t>Negotiate agreements with publishers</a:t>
            </a:r>
          </a:p>
          <a:p>
            <a:pPr lvl="1"/>
            <a:r>
              <a:rPr lang="en-US" sz="2400" dirty="0" smtClean="0"/>
              <a:t>Many publisher conversations underway, with goodwill on all sides</a:t>
            </a:r>
          </a:p>
          <a:p>
            <a:pPr lvl="1"/>
            <a:r>
              <a:rPr lang="en-US" sz="2400" dirty="0" smtClean="0"/>
              <a:t>Our proposed design may require some publisher retooling</a:t>
            </a:r>
          </a:p>
          <a:p>
            <a:pPr lvl="1"/>
            <a:r>
              <a:rPr lang="en-US" sz="2400" dirty="0" smtClean="0"/>
              <a:t>Our libraries want to proceed cautiously – lots of details to be worked out</a:t>
            </a:r>
          </a:p>
          <a:p>
            <a:pPr lvl="1"/>
            <a:endParaRPr lang="en-US" dirty="0"/>
          </a:p>
          <a:p>
            <a:r>
              <a:rPr lang="en-US" dirty="0" smtClean="0"/>
              <a:t>Extensive faculty outreach</a:t>
            </a:r>
          </a:p>
          <a:p>
            <a:pPr lvl="1"/>
            <a:r>
              <a:rPr lang="en-US" dirty="0" smtClean="0"/>
              <a:t>Faculty leadership are supportive (nay, eager!), but there are lots of other folks to engage</a:t>
            </a:r>
            <a:br>
              <a:rPr lang="en-US" dirty="0" smtClean="0"/>
            </a:br>
            <a:endParaRPr lang="en-US" dirty="0" smtClean="0"/>
          </a:p>
          <a:p>
            <a:r>
              <a:rPr lang="en-US" dirty="0" smtClean="0"/>
              <a:t>Work with other libraries and stakeholders</a:t>
            </a:r>
          </a:p>
          <a:p>
            <a:pPr lvl="1"/>
            <a:r>
              <a:rPr lang="en-US" dirty="0" smtClean="0"/>
              <a:t>We need others to explore this path with us – join us in the discussion!</a:t>
            </a:r>
            <a:endParaRPr lang="en-US" dirty="0"/>
          </a:p>
        </p:txBody>
      </p:sp>
    </p:spTree>
    <p:extLst>
      <p:ext uri="{BB962C8B-B14F-4D97-AF65-F5344CB8AC3E}">
        <p14:creationId xmlns:p14="http://schemas.microsoft.com/office/powerpoint/2010/main" val="185892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2922" y="480841"/>
            <a:ext cx="7873331" cy="946515"/>
          </a:xfrm>
        </p:spPr>
        <p:txBody>
          <a:bodyPr/>
          <a:lstStyle/>
          <a:p>
            <a:pPr>
              <a:spcAft>
                <a:spcPts val="200"/>
              </a:spcAft>
            </a:pPr>
            <a:r>
              <a:rPr lang="en-US" sz="3200" b="1" dirty="0" smtClean="0">
                <a:solidFill>
                  <a:schemeClr val="accent2">
                    <a:lumMod val="50000"/>
                  </a:schemeClr>
                </a:solidFill>
              </a:rPr>
              <a:t>Momentum </a:t>
            </a:r>
            <a:r>
              <a:rPr lang="en-US" sz="3200" b="1" dirty="0" smtClean="0">
                <a:solidFill>
                  <a:schemeClr val="accent2">
                    <a:lumMod val="50000"/>
                  </a:schemeClr>
                </a:solidFill>
                <a:latin typeface="+mj-lt"/>
              </a:rPr>
              <a:t>through </a:t>
            </a:r>
            <a:r>
              <a:rPr lang="en-US" sz="3200" b="1" dirty="0">
                <a:solidFill>
                  <a:schemeClr val="accent2">
                    <a:lumMod val="50000"/>
                  </a:schemeClr>
                </a:solidFill>
                <a:latin typeface="+mj-lt"/>
              </a:rPr>
              <a:t>the coalition</a:t>
            </a:r>
          </a:p>
          <a:p>
            <a:pPr lvl="0">
              <a:spcAft>
                <a:spcPts val="200"/>
              </a:spcAft>
            </a:pPr>
            <a:endParaRPr lang="en-US" sz="3200" dirty="0">
              <a:solidFill>
                <a:srgbClr val="002060"/>
              </a:solidFill>
            </a:endParaRPr>
          </a:p>
        </p:txBody>
      </p:sp>
      <p:sp>
        <p:nvSpPr>
          <p:cNvPr id="5" name="Date Placeholder 4"/>
          <p:cNvSpPr>
            <a:spLocks noGrp="1"/>
          </p:cNvSpPr>
          <p:nvPr>
            <p:ph type="dt" sz="half" idx="10"/>
          </p:nvPr>
        </p:nvSpPr>
        <p:spPr>
          <a:prstGeom prst="rect">
            <a:avLst/>
          </a:prstGeom>
        </p:spPr>
        <p:txBody>
          <a:bodyPr/>
          <a:lstStyle/>
          <a:p>
            <a:fld id="{8426EF13-09AF-C341-B880-1533263B999E}" type="datetime1">
              <a:rPr lang="en-US" smtClean="0">
                <a:solidFill>
                  <a:srgbClr val="FFFFFF">
                    <a:lumMod val="50000"/>
                  </a:srgbClr>
                </a:solidFill>
              </a:rPr>
              <a:pPr/>
              <a:t>6/27/2018</a:t>
            </a:fld>
            <a:endParaRPr lang="en-US" dirty="0">
              <a:solidFill>
                <a:srgbClr val="FFFFFF">
                  <a:lumMod val="50000"/>
                </a:srgbClr>
              </a:solidFill>
            </a:endParaRPr>
          </a:p>
        </p:txBody>
      </p:sp>
      <p:sp>
        <p:nvSpPr>
          <p:cNvPr id="6" name="Slide Number Placeholder 5"/>
          <p:cNvSpPr>
            <a:spLocks noGrp="1"/>
          </p:cNvSpPr>
          <p:nvPr>
            <p:ph type="sldNum" sz="quarter" idx="12"/>
          </p:nvPr>
        </p:nvSpPr>
        <p:spPr>
          <a:prstGeom prst="rect">
            <a:avLst/>
          </a:prstGeom>
        </p:spPr>
        <p:txBody>
          <a:bodyPr/>
          <a:lstStyle/>
          <a:p>
            <a:fld id="{0FE39AC3-0E75-AD46-AE71-AE18BB921AE3}" type="slidenum">
              <a:rPr lang="en-US" smtClean="0">
                <a:solidFill>
                  <a:srgbClr val="FFFFFF">
                    <a:lumMod val="50000"/>
                  </a:srgbClr>
                </a:solidFill>
              </a:rPr>
              <a:pPr/>
              <a:t>3</a:t>
            </a:fld>
            <a:endParaRPr lang="en-US" dirty="0">
              <a:solidFill>
                <a:srgbClr val="FFFFFF">
                  <a:lumMod val="50000"/>
                </a:srgbClr>
              </a:solidFill>
            </a:endParaRPr>
          </a:p>
        </p:txBody>
      </p:sp>
      <p:sp>
        <p:nvSpPr>
          <p:cNvPr id="7" name="Content Placeholder 3"/>
          <p:cNvSpPr txBox="1">
            <a:spLocks/>
          </p:cNvSpPr>
          <p:nvPr/>
        </p:nvSpPr>
        <p:spPr>
          <a:xfrm>
            <a:off x="1550894" y="1488142"/>
            <a:ext cx="5997388" cy="2904564"/>
          </a:xfrm>
          <a:prstGeom prst="rect">
            <a:avLst/>
          </a:prstGeom>
        </p:spPr>
        <p:txBody>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a:p>
        </p:txBody>
      </p:sp>
      <p:sp>
        <p:nvSpPr>
          <p:cNvPr id="8" name="Content Placeholder 3"/>
          <p:cNvSpPr txBox="1">
            <a:spLocks/>
          </p:cNvSpPr>
          <p:nvPr/>
        </p:nvSpPr>
        <p:spPr>
          <a:xfrm>
            <a:off x="573740" y="884668"/>
            <a:ext cx="7628965" cy="453428"/>
          </a:xfrm>
          <a:prstGeom prst="rect">
            <a:avLst/>
          </a:prstGeom>
        </p:spPr>
        <p:txBody>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b="1" dirty="0">
              <a:latin typeface="Calibri" panose="020F0502020204030204" pitchFamily="34" charset="0"/>
            </a:endParaRPr>
          </a:p>
        </p:txBody>
      </p:sp>
      <p:sp>
        <p:nvSpPr>
          <p:cNvPr id="2" name="Rectangle 1"/>
          <p:cNvSpPr/>
          <p:nvPr/>
        </p:nvSpPr>
        <p:spPr>
          <a:xfrm>
            <a:off x="622978" y="1198253"/>
            <a:ext cx="7691382" cy="3416320"/>
          </a:xfrm>
          <a:prstGeom prst="rect">
            <a:avLst/>
          </a:prstGeom>
        </p:spPr>
        <p:txBody>
          <a:bodyPr wrap="square">
            <a:spAutoFit/>
          </a:bodyPr>
          <a:lstStyle/>
          <a:p>
            <a:pPr defTabSz="457200"/>
            <a:r>
              <a:rPr lang="en-US" dirty="0">
                <a:solidFill>
                  <a:srgbClr val="535353"/>
                </a:solidFill>
              </a:rPr>
              <a:t>Many within the scholarly community have been trying to achieve a large-scale transition to open access (“OA”) to scholarly literature for nearly twenty years. </a:t>
            </a:r>
            <a:endParaRPr lang="en-US" dirty="0" smtClean="0">
              <a:solidFill>
                <a:srgbClr val="535353"/>
              </a:solidFill>
            </a:endParaRPr>
          </a:p>
          <a:p>
            <a:pPr defTabSz="457200"/>
            <a:endParaRPr lang="en-US" dirty="0">
              <a:solidFill>
                <a:srgbClr val="535353"/>
              </a:solidFill>
            </a:endParaRPr>
          </a:p>
          <a:p>
            <a:pPr defTabSz="457200"/>
            <a:r>
              <a:rPr lang="en-US" dirty="0" smtClean="0">
                <a:solidFill>
                  <a:srgbClr val="535353"/>
                </a:solidFill>
              </a:rPr>
              <a:t>To </a:t>
            </a:r>
            <a:r>
              <a:rPr lang="en-US" dirty="0">
                <a:solidFill>
                  <a:srgbClr val="535353"/>
                </a:solidFill>
              </a:rPr>
              <a:t>date, only </a:t>
            </a:r>
            <a:r>
              <a:rPr lang="en-US" dirty="0" smtClean="0">
                <a:solidFill>
                  <a:srgbClr val="535353"/>
                </a:solidFill>
              </a:rPr>
              <a:t>around 15% of peer reviewed journal articles are published in fully open access journals</a:t>
            </a:r>
            <a:r>
              <a:rPr lang="en-US" b="1" dirty="0" smtClean="0">
                <a:solidFill>
                  <a:srgbClr val="535353"/>
                </a:solidFill>
              </a:rPr>
              <a:t>.</a:t>
            </a:r>
          </a:p>
          <a:p>
            <a:pPr defTabSz="457200"/>
            <a:endParaRPr lang="en-US" b="1" dirty="0">
              <a:solidFill>
                <a:srgbClr val="535353"/>
              </a:solidFill>
            </a:endParaRPr>
          </a:p>
          <a:p>
            <a:pPr defTabSz="457200"/>
            <a:r>
              <a:rPr lang="en-US" dirty="0" smtClean="0">
                <a:solidFill>
                  <a:srgbClr val="535353"/>
                </a:solidFill>
              </a:rPr>
              <a:t>At </a:t>
            </a:r>
            <a:r>
              <a:rPr lang="en-US" dirty="0">
                <a:solidFill>
                  <a:srgbClr val="535353"/>
                </a:solidFill>
              </a:rPr>
              <a:t>this rate, realizing a full OA scholarly universe could take decades. </a:t>
            </a:r>
            <a:endParaRPr lang="en-US" dirty="0" smtClean="0">
              <a:solidFill>
                <a:srgbClr val="535353"/>
              </a:solidFill>
            </a:endParaRPr>
          </a:p>
          <a:p>
            <a:pPr defTabSz="457200"/>
            <a:endParaRPr lang="en-US" dirty="0">
              <a:solidFill>
                <a:srgbClr val="535353"/>
              </a:solidFill>
            </a:endParaRPr>
          </a:p>
          <a:p>
            <a:pPr defTabSz="457200"/>
            <a:r>
              <a:rPr lang="en-US" dirty="0" smtClean="0">
                <a:solidFill>
                  <a:srgbClr val="535353"/>
                </a:solidFill>
              </a:rPr>
              <a:t>If </a:t>
            </a:r>
            <a:r>
              <a:rPr lang="en-US" dirty="0">
                <a:solidFill>
                  <a:srgbClr val="535353"/>
                </a:solidFill>
              </a:rPr>
              <a:t>we within the research community are going to accelerate progress toward free readership </a:t>
            </a:r>
            <a:r>
              <a:rPr lang="en-US" dirty="0" smtClean="0">
                <a:solidFill>
                  <a:srgbClr val="535353"/>
                </a:solidFill>
              </a:rPr>
              <a:t>for </a:t>
            </a:r>
            <a:r>
              <a:rPr lang="en-US" dirty="0">
                <a:solidFill>
                  <a:srgbClr val="535353"/>
                </a:solidFill>
              </a:rPr>
              <a:t>all, we must make critical choices about how we spend our money in supporting OA publishing </a:t>
            </a:r>
            <a:r>
              <a:rPr lang="en-US" dirty="0" smtClean="0">
                <a:solidFill>
                  <a:srgbClr val="535353"/>
                </a:solidFill>
              </a:rPr>
              <a:t>.</a:t>
            </a:r>
            <a:endParaRPr lang="en-US" dirty="0">
              <a:solidFill>
                <a:srgbClr val="535353"/>
              </a:solidFill>
            </a:endParaRPr>
          </a:p>
        </p:txBody>
      </p:sp>
    </p:spTree>
    <p:extLst>
      <p:ext uri="{BB962C8B-B14F-4D97-AF65-F5344CB8AC3E}">
        <p14:creationId xmlns:p14="http://schemas.microsoft.com/office/powerpoint/2010/main" val="3205708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32509"/>
            <a:ext cx="7229475" cy="409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3094" y="114300"/>
            <a:ext cx="8839200" cy="857250"/>
          </a:xfrm>
        </p:spPr>
        <p:txBody>
          <a:bodyPr>
            <a:normAutofit/>
          </a:bodyPr>
          <a:lstStyle/>
          <a:p>
            <a:r>
              <a:rPr lang="en-US" sz="3600" i="1" dirty="0" smtClean="0"/>
              <a:t>We’re keen to nurture other models as well!</a:t>
            </a:r>
            <a:endParaRPr lang="en-US" sz="3600" i="1" dirty="0"/>
          </a:p>
        </p:txBody>
      </p:sp>
    </p:spTree>
    <p:extLst>
      <p:ext uri="{BB962C8B-B14F-4D97-AF65-F5344CB8AC3E}">
        <p14:creationId xmlns:p14="http://schemas.microsoft.com/office/powerpoint/2010/main" val="134100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dwatters\Desktop\Infographics\System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539" y="546847"/>
            <a:ext cx="3413648" cy="38825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idx="4294967295"/>
          </p:nvPr>
        </p:nvSpPr>
        <p:spPr>
          <a:xfrm>
            <a:off x="0" y="285750"/>
            <a:ext cx="4953000" cy="4572000"/>
          </a:xfrm>
        </p:spPr>
        <p:txBody>
          <a:bodyPr>
            <a:normAutofit/>
          </a:bodyPr>
          <a:lstStyle/>
          <a:p>
            <a:pPr marL="285750" indent="-285750">
              <a:buFont typeface="Arial" panose="020B0604020202020204" pitchFamily="34" charset="0"/>
              <a:buChar char="•"/>
            </a:pPr>
            <a:r>
              <a:rPr lang="en-US" sz="2400" dirty="0" smtClean="0"/>
              <a:t>CCDO Questions and Discussion:</a:t>
            </a:r>
            <a:r>
              <a:rPr lang="en-US" sz="2000" dirty="0" smtClean="0"/>
              <a:t/>
            </a:r>
            <a:br>
              <a:rPr lang="en-US" sz="2000" dirty="0" smtClean="0"/>
            </a:br>
            <a:r>
              <a:rPr lang="en-US" sz="2000" dirty="0" smtClean="0"/>
              <a:t/>
            </a:r>
            <a:br>
              <a:rPr lang="en-US" sz="2000" dirty="0" smtClean="0"/>
            </a:br>
            <a:r>
              <a:rPr lang="en-US" sz="2000" dirty="0" smtClean="0"/>
              <a:t>What OA strategies are you pursuing?</a:t>
            </a:r>
            <a:br>
              <a:rPr lang="en-US" sz="2000" dirty="0" smtClean="0"/>
            </a:br>
            <a:r>
              <a:rPr lang="en-US" sz="2000" dirty="0" smtClean="0"/>
              <a:t/>
            </a:r>
            <a:br>
              <a:rPr lang="en-US" sz="2000" dirty="0" smtClean="0"/>
            </a:br>
            <a:r>
              <a:rPr lang="en-US" sz="2000" dirty="0"/>
              <a:t>Are any of you </a:t>
            </a:r>
            <a:r>
              <a:rPr lang="en-US" sz="2000" dirty="0" smtClean="0"/>
              <a:t>exploring </a:t>
            </a:r>
            <a:r>
              <a:rPr lang="en-US" sz="2000" dirty="0"/>
              <a:t>offsetting deals</a:t>
            </a:r>
            <a:r>
              <a:rPr lang="en-US" sz="2000" dirty="0" smtClean="0"/>
              <a:t>?</a:t>
            </a:r>
            <a:br>
              <a:rPr lang="en-US" sz="2000" dirty="0" smtClean="0"/>
            </a:br>
            <a:r>
              <a:rPr lang="en-US" sz="2000" dirty="0"/>
              <a:t/>
            </a:r>
            <a:br>
              <a:rPr lang="en-US" sz="2000" dirty="0"/>
            </a:br>
            <a:r>
              <a:rPr lang="en-US" sz="2000" dirty="0"/>
              <a:t>Thoughts / feedback on the multi-payer model</a:t>
            </a:r>
            <a:r>
              <a:rPr lang="en-US" sz="2000" dirty="0" smtClean="0"/>
              <a:t>?</a:t>
            </a:r>
            <a:br>
              <a:rPr lang="en-US" sz="2000" dirty="0" smtClean="0"/>
            </a:br>
            <a:r>
              <a:rPr lang="en-US" sz="2000" dirty="0"/>
              <a:t/>
            </a:r>
            <a:br>
              <a:rPr lang="en-US" sz="2000" dirty="0"/>
            </a:br>
            <a:r>
              <a:rPr lang="en-US" sz="2000" dirty="0" smtClean="0"/>
              <a:t>Are you interested in joint discussions with publishers on offsetting and/or collective action models?</a:t>
            </a:r>
            <a:br>
              <a:rPr lang="en-US" sz="2000" dirty="0" smtClean="0"/>
            </a:br>
            <a:r>
              <a:rPr lang="en-US" sz="2000" dirty="0"/>
              <a:t/>
            </a:r>
            <a:br>
              <a:rPr lang="en-US" sz="2000" dirty="0"/>
            </a:br>
            <a:endParaRPr lang="en-US" sz="2000" dirty="0"/>
          </a:p>
        </p:txBody>
      </p:sp>
      <p:sp>
        <p:nvSpPr>
          <p:cNvPr id="5" name="Shape 259"/>
          <p:cNvSpPr txBox="1">
            <a:spLocks/>
          </p:cNvSpPr>
          <p:nvPr/>
        </p:nvSpPr>
        <p:spPr>
          <a:xfrm>
            <a:off x="5" y="233796"/>
            <a:ext cx="9143999" cy="34289"/>
          </a:xfrm>
          <a:prstGeom prst="rect">
            <a:avLst/>
          </a:prstGeom>
          <a:solidFill>
            <a:srgbClr val="FFDC6D"/>
          </a:solidFill>
          <a:ln w="9525" cap="flat" cmpd="sng">
            <a:solidFill>
              <a:srgbClr val="366092"/>
            </a:solidFill>
            <a:prstDash val="solid"/>
            <a:round/>
            <a:headEnd type="none" w="med" len="med"/>
            <a:tailEnd type="none" w="med" len="med"/>
          </a:ln>
        </p:spPr>
        <p:txBody>
          <a:bodyPr vert="horz" lIns="91425" tIns="45700" rIns="91425" bIns="45700" rtlCol="0" anchor="ctr"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spcBef>
                <a:spcPts val="0"/>
              </a:spcBef>
              <a:buClr>
                <a:srgbClr val="000000"/>
              </a:buClr>
              <a:buSzPct val="25000"/>
              <a:buFont typeface="Calibri"/>
              <a:buNone/>
            </a:pPr>
            <a:endParaRPr lang="en-US" sz="260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1407292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182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656"/>
            <a:ext cx="8458200" cy="742950"/>
          </a:xfrm>
        </p:spPr>
        <p:txBody>
          <a:bodyPr>
            <a:noAutofit/>
          </a:bodyPr>
          <a:lstStyle/>
          <a:p>
            <a:r>
              <a:rPr lang="en-US" sz="3200" dirty="0">
                <a:solidFill>
                  <a:srgbClr val="002060"/>
                </a:solidFill>
              </a:rPr>
              <a:t>Funder support for APCs is a bearable </a:t>
            </a:r>
            <a:r>
              <a:rPr lang="en-US" sz="3200" dirty="0" smtClean="0">
                <a:solidFill>
                  <a:srgbClr val="002060"/>
                </a:solidFill>
              </a:rPr>
              <a:t>cost</a:t>
            </a:r>
            <a:endParaRPr lang="en-US" sz="3200" dirty="0">
              <a:solidFill>
                <a:srgbClr val="002060"/>
              </a:solidFill>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4052140742"/>
              </p:ext>
            </p:extLst>
          </p:nvPr>
        </p:nvGraphicFramePr>
        <p:xfrm>
          <a:off x="278887" y="695779"/>
          <a:ext cx="2438400" cy="2393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3708175552"/>
              </p:ext>
            </p:extLst>
          </p:nvPr>
        </p:nvGraphicFramePr>
        <p:xfrm>
          <a:off x="2971800" y="1771651"/>
          <a:ext cx="2438400" cy="23931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66443376"/>
              </p:ext>
            </p:extLst>
          </p:nvPr>
        </p:nvGraphicFramePr>
        <p:xfrm>
          <a:off x="5390350" y="2856685"/>
          <a:ext cx="3525050" cy="177246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p:cNvSpPr/>
          <p:nvPr/>
        </p:nvSpPr>
        <p:spPr>
          <a:xfrm>
            <a:off x="899876" y="1751730"/>
            <a:ext cx="1207382" cy="569387"/>
          </a:xfrm>
          <a:prstGeom prst="rect">
            <a:avLst/>
          </a:prstGeom>
        </p:spPr>
        <p:txBody>
          <a:bodyPr wrap="none">
            <a:spAutoFit/>
          </a:bodyPr>
          <a:lstStyle/>
          <a:p>
            <a:r>
              <a:rPr lang="en-US" sz="2000" b="1" dirty="0" smtClean="0"/>
              <a:t>$23.3b</a:t>
            </a:r>
            <a:endParaRPr lang="en-US" sz="1100" dirty="0" smtClean="0"/>
          </a:p>
          <a:p>
            <a:r>
              <a:rPr lang="en-US" sz="1100" dirty="0" smtClean="0"/>
              <a:t>in research grants</a:t>
            </a:r>
          </a:p>
        </p:txBody>
      </p:sp>
      <p:sp>
        <p:nvSpPr>
          <p:cNvPr id="14" name="Rectangle 13"/>
          <p:cNvSpPr/>
          <p:nvPr/>
        </p:nvSpPr>
        <p:spPr>
          <a:xfrm>
            <a:off x="228601" y="2571754"/>
            <a:ext cx="1162498" cy="569387"/>
          </a:xfrm>
          <a:prstGeom prst="rect">
            <a:avLst/>
          </a:prstGeom>
        </p:spPr>
        <p:txBody>
          <a:bodyPr wrap="none">
            <a:spAutoFit/>
          </a:bodyPr>
          <a:lstStyle/>
          <a:p>
            <a:r>
              <a:rPr lang="en-US" sz="2000" b="1" dirty="0" smtClean="0"/>
              <a:t>91,882</a:t>
            </a:r>
            <a:endParaRPr lang="en-US" sz="1100" dirty="0" smtClean="0"/>
          </a:p>
          <a:p>
            <a:r>
              <a:rPr lang="en-US" sz="1100" dirty="0" smtClean="0"/>
              <a:t>Papers published</a:t>
            </a:r>
          </a:p>
        </p:txBody>
      </p:sp>
      <p:sp>
        <p:nvSpPr>
          <p:cNvPr id="15" name="Rectangle 14"/>
          <p:cNvSpPr/>
          <p:nvPr/>
        </p:nvSpPr>
        <p:spPr>
          <a:xfrm>
            <a:off x="1498093" y="2621218"/>
            <a:ext cx="1305165" cy="615553"/>
          </a:xfrm>
          <a:prstGeom prst="rect">
            <a:avLst/>
          </a:prstGeom>
        </p:spPr>
        <p:txBody>
          <a:bodyPr wrap="none">
            <a:spAutoFit/>
          </a:bodyPr>
          <a:lstStyle/>
          <a:p>
            <a:r>
              <a:rPr lang="en-US" sz="2000" b="1" dirty="0" smtClean="0"/>
              <a:t>$204m</a:t>
            </a:r>
            <a:endParaRPr lang="en-US" sz="1100" dirty="0" smtClean="0"/>
          </a:p>
          <a:p>
            <a:r>
              <a:rPr lang="en-US" sz="1100" dirty="0" smtClean="0"/>
              <a:t>In estimated APCs</a:t>
            </a:r>
            <a:r>
              <a:rPr lang="en-US" sz="1400" dirty="0" smtClean="0"/>
              <a:t>*</a:t>
            </a:r>
          </a:p>
        </p:txBody>
      </p:sp>
      <p:sp>
        <p:nvSpPr>
          <p:cNvPr id="16" name="Rectangle 15"/>
          <p:cNvSpPr/>
          <p:nvPr/>
        </p:nvSpPr>
        <p:spPr>
          <a:xfrm>
            <a:off x="3525683" y="2856687"/>
            <a:ext cx="1207382" cy="569387"/>
          </a:xfrm>
          <a:prstGeom prst="rect">
            <a:avLst/>
          </a:prstGeom>
        </p:spPr>
        <p:txBody>
          <a:bodyPr wrap="none">
            <a:spAutoFit/>
          </a:bodyPr>
          <a:lstStyle/>
          <a:p>
            <a:r>
              <a:rPr lang="en-US" sz="2000" b="1" dirty="0" smtClean="0"/>
              <a:t>$6.03b</a:t>
            </a:r>
            <a:endParaRPr lang="en-US" sz="1100" dirty="0" smtClean="0"/>
          </a:p>
          <a:p>
            <a:r>
              <a:rPr lang="en-US" sz="1100" dirty="0" smtClean="0"/>
              <a:t>in research grants</a:t>
            </a:r>
          </a:p>
        </p:txBody>
      </p:sp>
      <p:sp>
        <p:nvSpPr>
          <p:cNvPr id="17" name="Rectangle 16"/>
          <p:cNvSpPr/>
          <p:nvPr/>
        </p:nvSpPr>
        <p:spPr>
          <a:xfrm>
            <a:off x="2968679" y="3631384"/>
            <a:ext cx="1162498" cy="569387"/>
          </a:xfrm>
          <a:prstGeom prst="rect">
            <a:avLst/>
          </a:prstGeom>
        </p:spPr>
        <p:txBody>
          <a:bodyPr wrap="none">
            <a:spAutoFit/>
          </a:bodyPr>
          <a:lstStyle/>
          <a:p>
            <a:r>
              <a:rPr lang="en-US" sz="2000" b="1" dirty="0" smtClean="0"/>
              <a:t>48,926</a:t>
            </a:r>
            <a:endParaRPr lang="en-US" sz="1100" dirty="0" smtClean="0"/>
          </a:p>
          <a:p>
            <a:r>
              <a:rPr lang="en-US" sz="1100" dirty="0" smtClean="0"/>
              <a:t>Papers published</a:t>
            </a:r>
          </a:p>
        </p:txBody>
      </p:sp>
      <p:sp>
        <p:nvSpPr>
          <p:cNvPr id="18" name="Rectangle 17"/>
          <p:cNvSpPr/>
          <p:nvPr/>
        </p:nvSpPr>
        <p:spPr>
          <a:xfrm>
            <a:off x="4200477" y="3714753"/>
            <a:ext cx="1285929" cy="569387"/>
          </a:xfrm>
          <a:prstGeom prst="rect">
            <a:avLst/>
          </a:prstGeom>
        </p:spPr>
        <p:txBody>
          <a:bodyPr wrap="none">
            <a:spAutoFit/>
          </a:bodyPr>
          <a:lstStyle/>
          <a:p>
            <a:r>
              <a:rPr lang="en-US" sz="2000" b="1" dirty="0" smtClean="0"/>
              <a:t>$102m</a:t>
            </a:r>
            <a:endParaRPr lang="en-US" sz="1100" dirty="0" smtClean="0"/>
          </a:p>
          <a:p>
            <a:r>
              <a:rPr lang="en-US" sz="1100" dirty="0" smtClean="0"/>
              <a:t>In estimated APCs*</a:t>
            </a:r>
          </a:p>
        </p:txBody>
      </p:sp>
      <p:sp>
        <p:nvSpPr>
          <p:cNvPr id="19" name="Rectangle 18"/>
          <p:cNvSpPr/>
          <p:nvPr/>
        </p:nvSpPr>
        <p:spPr>
          <a:xfrm>
            <a:off x="2326507" y="1198744"/>
            <a:ext cx="2244525" cy="569387"/>
          </a:xfrm>
          <a:prstGeom prst="rect">
            <a:avLst/>
          </a:prstGeom>
        </p:spPr>
        <p:txBody>
          <a:bodyPr wrap="none">
            <a:spAutoFit/>
          </a:bodyPr>
          <a:lstStyle/>
          <a:p>
            <a:r>
              <a:rPr lang="en-US" sz="2000" b="1" dirty="0" smtClean="0">
                <a:solidFill>
                  <a:srgbClr val="EF6A07"/>
                </a:solidFill>
              </a:rPr>
              <a:t>0.9%</a:t>
            </a:r>
            <a:endParaRPr lang="en-US" sz="1100" dirty="0" smtClean="0">
              <a:solidFill>
                <a:srgbClr val="EF6A07"/>
              </a:solidFill>
            </a:endParaRPr>
          </a:p>
          <a:p>
            <a:r>
              <a:rPr lang="en-US" sz="1100" dirty="0" smtClean="0">
                <a:solidFill>
                  <a:srgbClr val="EF6A07"/>
                </a:solidFill>
              </a:rPr>
              <a:t>of research funding covers APCs</a:t>
            </a:r>
          </a:p>
        </p:txBody>
      </p:sp>
      <p:sp>
        <p:nvSpPr>
          <p:cNvPr id="20" name="Rectangle 19"/>
          <p:cNvSpPr/>
          <p:nvPr/>
        </p:nvSpPr>
        <p:spPr>
          <a:xfrm>
            <a:off x="4612507" y="2038353"/>
            <a:ext cx="2244525" cy="569387"/>
          </a:xfrm>
          <a:prstGeom prst="rect">
            <a:avLst/>
          </a:prstGeom>
        </p:spPr>
        <p:txBody>
          <a:bodyPr wrap="none">
            <a:spAutoFit/>
          </a:bodyPr>
          <a:lstStyle/>
          <a:p>
            <a:r>
              <a:rPr lang="en-US" sz="2000" b="1" dirty="0" smtClean="0">
                <a:solidFill>
                  <a:srgbClr val="EF6A07"/>
                </a:solidFill>
              </a:rPr>
              <a:t>1.8%</a:t>
            </a:r>
            <a:endParaRPr lang="en-US" sz="1100" dirty="0" smtClean="0">
              <a:solidFill>
                <a:srgbClr val="EF6A07"/>
              </a:solidFill>
            </a:endParaRPr>
          </a:p>
          <a:p>
            <a:r>
              <a:rPr lang="en-US" sz="1100" dirty="0" smtClean="0">
                <a:solidFill>
                  <a:srgbClr val="EF6A07"/>
                </a:solidFill>
              </a:rPr>
              <a:t>of research funding covers APCs</a:t>
            </a:r>
          </a:p>
        </p:txBody>
      </p:sp>
      <p:sp>
        <p:nvSpPr>
          <p:cNvPr id="21" name="TextBox 20"/>
          <p:cNvSpPr txBox="1"/>
          <p:nvPr/>
        </p:nvSpPr>
        <p:spPr>
          <a:xfrm>
            <a:off x="-55907" y="4705353"/>
            <a:ext cx="5464381" cy="461665"/>
          </a:xfrm>
          <a:prstGeom prst="rect">
            <a:avLst/>
          </a:prstGeom>
          <a:noFill/>
        </p:spPr>
        <p:txBody>
          <a:bodyPr wrap="none" rtlCol="0">
            <a:spAutoFit/>
          </a:bodyPr>
          <a:lstStyle/>
          <a:p>
            <a:r>
              <a:rPr lang="en-US" sz="1200" dirty="0" smtClean="0"/>
              <a:t>* Assumes an average APC of $2215</a:t>
            </a:r>
          </a:p>
          <a:p>
            <a:r>
              <a:rPr lang="en-US" sz="1200" dirty="0"/>
              <a:t> </a:t>
            </a:r>
            <a:r>
              <a:rPr lang="en-US" sz="1200" dirty="0" smtClean="0"/>
              <a:t> Publishing data from Web of Science, estimated APCs from UC </a:t>
            </a:r>
            <a:r>
              <a:rPr lang="en-US" sz="1200" i="1" dirty="0" smtClean="0"/>
              <a:t>Pay It Forward </a:t>
            </a:r>
            <a:r>
              <a:rPr lang="en-US" sz="1200" dirty="0" smtClean="0"/>
              <a:t>Study</a:t>
            </a:r>
            <a:endParaRPr lang="en-US" sz="1200" dirty="0"/>
          </a:p>
        </p:txBody>
      </p:sp>
      <p:sp>
        <p:nvSpPr>
          <p:cNvPr id="22" name="Rectangle 21"/>
          <p:cNvSpPr/>
          <p:nvPr/>
        </p:nvSpPr>
        <p:spPr>
          <a:xfrm>
            <a:off x="6565018" y="3638552"/>
            <a:ext cx="1207382" cy="569387"/>
          </a:xfrm>
          <a:prstGeom prst="rect">
            <a:avLst/>
          </a:prstGeom>
        </p:spPr>
        <p:txBody>
          <a:bodyPr wrap="none">
            <a:spAutoFit/>
          </a:bodyPr>
          <a:lstStyle/>
          <a:p>
            <a:r>
              <a:rPr lang="en-US" sz="2000" b="1" dirty="0" smtClean="0"/>
              <a:t>$127.3b</a:t>
            </a:r>
            <a:endParaRPr lang="en-US" sz="1100" dirty="0" smtClean="0"/>
          </a:p>
          <a:p>
            <a:r>
              <a:rPr lang="en-US" sz="1100" dirty="0" smtClean="0"/>
              <a:t>in research grants</a:t>
            </a:r>
          </a:p>
        </p:txBody>
      </p:sp>
      <p:sp>
        <p:nvSpPr>
          <p:cNvPr id="23" name="Rectangle 22"/>
          <p:cNvSpPr/>
          <p:nvPr/>
        </p:nvSpPr>
        <p:spPr>
          <a:xfrm>
            <a:off x="6008879" y="4397900"/>
            <a:ext cx="1162498" cy="569387"/>
          </a:xfrm>
          <a:prstGeom prst="rect">
            <a:avLst/>
          </a:prstGeom>
        </p:spPr>
        <p:txBody>
          <a:bodyPr wrap="none">
            <a:spAutoFit/>
          </a:bodyPr>
          <a:lstStyle/>
          <a:p>
            <a:r>
              <a:rPr lang="en-US" sz="2000" b="1" dirty="0" smtClean="0"/>
              <a:t>465,731</a:t>
            </a:r>
            <a:endParaRPr lang="en-US" sz="1100" dirty="0" smtClean="0"/>
          </a:p>
          <a:p>
            <a:r>
              <a:rPr lang="en-US" sz="1100" dirty="0" smtClean="0"/>
              <a:t>Papers published</a:t>
            </a:r>
          </a:p>
        </p:txBody>
      </p:sp>
      <p:sp>
        <p:nvSpPr>
          <p:cNvPr id="24" name="Rectangle 23"/>
          <p:cNvSpPr/>
          <p:nvPr/>
        </p:nvSpPr>
        <p:spPr>
          <a:xfrm>
            <a:off x="7306295" y="4397900"/>
            <a:ext cx="1285929" cy="569387"/>
          </a:xfrm>
          <a:prstGeom prst="rect">
            <a:avLst/>
          </a:prstGeom>
        </p:spPr>
        <p:txBody>
          <a:bodyPr wrap="none">
            <a:spAutoFit/>
          </a:bodyPr>
          <a:lstStyle/>
          <a:p>
            <a:r>
              <a:rPr lang="en-US" sz="2000" b="1" dirty="0" smtClean="0"/>
              <a:t>$1.03b</a:t>
            </a:r>
            <a:endParaRPr lang="en-US" sz="1100" dirty="0" smtClean="0"/>
          </a:p>
          <a:p>
            <a:r>
              <a:rPr lang="en-US" sz="1100" dirty="0" smtClean="0"/>
              <a:t>In estimated APCs*</a:t>
            </a:r>
          </a:p>
        </p:txBody>
      </p:sp>
      <p:sp>
        <p:nvSpPr>
          <p:cNvPr id="25" name="Rectangle 24"/>
          <p:cNvSpPr/>
          <p:nvPr/>
        </p:nvSpPr>
        <p:spPr>
          <a:xfrm>
            <a:off x="7924800" y="3357086"/>
            <a:ext cx="1295400" cy="907941"/>
          </a:xfrm>
          <a:prstGeom prst="rect">
            <a:avLst/>
          </a:prstGeom>
        </p:spPr>
        <p:txBody>
          <a:bodyPr wrap="square">
            <a:spAutoFit/>
          </a:bodyPr>
          <a:lstStyle/>
          <a:p>
            <a:r>
              <a:rPr lang="en-US" sz="2000" b="1" dirty="0" smtClean="0">
                <a:solidFill>
                  <a:srgbClr val="EF6A07"/>
                </a:solidFill>
              </a:rPr>
              <a:t>0.8%</a:t>
            </a:r>
            <a:endParaRPr lang="en-US" sz="1100" dirty="0" smtClean="0">
              <a:solidFill>
                <a:srgbClr val="EF6A07"/>
              </a:solidFill>
            </a:endParaRPr>
          </a:p>
          <a:p>
            <a:r>
              <a:rPr lang="en-US" sz="1100" dirty="0" smtClean="0">
                <a:solidFill>
                  <a:srgbClr val="EF6A07"/>
                </a:solidFill>
              </a:rPr>
              <a:t>of research funding covers APCs</a:t>
            </a:r>
          </a:p>
        </p:txBody>
      </p:sp>
      <p:sp>
        <p:nvSpPr>
          <p:cNvPr id="3" name="TextBox 2"/>
          <p:cNvSpPr txBox="1"/>
          <p:nvPr/>
        </p:nvSpPr>
        <p:spPr>
          <a:xfrm>
            <a:off x="5867400" y="1047752"/>
            <a:ext cx="3048000" cy="1015663"/>
          </a:xfrm>
          <a:prstGeom prst="rect">
            <a:avLst/>
          </a:prstGeom>
          <a:solidFill>
            <a:schemeClr val="accent1">
              <a:alpha val="44000"/>
            </a:schemeClr>
          </a:solidFill>
        </p:spPr>
        <p:txBody>
          <a:bodyPr wrap="square" rtlCol="0">
            <a:spAutoFit/>
          </a:bodyPr>
          <a:lstStyle/>
          <a:p>
            <a:r>
              <a:rPr lang="en-US" sz="2000" b="1" dirty="0">
                <a:solidFill>
                  <a:schemeClr val="tx2">
                    <a:lumMod val="75000"/>
                  </a:schemeClr>
                </a:solidFill>
                <a:latin typeface="Calibri" panose="020F0502020204030204" pitchFamily="34" charset="0"/>
              </a:rPr>
              <a:t>Estimated costs if US agencies funded APCs for all sponsored publications</a:t>
            </a:r>
          </a:p>
        </p:txBody>
      </p:sp>
    </p:spTree>
    <p:extLst>
      <p:ext uri="{BB962C8B-B14F-4D97-AF65-F5344CB8AC3E}">
        <p14:creationId xmlns:p14="http://schemas.microsoft.com/office/powerpoint/2010/main" val="1570202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2922" y="480841"/>
            <a:ext cx="7873331" cy="525692"/>
          </a:xfrm>
        </p:spPr>
        <p:txBody>
          <a:bodyPr/>
          <a:lstStyle/>
          <a:p>
            <a:pPr>
              <a:spcAft>
                <a:spcPts val="200"/>
              </a:spcAft>
            </a:pPr>
            <a:r>
              <a:rPr lang="en-US" sz="3200" dirty="0" smtClean="0">
                <a:solidFill>
                  <a:srgbClr val="002060"/>
                </a:solidFill>
              </a:rPr>
              <a:t>University of California Path </a:t>
            </a:r>
            <a:r>
              <a:rPr lang="en-US" sz="3200" dirty="0">
                <a:solidFill>
                  <a:srgbClr val="002060"/>
                </a:solidFill>
              </a:rPr>
              <a:t>F</a:t>
            </a:r>
            <a:r>
              <a:rPr lang="en-US" sz="3200" dirty="0" smtClean="0">
                <a:solidFill>
                  <a:srgbClr val="002060"/>
                </a:solidFill>
              </a:rPr>
              <a:t>orward</a:t>
            </a:r>
            <a:endParaRPr lang="en-US" sz="3200" b="1" dirty="0">
              <a:latin typeface="Calibri" panose="020F0502020204030204" pitchFamily="34" charset="0"/>
            </a:endParaRPr>
          </a:p>
          <a:p>
            <a:pPr lvl="0">
              <a:spcAft>
                <a:spcPts val="200"/>
              </a:spcAft>
            </a:pPr>
            <a:endParaRPr lang="en-US" sz="3200" dirty="0">
              <a:solidFill>
                <a:srgbClr val="002060"/>
              </a:solidFill>
            </a:endParaRPr>
          </a:p>
        </p:txBody>
      </p:sp>
      <p:sp>
        <p:nvSpPr>
          <p:cNvPr id="5" name="Date Placeholder 4"/>
          <p:cNvSpPr>
            <a:spLocks noGrp="1"/>
          </p:cNvSpPr>
          <p:nvPr>
            <p:ph type="dt" sz="half" idx="10"/>
          </p:nvPr>
        </p:nvSpPr>
        <p:spPr>
          <a:prstGeom prst="rect">
            <a:avLst/>
          </a:prstGeom>
        </p:spPr>
        <p:txBody>
          <a:bodyPr/>
          <a:lstStyle/>
          <a:p>
            <a:fld id="{8426EF13-09AF-C341-B880-1533263B999E}" type="datetime1">
              <a:rPr lang="en-US" smtClean="0">
                <a:solidFill>
                  <a:srgbClr val="FFFFFF">
                    <a:lumMod val="50000"/>
                  </a:srgbClr>
                </a:solidFill>
              </a:rPr>
              <a:pPr/>
              <a:t>6/27/2018</a:t>
            </a:fld>
            <a:endParaRPr lang="en-US" dirty="0">
              <a:solidFill>
                <a:srgbClr val="FFFFFF">
                  <a:lumMod val="50000"/>
                </a:srgbClr>
              </a:solidFill>
            </a:endParaRPr>
          </a:p>
        </p:txBody>
      </p:sp>
      <p:sp>
        <p:nvSpPr>
          <p:cNvPr id="6" name="Slide Number Placeholder 5"/>
          <p:cNvSpPr>
            <a:spLocks noGrp="1"/>
          </p:cNvSpPr>
          <p:nvPr>
            <p:ph type="sldNum" sz="quarter" idx="12"/>
          </p:nvPr>
        </p:nvSpPr>
        <p:spPr>
          <a:prstGeom prst="rect">
            <a:avLst/>
          </a:prstGeom>
        </p:spPr>
        <p:txBody>
          <a:bodyPr/>
          <a:lstStyle/>
          <a:p>
            <a:fld id="{0FE39AC3-0E75-AD46-AE71-AE18BB921AE3}" type="slidenum">
              <a:rPr lang="en-US" smtClean="0">
                <a:solidFill>
                  <a:srgbClr val="FFFFFF">
                    <a:lumMod val="50000"/>
                  </a:srgbClr>
                </a:solidFill>
              </a:rPr>
              <a:pPr/>
              <a:t>4</a:t>
            </a:fld>
            <a:endParaRPr lang="en-US" dirty="0">
              <a:solidFill>
                <a:srgbClr val="FFFFFF">
                  <a:lumMod val="50000"/>
                </a:srgbClr>
              </a:solidFill>
            </a:endParaRPr>
          </a:p>
        </p:txBody>
      </p:sp>
      <p:sp>
        <p:nvSpPr>
          <p:cNvPr id="7" name="Content Placeholder 3"/>
          <p:cNvSpPr txBox="1">
            <a:spLocks/>
          </p:cNvSpPr>
          <p:nvPr/>
        </p:nvSpPr>
        <p:spPr>
          <a:xfrm>
            <a:off x="1550894" y="1488142"/>
            <a:ext cx="5997388" cy="2904564"/>
          </a:xfrm>
          <a:prstGeom prst="rect">
            <a:avLst/>
          </a:prstGeom>
        </p:spPr>
        <p:txBody>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a:p>
        </p:txBody>
      </p:sp>
      <p:sp>
        <p:nvSpPr>
          <p:cNvPr id="8" name="Content Placeholder 3"/>
          <p:cNvSpPr txBox="1">
            <a:spLocks/>
          </p:cNvSpPr>
          <p:nvPr/>
        </p:nvSpPr>
        <p:spPr>
          <a:xfrm>
            <a:off x="573740" y="455336"/>
            <a:ext cx="7628965" cy="882760"/>
          </a:xfrm>
          <a:prstGeom prst="rect">
            <a:avLst/>
          </a:prstGeom>
        </p:spPr>
        <p:txBody>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b="1" dirty="0">
              <a:latin typeface="Calibri" panose="020F0502020204030204" pitchFamily="34" charset="0"/>
            </a:endParaRPr>
          </a:p>
        </p:txBody>
      </p:sp>
      <p:sp>
        <p:nvSpPr>
          <p:cNvPr id="2" name="Rectangle 1"/>
          <p:cNvSpPr/>
          <p:nvPr/>
        </p:nvSpPr>
        <p:spPr>
          <a:xfrm>
            <a:off x="479214" y="1030499"/>
            <a:ext cx="7691382" cy="3693319"/>
          </a:xfrm>
          <a:prstGeom prst="rect">
            <a:avLst/>
          </a:prstGeom>
        </p:spPr>
        <p:txBody>
          <a:bodyPr wrap="square">
            <a:spAutoFit/>
          </a:bodyPr>
          <a:lstStyle/>
          <a:p>
            <a:pPr defTabSz="457200"/>
            <a:r>
              <a:rPr lang="en-US" dirty="0" smtClean="0">
                <a:solidFill>
                  <a:srgbClr val="535353"/>
                </a:solidFill>
              </a:rPr>
              <a:t>Council of University Librarians (COUL) felt the time had arrived to charge a working group to investigate and articulate the various </a:t>
            </a:r>
            <a:r>
              <a:rPr lang="en-US" dirty="0">
                <a:solidFill>
                  <a:srgbClr val="535353"/>
                </a:solidFill>
              </a:rPr>
              <a:t>approaches to or models for </a:t>
            </a:r>
            <a:r>
              <a:rPr lang="en-US" dirty="0" smtClean="0">
                <a:solidFill>
                  <a:srgbClr val="535353"/>
                </a:solidFill>
              </a:rPr>
              <a:t>achieving open </a:t>
            </a:r>
            <a:r>
              <a:rPr lang="en-US" dirty="0">
                <a:solidFill>
                  <a:srgbClr val="535353"/>
                </a:solidFill>
              </a:rPr>
              <a:t>access </a:t>
            </a:r>
            <a:r>
              <a:rPr lang="en-US" dirty="0" smtClean="0">
                <a:solidFill>
                  <a:srgbClr val="535353"/>
                </a:solidFill>
              </a:rPr>
              <a:t>and </a:t>
            </a:r>
            <a:r>
              <a:rPr lang="en-US" dirty="0">
                <a:solidFill>
                  <a:srgbClr val="535353"/>
                </a:solidFill>
              </a:rPr>
              <a:t>the actionable strategies that exist to </a:t>
            </a:r>
            <a:r>
              <a:rPr lang="en-US" dirty="0" smtClean="0">
                <a:solidFill>
                  <a:srgbClr val="535353"/>
                </a:solidFill>
              </a:rPr>
              <a:t>implement each approach. </a:t>
            </a:r>
          </a:p>
          <a:p>
            <a:pPr defTabSz="457200"/>
            <a:endParaRPr lang="en-US" dirty="0">
              <a:solidFill>
                <a:srgbClr val="535353"/>
              </a:solidFill>
            </a:endParaRPr>
          </a:p>
          <a:p>
            <a:pPr defTabSz="457200"/>
            <a:r>
              <a:rPr lang="en-US" dirty="0" smtClean="0">
                <a:solidFill>
                  <a:srgbClr val="535353"/>
                </a:solidFill>
              </a:rPr>
              <a:t>Working Group</a:t>
            </a:r>
          </a:p>
          <a:p>
            <a:pPr marL="285750" indent="-285750" defTabSz="457200">
              <a:buFont typeface="Arial"/>
              <a:buChar char="•"/>
            </a:pPr>
            <a:r>
              <a:rPr lang="en-US" dirty="0">
                <a:solidFill>
                  <a:srgbClr val="535353"/>
                </a:solidFill>
              </a:rPr>
              <a:t>Identified several strategies through consultation and surveys</a:t>
            </a:r>
          </a:p>
          <a:p>
            <a:pPr marL="285750" indent="-285750" defTabSz="457200">
              <a:buFont typeface="Arial"/>
              <a:buChar char="•"/>
            </a:pPr>
            <a:r>
              <a:rPr lang="en-US" dirty="0" smtClean="0">
                <a:solidFill>
                  <a:srgbClr val="535353"/>
                </a:solidFill>
              </a:rPr>
              <a:t>Summarized </a:t>
            </a:r>
            <a:r>
              <a:rPr lang="en-US" dirty="0">
                <a:solidFill>
                  <a:srgbClr val="535353"/>
                </a:solidFill>
              </a:rPr>
              <a:t>for each strategy</a:t>
            </a:r>
          </a:p>
          <a:p>
            <a:pPr marL="285750" indent="-285750" defTabSz="457200">
              <a:buFont typeface="Arial"/>
              <a:buChar char="•"/>
            </a:pPr>
            <a:r>
              <a:rPr lang="en-US" dirty="0">
                <a:solidFill>
                  <a:srgbClr val="535353"/>
                </a:solidFill>
              </a:rPr>
              <a:t>Defined strategy to achieve approach</a:t>
            </a:r>
          </a:p>
          <a:p>
            <a:pPr marL="285750" indent="-285750" defTabSz="457200">
              <a:buFont typeface="Arial"/>
              <a:buChar char="•"/>
            </a:pPr>
            <a:r>
              <a:rPr lang="en-US" dirty="0">
                <a:solidFill>
                  <a:srgbClr val="535353"/>
                </a:solidFill>
              </a:rPr>
              <a:t>Specific challenges and opportunities of each strategy</a:t>
            </a:r>
          </a:p>
          <a:p>
            <a:pPr marL="285750" indent="-285750" defTabSz="457200">
              <a:buFont typeface="Arial"/>
              <a:buChar char="•"/>
            </a:pPr>
            <a:r>
              <a:rPr lang="en-US" dirty="0">
                <a:solidFill>
                  <a:srgbClr val="535353"/>
                </a:solidFill>
              </a:rPr>
              <a:t>Potential Next steps</a:t>
            </a:r>
          </a:p>
          <a:p>
            <a:pPr marL="285750" indent="-285750" defTabSz="457200">
              <a:buFont typeface="Arial"/>
              <a:buChar char="•"/>
            </a:pPr>
            <a:r>
              <a:rPr lang="en-US" dirty="0" smtClean="0">
                <a:solidFill>
                  <a:srgbClr val="535353"/>
                </a:solidFill>
              </a:rPr>
              <a:t>Defined </a:t>
            </a:r>
            <a:r>
              <a:rPr lang="en-US" dirty="0">
                <a:solidFill>
                  <a:srgbClr val="535353"/>
                </a:solidFill>
              </a:rPr>
              <a:t>Universal Next steps encompassing all strategies</a:t>
            </a:r>
          </a:p>
          <a:p>
            <a:pPr defTabSz="457200"/>
            <a:endParaRPr lang="en-US" dirty="0" smtClean="0">
              <a:solidFill>
                <a:srgbClr val="535353"/>
              </a:solidFill>
            </a:endParaRPr>
          </a:p>
        </p:txBody>
      </p:sp>
    </p:spTree>
    <p:extLst>
      <p:ext uri="{BB962C8B-B14F-4D97-AF65-F5344CB8AC3E}">
        <p14:creationId xmlns:p14="http://schemas.microsoft.com/office/powerpoint/2010/main" val="2695155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F62FAFB-4AAB-624C-8FA4-FED1E5A4B7C8}" type="datetime1">
              <a:rPr lang="en-US" smtClean="0">
                <a:solidFill>
                  <a:srgbClr val="FFFFFF">
                    <a:lumMod val="50000"/>
                  </a:srgbClr>
                </a:solidFill>
              </a:rPr>
              <a:pPr/>
              <a:t>6/27/2018</a:t>
            </a:fld>
            <a:endParaRPr lang="en-US" dirty="0">
              <a:solidFill>
                <a:srgbClr val="FFFFFF">
                  <a:lumMod val="50000"/>
                </a:srgbClr>
              </a:solidFill>
            </a:endParaRPr>
          </a:p>
        </p:txBody>
      </p:sp>
      <p:sp>
        <p:nvSpPr>
          <p:cNvPr id="7" name="Slide Number Placeholder 6"/>
          <p:cNvSpPr>
            <a:spLocks noGrp="1"/>
          </p:cNvSpPr>
          <p:nvPr>
            <p:ph type="sldNum" sz="quarter" idx="12"/>
          </p:nvPr>
        </p:nvSpPr>
        <p:spPr/>
        <p:txBody>
          <a:bodyPr/>
          <a:lstStyle/>
          <a:p>
            <a:fld id="{0FE39AC3-0E75-AD46-AE71-AE18BB921AE3}" type="slidenum">
              <a:rPr lang="en-US" smtClean="0">
                <a:solidFill>
                  <a:srgbClr val="FFFFFF">
                    <a:lumMod val="50000"/>
                  </a:srgbClr>
                </a:solidFill>
              </a:rPr>
              <a:pPr/>
              <a:t>5</a:t>
            </a:fld>
            <a:endParaRPr lang="en-US" dirty="0">
              <a:solidFill>
                <a:srgbClr val="FFFFFF">
                  <a:lumMod val="50000"/>
                </a:srgbClr>
              </a:solidFill>
            </a:endParaRPr>
          </a:p>
        </p:txBody>
      </p:sp>
      <p:sp>
        <p:nvSpPr>
          <p:cNvPr id="5" name="Content Placeholder 3"/>
          <p:cNvSpPr txBox="1">
            <a:spLocks/>
          </p:cNvSpPr>
          <p:nvPr/>
        </p:nvSpPr>
        <p:spPr>
          <a:xfrm>
            <a:off x="503448" y="1289497"/>
            <a:ext cx="7355660" cy="2724650"/>
          </a:xfrm>
          <a:prstGeom prst="rect">
            <a:avLst/>
          </a:prstGeom>
        </p:spPr>
        <p:txBody>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latin typeface="Calibri" panose="020F0502020204030204" pitchFamily="34" charset="0"/>
            </a:endParaRPr>
          </a:p>
        </p:txBody>
      </p:sp>
      <p:sp>
        <p:nvSpPr>
          <p:cNvPr id="8" name="Content Placeholder 3"/>
          <p:cNvSpPr>
            <a:spLocks noGrp="1"/>
          </p:cNvSpPr>
          <p:nvPr>
            <p:ph sz="quarter" idx="13"/>
          </p:nvPr>
        </p:nvSpPr>
        <p:spPr>
          <a:xfrm>
            <a:off x="445916" y="482785"/>
            <a:ext cx="8133308" cy="418576"/>
          </a:xfrm>
        </p:spPr>
        <p:txBody>
          <a:bodyPr/>
          <a:lstStyle/>
          <a:p>
            <a:pPr lvl="0"/>
            <a:r>
              <a:rPr lang="en-US" sz="3200" b="1" dirty="0" smtClean="0">
                <a:solidFill>
                  <a:srgbClr val="005288"/>
                </a:solidFill>
              </a:rPr>
              <a:t>Scenario: </a:t>
            </a:r>
            <a:r>
              <a:rPr lang="en-US" sz="3200" b="1" dirty="0" smtClean="0">
                <a:solidFill>
                  <a:srgbClr val="008000"/>
                </a:solidFill>
              </a:rPr>
              <a:t>Green OA </a:t>
            </a:r>
            <a:r>
              <a:rPr lang="en-US" sz="3200" b="1" dirty="0" smtClean="0">
                <a:solidFill>
                  <a:srgbClr val="005288"/>
                </a:solidFill>
              </a:rPr>
              <a:t>Next Steps</a:t>
            </a:r>
            <a:endParaRPr lang="en-US" sz="3200" b="1" dirty="0">
              <a:solidFill>
                <a:srgbClr val="005288"/>
              </a:solidFill>
            </a:endParaRPr>
          </a:p>
        </p:txBody>
      </p:sp>
      <p:sp>
        <p:nvSpPr>
          <p:cNvPr id="3" name="Rectangle 2"/>
          <p:cNvSpPr/>
          <p:nvPr/>
        </p:nvSpPr>
        <p:spPr>
          <a:xfrm>
            <a:off x="443274" y="1076474"/>
            <a:ext cx="7739304" cy="3416320"/>
          </a:xfrm>
          <a:prstGeom prst="rect">
            <a:avLst/>
          </a:prstGeom>
        </p:spPr>
        <p:txBody>
          <a:bodyPr wrap="square">
            <a:spAutoFit/>
          </a:bodyPr>
          <a:lstStyle/>
          <a:p>
            <a:pPr marL="342900" indent="-342900" defTabSz="457200">
              <a:buFont typeface="+mj-lt"/>
              <a:buAutoNum type="arabicPeriod"/>
            </a:pPr>
            <a:r>
              <a:rPr lang="en-US" dirty="0" smtClean="0">
                <a:solidFill>
                  <a:srgbClr val="535353"/>
                </a:solidFill>
              </a:rPr>
              <a:t>Use </a:t>
            </a:r>
            <a:r>
              <a:rPr lang="en-US" dirty="0">
                <a:solidFill>
                  <a:srgbClr val="535353"/>
                </a:solidFill>
              </a:rPr>
              <a:t>licensing arrangements to strengthen reuse rights for and rights to deposit the </a:t>
            </a:r>
            <a:r>
              <a:rPr lang="en-US" dirty="0" smtClean="0">
                <a:solidFill>
                  <a:srgbClr val="535353"/>
                </a:solidFill>
              </a:rPr>
              <a:t>publisher’s final </a:t>
            </a:r>
            <a:r>
              <a:rPr lang="en-US" dirty="0">
                <a:solidFill>
                  <a:srgbClr val="535353"/>
                </a:solidFill>
              </a:rPr>
              <a:t>version</a:t>
            </a:r>
            <a:r>
              <a:rPr lang="en-US" dirty="0" smtClean="0">
                <a:solidFill>
                  <a:srgbClr val="535353"/>
                </a:solidFill>
              </a:rPr>
              <a:t>.</a:t>
            </a:r>
          </a:p>
          <a:p>
            <a:pPr marL="342900" indent="-342900" defTabSz="457200">
              <a:buFont typeface="+mj-lt"/>
              <a:buAutoNum type="arabicPeriod"/>
            </a:pPr>
            <a:endParaRPr lang="en-US" dirty="0">
              <a:solidFill>
                <a:srgbClr val="535353"/>
              </a:solidFill>
            </a:endParaRPr>
          </a:p>
          <a:p>
            <a:pPr marL="342900" indent="-342900" defTabSz="457200">
              <a:buFont typeface="+mj-lt"/>
              <a:buAutoNum type="arabicPeriod"/>
            </a:pPr>
            <a:r>
              <a:rPr lang="en-US" dirty="0" smtClean="0">
                <a:solidFill>
                  <a:srgbClr val="535353"/>
                </a:solidFill>
              </a:rPr>
              <a:t>Engage </a:t>
            </a:r>
            <a:r>
              <a:rPr lang="en-US" dirty="0">
                <a:solidFill>
                  <a:srgbClr val="535353"/>
                </a:solidFill>
              </a:rPr>
              <a:t>in outreach to journal publishers to streamline deposits of post-prints into </a:t>
            </a:r>
            <a:r>
              <a:rPr lang="en-US" dirty="0" smtClean="0">
                <a:solidFill>
                  <a:srgbClr val="535353"/>
                </a:solidFill>
              </a:rPr>
              <a:t>System Institutional Repository </a:t>
            </a:r>
            <a:r>
              <a:rPr lang="en-US" dirty="0">
                <a:solidFill>
                  <a:srgbClr val="535353"/>
                </a:solidFill>
              </a:rPr>
              <a:t>(</a:t>
            </a:r>
            <a:r>
              <a:rPr lang="en-US" dirty="0" err="1" smtClean="0">
                <a:solidFill>
                  <a:srgbClr val="535353"/>
                </a:solidFill>
              </a:rPr>
              <a:t>eScholarship</a:t>
            </a:r>
            <a:r>
              <a:rPr lang="en-US" dirty="0" smtClean="0">
                <a:solidFill>
                  <a:srgbClr val="535353"/>
                </a:solidFill>
              </a:rPr>
              <a:t>.)</a:t>
            </a:r>
          </a:p>
          <a:p>
            <a:pPr marL="342900" indent="-342900" defTabSz="457200">
              <a:buFont typeface="+mj-lt"/>
              <a:buAutoNum type="arabicPeriod"/>
            </a:pPr>
            <a:endParaRPr lang="en-US" dirty="0">
              <a:solidFill>
                <a:srgbClr val="535353"/>
              </a:solidFill>
            </a:endParaRPr>
          </a:p>
          <a:p>
            <a:pPr marL="342900" indent="-342900" defTabSz="457200">
              <a:buFont typeface="+mj-lt"/>
              <a:buAutoNum type="arabicPeriod"/>
            </a:pPr>
            <a:r>
              <a:rPr lang="en-US" dirty="0" smtClean="0">
                <a:solidFill>
                  <a:srgbClr val="535353"/>
                </a:solidFill>
              </a:rPr>
              <a:t>Continue </a:t>
            </a:r>
            <a:r>
              <a:rPr lang="en-US" dirty="0">
                <a:solidFill>
                  <a:srgbClr val="535353"/>
                </a:solidFill>
              </a:rPr>
              <a:t>strategic support of disciplinary and subject-matter repositories</a:t>
            </a:r>
            <a:r>
              <a:rPr lang="en-US" dirty="0" smtClean="0">
                <a:solidFill>
                  <a:srgbClr val="535353"/>
                </a:solidFill>
              </a:rPr>
              <a:t>.</a:t>
            </a:r>
          </a:p>
          <a:p>
            <a:pPr marL="342900" indent="-342900" defTabSz="457200">
              <a:buFont typeface="+mj-lt"/>
              <a:buAutoNum type="arabicPeriod"/>
            </a:pPr>
            <a:endParaRPr lang="en-US" dirty="0">
              <a:solidFill>
                <a:srgbClr val="535353"/>
              </a:solidFill>
            </a:endParaRPr>
          </a:p>
          <a:p>
            <a:pPr marL="342900" indent="-342900" defTabSz="457200">
              <a:buFont typeface="+mj-lt"/>
              <a:buAutoNum type="arabicPeriod"/>
            </a:pPr>
            <a:r>
              <a:rPr lang="en-US" dirty="0" smtClean="0">
                <a:solidFill>
                  <a:srgbClr val="535353"/>
                </a:solidFill>
              </a:rPr>
              <a:t> </a:t>
            </a:r>
            <a:r>
              <a:rPr lang="en-US" dirty="0">
                <a:solidFill>
                  <a:srgbClr val="535353"/>
                </a:solidFill>
              </a:rPr>
              <a:t>Explore licensing of additional research information management system modules, with </a:t>
            </a:r>
            <a:r>
              <a:rPr lang="en-US" dirty="0" smtClean="0">
                <a:solidFill>
                  <a:srgbClr val="535353"/>
                </a:solidFill>
              </a:rPr>
              <a:t>potential integration </a:t>
            </a:r>
            <a:r>
              <a:rPr lang="en-US" dirty="0">
                <a:solidFill>
                  <a:srgbClr val="535353"/>
                </a:solidFill>
              </a:rPr>
              <a:t>into campus reporting mechanisms, to maximize return on investment.</a:t>
            </a:r>
          </a:p>
        </p:txBody>
      </p:sp>
    </p:spTree>
    <p:extLst>
      <p:ext uri="{BB962C8B-B14F-4D97-AF65-F5344CB8AC3E}">
        <p14:creationId xmlns:p14="http://schemas.microsoft.com/office/powerpoint/2010/main" val="4767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F62FAFB-4AAB-624C-8FA4-FED1E5A4B7C8}" type="datetime1">
              <a:rPr lang="en-US" smtClean="0">
                <a:solidFill>
                  <a:srgbClr val="FFFFFF">
                    <a:lumMod val="50000"/>
                  </a:srgbClr>
                </a:solidFill>
              </a:rPr>
              <a:pPr/>
              <a:t>6/27/2018</a:t>
            </a:fld>
            <a:endParaRPr lang="en-US" dirty="0">
              <a:solidFill>
                <a:srgbClr val="FFFFFF">
                  <a:lumMod val="50000"/>
                </a:srgbClr>
              </a:solidFill>
            </a:endParaRPr>
          </a:p>
        </p:txBody>
      </p:sp>
      <p:sp>
        <p:nvSpPr>
          <p:cNvPr id="7" name="Slide Number Placeholder 6"/>
          <p:cNvSpPr>
            <a:spLocks noGrp="1"/>
          </p:cNvSpPr>
          <p:nvPr>
            <p:ph type="sldNum" sz="quarter" idx="12"/>
          </p:nvPr>
        </p:nvSpPr>
        <p:spPr/>
        <p:txBody>
          <a:bodyPr/>
          <a:lstStyle/>
          <a:p>
            <a:fld id="{0FE39AC3-0E75-AD46-AE71-AE18BB921AE3}" type="slidenum">
              <a:rPr lang="en-US" smtClean="0">
                <a:solidFill>
                  <a:srgbClr val="FFFFFF">
                    <a:lumMod val="50000"/>
                  </a:srgbClr>
                </a:solidFill>
              </a:rPr>
              <a:pPr/>
              <a:t>6</a:t>
            </a:fld>
            <a:endParaRPr lang="en-US" dirty="0">
              <a:solidFill>
                <a:srgbClr val="FFFFFF">
                  <a:lumMod val="50000"/>
                </a:srgbClr>
              </a:solidFill>
            </a:endParaRPr>
          </a:p>
        </p:txBody>
      </p:sp>
      <p:sp>
        <p:nvSpPr>
          <p:cNvPr id="5" name="Content Placeholder 3"/>
          <p:cNvSpPr txBox="1">
            <a:spLocks/>
          </p:cNvSpPr>
          <p:nvPr/>
        </p:nvSpPr>
        <p:spPr>
          <a:xfrm>
            <a:off x="503448" y="1289497"/>
            <a:ext cx="7355660" cy="2724650"/>
          </a:xfrm>
          <a:prstGeom prst="rect">
            <a:avLst/>
          </a:prstGeom>
        </p:spPr>
        <p:txBody>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latin typeface="Calibri" panose="020F0502020204030204" pitchFamily="34" charset="0"/>
            </a:endParaRPr>
          </a:p>
        </p:txBody>
      </p:sp>
      <p:sp>
        <p:nvSpPr>
          <p:cNvPr id="8" name="Content Placeholder 3"/>
          <p:cNvSpPr>
            <a:spLocks noGrp="1"/>
          </p:cNvSpPr>
          <p:nvPr>
            <p:ph sz="quarter" idx="13"/>
          </p:nvPr>
        </p:nvSpPr>
        <p:spPr>
          <a:xfrm>
            <a:off x="445916" y="710453"/>
            <a:ext cx="8133308" cy="1324670"/>
          </a:xfrm>
        </p:spPr>
        <p:txBody>
          <a:bodyPr/>
          <a:lstStyle/>
          <a:p>
            <a:r>
              <a:rPr lang="en-US" sz="3200" b="1" dirty="0" smtClean="0">
                <a:solidFill>
                  <a:srgbClr val="005288"/>
                </a:solidFill>
              </a:rPr>
              <a:t>Scenario: </a:t>
            </a:r>
            <a:r>
              <a:rPr lang="en-US" sz="3200" b="1" dirty="0">
                <a:solidFill>
                  <a:schemeClr val="accent3">
                    <a:lumMod val="75000"/>
                  </a:schemeClr>
                </a:solidFill>
              </a:rPr>
              <a:t>Gold OA – APC-</a:t>
            </a:r>
            <a:r>
              <a:rPr lang="en-US" sz="3200" b="1" dirty="0" smtClean="0">
                <a:solidFill>
                  <a:schemeClr val="accent3">
                    <a:lumMod val="75000"/>
                  </a:schemeClr>
                </a:solidFill>
              </a:rPr>
              <a:t>based </a:t>
            </a:r>
            <a:r>
              <a:rPr lang="en-US" sz="3200" b="1" dirty="0">
                <a:solidFill>
                  <a:srgbClr val="005288"/>
                </a:solidFill>
              </a:rPr>
              <a:t>N</a:t>
            </a:r>
            <a:r>
              <a:rPr lang="en-US" sz="3200" b="1" dirty="0" smtClean="0">
                <a:solidFill>
                  <a:srgbClr val="005288"/>
                </a:solidFill>
              </a:rPr>
              <a:t>ext </a:t>
            </a:r>
            <a:r>
              <a:rPr lang="en-US" sz="3200" b="1" dirty="0">
                <a:solidFill>
                  <a:srgbClr val="005288"/>
                </a:solidFill>
              </a:rPr>
              <a:t>S</a:t>
            </a:r>
            <a:r>
              <a:rPr lang="en-US" sz="3200" b="1" dirty="0" smtClean="0">
                <a:solidFill>
                  <a:srgbClr val="005288"/>
                </a:solidFill>
              </a:rPr>
              <a:t>teps</a:t>
            </a:r>
            <a:endParaRPr lang="en-US" sz="3200" b="1" dirty="0">
              <a:solidFill>
                <a:srgbClr val="005288"/>
              </a:solidFill>
            </a:endParaRPr>
          </a:p>
          <a:p>
            <a:pPr lvl="0"/>
            <a:endParaRPr lang="en-US" sz="3200" dirty="0">
              <a:solidFill>
                <a:srgbClr val="002060"/>
              </a:solidFill>
            </a:endParaRPr>
          </a:p>
        </p:txBody>
      </p:sp>
      <p:sp>
        <p:nvSpPr>
          <p:cNvPr id="2" name="Rectangle 1"/>
          <p:cNvSpPr/>
          <p:nvPr/>
        </p:nvSpPr>
        <p:spPr>
          <a:xfrm>
            <a:off x="551096" y="1594524"/>
            <a:ext cx="8074754" cy="2862323"/>
          </a:xfrm>
          <a:prstGeom prst="rect">
            <a:avLst/>
          </a:prstGeom>
        </p:spPr>
        <p:txBody>
          <a:bodyPr wrap="square">
            <a:spAutoFit/>
          </a:bodyPr>
          <a:lstStyle/>
          <a:p>
            <a:pPr marL="342900" indent="-342900" defTabSz="457200">
              <a:buFont typeface="+mj-lt"/>
              <a:buAutoNum type="arabicPeriod"/>
            </a:pPr>
            <a:r>
              <a:rPr lang="en-US" dirty="0" smtClean="0">
                <a:solidFill>
                  <a:srgbClr val="535353"/>
                </a:solidFill>
              </a:rPr>
              <a:t>Negotiate </a:t>
            </a:r>
            <a:r>
              <a:rPr lang="en-US" dirty="0">
                <a:solidFill>
                  <a:srgbClr val="535353"/>
                </a:solidFill>
              </a:rPr>
              <a:t>offsetting agreements, and/or decline renewals of licenses with major publishers </a:t>
            </a:r>
            <a:r>
              <a:rPr lang="en-US" dirty="0" smtClean="0">
                <a:solidFill>
                  <a:srgbClr val="535353"/>
                </a:solidFill>
              </a:rPr>
              <a:t>who do </a:t>
            </a:r>
            <a:r>
              <a:rPr lang="en-US" dirty="0">
                <a:solidFill>
                  <a:srgbClr val="535353"/>
                </a:solidFill>
              </a:rPr>
              <a:t>not engage in offsetting agreements</a:t>
            </a:r>
            <a:r>
              <a:rPr lang="en-US" dirty="0" smtClean="0">
                <a:solidFill>
                  <a:srgbClr val="535353"/>
                </a:solidFill>
              </a:rPr>
              <a:t>.</a:t>
            </a:r>
          </a:p>
          <a:p>
            <a:pPr marL="342900" indent="-342900" defTabSz="457200">
              <a:buFontTx/>
              <a:buAutoNum type="arabicPeriod"/>
            </a:pPr>
            <a:endParaRPr lang="en-US" dirty="0">
              <a:solidFill>
                <a:srgbClr val="535353"/>
              </a:solidFill>
            </a:endParaRPr>
          </a:p>
          <a:p>
            <a:pPr marL="342900" indent="-342900" defTabSz="457200">
              <a:buFont typeface="+mj-lt"/>
              <a:buAutoNum type="arabicPeriod"/>
            </a:pPr>
            <a:r>
              <a:rPr lang="en-US" dirty="0" smtClean="0">
                <a:solidFill>
                  <a:srgbClr val="535353"/>
                </a:solidFill>
              </a:rPr>
              <a:t>Identify </a:t>
            </a:r>
            <a:r>
              <a:rPr lang="en-US" dirty="0">
                <a:solidFill>
                  <a:srgbClr val="535353"/>
                </a:solidFill>
              </a:rPr>
              <a:t>and engage with disciplines for flipping their journals to OA</a:t>
            </a:r>
            <a:r>
              <a:rPr lang="en-US" dirty="0" smtClean="0">
                <a:solidFill>
                  <a:srgbClr val="535353"/>
                </a:solidFill>
              </a:rPr>
              <a:t>.</a:t>
            </a:r>
          </a:p>
          <a:p>
            <a:pPr marL="342900" indent="-342900" defTabSz="457200">
              <a:buFont typeface="+mj-lt"/>
              <a:buAutoNum type="arabicPeriod"/>
            </a:pPr>
            <a:endParaRPr lang="en-US" dirty="0">
              <a:solidFill>
                <a:srgbClr val="535353"/>
              </a:solidFill>
            </a:endParaRPr>
          </a:p>
          <a:p>
            <a:pPr marL="342900" indent="-342900" defTabSz="457200">
              <a:buFont typeface="+mj-lt"/>
              <a:buAutoNum type="arabicPeriod"/>
            </a:pPr>
            <a:r>
              <a:rPr lang="en-US" dirty="0" smtClean="0">
                <a:solidFill>
                  <a:srgbClr val="535353"/>
                </a:solidFill>
              </a:rPr>
              <a:t>Expand </a:t>
            </a:r>
            <a:r>
              <a:rPr lang="en-US" dirty="0">
                <a:solidFill>
                  <a:srgbClr val="535353"/>
                </a:solidFill>
              </a:rPr>
              <a:t>and streamline application of campus OA funds to cover APCs</a:t>
            </a:r>
            <a:r>
              <a:rPr lang="en-US" dirty="0" smtClean="0">
                <a:solidFill>
                  <a:srgbClr val="535353"/>
                </a:solidFill>
              </a:rPr>
              <a:t>.</a:t>
            </a:r>
          </a:p>
          <a:p>
            <a:pPr marL="342900" indent="-342900" defTabSz="457200">
              <a:buFont typeface="+mj-lt"/>
              <a:buAutoNum type="arabicPeriod"/>
            </a:pPr>
            <a:endParaRPr lang="en-US" dirty="0">
              <a:solidFill>
                <a:srgbClr val="535353"/>
              </a:solidFill>
            </a:endParaRPr>
          </a:p>
          <a:p>
            <a:pPr marL="342900" indent="-342900" defTabSz="457200">
              <a:buFont typeface="+mj-lt"/>
              <a:buAutoNum type="arabicPeriod"/>
            </a:pPr>
            <a:r>
              <a:rPr lang="en-US" dirty="0" smtClean="0">
                <a:solidFill>
                  <a:srgbClr val="535353"/>
                </a:solidFill>
              </a:rPr>
              <a:t>Continue </a:t>
            </a:r>
            <a:r>
              <a:rPr lang="en-US" dirty="0">
                <a:solidFill>
                  <a:srgbClr val="535353"/>
                </a:solidFill>
              </a:rPr>
              <a:t>to explore memberships</a:t>
            </a:r>
            <a:r>
              <a:rPr lang="en-US" dirty="0" smtClean="0">
                <a:solidFill>
                  <a:srgbClr val="535353"/>
                </a:solidFill>
              </a:rPr>
              <a:t>.</a:t>
            </a:r>
          </a:p>
          <a:p>
            <a:pPr marL="342900" indent="-342900" defTabSz="457200">
              <a:buFont typeface="+mj-lt"/>
              <a:buAutoNum type="arabicPeriod"/>
            </a:pPr>
            <a:endParaRPr lang="en-US" dirty="0">
              <a:solidFill>
                <a:srgbClr val="535353"/>
              </a:solidFill>
            </a:endParaRPr>
          </a:p>
          <a:p>
            <a:pPr marL="342900" indent="-342900" defTabSz="457200">
              <a:buFont typeface="+mj-lt"/>
              <a:buAutoNum type="arabicPeriod"/>
            </a:pPr>
            <a:r>
              <a:rPr lang="en-US" dirty="0" smtClean="0">
                <a:solidFill>
                  <a:srgbClr val="535353"/>
                </a:solidFill>
              </a:rPr>
              <a:t>Research </a:t>
            </a:r>
            <a:r>
              <a:rPr lang="en-US" dirty="0">
                <a:solidFill>
                  <a:srgbClr val="535353"/>
                </a:solidFill>
              </a:rPr>
              <a:t>strategies for and impact of an APC </a:t>
            </a:r>
            <a:r>
              <a:rPr lang="en-US" dirty="0" smtClean="0">
                <a:solidFill>
                  <a:srgbClr val="535353"/>
                </a:solidFill>
              </a:rPr>
              <a:t>model.</a:t>
            </a:r>
            <a:endParaRPr lang="en-US" dirty="0">
              <a:solidFill>
                <a:srgbClr val="535353"/>
              </a:solidFill>
            </a:endParaRPr>
          </a:p>
        </p:txBody>
      </p:sp>
    </p:spTree>
    <p:extLst>
      <p:ext uri="{BB962C8B-B14F-4D97-AF65-F5344CB8AC3E}">
        <p14:creationId xmlns:p14="http://schemas.microsoft.com/office/powerpoint/2010/main" val="1517127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F62FAFB-4AAB-624C-8FA4-FED1E5A4B7C8}" type="datetime1">
              <a:rPr lang="en-US" smtClean="0">
                <a:solidFill>
                  <a:srgbClr val="FFFFFF">
                    <a:lumMod val="50000"/>
                  </a:srgbClr>
                </a:solidFill>
              </a:rPr>
              <a:pPr/>
              <a:t>6/27/2018</a:t>
            </a:fld>
            <a:endParaRPr lang="en-US" dirty="0">
              <a:solidFill>
                <a:srgbClr val="FFFFFF">
                  <a:lumMod val="50000"/>
                </a:srgbClr>
              </a:solidFill>
            </a:endParaRPr>
          </a:p>
        </p:txBody>
      </p:sp>
      <p:sp>
        <p:nvSpPr>
          <p:cNvPr id="7" name="Slide Number Placeholder 6"/>
          <p:cNvSpPr>
            <a:spLocks noGrp="1"/>
          </p:cNvSpPr>
          <p:nvPr>
            <p:ph type="sldNum" sz="quarter" idx="12"/>
          </p:nvPr>
        </p:nvSpPr>
        <p:spPr/>
        <p:txBody>
          <a:bodyPr/>
          <a:lstStyle/>
          <a:p>
            <a:fld id="{0FE39AC3-0E75-AD46-AE71-AE18BB921AE3}" type="slidenum">
              <a:rPr lang="en-US" smtClean="0">
                <a:solidFill>
                  <a:srgbClr val="FFFFFF">
                    <a:lumMod val="50000"/>
                  </a:srgbClr>
                </a:solidFill>
              </a:rPr>
              <a:pPr/>
              <a:t>7</a:t>
            </a:fld>
            <a:endParaRPr lang="en-US" dirty="0">
              <a:solidFill>
                <a:srgbClr val="FFFFFF">
                  <a:lumMod val="50000"/>
                </a:srgbClr>
              </a:solidFill>
            </a:endParaRPr>
          </a:p>
        </p:txBody>
      </p:sp>
      <p:sp>
        <p:nvSpPr>
          <p:cNvPr id="5" name="Content Placeholder 3"/>
          <p:cNvSpPr txBox="1">
            <a:spLocks/>
          </p:cNvSpPr>
          <p:nvPr/>
        </p:nvSpPr>
        <p:spPr>
          <a:xfrm>
            <a:off x="503448" y="1289497"/>
            <a:ext cx="7355660" cy="2724650"/>
          </a:xfrm>
          <a:prstGeom prst="rect">
            <a:avLst/>
          </a:prstGeom>
        </p:spPr>
        <p:txBody>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latin typeface="Calibri" panose="020F0502020204030204" pitchFamily="34" charset="0"/>
            </a:endParaRPr>
          </a:p>
        </p:txBody>
      </p:sp>
      <p:sp>
        <p:nvSpPr>
          <p:cNvPr id="8" name="Content Placeholder 3"/>
          <p:cNvSpPr>
            <a:spLocks noGrp="1"/>
          </p:cNvSpPr>
          <p:nvPr>
            <p:ph sz="quarter" idx="13"/>
          </p:nvPr>
        </p:nvSpPr>
        <p:spPr>
          <a:xfrm>
            <a:off x="445916" y="710453"/>
            <a:ext cx="8133308" cy="1324670"/>
          </a:xfrm>
        </p:spPr>
        <p:txBody>
          <a:bodyPr/>
          <a:lstStyle/>
          <a:p>
            <a:r>
              <a:rPr lang="en-US" sz="3200" dirty="0" smtClean="0">
                <a:solidFill>
                  <a:srgbClr val="002060"/>
                </a:solidFill>
              </a:rPr>
              <a:t>Scenario: </a:t>
            </a:r>
            <a:r>
              <a:rPr lang="en-US" sz="3200" b="1" dirty="0">
                <a:solidFill>
                  <a:schemeClr val="accent4">
                    <a:lumMod val="75000"/>
                  </a:schemeClr>
                </a:solidFill>
              </a:rPr>
              <a:t>Gold OA – Non-APC-</a:t>
            </a:r>
            <a:r>
              <a:rPr lang="en-US" sz="3200" b="1" dirty="0" smtClean="0">
                <a:solidFill>
                  <a:schemeClr val="accent4">
                    <a:lumMod val="75000"/>
                  </a:schemeClr>
                </a:solidFill>
              </a:rPr>
              <a:t>based </a:t>
            </a:r>
            <a:r>
              <a:rPr lang="en-US" sz="3200" b="1" dirty="0" smtClean="0">
                <a:solidFill>
                  <a:schemeClr val="accent1">
                    <a:lumMod val="75000"/>
                  </a:schemeClr>
                </a:solidFill>
              </a:rPr>
              <a:t>Next Steps</a:t>
            </a:r>
            <a:endParaRPr lang="en-US" sz="3200" b="1" dirty="0">
              <a:solidFill>
                <a:schemeClr val="accent1">
                  <a:lumMod val="75000"/>
                </a:schemeClr>
              </a:solidFill>
            </a:endParaRPr>
          </a:p>
          <a:p>
            <a:pPr lvl="0"/>
            <a:endParaRPr lang="en-US" sz="3200" dirty="0">
              <a:solidFill>
                <a:srgbClr val="002060"/>
              </a:solidFill>
            </a:endParaRPr>
          </a:p>
        </p:txBody>
      </p:sp>
      <p:sp>
        <p:nvSpPr>
          <p:cNvPr id="3" name="Rectangle 2"/>
          <p:cNvSpPr/>
          <p:nvPr/>
        </p:nvSpPr>
        <p:spPr>
          <a:xfrm>
            <a:off x="718822" y="1787646"/>
            <a:ext cx="7427815" cy="2585323"/>
          </a:xfrm>
          <a:prstGeom prst="rect">
            <a:avLst/>
          </a:prstGeom>
        </p:spPr>
        <p:txBody>
          <a:bodyPr wrap="square">
            <a:spAutoFit/>
          </a:bodyPr>
          <a:lstStyle/>
          <a:p>
            <a:pPr marL="342900" indent="-342900" defTabSz="457200">
              <a:buFont typeface="+mj-lt"/>
              <a:buAutoNum type="arabicPeriod"/>
            </a:pPr>
            <a:r>
              <a:rPr lang="en-US" dirty="0" smtClean="0">
                <a:solidFill>
                  <a:srgbClr val="535353"/>
                </a:solidFill>
              </a:rPr>
              <a:t>Identify </a:t>
            </a:r>
            <a:r>
              <a:rPr lang="en-US" dirty="0">
                <a:solidFill>
                  <a:srgbClr val="535353"/>
                </a:solidFill>
              </a:rPr>
              <a:t>and engage with disciplines for flipping their journals to OA</a:t>
            </a:r>
            <a:r>
              <a:rPr lang="en-US" dirty="0" smtClean="0">
                <a:solidFill>
                  <a:srgbClr val="535353"/>
                </a:solidFill>
              </a:rPr>
              <a:t>.</a:t>
            </a:r>
          </a:p>
          <a:p>
            <a:pPr marL="342900" indent="-342900" defTabSz="457200">
              <a:buFont typeface="+mj-lt"/>
              <a:buAutoNum type="arabicPeriod"/>
            </a:pPr>
            <a:endParaRPr lang="en-US" dirty="0">
              <a:solidFill>
                <a:srgbClr val="535353"/>
              </a:solidFill>
            </a:endParaRPr>
          </a:p>
          <a:p>
            <a:pPr marL="342900" indent="-342900" defTabSz="457200">
              <a:buFont typeface="+mj-lt"/>
              <a:buAutoNum type="arabicPeriod"/>
            </a:pPr>
            <a:r>
              <a:rPr lang="en-US" dirty="0" smtClean="0">
                <a:solidFill>
                  <a:srgbClr val="535353"/>
                </a:solidFill>
              </a:rPr>
              <a:t>Continue </a:t>
            </a:r>
            <a:r>
              <a:rPr lang="en-US" dirty="0">
                <a:solidFill>
                  <a:srgbClr val="535353"/>
                </a:solidFill>
              </a:rPr>
              <a:t>to explore memberships and crowd-funding</a:t>
            </a:r>
            <a:r>
              <a:rPr lang="en-US" dirty="0" smtClean="0">
                <a:solidFill>
                  <a:srgbClr val="535353"/>
                </a:solidFill>
              </a:rPr>
              <a:t>.</a:t>
            </a:r>
          </a:p>
          <a:p>
            <a:pPr marL="342900" indent="-342900" defTabSz="457200">
              <a:buFont typeface="+mj-lt"/>
              <a:buAutoNum type="arabicPeriod"/>
            </a:pPr>
            <a:endParaRPr lang="en-US" dirty="0">
              <a:solidFill>
                <a:srgbClr val="535353"/>
              </a:solidFill>
            </a:endParaRPr>
          </a:p>
          <a:p>
            <a:pPr marL="342900" indent="-342900" defTabSz="457200">
              <a:buFont typeface="+mj-lt"/>
              <a:buAutoNum type="arabicPeriod"/>
            </a:pPr>
            <a:r>
              <a:rPr lang="en-US" dirty="0" smtClean="0">
                <a:solidFill>
                  <a:srgbClr val="535353"/>
                </a:solidFill>
              </a:rPr>
              <a:t>Explore </a:t>
            </a:r>
            <a:r>
              <a:rPr lang="en-US" dirty="0">
                <a:solidFill>
                  <a:srgbClr val="535353"/>
                </a:solidFill>
              </a:rPr>
              <a:t>opportunities to leverage </a:t>
            </a:r>
            <a:r>
              <a:rPr lang="en-US" dirty="0" err="1" smtClean="0">
                <a:solidFill>
                  <a:srgbClr val="535353"/>
                </a:solidFill>
              </a:rPr>
              <a:t>eScholarship</a:t>
            </a:r>
            <a:r>
              <a:rPr lang="en-US" dirty="0" smtClean="0">
                <a:solidFill>
                  <a:srgbClr val="535353"/>
                </a:solidFill>
              </a:rPr>
              <a:t> (IR) </a:t>
            </a:r>
            <a:r>
              <a:rPr lang="en-US" dirty="0">
                <a:solidFill>
                  <a:srgbClr val="535353"/>
                </a:solidFill>
              </a:rPr>
              <a:t>as a publishing platform</a:t>
            </a:r>
            <a:r>
              <a:rPr lang="en-US" dirty="0" smtClean="0">
                <a:solidFill>
                  <a:srgbClr val="535353"/>
                </a:solidFill>
              </a:rPr>
              <a:t>.</a:t>
            </a:r>
          </a:p>
          <a:p>
            <a:pPr marL="342900" indent="-342900" defTabSz="457200">
              <a:buFont typeface="+mj-lt"/>
              <a:buAutoNum type="arabicPeriod"/>
            </a:pPr>
            <a:endParaRPr lang="en-US" dirty="0">
              <a:solidFill>
                <a:srgbClr val="535353"/>
              </a:solidFill>
            </a:endParaRPr>
          </a:p>
          <a:p>
            <a:pPr marL="342900" indent="-342900" defTabSz="457200">
              <a:buFont typeface="+mj-lt"/>
              <a:buAutoNum type="arabicPeriod"/>
            </a:pPr>
            <a:r>
              <a:rPr lang="en-US" dirty="0" smtClean="0">
                <a:solidFill>
                  <a:srgbClr val="535353"/>
                </a:solidFill>
              </a:rPr>
              <a:t>Explore </a:t>
            </a:r>
            <a:r>
              <a:rPr lang="en-US" dirty="0">
                <a:solidFill>
                  <a:srgbClr val="535353"/>
                </a:solidFill>
              </a:rPr>
              <a:t>2.5% </a:t>
            </a:r>
            <a:r>
              <a:rPr lang="en-US" dirty="0" smtClean="0">
                <a:solidFill>
                  <a:srgbClr val="535353"/>
                </a:solidFill>
              </a:rPr>
              <a:t>commitment </a:t>
            </a:r>
            <a:r>
              <a:rPr lang="en-US" dirty="0">
                <a:solidFill>
                  <a:srgbClr val="535353"/>
                </a:solidFill>
              </a:rPr>
              <a:t>or similar commitment to open scholarly commons infrastructure.</a:t>
            </a:r>
          </a:p>
        </p:txBody>
      </p:sp>
    </p:spTree>
    <p:extLst>
      <p:ext uri="{BB962C8B-B14F-4D97-AF65-F5344CB8AC3E}">
        <p14:creationId xmlns:p14="http://schemas.microsoft.com/office/powerpoint/2010/main" val="491124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F62FAFB-4AAB-624C-8FA4-FED1E5A4B7C8}" type="datetime1">
              <a:rPr lang="en-US" smtClean="0">
                <a:solidFill>
                  <a:srgbClr val="FFFFFF">
                    <a:lumMod val="50000"/>
                  </a:srgbClr>
                </a:solidFill>
              </a:rPr>
              <a:pPr/>
              <a:t>6/27/2018</a:t>
            </a:fld>
            <a:endParaRPr lang="en-US" dirty="0">
              <a:solidFill>
                <a:srgbClr val="FFFFFF">
                  <a:lumMod val="50000"/>
                </a:srgbClr>
              </a:solidFill>
            </a:endParaRPr>
          </a:p>
        </p:txBody>
      </p:sp>
      <p:sp>
        <p:nvSpPr>
          <p:cNvPr id="7" name="Slide Number Placeholder 6"/>
          <p:cNvSpPr>
            <a:spLocks noGrp="1"/>
          </p:cNvSpPr>
          <p:nvPr>
            <p:ph type="sldNum" sz="quarter" idx="12"/>
          </p:nvPr>
        </p:nvSpPr>
        <p:spPr/>
        <p:txBody>
          <a:bodyPr/>
          <a:lstStyle/>
          <a:p>
            <a:fld id="{0FE39AC3-0E75-AD46-AE71-AE18BB921AE3}" type="slidenum">
              <a:rPr lang="en-US" smtClean="0">
                <a:solidFill>
                  <a:srgbClr val="FFFFFF">
                    <a:lumMod val="50000"/>
                  </a:srgbClr>
                </a:solidFill>
              </a:rPr>
              <a:pPr/>
              <a:t>8</a:t>
            </a:fld>
            <a:endParaRPr lang="en-US" dirty="0">
              <a:solidFill>
                <a:srgbClr val="FFFFFF">
                  <a:lumMod val="50000"/>
                </a:srgbClr>
              </a:solidFill>
            </a:endParaRPr>
          </a:p>
        </p:txBody>
      </p:sp>
      <p:sp>
        <p:nvSpPr>
          <p:cNvPr id="5" name="Content Placeholder 3"/>
          <p:cNvSpPr txBox="1">
            <a:spLocks/>
          </p:cNvSpPr>
          <p:nvPr/>
        </p:nvSpPr>
        <p:spPr>
          <a:xfrm>
            <a:off x="503448" y="1289497"/>
            <a:ext cx="7355660" cy="2724650"/>
          </a:xfrm>
          <a:prstGeom prst="rect">
            <a:avLst/>
          </a:prstGeom>
        </p:spPr>
        <p:txBody>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latin typeface="Calibri" panose="020F0502020204030204" pitchFamily="34" charset="0"/>
            </a:endParaRPr>
          </a:p>
        </p:txBody>
      </p:sp>
      <p:sp>
        <p:nvSpPr>
          <p:cNvPr id="8" name="Content Placeholder 3"/>
          <p:cNvSpPr>
            <a:spLocks noGrp="1"/>
          </p:cNvSpPr>
          <p:nvPr>
            <p:ph sz="quarter" idx="13"/>
          </p:nvPr>
        </p:nvSpPr>
        <p:spPr>
          <a:xfrm>
            <a:off x="326113" y="219171"/>
            <a:ext cx="8133308" cy="607624"/>
          </a:xfrm>
        </p:spPr>
        <p:txBody>
          <a:bodyPr/>
          <a:lstStyle/>
          <a:p>
            <a:r>
              <a:rPr lang="en-US" sz="3200" dirty="0" smtClean="0">
                <a:solidFill>
                  <a:srgbClr val="002060"/>
                </a:solidFill>
              </a:rPr>
              <a:t>Scenario: </a:t>
            </a:r>
            <a:r>
              <a:rPr lang="en-US" sz="3200" b="1" dirty="0">
                <a:solidFill>
                  <a:schemeClr val="accent6">
                    <a:lumMod val="75000"/>
                    <a:lumOff val="25000"/>
                  </a:schemeClr>
                </a:solidFill>
              </a:rPr>
              <a:t>Universal </a:t>
            </a:r>
            <a:r>
              <a:rPr lang="en-US" sz="3200" b="1" dirty="0" smtClean="0">
                <a:solidFill>
                  <a:schemeClr val="accent6">
                    <a:lumMod val="75000"/>
                    <a:lumOff val="25000"/>
                  </a:schemeClr>
                </a:solidFill>
              </a:rPr>
              <a:t>Strategies Next </a:t>
            </a:r>
            <a:r>
              <a:rPr lang="en-US" sz="3200" b="1" dirty="0">
                <a:solidFill>
                  <a:schemeClr val="accent6">
                    <a:lumMod val="75000"/>
                    <a:lumOff val="25000"/>
                  </a:schemeClr>
                </a:solidFill>
              </a:rPr>
              <a:t>S</a:t>
            </a:r>
            <a:r>
              <a:rPr lang="en-US" sz="3200" b="1" dirty="0" smtClean="0">
                <a:solidFill>
                  <a:schemeClr val="accent6">
                    <a:lumMod val="75000"/>
                    <a:lumOff val="25000"/>
                  </a:schemeClr>
                </a:solidFill>
              </a:rPr>
              <a:t>teps</a:t>
            </a:r>
            <a:endParaRPr lang="en-US" sz="3200" b="1" dirty="0">
              <a:solidFill>
                <a:schemeClr val="accent6">
                  <a:lumMod val="75000"/>
                  <a:lumOff val="25000"/>
                </a:schemeClr>
              </a:solidFill>
            </a:endParaRPr>
          </a:p>
          <a:p>
            <a:pPr lvl="0"/>
            <a:endParaRPr lang="en-US" sz="3200" dirty="0">
              <a:solidFill>
                <a:srgbClr val="002060"/>
              </a:solidFill>
            </a:endParaRPr>
          </a:p>
        </p:txBody>
      </p:sp>
      <p:sp>
        <p:nvSpPr>
          <p:cNvPr id="2" name="Rectangle 1"/>
          <p:cNvSpPr/>
          <p:nvPr/>
        </p:nvSpPr>
        <p:spPr>
          <a:xfrm>
            <a:off x="131783" y="886708"/>
            <a:ext cx="8757635" cy="3293209"/>
          </a:xfrm>
          <a:prstGeom prst="rect">
            <a:avLst/>
          </a:prstGeom>
        </p:spPr>
        <p:txBody>
          <a:bodyPr wrap="square">
            <a:spAutoFit/>
          </a:bodyPr>
          <a:lstStyle/>
          <a:p>
            <a:pPr marL="342900" indent="-342900" defTabSz="457200">
              <a:buFont typeface="+mj-lt"/>
              <a:buAutoNum type="arabicPeriod"/>
            </a:pPr>
            <a:r>
              <a:rPr lang="en-US" sz="1600" dirty="0" smtClean="0">
                <a:solidFill>
                  <a:srgbClr val="535353"/>
                </a:solidFill>
              </a:rPr>
              <a:t>Conduct </a:t>
            </a:r>
            <a:r>
              <a:rPr lang="en-US" sz="1600" dirty="0">
                <a:solidFill>
                  <a:srgbClr val="535353"/>
                </a:solidFill>
              </a:rPr>
              <a:t>library-led outreach, and allocate funding or investments, to support </a:t>
            </a:r>
            <a:r>
              <a:rPr lang="en-US" sz="1600" dirty="0" smtClean="0">
                <a:solidFill>
                  <a:srgbClr val="535353"/>
                </a:solidFill>
              </a:rPr>
              <a:t>author communities</a:t>
            </a:r>
            <a:r>
              <a:rPr lang="en-US" sz="1600" dirty="0">
                <a:solidFill>
                  <a:srgbClr val="535353"/>
                </a:solidFill>
              </a:rPr>
              <a:t>’ preferred transition </a:t>
            </a:r>
            <a:r>
              <a:rPr lang="en-US" sz="1600" dirty="0" smtClean="0">
                <a:solidFill>
                  <a:srgbClr val="535353"/>
                </a:solidFill>
              </a:rPr>
              <a:t>modes.</a:t>
            </a:r>
          </a:p>
          <a:p>
            <a:pPr marL="342900" indent="-342900" defTabSz="457200">
              <a:buFont typeface="+mj-lt"/>
              <a:buAutoNum type="arabicPeriod"/>
            </a:pPr>
            <a:endParaRPr lang="en-US" sz="1600" dirty="0">
              <a:solidFill>
                <a:srgbClr val="535353"/>
              </a:solidFill>
            </a:endParaRPr>
          </a:p>
          <a:p>
            <a:pPr marL="342900" indent="-342900" defTabSz="457200">
              <a:buFont typeface="+mj-lt"/>
              <a:buAutoNum type="arabicPeriod"/>
            </a:pPr>
            <a:r>
              <a:rPr lang="en-US" sz="1600" dirty="0" smtClean="0">
                <a:solidFill>
                  <a:srgbClr val="535353"/>
                </a:solidFill>
              </a:rPr>
              <a:t>Engage </a:t>
            </a:r>
          </a:p>
          <a:p>
            <a:pPr marL="800100" lvl="1" indent="-342900" defTabSz="457200">
              <a:buFont typeface="Arial"/>
              <a:buChar char="•"/>
            </a:pPr>
            <a:r>
              <a:rPr lang="en-US" sz="1600" dirty="0" smtClean="0">
                <a:solidFill>
                  <a:srgbClr val="535353"/>
                </a:solidFill>
              </a:rPr>
              <a:t>the </a:t>
            </a:r>
            <a:r>
              <a:rPr lang="en-US" sz="1600" dirty="0">
                <a:solidFill>
                  <a:srgbClr val="535353"/>
                </a:solidFill>
              </a:rPr>
              <a:t>campus author community, research office, and academic departments in </a:t>
            </a:r>
            <a:r>
              <a:rPr lang="en-US" sz="1600" dirty="0" smtClean="0">
                <a:solidFill>
                  <a:srgbClr val="535353"/>
                </a:solidFill>
              </a:rPr>
              <a:t>supporting an </a:t>
            </a:r>
            <a:r>
              <a:rPr lang="en-US" sz="1600" dirty="0">
                <a:solidFill>
                  <a:srgbClr val="535353"/>
                </a:solidFill>
              </a:rPr>
              <a:t>OA transition--and potentially supporting author-led boycotts</a:t>
            </a:r>
            <a:r>
              <a:rPr lang="en-US" sz="1600" dirty="0" smtClean="0">
                <a:solidFill>
                  <a:srgbClr val="535353"/>
                </a:solidFill>
              </a:rPr>
              <a:t>.</a:t>
            </a:r>
          </a:p>
          <a:p>
            <a:pPr marL="800100" lvl="1" indent="-342900" defTabSz="457200">
              <a:buFont typeface="Arial"/>
              <a:buChar char="•"/>
            </a:pPr>
            <a:r>
              <a:rPr lang="en-US" sz="1600" dirty="0" smtClean="0">
                <a:solidFill>
                  <a:srgbClr val="535353"/>
                </a:solidFill>
              </a:rPr>
              <a:t>with </a:t>
            </a:r>
            <a:r>
              <a:rPr lang="en-US" sz="1600" dirty="0">
                <a:solidFill>
                  <a:srgbClr val="535353"/>
                </a:solidFill>
              </a:rPr>
              <a:t>scholarly societies and editorial boards to support a flip to OA</a:t>
            </a:r>
            <a:r>
              <a:rPr lang="en-US" sz="1600" dirty="0" smtClean="0">
                <a:solidFill>
                  <a:srgbClr val="535353"/>
                </a:solidFill>
              </a:rPr>
              <a:t>.</a:t>
            </a:r>
          </a:p>
          <a:p>
            <a:pPr marL="800100" lvl="1" indent="-342900" defTabSz="457200">
              <a:buFont typeface="Arial"/>
              <a:buChar char="•"/>
            </a:pPr>
            <a:r>
              <a:rPr lang="en-US" sz="1600" dirty="0" smtClean="0">
                <a:solidFill>
                  <a:srgbClr val="535353"/>
                </a:solidFill>
              </a:rPr>
              <a:t>in </a:t>
            </a:r>
            <a:r>
              <a:rPr lang="en-US" sz="1600" dirty="0">
                <a:solidFill>
                  <a:srgbClr val="535353"/>
                </a:solidFill>
              </a:rPr>
              <a:t>national and international opportunities for investment in or transition toward </a:t>
            </a:r>
            <a:r>
              <a:rPr lang="en-US" sz="1600" dirty="0" smtClean="0">
                <a:solidFill>
                  <a:srgbClr val="535353"/>
                </a:solidFill>
              </a:rPr>
              <a:t>OA (</a:t>
            </a:r>
            <a:r>
              <a:rPr lang="en-US" sz="1600" dirty="0">
                <a:solidFill>
                  <a:srgbClr val="535353"/>
                </a:solidFill>
              </a:rPr>
              <a:t>e.g. OA2020, ICOLC, OA Publishing Cooperative).</a:t>
            </a:r>
          </a:p>
          <a:p>
            <a:pPr marL="342900" indent="-342900" defTabSz="457200">
              <a:buFont typeface="+mj-lt"/>
              <a:buAutoNum type="arabicPeriod"/>
            </a:pPr>
            <a:endParaRPr lang="en-US" sz="1600" dirty="0">
              <a:solidFill>
                <a:srgbClr val="535353"/>
              </a:solidFill>
            </a:endParaRPr>
          </a:p>
          <a:p>
            <a:pPr marL="342900" indent="-342900" defTabSz="457200">
              <a:buFont typeface="+mj-lt"/>
              <a:buAutoNum type="arabicPeriod"/>
            </a:pPr>
            <a:r>
              <a:rPr lang="en-US" sz="1600" dirty="0" smtClean="0">
                <a:solidFill>
                  <a:srgbClr val="535353"/>
                </a:solidFill>
              </a:rPr>
              <a:t> </a:t>
            </a:r>
            <a:r>
              <a:rPr lang="en-US" sz="1600" dirty="0">
                <a:solidFill>
                  <a:srgbClr val="535353"/>
                </a:solidFill>
              </a:rPr>
              <a:t>P</a:t>
            </a:r>
            <a:r>
              <a:rPr lang="en-US" sz="1600" dirty="0" smtClean="0">
                <a:solidFill>
                  <a:srgbClr val="535353"/>
                </a:solidFill>
              </a:rPr>
              <a:t>ursue </a:t>
            </a:r>
            <a:r>
              <a:rPr lang="en-US" sz="1600" dirty="0">
                <a:solidFill>
                  <a:srgbClr val="535353"/>
                </a:solidFill>
              </a:rPr>
              <a:t>shared investment in transformative publishing.</a:t>
            </a:r>
          </a:p>
          <a:p>
            <a:pPr marL="342900" indent="-342900" defTabSz="457200">
              <a:buFont typeface="+mj-lt"/>
              <a:buAutoNum type="arabicPeriod"/>
            </a:pPr>
            <a:endParaRPr lang="en-US" sz="1600" dirty="0">
              <a:solidFill>
                <a:srgbClr val="535353"/>
              </a:solidFill>
            </a:endParaRPr>
          </a:p>
          <a:p>
            <a:pPr marL="342900" indent="-342900" defTabSz="457200">
              <a:buFont typeface="+mj-lt"/>
              <a:buAutoNum type="arabicPeriod"/>
            </a:pPr>
            <a:r>
              <a:rPr lang="en-US" sz="1600" dirty="0" smtClean="0">
                <a:solidFill>
                  <a:srgbClr val="535353"/>
                </a:solidFill>
              </a:rPr>
              <a:t> </a:t>
            </a:r>
            <a:r>
              <a:rPr lang="en-US" sz="1600" dirty="0">
                <a:solidFill>
                  <a:srgbClr val="535353"/>
                </a:solidFill>
              </a:rPr>
              <a:t>Augment discovery and visibility of OA scholarly outputs.</a:t>
            </a:r>
          </a:p>
        </p:txBody>
      </p:sp>
    </p:spTree>
    <p:extLst>
      <p:ext uri="{BB962C8B-B14F-4D97-AF65-F5344CB8AC3E}">
        <p14:creationId xmlns:p14="http://schemas.microsoft.com/office/powerpoint/2010/main" val="1472484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F62FAFB-4AAB-624C-8FA4-FED1E5A4B7C8}" type="datetime1">
              <a:rPr lang="en-US" smtClean="0">
                <a:solidFill>
                  <a:srgbClr val="FFFFFF">
                    <a:lumMod val="50000"/>
                  </a:srgbClr>
                </a:solidFill>
              </a:rPr>
              <a:pPr/>
              <a:t>6/27/2018</a:t>
            </a:fld>
            <a:endParaRPr lang="en-US" dirty="0">
              <a:solidFill>
                <a:srgbClr val="FFFFFF">
                  <a:lumMod val="50000"/>
                </a:srgbClr>
              </a:solidFill>
            </a:endParaRPr>
          </a:p>
        </p:txBody>
      </p:sp>
      <p:sp>
        <p:nvSpPr>
          <p:cNvPr id="7" name="Slide Number Placeholder 6"/>
          <p:cNvSpPr>
            <a:spLocks noGrp="1"/>
          </p:cNvSpPr>
          <p:nvPr>
            <p:ph type="sldNum" sz="quarter" idx="12"/>
          </p:nvPr>
        </p:nvSpPr>
        <p:spPr/>
        <p:txBody>
          <a:bodyPr/>
          <a:lstStyle/>
          <a:p>
            <a:fld id="{0FE39AC3-0E75-AD46-AE71-AE18BB921AE3}" type="slidenum">
              <a:rPr lang="en-US" smtClean="0">
                <a:solidFill>
                  <a:srgbClr val="FFFFFF">
                    <a:lumMod val="50000"/>
                  </a:srgbClr>
                </a:solidFill>
              </a:rPr>
              <a:pPr/>
              <a:t>9</a:t>
            </a:fld>
            <a:endParaRPr lang="en-US" dirty="0">
              <a:solidFill>
                <a:srgbClr val="FFFFFF">
                  <a:lumMod val="50000"/>
                </a:srgbClr>
              </a:solidFill>
            </a:endParaRPr>
          </a:p>
        </p:txBody>
      </p:sp>
      <p:sp>
        <p:nvSpPr>
          <p:cNvPr id="5" name="Content Placeholder 3"/>
          <p:cNvSpPr txBox="1">
            <a:spLocks/>
          </p:cNvSpPr>
          <p:nvPr/>
        </p:nvSpPr>
        <p:spPr>
          <a:xfrm>
            <a:off x="503448" y="1289497"/>
            <a:ext cx="7355660" cy="2724650"/>
          </a:xfrm>
          <a:prstGeom prst="rect">
            <a:avLst/>
          </a:prstGeom>
        </p:spPr>
        <p:txBody>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latin typeface="Calibri" panose="020F0502020204030204" pitchFamily="34" charset="0"/>
            </a:endParaRPr>
          </a:p>
        </p:txBody>
      </p:sp>
      <p:sp>
        <p:nvSpPr>
          <p:cNvPr id="8" name="Content Placeholder 3"/>
          <p:cNvSpPr>
            <a:spLocks noGrp="1"/>
          </p:cNvSpPr>
          <p:nvPr>
            <p:ph sz="quarter" idx="13"/>
          </p:nvPr>
        </p:nvSpPr>
        <p:spPr>
          <a:xfrm>
            <a:off x="326113" y="219170"/>
            <a:ext cx="8133308" cy="920867"/>
          </a:xfrm>
        </p:spPr>
        <p:txBody>
          <a:bodyPr/>
          <a:lstStyle/>
          <a:p>
            <a:r>
              <a:rPr lang="en-US" sz="3200" dirty="0" smtClean="0">
                <a:solidFill>
                  <a:srgbClr val="002060"/>
                </a:solidFill>
              </a:rPr>
              <a:t>Working Forum: Choosing Pathways to OA</a:t>
            </a:r>
            <a:endParaRPr lang="en-US" sz="3200" dirty="0"/>
          </a:p>
          <a:p>
            <a:pPr lvl="0"/>
            <a:endParaRPr lang="en-US" sz="3200" dirty="0">
              <a:solidFill>
                <a:srgbClr val="002060"/>
              </a:solidFill>
            </a:endParaRPr>
          </a:p>
        </p:txBody>
      </p:sp>
      <p:sp>
        <p:nvSpPr>
          <p:cNvPr id="3" name="Rectangle 2"/>
          <p:cNvSpPr/>
          <p:nvPr/>
        </p:nvSpPr>
        <p:spPr>
          <a:xfrm>
            <a:off x="599018" y="994550"/>
            <a:ext cx="7930990" cy="2862323"/>
          </a:xfrm>
          <a:prstGeom prst="rect">
            <a:avLst/>
          </a:prstGeom>
        </p:spPr>
        <p:txBody>
          <a:bodyPr wrap="square">
            <a:spAutoFit/>
          </a:bodyPr>
          <a:lstStyle/>
          <a:p>
            <a:pPr defTabSz="457200"/>
            <a:r>
              <a:rPr lang="en-US" dirty="0">
                <a:solidFill>
                  <a:srgbClr val="535353"/>
                </a:solidFill>
              </a:rPr>
              <a:t>October 16–17, 2018 | UC Berkeley, Berkeley, CA </a:t>
            </a:r>
            <a:endParaRPr lang="en-US" dirty="0" smtClean="0">
              <a:solidFill>
                <a:srgbClr val="535353"/>
              </a:solidFill>
            </a:endParaRPr>
          </a:p>
          <a:p>
            <a:pPr lvl="1" defTabSz="457200"/>
            <a:endParaRPr lang="en-US" dirty="0" smtClean="0">
              <a:solidFill>
                <a:srgbClr val="535353"/>
              </a:solidFill>
            </a:endParaRPr>
          </a:p>
          <a:p>
            <a:pPr marL="800100" lvl="1" indent="-342900" defTabSz="457200">
              <a:buFont typeface="Arial"/>
              <a:buChar char="•"/>
            </a:pPr>
            <a:r>
              <a:rPr lang="en-US" dirty="0" smtClean="0">
                <a:solidFill>
                  <a:srgbClr val="535353"/>
                </a:solidFill>
              </a:rPr>
              <a:t> </a:t>
            </a:r>
            <a:r>
              <a:rPr lang="en-US" dirty="0">
                <a:solidFill>
                  <a:srgbClr val="535353"/>
                </a:solidFill>
                <a:hlinkClick r:id="rId2"/>
              </a:rPr>
              <a:t>https://cp2oa18.com</a:t>
            </a:r>
            <a:r>
              <a:rPr lang="en-US" dirty="0" smtClean="0">
                <a:solidFill>
                  <a:srgbClr val="535353"/>
                </a:solidFill>
                <a:hlinkClick r:id="rId2"/>
              </a:rPr>
              <a:t>/</a:t>
            </a:r>
            <a:endParaRPr lang="en-US" dirty="0" smtClean="0">
              <a:solidFill>
                <a:srgbClr val="535353"/>
              </a:solidFill>
            </a:endParaRPr>
          </a:p>
          <a:p>
            <a:pPr marL="800100" lvl="1" indent="-342900" defTabSz="457200">
              <a:buFont typeface="Arial"/>
              <a:buChar char="•"/>
            </a:pPr>
            <a:r>
              <a:rPr lang="en-US" dirty="0" smtClean="0">
                <a:solidFill>
                  <a:srgbClr val="535353"/>
                </a:solidFill>
              </a:rPr>
              <a:t>Sponsored by the University of California Libraries</a:t>
            </a:r>
          </a:p>
          <a:p>
            <a:pPr lvl="1" defTabSz="457200"/>
            <a:endParaRPr lang="en-US" dirty="0" smtClean="0">
              <a:solidFill>
                <a:srgbClr val="535353"/>
              </a:solidFill>
            </a:endParaRPr>
          </a:p>
          <a:p>
            <a:pPr defTabSz="457200"/>
            <a:r>
              <a:rPr lang="en-US" dirty="0">
                <a:solidFill>
                  <a:srgbClr val="535353"/>
                </a:solidFill>
              </a:rPr>
              <a:t>A free two-day working forum for North American </a:t>
            </a:r>
            <a:r>
              <a:rPr lang="en-US" dirty="0" smtClean="0">
                <a:solidFill>
                  <a:srgbClr val="535353"/>
                </a:solidFill>
              </a:rPr>
              <a:t>library </a:t>
            </a:r>
            <a:r>
              <a:rPr lang="en-US" dirty="0">
                <a:solidFill>
                  <a:srgbClr val="535353"/>
                </a:solidFill>
              </a:rPr>
              <a:t>or consortium leaders and key academic stakeholders centered on action-focused deliberations about redirecting subscription and other funds toward sustainable open access publishing </a:t>
            </a:r>
            <a:r>
              <a:rPr lang="en-US" dirty="0" smtClean="0">
                <a:solidFill>
                  <a:srgbClr val="535353"/>
                </a:solidFill>
              </a:rPr>
              <a:t>.</a:t>
            </a:r>
          </a:p>
          <a:p>
            <a:pPr defTabSz="457200"/>
            <a:endParaRPr lang="en-US" dirty="0">
              <a:solidFill>
                <a:srgbClr val="535353"/>
              </a:solidFill>
            </a:endParaRPr>
          </a:p>
        </p:txBody>
      </p:sp>
    </p:spTree>
    <p:extLst>
      <p:ext uri="{BB962C8B-B14F-4D97-AF65-F5344CB8AC3E}">
        <p14:creationId xmlns:p14="http://schemas.microsoft.com/office/powerpoint/2010/main" val="3514784557"/>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Gol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larity">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larity">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Office Theme">
  <a:themeElements>
    <a:clrScheme name="PPT template">
      <a:dk1>
        <a:srgbClr val="535353"/>
      </a:dk1>
      <a:lt1>
        <a:srgbClr val="FFFFFF"/>
      </a:lt1>
      <a:dk2>
        <a:srgbClr val="535353"/>
      </a:dk2>
      <a:lt2>
        <a:srgbClr val="FFFFFF"/>
      </a:lt2>
      <a:accent1>
        <a:srgbClr val="0F7EC5"/>
      </a:accent1>
      <a:accent2>
        <a:srgbClr val="11A1FF"/>
      </a:accent2>
      <a:accent3>
        <a:srgbClr val="FECB0A"/>
      </a:accent3>
      <a:accent4>
        <a:srgbClr val="FFF644"/>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13435</TotalTime>
  <Words>2815</Words>
  <Application>Microsoft Office PowerPoint</Application>
  <PresentationFormat>On-screen Show (16:9)</PresentationFormat>
  <Paragraphs>284</Paragraphs>
  <Slides>33</Slides>
  <Notes>18</Notes>
  <HiddenSlides>0</HiddenSlides>
  <MMClips>0</MMClips>
  <ScaleCrop>false</ScaleCrop>
  <HeadingPairs>
    <vt:vector size="4" baseType="variant">
      <vt:variant>
        <vt:lpstr>Theme</vt:lpstr>
      </vt:variant>
      <vt:variant>
        <vt:i4>9</vt:i4>
      </vt:variant>
      <vt:variant>
        <vt:lpstr>Slide Titles</vt:lpstr>
      </vt:variant>
      <vt:variant>
        <vt:i4>33</vt:i4>
      </vt:variant>
    </vt:vector>
  </HeadingPairs>
  <TitlesOfParts>
    <vt:vector size="42" baseType="lpstr">
      <vt:lpstr>Custom Design</vt:lpstr>
      <vt:lpstr>BlueGold Theme</vt:lpstr>
      <vt:lpstr>1_Custom Design</vt:lpstr>
      <vt:lpstr>Clarity</vt:lpstr>
      <vt:lpstr>2_Office Theme</vt:lpstr>
      <vt:lpstr>2_Custom Design</vt:lpstr>
      <vt:lpstr>1_Clarity</vt:lpstr>
      <vt:lpstr>3_Office Theme</vt:lpstr>
      <vt:lpstr>Office Theme</vt:lpstr>
      <vt:lpstr>Seeds of change: </vt:lpstr>
      <vt:lpstr>UC System Pathways to OA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UC System Pathways to OA https://libraries.universityofcalifornia.edu/about/initiatives/scholarly-communication</vt:lpstr>
      <vt:lpstr>Negotiating Journal Agreements at UC:  A Call to Action</vt:lpstr>
      <vt:lpstr>Putting these ideas into action: modeling offsetting (‘publish and read’) agreements at the University of California  a design for North America?</vt:lpstr>
      <vt:lpstr>The disconnect between N. American and European policies makes OA progress difficult</vt:lpstr>
      <vt:lpstr>How do we move beyond the  green / gold divide?</vt:lpstr>
      <vt:lpstr>To study the impact of a largescale conversion of the literature via APCs on large North American research institutions</vt:lpstr>
      <vt:lpstr>Major findings</vt:lpstr>
      <vt:lpstr>PowerPoint Presentation</vt:lpstr>
      <vt:lpstr>Sustainability Strategy:  Multi-Payer Model </vt:lpstr>
      <vt:lpstr>Offsetting Planning &amp; Implementation Task Force</vt:lpstr>
      <vt:lpstr>Sub-groups</vt:lpstr>
      <vt:lpstr>What types of publishers would this apply to?</vt:lpstr>
      <vt:lpstr>UC Goals</vt:lpstr>
      <vt:lpstr>What will author participation look like?</vt:lpstr>
      <vt:lpstr>Key Benefits for Authors</vt:lpstr>
      <vt:lpstr>Key Benefits for UC</vt:lpstr>
      <vt:lpstr>Key Issues for Libraries</vt:lpstr>
      <vt:lpstr>Getting Faculty and Administrative Buy-In</vt:lpstr>
      <vt:lpstr>Next Steps</vt:lpstr>
      <vt:lpstr>We’re keen to nurture other models as well!</vt:lpstr>
      <vt:lpstr>CCDO Questions and Discussion:  What OA strategies are you pursuing?  Are any of you exploring offsetting deals?  Thoughts / feedback on the multi-payer model?  Are you interested in joint discussions with publishers on offsetting and/or collective action models?  </vt:lpstr>
      <vt:lpstr>PowerPoint Presentation</vt:lpstr>
      <vt:lpstr>Funder support for APCs is a bearable cost</vt:lpstr>
    </vt:vector>
  </TitlesOfParts>
  <Company>University of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Ivy Anderson</dc:creator>
  <cp:lastModifiedBy>ianderson</cp:lastModifiedBy>
  <cp:revision>94</cp:revision>
  <cp:lastPrinted>2018-05-08T16:44:19Z</cp:lastPrinted>
  <dcterms:created xsi:type="dcterms:W3CDTF">2018-03-09T05:47:48Z</dcterms:created>
  <dcterms:modified xsi:type="dcterms:W3CDTF">2018-06-27T08:00:58Z</dcterms:modified>
</cp:coreProperties>
</file>