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70" r:id="rId9"/>
    <p:sldId id="263" r:id="rId10"/>
    <p:sldId id="267" r:id="rId11"/>
    <p:sldId id="265" r:id="rId12"/>
  </p:sldIdLst>
  <p:sldSz cx="9144000" cy="5143500" type="screen16x9"/>
  <p:notesSz cx="7086600" cy="9372600"/>
  <p:embeddedFontLst>
    <p:embeddedFont>
      <p:font typeface="Montserrat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mZaiRZP8OoyaOyMXwEG3ujP8J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35471" autoAdjust="0"/>
  </p:normalViewPr>
  <p:slideViewPr>
    <p:cSldViewPr snapToGrid="0">
      <p:cViewPr varScale="1">
        <p:scale>
          <a:sx n="32" d="100"/>
          <a:sy n="32" d="100"/>
        </p:scale>
        <p:origin x="2260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0A039C-B375-46B9-A16F-97962B99D63D}" type="doc">
      <dgm:prSet loTypeId="urn:microsoft.com/office/officeart/2005/8/layout/cycle4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680BF0D-BF47-45C5-955F-F0FBE96D97E4}">
      <dgm:prSet phldrT="[Text]"/>
      <dgm:spPr/>
      <dgm:t>
        <a:bodyPr/>
        <a:lstStyle/>
        <a:p>
          <a:r>
            <a:rPr lang="en-US" b="1" dirty="0" smtClean="0"/>
            <a:t>Canadian pilot libraries</a:t>
          </a:r>
          <a:endParaRPr lang="en-US" b="1" dirty="0"/>
        </a:p>
      </dgm:t>
    </dgm:pt>
    <dgm:pt modelId="{43E7E4A5-6CB2-40C3-8D4F-45E1612904AE}" type="parTrans" cxnId="{D0678CFE-299B-42C6-8529-8D8D5684C274}">
      <dgm:prSet/>
      <dgm:spPr/>
      <dgm:t>
        <a:bodyPr/>
        <a:lstStyle/>
        <a:p>
          <a:endParaRPr lang="en-US"/>
        </a:p>
      </dgm:t>
    </dgm:pt>
    <dgm:pt modelId="{47141A83-557E-4911-BBE6-038959D3D4B9}" type="sibTrans" cxnId="{D0678CFE-299B-42C6-8529-8D8D5684C274}">
      <dgm:prSet/>
      <dgm:spPr/>
      <dgm:t>
        <a:bodyPr/>
        <a:lstStyle/>
        <a:p>
          <a:endParaRPr lang="en-US"/>
        </a:p>
      </dgm:t>
    </dgm:pt>
    <dgm:pt modelId="{A101A9F3-F908-4606-A634-D67199B59D18}">
      <dgm:prSet phldrT="[Text]"/>
      <dgm:spPr/>
      <dgm:t>
        <a:bodyPr/>
        <a:lstStyle/>
        <a:p>
          <a:r>
            <a:rPr lang="en-US" b="1" dirty="0" smtClean="0"/>
            <a:t>American pilot libraries</a:t>
          </a:r>
          <a:endParaRPr lang="en-US" b="1" dirty="0"/>
        </a:p>
      </dgm:t>
    </dgm:pt>
    <dgm:pt modelId="{B25518DD-318F-461D-935A-D9DF940C3927}" type="parTrans" cxnId="{58CD0B59-E801-4CF1-8C4F-7818D087987E}">
      <dgm:prSet/>
      <dgm:spPr/>
      <dgm:t>
        <a:bodyPr/>
        <a:lstStyle/>
        <a:p>
          <a:endParaRPr lang="en-US"/>
        </a:p>
      </dgm:t>
    </dgm:pt>
    <dgm:pt modelId="{C7DDDE01-2E20-4228-8D99-40122ABD673D}" type="sibTrans" cxnId="{58CD0B59-E801-4CF1-8C4F-7818D087987E}">
      <dgm:prSet/>
      <dgm:spPr/>
      <dgm:t>
        <a:bodyPr/>
        <a:lstStyle/>
        <a:p>
          <a:endParaRPr lang="en-US"/>
        </a:p>
      </dgm:t>
    </dgm:pt>
    <dgm:pt modelId="{AB701EC6-16EC-404A-A5C0-A02DAA247A1C}">
      <dgm:prSet phldrT="[Text]"/>
      <dgm:spPr/>
      <dgm:t>
        <a:bodyPr/>
        <a:lstStyle/>
        <a:p>
          <a:r>
            <a:rPr lang="en-US" b="1" dirty="0" smtClean="0"/>
            <a:t>Staff</a:t>
          </a:r>
          <a:endParaRPr lang="en-US" b="1" dirty="0"/>
        </a:p>
      </dgm:t>
    </dgm:pt>
    <dgm:pt modelId="{CE6BB4D2-A2EC-4388-85C7-C59CE45690EC}" type="parTrans" cxnId="{B10E1CB7-B2D2-4E3F-80BD-73C84D407594}">
      <dgm:prSet/>
      <dgm:spPr/>
      <dgm:t>
        <a:bodyPr/>
        <a:lstStyle/>
        <a:p>
          <a:endParaRPr lang="en-US"/>
        </a:p>
      </dgm:t>
    </dgm:pt>
    <dgm:pt modelId="{D91BC7C8-690D-41FE-8324-D534FB7225BD}" type="sibTrans" cxnId="{B10E1CB7-B2D2-4E3F-80BD-73C84D407594}">
      <dgm:prSet/>
      <dgm:spPr/>
      <dgm:t>
        <a:bodyPr/>
        <a:lstStyle/>
        <a:p>
          <a:endParaRPr lang="en-US"/>
        </a:p>
      </dgm:t>
    </dgm:pt>
    <dgm:pt modelId="{56E89A8B-952A-43B3-9661-1EC96F7C1E86}">
      <dgm:prSet phldrT="[Text]"/>
      <dgm:spPr/>
      <dgm:t>
        <a:bodyPr/>
        <a:lstStyle/>
        <a:p>
          <a:r>
            <a:rPr lang="en-US" b="1" dirty="0" smtClean="0"/>
            <a:t>WG</a:t>
          </a:r>
          <a:endParaRPr lang="en-US" b="1" dirty="0"/>
        </a:p>
      </dgm:t>
    </dgm:pt>
    <dgm:pt modelId="{0C36004D-31E7-49B5-B373-FAF295405762}" type="parTrans" cxnId="{00DE1A24-6C15-45F1-B40F-14785F70A92C}">
      <dgm:prSet/>
      <dgm:spPr/>
      <dgm:t>
        <a:bodyPr/>
        <a:lstStyle/>
        <a:p>
          <a:endParaRPr lang="en-US"/>
        </a:p>
      </dgm:t>
    </dgm:pt>
    <dgm:pt modelId="{7301176E-203E-4163-94FB-9FC6CB41C60B}" type="sibTrans" cxnId="{00DE1A24-6C15-45F1-B40F-14785F70A92C}">
      <dgm:prSet/>
      <dgm:spPr/>
      <dgm:t>
        <a:bodyPr/>
        <a:lstStyle/>
        <a:p>
          <a:endParaRPr lang="en-US"/>
        </a:p>
      </dgm:t>
    </dgm:pt>
    <dgm:pt modelId="{E91C7FD7-04FC-48B0-A029-60181FF540B1}">
      <dgm:prSet phldrT="[Text]" custT="1"/>
      <dgm:spPr/>
      <dgm:t>
        <a:bodyPr/>
        <a:lstStyle/>
        <a:p>
          <a:r>
            <a:rPr lang="en-US" sz="1600" b="1" dirty="0" smtClean="0"/>
            <a:t>Metadata</a:t>
          </a:r>
          <a:endParaRPr lang="en-US" sz="1600" b="1" dirty="0"/>
        </a:p>
      </dgm:t>
    </dgm:pt>
    <dgm:pt modelId="{DC7E8247-D090-40CB-B3BB-9DFA8708F471}" type="parTrans" cxnId="{A9572939-F774-4262-AC7B-656D2476F8B2}">
      <dgm:prSet/>
      <dgm:spPr/>
      <dgm:t>
        <a:bodyPr/>
        <a:lstStyle/>
        <a:p>
          <a:endParaRPr lang="en-US"/>
        </a:p>
      </dgm:t>
    </dgm:pt>
    <dgm:pt modelId="{F550EB15-4B82-4F83-94D8-29CF3F54F225}" type="sibTrans" cxnId="{A9572939-F774-4262-AC7B-656D2476F8B2}">
      <dgm:prSet/>
      <dgm:spPr/>
      <dgm:t>
        <a:bodyPr/>
        <a:lstStyle/>
        <a:p>
          <a:endParaRPr lang="en-US"/>
        </a:p>
      </dgm:t>
    </dgm:pt>
    <dgm:pt modelId="{F9CEF43B-7D7E-4A13-8214-4ECF2B60F960}">
      <dgm:prSet phldrT="[Text]" custT="1"/>
      <dgm:spPr/>
      <dgm:t>
        <a:bodyPr/>
        <a:lstStyle/>
        <a:p>
          <a:r>
            <a:rPr lang="en-US" sz="1600" dirty="0" smtClean="0"/>
            <a:t>Beneficiary</a:t>
          </a:r>
          <a:endParaRPr lang="en-US" sz="1600" dirty="0"/>
        </a:p>
      </dgm:t>
    </dgm:pt>
    <dgm:pt modelId="{CB04A91D-D4D0-4338-93CF-368D45122070}" type="parTrans" cxnId="{CD498092-288C-4EC0-A67B-C2B60CE7F8DA}">
      <dgm:prSet/>
      <dgm:spPr/>
      <dgm:t>
        <a:bodyPr/>
        <a:lstStyle/>
        <a:p>
          <a:endParaRPr lang="en-US"/>
        </a:p>
      </dgm:t>
    </dgm:pt>
    <dgm:pt modelId="{A4D35296-324A-412C-B8A4-FFD3E342FFB9}" type="sibTrans" cxnId="{CD498092-288C-4EC0-A67B-C2B60CE7F8DA}">
      <dgm:prSet/>
      <dgm:spPr/>
      <dgm:t>
        <a:bodyPr/>
        <a:lstStyle/>
        <a:p>
          <a:endParaRPr lang="en-US"/>
        </a:p>
      </dgm:t>
    </dgm:pt>
    <dgm:pt modelId="{C12F59DD-4AF6-4FB7-924E-6AB13661EB59}">
      <dgm:prSet phldrT="[Text]" custT="1"/>
      <dgm:spPr/>
      <dgm:t>
        <a:bodyPr/>
        <a:lstStyle/>
        <a:p>
          <a:r>
            <a:rPr lang="en-US" sz="1600" dirty="0" smtClean="0"/>
            <a:t>Systems</a:t>
          </a:r>
          <a:endParaRPr lang="en-US" sz="1600" dirty="0"/>
        </a:p>
      </dgm:t>
    </dgm:pt>
    <dgm:pt modelId="{CF29DE6A-7CAE-4C81-9F97-2495B388D4A2}" type="parTrans" cxnId="{A25C19F3-B851-4BB8-85B3-9DA93FD05AC9}">
      <dgm:prSet/>
      <dgm:spPr/>
      <dgm:t>
        <a:bodyPr/>
        <a:lstStyle/>
        <a:p>
          <a:endParaRPr lang="en-US"/>
        </a:p>
      </dgm:t>
    </dgm:pt>
    <dgm:pt modelId="{D95FEADC-03D0-4BAC-9175-B7255A26B942}" type="sibTrans" cxnId="{A25C19F3-B851-4BB8-85B3-9DA93FD05AC9}">
      <dgm:prSet/>
      <dgm:spPr/>
      <dgm:t>
        <a:bodyPr/>
        <a:lstStyle/>
        <a:p>
          <a:endParaRPr lang="en-US"/>
        </a:p>
      </dgm:t>
    </dgm:pt>
    <dgm:pt modelId="{5AED02ED-8076-418B-BD7D-73FCE2C70CCB}">
      <dgm:prSet phldrT="[Text]" custT="1"/>
      <dgm:spPr/>
      <dgm:t>
        <a:bodyPr/>
        <a:lstStyle/>
        <a:p>
          <a:r>
            <a:rPr lang="en-US" sz="1600" b="0" dirty="0" smtClean="0"/>
            <a:t>ARL/CARL</a:t>
          </a:r>
          <a:endParaRPr lang="en-US" sz="1600" b="0" dirty="0"/>
        </a:p>
      </dgm:t>
    </dgm:pt>
    <dgm:pt modelId="{1C29330F-FDC8-402B-9063-35472D1DED0A}" type="parTrans" cxnId="{FE304979-8F1C-4DC0-8F07-6C521A2B9CF4}">
      <dgm:prSet/>
      <dgm:spPr/>
      <dgm:t>
        <a:bodyPr/>
        <a:lstStyle/>
        <a:p>
          <a:endParaRPr lang="en-US"/>
        </a:p>
      </dgm:t>
    </dgm:pt>
    <dgm:pt modelId="{4462F844-913F-4048-A687-6193B4D44684}" type="sibTrans" cxnId="{FE304979-8F1C-4DC0-8F07-6C521A2B9CF4}">
      <dgm:prSet/>
      <dgm:spPr/>
      <dgm:t>
        <a:bodyPr/>
        <a:lstStyle/>
        <a:p>
          <a:endParaRPr lang="en-US"/>
        </a:p>
      </dgm:t>
    </dgm:pt>
    <dgm:pt modelId="{3884A9D3-9444-4030-B5CF-2F1902B00DA2}">
      <dgm:prSet phldrT="[Text]" custT="1"/>
      <dgm:spPr/>
      <dgm:t>
        <a:bodyPr/>
        <a:lstStyle/>
        <a:p>
          <a:r>
            <a:rPr lang="en-US" sz="1600" b="0" dirty="0" smtClean="0"/>
            <a:t>Visiting Program Officers</a:t>
          </a:r>
          <a:endParaRPr lang="en-US" sz="1600" b="0" dirty="0"/>
        </a:p>
      </dgm:t>
    </dgm:pt>
    <dgm:pt modelId="{5DBD02D1-BC1D-451A-8029-FFA314D55287}" type="parTrans" cxnId="{AE9EFCD2-43B5-4F7B-B93B-01FE023DF6D2}">
      <dgm:prSet/>
      <dgm:spPr/>
      <dgm:t>
        <a:bodyPr/>
        <a:lstStyle/>
        <a:p>
          <a:endParaRPr lang="en-US"/>
        </a:p>
      </dgm:t>
    </dgm:pt>
    <dgm:pt modelId="{B14C7A0B-4D0E-407F-8FC0-ED6D80AE66D1}" type="sibTrans" cxnId="{AE9EFCD2-43B5-4F7B-B93B-01FE023DF6D2}">
      <dgm:prSet/>
      <dgm:spPr/>
      <dgm:t>
        <a:bodyPr/>
        <a:lstStyle/>
        <a:p>
          <a:endParaRPr lang="en-US"/>
        </a:p>
      </dgm:t>
    </dgm:pt>
    <dgm:pt modelId="{14A520EF-3061-4E19-940B-F0EC033F5667}">
      <dgm:prSet phldrT="[Text]"/>
      <dgm:spPr/>
      <dgm:t>
        <a:bodyPr/>
        <a:lstStyle/>
        <a:p>
          <a:endParaRPr lang="en-US" sz="1300" b="1" dirty="0"/>
        </a:p>
      </dgm:t>
    </dgm:pt>
    <dgm:pt modelId="{A4C6E0EE-7705-49EF-B1D5-CC0FD649B699}" type="parTrans" cxnId="{817853A8-8203-459D-8933-F792A2D0133E}">
      <dgm:prSet/>
      <dgm:spPr/>
      <dgm:t>
        <a:bodyPr/>
        <a:lstStyle/>
        <a:p>
          <a:endParaRPr lang="en-US"/>
        </a:p>
      </dgm:t>
    </dgm:pt>
    <dgm:pt modelId="{4FA712E1-949F-4D20-B131-D1B159072743}" type="sibTrans" cxnId="{817853A8-8203-459D-8933-F792A2D0133E}">
      <dgm:prSet/>
      <dgm:spPr/>
      <dgm:t>
        <a:bodyPr/>
        <a:lstStyle/>
        <a:p>
          <a:endParaRPr lang="en-US"/>
        </a:p>
      </dgm:t>
    </dgm:pt>
    <dgm:pt modelId="{48506D0C-234C-45DE-BAF9-E3DEBE9AD185}">
      <dgm:prSet phldrT="[Text]" custT="1"/>
      <dgm:spPr/>
      <dgm:t>
        <a:bodyPr/>
        <a:lstStyle/>
        <a:p>
          <a:r>
            <a:rPr lang="en-US" sz="1600" b="0" dirty="0" smtClean="0"/>
            <a:t>Subject matter experts</a:t>
          </a:r>
          <a:endParaRPr lang="en-US" sz="1600" b="0" dirty="0"/>
        </a:p>
      </dgm:t>
    </dgm:pt>
    <dgm:pt modelId="{C528EEDB-F73F-4271-B52E-4822B7D394BA}" type="parTrans" cxnId="{F1D37A45-C43B-4574-83B7-813B7ECCE3DD}">
      <dgm:prSet/>
      <dgm:spPr/>
      <dgm:t>
        <a:bodyPr/>
        <a:lstStyle/>
        <a:p>
          <a:endParaRPr lang="en-US"/>
        </a:p>
      </dgm:t>
    </dgm:pt>
    <dgm:pt modelId="{CE785901-E3D7-4155-A047-AC3C83E61A5D}" type="sibTrans" cxnId="{F1D37A45-C43B-4574-83B7-813B7ECCE3DD}">
      <dgm:prSet/>
      <dgm:spPr/>
      <dgm:t>
        <a:bodyPr/>
        <a:lstStyle/>
        <a:p>
          <a:endParaRPr lang="en-US"/>
        </a:p>
      </dgm:t>
    </dgm:pt>
    <dgm:pt modelId="{0E4EC805-D6D2-43A7-8E6A-13B597C5DBE2}" type="pres">
      <dgm:prSet presAssocID="{CD0A039C-B375-46B9-A16F-97962B99D63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3A69BF-E652-4FBB-930B-2BECC8F7DE56}" type="pres">
      <dgm:prSet presAssocID="{CD0A039C-B375-46B9-A16F-97962B99D63D}" presName="children" presStyleCnt="0"/>
      <dgm:spPr/>
    </dgm:pt>
    <dgm:pt modelId="{B3B6E19B-2966-42BB-B51A-01A9DE882237}" type="pres">
      <dgm:prSet presAssocID="{CD0A039C-B375-46B9-A16F-97962B99D63D}" presName="child3group" presStyleCnt="0"/>
      <dgm:spPr/>
    </dgm:pt>
    <dgm:pt modelId="{ED92D691-2ADB-4C3B-B491-1387B84DBA72}" type="pres">
      <dgm:prSet presAssocID="{CD0A039C-B375-46B9-A16F-97962B99D63D}" presName="child3" presStyleLbl="bgAcc1" presStyleIdx="0" presStyleCnt="2" custScaleX="156867" custLinFactNeighborX="34081" custLinFactNeighborY="-1923"/>
      <dgm:spPr/>
      <dgm:t>
        <a:bodyPr/>
        <a:lstStyle/>
        <a:p>
          <a:endParaRPr lang="en-US"/>
        </a:p>
      </dgm:t>
    </dgm:pt>
    <dgm:pt modelId="{F67CA7E2-69C7-4E5C-8781-C574B883079A}" type="pres">
      <dgm:prSet presAssocID="{CD0A039C-B375-46B9-A16F-97962B99D63D}" presName="child3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1083D-EE18-46B5-908C-454733300F89}" type="pres">
      <dgm:prSet presAssocID="{CD0A039C-B375-46B9-A16F-97962B99D63D}" presName="child4group" presStyleCnt="0"/>
      <dgm:spPr/>
    </dgm:pt>
    <dgm:pt modelId="{0C66B38C-E48D-429B-B0F7-98776D8C4AF2}" type="pres">
      <dgm:prSet presAssocID="{CD0A039C-B375-46B9-A16F-97962B99D63D}" presName="child4" presStyleLbl="bgAcc1" presStyleIdx="1" presStyleCnt="2" custScaleX="147989" custLinFactNeighborX="-13249" custLinFactNeighborY="1420"/>
      <dgm:spPr/>
      <dgm:t>
        <a:bodyPr/>
        <a:lstStyle/>
        <a:p>
          <a:endParaRPr lang="en-US"/>
        </a:p>
      </dgm:t>
    </dgm:pt>
    <dgm:pt modelId="{0AE0B55C-77A1-488C-B3BF-0065673972E0}" type="pres">
      <dgm:prSet presAssocID="{CD0A039C-B375-46B9-A16F-97962B99D63D}" presName="child4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2D8A7-04E8-43F0-9CA6-FDA56AE0E26E}" type="pres">
      <dgm:prSet presAssocID="{CD0A039C-B375-46B9-A16F-97962B99D63D}" presName="childPlaceholder" presStyleCnt="0"/>
      <dgm:spPr/>
    </dgm:pt>
    <dgm:pt modelId="{9C34ED54-5454-4343-B5FE-6398188EC743}" type="pres">
      <dgm:prSet presAssocID="{CD0A039C-B375-46B9-A16F-97962B99D63D}" presName="circle" presStyleCnt="0"/>
      <dgm:spPr/>
    </dgm:pt>
    <dgm:pt modelId="{3AB474A1-2158-485A-8F87-FEEC6F8C3996}" type="pres">
      <dgm:prSet presAssocID="{CD0A039C-B375-46B9-A16F-97962B99D63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6665D-B8CA-460E-8A04-87ADB226F1D1}" type="pres">
      <dgm:prSet presAssocID="{CD0A039C-B375-46B9-A16F-97962B99D63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BE6E31-9411-420B-9E42-FD89D45663DC}" type="pres">
      <dgm:prSet presAssocID="{CD0A039C-B375-46B9-A16F-97962B99D63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51957-9BCA-4F74-B2F1-45DDA5FDE962}" type="pres">
      <dgm:prSet presAssocID="{CD0A039C-B375-46B9-A16F-97962B99D63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9EF3A-DD18-4547-8814-3CF1BCD2325E}" type="pres">
      <dgm:prSet presAssocID="{CD0A039C-B375-46B9-A16F-97962B99D63D}" presName="quadrantPlaceholder" presStyleCnt="0"/>
      <dgm:spPr/>
    </dgm:pt>
    <dgm:pt modelId="{E65F444B-7C65-4287-A65A-610A33EAAA02}" type="pres">
      <dgm:prSet presAssocID="{CD0A039C-B375-46B9-A16F-97962B99D63D}" presName="center1" presStyleLbl="fgShp" presStyleIdx="0" presStyleCnt="2"/>
      <dgm:spPr>
        <a:prstGeom prst="blockArc">
          <a:avLst/>
        </a:prstGeom>
      </dgm:spPr>
    </dgm:pt>
    <dgm:pt modelId="{CCA9BC7B-D067-4883-9D0F-4446338F4852}" type="pres">
      <dgm:prSet presAssocID="{CD0A039C-B375-46B9-A16F-97962B99D63D}" presName="center2" presStyleLbl="fgShp" presStyleIdx="1" presStyleCnt="2"/>
      <dgm:spPr>
        <a:prstGeom prst="blockArc">
          <a:avLst/>
        </a:prstGeom>
      </dgm:spPr>
    </dgm:pt>
  </dgm:ptLst>
  <dgm:cxnLst>
    <dgm:cxn modelId="{59B4F948-9307-4DE1-987B-6F387569722B}" type="presOf" srcId="{C12F59DD-4AF6-4FB7-924E-6AB13661EB59}" destId="{0AE0B55C-77A1-488C-B3BF-0065673972E0}" srcOrd="1" destOrd="2" presId="urn:microsoft.com/office/officeart/2005/8/layout/cycle4"/>
    <dgm:cxn modelId="{53CE34C1-59C1-476C-AB81-E041246B6C2F}" type="presOf" srcId="{E91C7FD7-04FC-48B0-A029-60181FF540B1}" destId="{0C66B38C-E48D-429B-B0F7-98776D8C4AF2}" srcOrd="0" destOrd="0" presId="urn:microsoft.com/office/officeart/2005/8/layout/cycle4"/>
    <dgm:cxn modelId="{EF16AB95-2BA9-4D46-8C70-28E0026266C4}" type="presOf" srcId="{14A520EF-3061-4E19-940B-F0EC033F5667}" destId="{F67CA7E2-69C7-4E5C-8781-C574B883079A}" srcOrd="1" destOrd="3" presId="urn:microsoft.com/office/officeart/2005/8/layout/cycle4"/>
    <dgm:cxn modelId="{850EF7D3-118F-46FB-9724-4A8CB4744DD9}" type="presOf" srcId="{C12F59DD-4AF6-4FB7-924E-6AB13661EB59}" destId="{0C66B38C-E48D-429B-B0F7-98776D8C4AF2}" srcOrd="0" destOrd="2" presId="urn:microsoft.com/office/officeart/2005/8/layout/cycle4"/>
    <dgm:cxn modelId="{6E0260B1-E5A6-49A8-BC6E-08C2E3635CCB}" type="presOf" srcId="{F9CEF43B-7D7E-4A13-8214-4ECF2B60F960}" destId="{0C66B38C-E48D-429B-B0F7-98776D8C4AF2}" srcOrd="0" destOrd="1" presId="urn:microsoft.com/office/officeart/2005/8/layout/cycle4"/>
    <dgm:cxn modelId="{817853A8-8203-459D-8933-F792A2D0133E}" srcId="{AB701EC6-16EC-404A-A5C0-A02DAA247A1C}" destId="{14A520EF-3061-4E19-940B-F0EC033F5667}" srcOrd="3" destOrd="0" parTransId="{A4C6E0EE-7705-49EF-B1D5-CC0FD649B699}" sibTransId="{4FA712E1-949F-4D20-B131-D1B159072743}"/>
    <dgm:cxn modelId="{F1D37A45-C43B-4574-83B7-813B7ECCE3DD}" srcId="{AB701EC6-16EC-404A-A5C0-A02DAA247A1C}" destId="{48506D0C-234C-45DE-BAF9-E3DEBE9AD185}" srcOrd="2" destOrd="0" parTransId="{C528EEDB-F73F-4271-B52E-4822B7D394BA}" sibTransId="{CE785901-E3D7-4155-A047-AC3C83E61A5D}"/>
    <dgm:cxn modelId="{E23FE1C4-7E36-43BA-A9F4-B62D07DEC8FD}" type="presOf" srcId="{AB701EC6-16EC-404A-A5C0-A02DAA247A1C}" destId="{DDBE6E31-9411-420B-9E42-FD89D45663DC}" srcOrd="0" destOrd="0" presId="urn:microsoft.com/office/officeart/2005/8/layout/cycle4"/>
    <dgm:cxn modelId="{A2858245-6DB5-4557-8F50-00FF8E67DCD4}" type="presOf" srcId="{48506D0C-234C-45DE-BAF9-E3DEBE9AD185}" destId="{F67CA7E2-69C7-4E5C-8781-C574B883079A}" srcOrd="1" destOrd="2" presId="urn:microsoft.com/office/officeart/2005/8/layout/cycle4"/>
    <dgm:cxn modelId="{69EA734A-5F01-4C57-B7BD-20226C29CD8A}" type="presOf" srcId="{56E89A8B-952A-43B3-9661-1EC96F7C1E86}" destId="{D5751957-9BCA-4F74-B2F1-45DDA5FDE962}" srcOrd="0" destOrd="0" presId="urn:microsoft.com/office/officeart/2005/8/layout/cycle4"/>
    <dgm:cxn modelId="{1C37B9FC-9274-42BF-A2C1-ABBF09C6CEE0}" type="presOf" srcId="{3884A9D3-9444-4030-B5CF-2F1902B00DA2}" destId="{ED92D691-2ADB-4C3B-B491-1387B84DBA72}" srcOrd="0" destOrd="1" presId="urn:microsoft.com/office/officeart/2005/8/layout/cycle4"/>
    <dgm:cxn modelId="{F9C5D5E4-8397-4A93-93FC-79A8525F490F}" type="presOf" srcId="{5AED02ED-8076-418B-BD7D-73FCE2C70CCB}" destId="{ED92D691-2ADB-4C3B-B491-1387B84DBA72}" srcOrd="0" destOrd="0" presId="urn:microsoft.com/office/officeart/2005/8/layout/cycle4"/>
    <dgm:cxn modelId="{AE9EFCD2-43B5-4F7B-B93B-01FE023DF6D2}" srcId="{AB701EC6-16EC-404A-A5C0-A02DAA247A1C}" destId="{3884A9D3-9444-4030-B5CF-2F1902B00DA2}" srcOrd="1" destOrd="0" parTransId="{5DBD02D1-BC1D-451A-8029-FFA314D55287}" sibTransId="{B14C7A0B-4D0E-407F-8FC0-ED6D80AE66D1}"/>
    <dgm:cxn modelId="{6BA439DB-849F-49E5-9419-455C64D9D105}" type="presOf" srcId="{E91C7FD7-04FC-48B0-A029-60181FF540B1}" destId="{0AE0B55C-77A1-488C-B3BF-0065673972E0}" srcOrd="1" destOrd="0" presId="urn:microsoft.com/office/officeart/2005/8/layout/cycle4"/>
    <dgm:cxn modelId="{77A98762-7956-4E86-AC99-87A5961D36BB}" type="presOf" srcId="{3884A9D3-9444-4030-B5CF-2F1902B00DA2}" destId="{F67CA7E2-69C7-4E5C-8781-C574B883079A}" srcOrd="1" destOrd="1" presId="urn:microsoft.com/office/officeart/2005/8/layout/cycle4"/>
    <dgm:cxn modelId="{D0678CFE-299B-42C6-8529-8D8D5684C274}" srcId="{CD0A039C-B375-46B9-A16F-97962B99D63D}" destId="{4680BF0D-BF47-45C5-955F-F0FBE96D97E4}" srcOrd="0" destOrd="0" parTransId="{43E7E4A5-6CB2-40C3-8D4F-45E1612904AE}" sibTransId="{47141A83-557E-4911-BBE6-038959D3D4B9}"/>
    <dgm:cxn modelId="{D803ABD2-374E-4117-AD33-AFE448C2AFD7}" type="presOf" srcId="{14A520EF-3061-4E19-940B-F0EC033F5667}" destId="{ED92D691-2ADB-4C3B-B491-1387B84DBA72}" srcOrd="0" destOrd="3" presId="urn:microsoft.com/office/officeart/2005/8/layout/cycle4"/>
    <dgm:cxn modelId="{236AC725-7D76-4C5E-A9FD-DCA3A3C0942B}" type="presOf" srcId="{4680BF0D-BF47-45C5-955F-F0FBE96D97E4}" destId="{3AB474A1-2158-485A-8F87-FEEC6F8C3996}" srcOrd="0" destOrd="0" presId="urn:microsoft.com/office/officeart/2005/8/layout/cycle4"/>
    <dgm:cxn modelId="{B10E1CB7-B2D2-4E3F-80BD-73C84D407594}" srcId="{CD0A039C-B375-46B9-A16F-97962B99D63D}" destId="{AB701EC6-16EC-404A-A5C0-A02DAA247A1C}" srcOrd="2" destOrd="0" parTransId="{CE6BB4D2-A2EC-4388-85C7-C59CE45690EC}" sibTransId="{D91BC7C8-690D-41FE-8324-D534FB7225BD}"/>
    <dgm:cxn modelId="{A9572939-F774-4262-AC7B-656D2476F8B2}" srcId="{56E89A8B-952A-43B3-9661-1EC96F7C1E86}" destId="{E91C7FD7-04FC-48B0-A029-60181FF540B1}" srcOrd="0" destOrd="0" parTransId="{DC7E8247-D090-40CB-B3BB-9DFA8708F471}" sibTransId="{F550EB15-4B82-4F83-94D8-29CF3F54F225}"/>
    <dgm:cxn modelId="{00DE1A24-6C15-45F1-B40F-14785F70A92C}" srcId="{CD0A039C-B375-46B9-A16F-97962B99D63D}" destId="{56E89A8B-952A-43B3-9661-1EC96F7C1E86}" srcOrd="3" destOrd="0" parTransId="{0C36004D-31E7-49B5-B373-FAF295405762}" sibTransId="{7301176E-203E-4163-94FB-9FC6CB41C60B}"/>
    <dgm:cxn modelId="{FE304979-8F1C-4DC0-8F07-6C521A2B9CF4}" srcId="{AB701EC6-16EC-404A-A5C0-A02DAA247A1C}" destId="{5AED02ED-8076-418B-BD7D-73FCE2C70CCB}" srcOrd="0" destOrd="0" parTransId="{1C29330F-FDC8-402B-9063-35472D1DED0A}" sibTransId="{4462F844-913F-4048-A687-6193B4D44684}"/>
    <dgm:cxn modelId="{A42DEEA1-CFD2-4F94-AF65-927ED6C9145B}" type="presOf" srcId="{A101A9F3-F908-4606-A634-D67199B59D18}" destId="{4D66665D-B8CA-460E-8A04-87ADB226F1D1}" srcOrd="0" destOrd="0" presId="urn:microsoft.com/office/officeart/2005/8/layout/cycle4"/>
    <dgm:cxn modelId="{1281AB07-E1E2-490B-9FEA-D7D2358F4426}" type="presOf" srcId="{5AED02ED-8076-418B-BD7D-73FCE2C70CCB}" destId="{F67CA7E2-69C7-4E5C-8781-C574B883079A}" srcOrd="1" destOrd="0" presId="urn:microsoft.com/office/officeart/2005/8/layout/cycle4"/>
    <dgm:cxn modelId="{E2E810B3-4175-48B5-BC21-835CBA12A898}" type="presOf" srcId="{48506D0C-234C-45DE-BAF9-E3DEBE9AD185}" destId="{ED92D691-2ADB-4C3B-B491-1387B84DBA72}" srcOrd="0" destOrd="2" presId="urn:microsoft.com/office/officeart/2005/8/layout/cycle4"/>
    <dgm:cxn modelId="{A25C19F3-B851-4BB8-85B3-9DA93FD05AC9}" srcId="{56E89A8B-952A-43B3-9661-1EC96F7C1E86}" destId="{C12F59DD-4AF6-4FB7-924E-6AB13661EB59}" srcOrd="2" destOrd="0" parTransId="{CF29DE6A-7CAE-4C81-9F97-2495B388D4A2}" sibTransId="{D95FEADC-03D0-4BAC-9175-B7255A26B942}"/>
    <dgm:cxn modelId="{58CD0B59-E801-4CF1-8C4F-7818D087987E}" srcId="{CD0A039C-B375-46B9-A16F-97962B99D63D}" destId="{A101A9F3-F908-4606-A634-D67199B59D18}" srcOrd="1" destOrd="0" parTransId="{B25518DD-318F-461D-935A-D9DF940C3927}" sibTransId="{C7DDDE01-2E20-4228-8D99-40122ABD673D}"/>
    <dgm:cxn modelId="{AA58443F-2059-4EA6-9D12-90649BF515B2}" type="presOf" srcId="{CD0A039C-B375-46B9-A16F-97962B99D63D}" destId="{0E4EC805-D6D2-43A7-8E6A-13B597C5DBE2}" srcOrd="0" destOrd="0" presId="urn:microsoft.com/office/officeart/2005/8/layout/cycle4"/>
    <dgm:cxn modelId="{03CCCF83-2CB3-4472-8217-5814EC298B5F}" type="presOf" srcId="{F9CEF43B-7D7E-4A13-8214-4ECF2B60F960}" destId="{0AE0B55C-77A1-488C-B3BF-0065673972E0}" srcOrd="1" destOrd="1" presId="urn:microsoft.com/office/officeart/2005/8/layout/cycle4"/>
    <dgm:cxn modelId="{CD498092-288C-4EC0-A67B-C2B60CE7F8DA}" srcId="{56E89A8B-952A-43B3-9661-1EC96F7C1E86}" destId="{F9CEF43B-7D7E-4A13-8214-4ECF2B60F960}" srcOrd="1" destOrd="0" parTransId="{CB04A91D-D4D0-4338-93CF-368D45122070}" sibTransId="{A4D35296-324A-412C-B8A4-FFD3E342FFB9}"/>
    <dgm:cxn modelId="{2C1C8CF5-92D6-435C-BF29-BE04014BA418}" type="presParOf" srcId="{0E4EC805-D6D2-43A7-8E6A-13B597C5DBE2}" destId="{9A3A69BF-E652-4FBB-930B-2BECC8F7DE56}" srcOrd="0" destOrd="0" presId="urn:microsoft.com/office/officeart/2005/8/layout/cycle4"/>
    <dgm:cxn modelId="{4DB7A63A-83CD-4E7C-A8ED-885F5F9C3B92}" type="presParOf" srcId="{9A3A69BF-E652-4FBB-930B-2BECC8F7DE56}" destId="{B3B6E19B-2966-42BB-B51A-01A9DE882237}" srcOrd="0" destOrd="0" presId="urn:microsoft.com/office/officeart/2005/8/layout/cycle4"/>
    <dgm:cxn modelId="{64720A71-DF8F-4027-8001-6DB8D3927C4A}" type="presParOf" srcId="{B3B6E19B-2966-42BB-B51A-01A9DE882237}" destId="{ED92D691-2ADB-4C3B-B491-1387B84DBA72}" srcOrd="0" destOrd="0" presId="urn:microsoft.com/office/officeart/2005/8/layout/cycle4"/>
    <dgm:cxn modelId="{825D28BE-3140-43D7-853A-11F84BB8CEC0}" type="presParOf" srcId="{B3B6E19B-2966-42BB-B51A-01A9DE882237}" destId="{F67CA7E2-69C7-4E5C-8781-C574B883079A}" srcOrd="1" destOrd="0" presId="urn:microsoft.com/office/officeart/2005/8/layout/cycle4"/>
    <dgm:cxn modelId="{3C79CC4C-0C3B-49D2-9849-9FB49992BE51}" type="presParOf" srcId="{9A3A69BF-E652-4FBB-930B-2BECC8F7DE56}" destId="{5A71083D-EE18-46B5-908C-454733300F89}" srcOrd="1" destOrd="0" presId="urn:microsoft.com/office/officeart/2005/8/layout/cycle4"/>
    <dgm:cxn modelId="{F307E2A0-AD2D-44C1-92E1-7378414ED897}" type="presParOf" srcId="{5A71083D-EE18-46B5-908C-454733300F89}" destId="{0C66B38C-E48D-429B-B0F7-98776D8C4AF2}" srcOrd="0" destOrd="0" presId="urn:microsoft.com/office/officeart/2005/8/layout/cycle4"/>
    <dgm:cxn modelId="{ADFDF9B9-4DF1-4A42-A782-9189BFCF9EB7}" type="presParOf" srcId="{5A71083D-EE18-46B5-908C-454733300F89}" destId="{0AE0B55C-77A1-488C-B3BF-0065673972E0}" srcOrd="1" destOrd="0" presId="urn:microsoft.com/office/officeart/2005/8/layout/cycle4"/>
    <dgm:cxn modelId="{6D76D537-A5E8-413B-A2F9-35F8C8DB50FD}" type="presParOf" srcId="{9A3A69BF-E652-4FBB-930B-2BECC8F7DE56}" destId="{BFD2D8A7-04E8-43F0-9CA6-FDA56AE0E26E}" srcOrd="2" destOrd="0" presId="urn:microsoft.com/office/officeart/2005/8/layout/cycle4"/>
    <dgm:cxn modelId="{F862EBD9-8BAB-4B60-AF8F-62EFBDD89B6F}" type="presParOf" srcId="{0E4EC805-D6D2-43A7-8E6A-13B597C5DBE2}" destId="{9C34ED54-5454-4343-B5FE-6398188EC743}" srcOrd="1" destOrd="0" presId="urn:microsoft.com/office/officeart/2005/8/layout/cycle4"/>
    <dgm:cxn modelId="{87442BB0-189E-420B-A14C-6B124BC6FBC3}" type="presParOf" srcId="{9C34ED54-5454-4343-B5FE-6398188EC743}" destId="{3AB474A1-2158-485A-8F87-FEEC6F8C3996}" srcOrd="0" destOrd="0" presId="urn:microsoft.com/office/officeart/2005/8/layout/cycle4"/>
    <dgm:cxn modelId="{C4F4AF72-8A4E-4E9C-9129-A269A5B50156}" type="presParOf" srcId="{9C34ED54-5454-4343-B5FE-6398188EC743}" destId="{4D66665D-B8CA-460E-8A04-87ADB226F1D1}" srcOrd="1" destOrd="0" presId="urn:microsoft.com/office/officeart/2005/8/layout/cycle4"/>
    <dgm:cxn modelId="{C509CBB3-6A1A-4542-AA65-957B49F8BD9F}" type="presParOf" srcId="{9C34ED54-5454-4343-B5FE-6398188EC743}" destId="{DDBE6E31-9411-420B-9E42-FD89D45663DC}" srcOrd="2" destOrd="0" presId="urn:microsoft.com/office/officeart/2005/8/layout/cycle4"/>
    <dgm:cxn modelId="{A3D15ECE-F82D-403D-9872-C38579B4AC82}" type="presParOf" srcId="{9C34ED54-5454-4343-B5FE-6398188EC743}" destId="{D5751957-9BCA-4F74-B2F1-45DDA5FDE962}" srcOrd="3" destOrd="0" presId="urn:microsoft.com/office/officeart/2005/8/layout/cycle4"/>
    <dgm:cxn modelId="{2A0D3710-FFEE-4C54-8D4D-32245839C878}" type="presParOf" srcId="{9C34ED54-5454-4343-B5FE-6398188EC743}" destId="{8CA9EF3A-DD18-4547-8814-3CF1BCD2325E}" srcOrd="4" destOrd="0" presId="urn:microsoft.com/office/officeart/2005/8/layout/cycle4"/>
    <dgm:cxn modelId="{62CE782D-0959-4AE9-A084-0EC416FE0DF1}" type="presParOf" srcId="{0E4EC805-D6D2-43A7-8E6A-13B597C5DBE2}" destId="{E65F444B-7C65-4287-A65A-610A33EAAA02}" srcOrd="2" destOrd="0" presId="urn:microsoft.com/office/officeart/2005/8/layout/cycle4"/>
    <dgm:cxn modelId="{D049D484-FEB4-43BC-83CB-95D0885F6E62}" type="presParOf" srcId="{0E4EC805-D6D2-43A7-8E6A-13B597C5DBE2}" destId="{CCA9BC7B-D067-4883-9D0F-4446338F485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161FDC-9A3A-40A4-8198-AD9BDB8CE0F8}" type="doc">
      <dgm:prSet loTypeId="urn:microsoft.com/office/officeart/2005/8/layout/b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B11C78D-6F62-46C5-B4CA-E66B701525C9}">
      <dgm:prSet phldrT="[Text]"/>
      <dgm:spPr/>
      <dgm:t>
        <a:bodyPr/>
        <a:lstStyle/>
        <a:p>
          <a:pPr rtl="0"/>
          <a:r>
            <a:rPr lang="en-CA" smtClean="0"/>
            <a:t>Identify format specific elements for </a:t>
          </a:r>
          <a:r>
            <a:rPr lang="en-CA" smtClean="0">
              <a:extLst>
                <a:ext uri="http://customooxmlschemas.google.com/">
                  <go:slidesCustomData xmlns="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1"/>
                </a:ext>
              </a:extLst>
            </a:rPr>
            <a:t>pilot</a:t>
          </a:r>
          <a:endParaRPr lang="en-US" dirty="0"/>
        </a:p>
      </dgm:t>
    </dgm:pt>
    <dgm:pt modelId="{E5E64EA7-BB83-4FC7-AAFA-B15AF6E9B5D2}" type="parTrans" cxnId="{E4FDD5FF-E7FB-44D7-8E1F-697D86FFF801}">
      <dgm:prSet/>
      <dgm:spPr/>
      <dgm:t>
        <a:bodyPr/>
        <a:lstStyle/>
        <a:p>
          <a:endParaRPr lang="en-US"/>
        </a:p>
      </dgm:t>
    </dgm:pt>
    <dgm:pt modelId="{8955D035-7439-4C4E-B2CC-2C8EEB0219E5}" type="sibTrans" cxnId="{E4FDD5FF-E7FB-44D7-8E1F-697D86FFF801}">
      <dgm:prSet/>
      <dgm:spPr/>
      <dgm:t>
        <a:bodyPr/>
        <a:lstStyle/>
        <a:p>
          <a:endParaRPr lang="en-US"/>
        </a:p>
      </dgm:t>
    </dgm:pt>
    <dgm:pt modelId="{E14F8A4B-E47A-4FC2-B8E9-101F2E716611}">
      <dgm:prSet/>
      <dgm:spPr/>
      <dgm:t>
        <a:bodyPr/>
        <a:lstStyle/>
        <a:p>
          <a:pPr rtl="0"/>
          <a:r>
            <a:rPr lang="en-CA" smtClean="0"/>
            <a:t>Continue investigation and development of vocabularies</a:t>
          </a:r>
          <a:endParaRPr lang="en-CA" dirty="0"/>
        </a:p>
      </dgm:t>
    </dgm:pt>
    <dgm:pt modelId="{18FE075E-99DA-4884-A6A0-B82BFDBA34F6}" type="parTrans" cxnId="{3E477706-4797-417E-82F4-687513343286}">
      <dgm:prSet/>
      <dgm:spPr/>
      <dgm:t>
        <a:bodyPr/>
        <a:lstStyle/>
        <a:p>
          <a:endParaRPr lang="en-US"/>
        </a:p>
      </dgm:t>
    </dgm:pt>
    <dgm:pt modelId="{7E1ADA6F-F80F-4B26-8606-B4DDEC19B1B1}" type="sibTrans" cxnId="{3E477706-4797-417E-82F4-687513343286}">
      <dgm:prSet/>
      <dgm:spPr/>
      <dgm:t>
        <a:bodyPr/>
        <a:lstStyle/>
        <a:p>
          <a:endParaRPr lang="en-US"/>
        </a:p>
      </dgm:t>
    </dgm:pt>
    <dgm:pt modelId="{940A1237-9EF9-4FAF-BEDB-602EF30AB2F2}">
      <dgm:prSet/>
      <dgm:spPr/>
      <dgm:t>
        <a:bodyPr/>
        <a:lstStyle/>
        <a:p>
          <a:pPr rtl="0"/>
          <a:r>
            <a:rPr lang="en-CA" smtClean="0"/>
            <a:t>Outreach to user community on metadata </a:t>
          </a:r>
          <a:endParaRPr lang="en-CA" dirty="0"/>
        </a:p>
      </dgm:t>
    </dgm:pt>
    <dgm:pt modelId="{A30AEAA1-6DC3-489B-9494-58B73F2A8D12}" type="parTrans" cxnId="{5AE8E72D-85EF-441E-91DF-3E9863F2D717}">
      <dgm:prSet/>
      <dgm:spPr/>
      <dgm:t>
        <a:bodyPr/>
        <a:lstStyle/>
        <a:p>
          <a:endParaRPr lang="en-US"/>
        </a:p>
      </dgm:t>
    </dgm:pt>
    <dgm:pt modelId="{7574A586-397E-431F-9D12-6A9C976B1553}" type="sibTrans" cxnId="{5AE8E72D-85EF-441E-91DF-3E9863F2D717}">
      <dgm:prSet/>
      <dgm:spPr/>
      <dgm:t>
        <a:bodyPr/>
        <a:lstStyle/>
        <a:p>
          <a:endParaRPr lang="en-US"/>
        </a:p>
      </dgm:t>
    </dgm:pt>
    <dgm:pt modelId="{BD8DD66C-AB44-4DA1-89E8-8E4A51261E2F}">
      <dgm:prSet/>
      <dgm:spPr/>
      <dgm:t>
        <a:bodyPr/>
        <a:lstStyle/>
        <a:p>
          <a:pPr rtl="0"/>
          <a:r>
            <a:rPr lang="en-CA" smtClean="0"/>
            <a:t>Prep for pilot with Implementation WG</a:t>
          </a:r>
          <a:endParaRPr lang="en-CA" dirty="0"/>
        </a:p>
      </dgm:t>
    </dgm:pt>
    <dgm:pt modelId="{EA73221D-DE95-4E81-85DC-E573F58376A9}" type="parTrans" cxnId="{CA013C76-F84F-42DD-83E2-594C3B68EE81}">
      <dgm:prSet/>
      <dgm:spPr/>
      <dgm:t>
        <a:bodyPr/>
        <a:lstStyle/>
        <a:p>
          <a:endParaRPr lang="en-US"/>
        </a:p>
      </dgm:t>
    </dgm:pt>
    <dgm:pt modelId="{1B715172-A23D-40F9-A72A-BAAC6E0D21A4}" type="sibTrans" cxnId="{CA013C76-F84F-42DD-83E2-594C3B68EE81}">
      <dgm:prSet/>
      <dgm:spPr/>
      <dgm:t>
        <a:bodyPr/>
        <a:lstStyle/>
        <a:p>
          <a:endParaRPr lang="en-US"/>
        </a:p>
      </dgm:t>
    </dgm:pt>
    <dgm:pt modelId="{E16D8E67-14EF-4111-8821-61B422546AB9}">
      <dgm:prSet/>
      <dgm:spPr/>
      <dgm:t>
        <a:bodyPr/>
        <a:lstStyle/>
        <a:p>
          <a:pPr rtl="0"/>
          <a:r>
            <a:rPr lang="en-CA" smtClean="0"/>
            <a:t>Test application profiles during the pilot</a:t>
          </a:r>
          <a:endParaRPr lang="en-CA" dirty="0"/>
        </a:p>
      </dgm:t>
    </dgm:pt>
    <dgm:pt modelId="{04FDFBA7-864A-478C-B502-EA55EF2EB0B9}" type="parTrans" cxnId="{B3AB8516-0F9B-4E6E-8130-5766CFA78822}">
      <dgm:prSet/>
      <dgm:spPr/>
      <dgm:t>
        <a:bodyPr/>
        <a:lstStyle/>
        <a:p>
          <a:endParaRPr lang="en-US"/>
        </a:p>
      </dgm:t>
    </dgm:pt>
    <dgm:pt modelId="{F8ECEA83-1893-460E-8373-1F74DAB2AAF0}" type="sibTrans" cxnId="{B3AB8516-0F9B-4E6E-8130-5766CFA78822}">
      <dgm:prSet/>
      <dgm:spPr/>
      <dgm:t>
        <a:bodyPr/>
        <a:lstStyle/>
        <a:p>
          <a:endParaRPr lang="en-US"/>
        </a:p>
      </dgm:t>
    </dgm:pt>
    <dgm:pt modelId="{D8A2923A-0593-4EF2-A7DD-C346062EB2C2}">
      <dgm:prSet/>
      <dgm:spPr/>
      <dgm:t>
        <a:bodyPr/>
        <a:lstStyle/>
        <a:p>
          <a:pPr rtl="0"/>
          <a:r>
            <a:rPr lang="en-GB" smtClean="0"/>
            <a:t>Longer term: develop community recommendations for alternate format description</a:t>
          </a:r>
          <a:endParaRPr lang="en-GB" dirty="0"/>
        </a:p>
      </dgm:t>
    </dgm:pt>
    <dgm:pt modelId="{102A8ADB-B0AD-43D1-9345-17735A3B2F30}" type="parTrans" cxnId="{6DFD5A1D-ED1F-4E74-8735-020F76796B41}">
      <dgm:prSet/>
      <dgm:spPr/>
      <dgm:t>
        <a:bodyPr/>
        <a:lstStyle/>
        <a:p>
          <a:endParaRPr lang="en-US"/>
        </a:p>
      </dgm:t>
    </dgm:pt>
    <dgm:pt modelId="{EA0C9AA7-0A9D-4112-BBB7-BD5BF1D11C3E}" type="sibTrans" cxnId="{6DFD5A1D-ED1F-4E74-8735-020F76796B41}">
      <dgm:prSet/>
      <dgm:spPr/>
      <dgm:t>
        <a:bodyPr/>
        <a:lstStyle/>
        <a:p>
          <a:endParaRPr lang="en-US"/>
        </a:p>
      </dgm:t>
    </dgm:pt>
    <dgm:pt modelId="{3E78ABC6-7DD7-4EC0-81DD-9954E41C7FD2}" type="pres">
      <dgm:prSet presAssocID="{DB161FDC-9A3A-40A4-8198-AD9BDB8CE0F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3A0355-8BFE-4CC3-A5C0-861D30342C56}" type="pres">
      <dgm:prSet presAssocID="{CB11C78D-6F62-46C5-B4CA-E66B701525C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6B260-2C3A-4417-AA16-D32A34615388}" type="pres">
      <dgm:prSet presAssocID="{8955D035-7439-4C4E-B2CC-2C8EEB0219E5}" presName="sibTrans" presStyleLbl="sibTrans1D1" presStyleIdx="0" presStyleCnt="5"/>
      <dgm:spPr/>
      <dgm:t>
        <a:bodyPr/>
        <a:lstStyle/>
        <a:p>
          <a:endParaRPr lang="en-US"/>
        </a:p>
      </dgm:t>
    </dgm:pt>
    <dgm:pt modelId="{BDE0366E-1861-4A85-A848-E96F79C64A96}" type="pres">
      <dgm:prSet presAssocID="{8955D035-7439-4C4E-B2CC-2C8EEB0219E5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D3978A36-C575-4A5C-B819-D925B0BBF1B0}" type="pres">
      <dgm:prSet presAssocID="{E14F8A4B-E47A-4FC2-B8E9-101F2E71661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1D500-9D17-4D70-A28C-77A82ECAD0A3}" type="pres">
      <dgm:prSet presAssocID="{7E1ADA6F-F80F-4B26-8606-B4DDEC19B1B1}" presName="sibTrans" presStyleLbl="sibTrans1D1" presStyleIdx="1" presStyleCnt="5"/>
      <dgm:spPr/>
      <dgm:t>
        <a:bodyPr/>
        <a:lstStyle/>
        <a:p>
          <a:endParaRPr lang="en-US"/>
        </a:p>
      </dgm:t>
    </dgm:pt>
    <dgm:pt modelId="{EEF81ED1-6A11-4D89-881B-15B1DED064ED}" type="pres">
      <dgm:prSet presAssocID="{7E1ADA6F-F80F-4B26-8606-B4DDEC19B1B1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8027BAB5-34F0-48B9-9C66-C9A9058BFA4E}" type="pres">
      <dgm:prSet presAssocID="{940A1237-9EF9-4FAF-BEDB-602EF30AB2F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2B5F2-13F8-4B0B-8DB2-DB45ADC5F212}" type="pres">
      <dgm:prSet presAssocID="{7574A586-397E-431F-9D12-6A9C976B1553}" presName="sibTrans" presStyleLbl="sibTrans1D1" presStyleIdx="2" presStyleCnt="5"/>
      <dgm:spPr/>
      <dgm:t>
        <a:bodyPr/>
        <a:lstStyle/>
        <a:p>
          <a:endParaRPr lang="en-US"/>
        </a:p>
      </dgm:t>
    </dgm:pt>
    <dgm:pt modelId="{E89851F6-2A8E-4772-B7E6-3A13B6A32E3C}" type="pres">
      <dgm:prSet presAssocID="{7574A586-397E-431F-9D12-6A9C976B1553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1D654F2D-EA08-40C7-87DE-F3DCDD5825E8}" type="pres">
      <dgm:prSet presAssocID="{BD8DD66C-AB44-4DA1-89E8-8E4A51261E2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D78C4-3280-452E-98E9-3796BF9D75B0}" type="pres">
      <dgm:prSet presAssocID="{1B715172-A23D-40F9-A72A-BAAC6E0D21A4}" presName="sibTrans" presStyleLbl="sibTrans1D1" presStyleIdx="3" presStyleCnt="5"/>
      <dgm:spPr/>
      <dgm:t>
        <a:bodyPr/>
        <a:lstStyle/>
        <a:p>
          <a:endParaRPr lang="en-US"/>
        </a:p>
      </dgm:t>
    </dgm:pt>
    <dgm:pt modelId="{E7693E5D-044E-4D55-A754-357BC3284E8E}" type="pres">
      <dgm:prSet presAssocID="{1B715172-A23D-40F9-A72A-BAAC6E0D21A4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11BD32FC-4589-47B8-ADD1-C522577A9893}" type="pres">
      <dgm:prSet presAssocID="{E16D8E67-14EF-4111-8821-61B422546AB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A9DE82-063C-42E5-91CE-3895625A55C7}" type="pres">
      <dgm:prSet presAssocID="{F8ECEA83-1893-460E-8373-1F74DAB2AAF0}" presName="sibTrans" presStyleLbl="sibTrans1D1" presStyleIdx="4" presStyleCnt="5"/>
      <dgm:spPr/>
      <dgm:t>
        <a:bodyPr/>
        <a:lstStyle/>
        <a:p>
          <a:endParaRPr lang="en-US"/>
        </a:p>
      </dgm:t>
    </dgm:pt>
    <dgm:pt modelId="{044E4F5E-2106-4496-AB10-A7B462F14168}" type="pres">
      <dgm:prSet presAssocID="{F8ECEA83-1893-460E-8373-1F74DAB2AAF0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DE6BACD2-C125-4CC2-B49C-0DA4E93D66F4}" type="pres">
      <dgm:prSet presAssocID="{D8A2923A-0593-4EF2-A7DD-C346062EB2C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2E09E2-B9FB-4D1E-9AB9-6AF3CDC3331D}" type="presOf" srcId="{BD8DD66C-AB44-4DA1-89E8-8E4A51261E2F}" destId="{1D654F2D-EA08-40C7-87DE-F3DCDD5825E8}" srcOrd="0" destOrd="0" presId="urn:microsoft.com/office/officeart/2005/8/layout/bProcess3"/>
    <dgm:cxn modelId="{E4FDD5FF-E7FB-44D7-8E1F-697D86FFF801}" srcId="{DB161FDC-9A3A-40A4-8198-AD9BDB8CE0F8}" destId="{CB11C78D-6F62-46C5-B4CA-E66B701525C9}" srcOrd="0" destOrd="0" parTransId="{E5E64EA7-BB83-4FC7-AAFA-B15AF6E9B5D2}" sibTransId="{8955D035-7439-4C4E-B2CC-2C8EEB0219E5}"/>
    <dgm:cxn modelId="{5AE8E72D-85EF-441E-91DF-3E9863F2D717}" srcId="{DB161FDC-9A3A-40A4-8198-AD9BDB8CE0F8}" destId="{940A1237-9EF9-4FAF-BEDB-602EF30AB2F2}" srcOrd="2" destOrd="0" parTransId="{A30AEAA1-6DC3-489B-9494-58B73F2A8D12}" sibTransId="{7574A586-397E-431F-9D12-6A9C976B1553}"/>
    <dgm:cxn modelId="{89BC22CB-590D-4B8C-8A91-11BB9740BD46}" type="presOf" srcId="{E16D8E67-14EF-4111-8821-61B422546AB9}" destId="{11BD32FC-4589-47B8-ADD1-C522577A9893}" srcOrd="0" destOrd="0" presId="urn:microsoft.com/office/officeart/2005/8/layout/bProcess3"/>
    <dgm:cxn modelId="{1E31B9A5-8957-40EE-A4C4-8D3AF0A969E7}" type="presOf" srcId="{1B715172-A23D-40F9-A72A-BAAC6E0D21A4}" destId="{2E6D78C4-3280-452E-98E9-3796BF9D75B0}" srcOrd="0" destOrd="0" presId="urn:microsoft.com/office/officeart/2005/8/layout/bProcess3"/>
    <dgm:cxn modelId="{5972828B-23EB-440A-89A3-8899A90DE297}" type="presOf" srcId="{7E1ADA6F-F80F-4B26-8606-B4DDEC19B1B1}" destId="{EEF81ED1-6A11-4D89-881B-15B1DED064ED}" srcOrd="1" destOrd="0" presId="urn:microsoft.com/office/officeart/2005/8/layout/bProcess3"/>
    <dgm:cxn modelId="{AC8C7547-7A26-4C59-911C-1B7B6023448D}" type="presOf" srcId="{8955D035-7439-4C4E-B2CC-2C8EEB0219E5}" destId="{BDE0366E-1861-4A85-A848-E96F79C64A96}" srcOrd="1" destOrd="0" presId="urn:microsoft.com/office/officeart/2005/8/layout/bProcess3"/>
    <dgm:cxn modelId="{CA013C76-F84F-42DD-83E2-594C3B68EE81}" srcId="{DB161FDC-9A3A-40A4-8198-AD9BDB8CE0F8}" destId="{BD8DD66C-AB44-4DA1-89E8-8E4A51261E2F}" srcOrd="3" destOrd="0" parTransId="{EA73221D-DE95-4E81-85DC-E573F58376A9}" sibTransId="{1B715172-A23D-40F9-A72A-BAAC6E0D21A4}"/>
    <dgm:cxn modelId="{B96E9FDA-E5D3-4D05-A170-3DDD38D9259F}" type="presOf" srcId="{7E1ADA6F-F80F-4B26-8606-B4DDEC19B1B1}" destId="{9EE1D500-9D17-4D70-A28C-77A82ECAD0A3}" srcOrd="0" destOrd="0" presId="urn:microsoft.com/office/officeart/2005/8/layout/bProcess3"/>
    <dgm:cxn modelId="{125C6A35-3599-4450-BC69-92E2D13F09CB}" type="presOf" srcId="{1B715172-A23D-40F9-A72A-BAAC6E0D21A4}" destId="{E7693E5D-044E-4D55-A754-357BC3284E8E}" srcOrd="1" destOrd="0" presId="urn:microsoft.com/office/officeart/2005/8/layout/bProcess3"/>
    <dgm:cxn modelId="{39E56745-5F3C-4A73-90EE-AAEA472AF41F}" type="presOf" srcId="{8955D035-7439-4C4E-B2CC-2C8EEB0219E5}" destId="{7686B260-2C3A-4417-AA16-D32A34615388}" srcOrd="0" destOrd="0" presId="urn:microsoft.com/office/officeart/2005/8/layout/bProcess3"/>
    <dgm:cxn modelId="{6150E955-6F2C-413C-9E1F-942AC75C1469}" type="presOf" srcId="{DB161FDC-9A3A-40A4-8198-AD9BDB8CE0F8}" destId="{3E78ABC6-7DD7-4EC0-81DD-9954E41C7FD2}" srcOrd="0" destOrd="0" presId="urn:microsoft.com/office/officeart/2005/8/layout/bProcess3"/>
    <dgm:cxn modelId="{E817D5C3-E733-4752-A44E-D9AC4ED85441}" type="presOf" srcId="{F8ECEA83-1893-460E-8373-1F74DAB2AAF0}" destId="{044E4F5E-2106-4496-AB10-A7B462F14168}" srcOrd="1" destOrd="0" presId="urn:microsoft.com/office/officeart/2005/8/layout/bProcess3"/>
    <dgm:cxn modelId="{FCB82301-BA20-4701-B580-9CC7ED24C295}" type="presOf" srcId="{7574A586-397E-431F-9D12-6A9C976B1553}" destId="{E89851F6-2A8E-4772-B7E6-3A13B6A32E3C}" srcOrd="1" destOrd="0" presId="urn:microsoft.com/office/officeart/2005/8/layout/bProcess3"/>
    <dgm:cxn modelId="{3E477706-4797-417E-82F4-687513343286}" srcId="{DB161FDC-9A3A-40A4-8198-AD9BDB8CE0F8}" destId="{E14F8A4B-E47A-4FC2-B8E9-101F2E716611}" srcOrd="1" destOrd="0" parTransId="{18FE075E-99DA-4884-A6A0-B82BFDBA34F6}" sibTransId="{7E1ADA6F-F80F-4B26-8606-B4DDEC19B1B1}"/>
    <dgm:cxn modelId="{6DFD5A1D-ED1F-4E74-8735-020F76796B41}" srcId="{DB161FDC-9A3A-40A4-8198-AD9BDB8CE0F8}" destId="{D8A2923A-0593-4EF2-A7DD-C346062EB2C2}" srcOrd="5" destOrd="0" parTransId="{102A8ADB-B0AD-43D1-9345-17735A3B2F30}" sibTransId="{EA0C9AA7-0A9D-4112-BBB7-BD5BF1D11C3E}"/>
    <dgm:cxn modelId="{B47EFFE7-77F6-4882-9ECE-9A537A7F67F7}" type="presOf" srcId="{F8ECEA83-1893-460E-8373-1F74DAB2AAF0}" destId="{80A9DE82-063C-42E5-91CE-3895625A55C7}" srcOrd="0" destOrd="0" presId="urn:microsoft.com/office/officeart/2005/8/layout/bProcess3"/>
    <dgm:cxn modelId="{95333ABF-5C56-4C0E-8E52-AA641D844640}" type="presOf" srcId="{940A1237-9EF9-4FAF-BEDB-602EF30AB2F2}" destId="{8027BAB5-34F0-48B9-9C66-C9A9058BFA4E}" srcOrd="0" destOrd="0" presId="urn:microsoft.com/office/officeart/2005/8/layout/bProcess3"/>
    <dgm:cxn modelId="{24ADEB39-7971-4278-9AF2-A2A0F2FA6CCF}" type="presOf" srcId="{E14F8A4B-E47A-4FC2-B8E9-101F2E716611}" destId="{D3978A36-C575-4A5C-B819-D925B0BBF1B0}" srcOrd="0" destOrd="0" presId="urn:microsoft.com/office/officeart/2005/8/layout/bProcess3"/>
    <dgm:cxn modelId="{12D1F182-5A65-4FC6-A948-D79AB65E8F3B}" type="presOf" srcId="{D8A2923A-0593-4EF2-A7DD-C346062EB2C2}" destId="{DE6BACD2-C125-4CC2-B49C-0DA4E93D66F4}" srcOrd="0" destOrd="0" presId="urn:microsoft.com/office/officeart/2005/8/layout/bProcess3"/>
    <dgm:cxn modelId="{B3AB8516-0F9B-4E6E-8130-5766CFA78822}" srcId="{DB161FDC-9A3A-40A4-8198-AD9BDB8CE0F8}" destId="{E16D8E67-14EF-4111-8821-61B422546AB9}" srcOrd="4" destOrd="0" parTransId="{04FDFBA7-864A-478C-B502-EA55EF2EB0B9}" sibTransId="{F8ECEA83-1893-460E-8373-1F74DAB2AAF0}"/>
    <dgm:cxn modelId="{36AB7AF8-323E-4289-9E64-B3F419DBB269}" type="presOf" srcId="{CB11C78D-6F62-46C5-B4CA-E66B701525C9}" destId="{833A0355-8BFE-4CC3-A5C0-861D30342C56}" srcOrd="0" destOrd="0" presId="urn:microsoft.com/office/officeart/2005/8/layout/bProcess3"/>
    <dgm:cxn modelId="{4A535224-CF5C-49F8-B564-82BA44F5EF3C}" type="presOf" srcId="{7574A586-397E-431F-9D12-6A9C976B1553}" destId="{2A02B5F2-13F8-4B0B-8DB2-DB45ADC5F212}" srcOrd="0" destOrd="0" presId="urn:microsoft.com/office/officeart/2005/8/layout/bProcess3"/>
    <dgm:cxn modelId="{FDCEB583-B13A-4E3B-84B3-9C6BACF1AA42}" type="presParOf" srcId="{3E78ABC6-7DD7-4EC0-81DD-9954E41C7FD2}" destId="{833A0355-8BFE-4CC3-A5C0-861D30342C56}" srcOrd="0" destOrd="0" presId="urn:microsoft.com/office/officeart/2005/8/layout/bProcess3"/>
    <dgm:cxn modelId="{DBC45A85-36CC-4FB8-8C81-0FDB756C9625}" type="presParOf" srcId="{3E78ABC6-7DD7-4EC0-81DD-9954E41C7FD2}" destId="{7686B260-2C3A-4417-AA16-D32A34615388}" srcOrd="1" destOrd="0" presId="urn:microsoft.com/office/officeart/2005/8/layout/bProcess3"/>
    <dgm:cxn modelId="{7BA70087-494A-4D20-8A28-C962B64062AC}" type="presParOf" srcId="{7686B260-2C3A-4417-AA16-D32A34615388}" destId="{BDE0366E-1861-4A85-A848-E96F79C64A96}" srcOrd="0" destOrd="0" presId="urn:microsoft.com/office/officeart/2005/8/layout/bProcess3"/>
    <dgm:cxn modelId="{23F83750-72C1-4DB8-9999-92F967D98209}" type="presParOf" srcId="{3E78ABC6-7DD7-4EC0-81DD-9954E41C7FD2}" destId="{D3978A36-C575-4A5C-B819-D925B0BBF1B0}" srcOrd="2" destOrd="0" presId="urn:microsoft.com/office/officeart/2005/8/layout/bProcess3"/>
    <dgm:cxn modelId="{00D0A176-5AC7-4A80-8CFE-C2CA82C2587B}" type="presParOf" srcId="{3E78ABC6-7DD7-4EC0-81DD-9954E41C7FD2}" destId="{9EE1D500-9D17-4D70-A28C-77A82ECAD0A3}" srcOrd="3" destOrd="0" presId="urn:microsoft.com/office/officeart/2005/8/layout/bProcess3"/>
    <dgm:cxn modelId="{E1691EF6-21F7-43E2-80FB-6AE853D71222}" type="presParOf" srcId="{9EE1D500-9D17-4D70-A28C-77A82ECAD0A3}" destId="{EEF81ED1-6A11-4D89-881B-15B1DED064ED}" srcOrd="0" destOrd="0" presId="urn:microsoft.com/office/officeart/2005/8/layout/bProcess3"/>
    <dgm:cxn modelId="{AF9A079F-3341-4CE7-9221-D297860999BE}" type="presParOf" srcId="{3E78ABC6-7DD7-4EC0-81DD-9954E41C7FD2}" destId="{8027BAB5-34F0-48B9-9C66-C9A9058BFA4E}" srcOrd="4" destOrd="0" presId="urn:microsoft.com/office/officeart/2005/8/layout/bProcess3"/>
    <dgm:cxn modelId="{3A7F90E8-4C9E-496C-A985-7402AF85F626}" type="presParOf" srcId="{3E78ABC6-7DD7-4EC0-81DD-9954E41C7FD2}" destId="{2A02B5F2-13F8-4B0B-8DB2-DB45ADC5F212}" srcOrd="5" destOrd="0" presId="urn:microsoft.com/office/officeart/2005/8/layout/bProcess3"/>
    <dgm:cxn modelId="{BDC11E9B-4B6A-473D-8667-69A45CC33E5E}" type="presParOf" srcId="{2A02B5F2-13F8-4B0B-8DB2-DB45ADC5F212}" destId="{E89851F6-2A8E-4772-B7E6-3A13B6A32E3C}" srcOrd="0" destOrd="0" presId="urn:microsoft.com/office/officeart/2005/8/layout/bProcess3"/>
    <dgm:cxn modelId="{9EE001CD-9EB8-48CB-B4F3-FA70D5787178}" type="presParOf" srcId="{3E78ABC6-7DD7-4EC0-81DD-9954E41C7FD2}" destId="{1D654F2D-EA08-40C7-87DE-F3DCDD5825E8}" srcOrd="6" destOrd="0" presId="urn:microsoft.com/office/officeart/2005/8/layout/bProcess3"/>
    <dgm:cxn modelId="{C7D5A75E-150D-4138-9121-ABF83E103556}" type="presParOf" srcId="{3E78ABC6-7DD7-4EC0-81DD-9954E41C7FD2}" destId="{2E6D78C4-3280-452E-98E9-3796BF9D75B0}" srcOrd="7" destOrd="0" presId="urn:microsoft.com/office/officeart/2005/8/layout/bProcess3"/>
    <dgm:cxn modelId="{FA8DE80C-6376-4396-B7B2-B156F46183CB}" type="presParOf" srcId="{2E6D78C4-3280-452E-98E9-3796BF9D75B0}" destId="{E7693E5D-044E-4D55-A754-357BC3284E8E}" srcOrd="0" destOrd="0" presId="urn:microsoft.com/office/officeart/2005/8/layout/bProcess3"/>
    <dgm:cxn modelId="{F5BD4233-4516-4B38-B705-D66283ECCB95}" type="presParOf" srcId="{3E78ABC6-7DD7-4EC0-81DD-9954E41C7FD2}" destId="{11BD32FC-4589-47B8-ADD1-C522577A9893}" srcOrd="8" destOrd="0" presId="urn:microsoft.com/office/officeart/2005/8/layout/bProcess3"/>
    <dgm:cxn modelId="{365B7113-F05B-4E3D-B4C2-D9B56E4FF0BC}" type="presParOf" srcId="{3E78ABC6-7DD7-4EC0-81DD-9954E41C7FD2}" destId="{80A9DE82-063C-42E5-91CE-3895625A55C7}" srcOrd="9" destOrd="0" presId="urn:microsoft.com/office/officeart/2005/8/layout/bProcess3"/>
    <dgm:cxn modelId="{12F4DDE6-EF51-4A37-81D3-99366AA39538}" type="presParOf" srcId="{80A9DE82-063C-42E5-91CE-3895625A55C7}" destId="{044E4F5E-2106-4496-AB10-A7B462F14168}" srcOrd="0" destOrd="0" presId="urn:microsoft.com/office/officeart/2005/8/layout/bProcess3"/>
    <dgm:cxn modelId="{326BF5E4-5C9E-4A87-A4E2-DDE0299251B0}" type="presParOf" srcId="{3E78ABC6-7DD7-4EC0-81DD-9954E41C7FD2}" destId="{DE6BACD2-C125-4CC2-B49C-0DA4E93D66F4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6B38C-E48D-429B-B0F7-98776D8C4AF2}">
      <dsp:nvSpPr>
        <dsp:cNvPr id="0" name=""/>
        <dsp:cNvSpPr/>
      </dsp:nvSpPr>
      <dsp:spPr>
        <a:xfrm>
          <a:off x="0" y="3125354"/>
          <a:ext cx="3360057" cy="14707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Metadata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Beneficiary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Systems</a:t>
          </a:r>
          <a:endParaRPr lang="en-US" sz="1600" kern="1200" dirty="0"/>
        </a:p>
      </dsp:txBody>
      <dsp:txXfrm>
        <a:off x="32308" y="3525350"/>
        <a:ext cx="2287424" cy="1038450"/>
      </dsp:txXfrm>
    </dsp:sp>
    <dsp:sp modelId="{ED92D691-2ADB-4C3B-B491-1387B84DBA72}">
      <dsp:nvSpPr>
        <dsp:cNvPr id="0" name=""/>
        <dsp:cNvSpPr/>
      </dsp:nvSpPr>
      <dsp:spPr>
        <a:xfrm>
          <a:off x="4196628" y="3097071"/>
          <a:ext cx="3561630" cy="14707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/>
            <a:t>ARL/CARL</a:t>
          </a:r>
          <a:endParaRPr lang="en-US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/>
            <a:t>Visiting Program Officers</a:t>
          </a:r>
          <a:endParaRPr lang="en-US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/>
            <a:t>Subject matter experts</a:t>
          </a:r>
          <a:endParaRPr lang="en-US" sz="16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b="1" kern="1200" dirty="0"/>
        </a:p>
      </dsp:txBody>
      <dsp:txXfrm>
        <a:off x="5297425" y="3497068"/>
        <a:ext cx="2428525" cy="1038450"/>
      </dsp:txXfrm>
    </dsp:sp>
    <dsp:sp modelId="{3AB474A1-2158-485A-8F87-FEEC6F8C3996}">
      <dsp:nvSpPr>
        <dsp:cNvPr id="0" name=""/>
        <dsp:cNvSpPr/>
      </dsp:nvSpPr>
      <dsp:spPr>
        <a:xfrm>
          <a:off x="1843053" y="261978"/>
          <a:ext cx="1990115" cy="1990115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Canadian pilot libraries</a:t>
          </a:r>
          <a:endParaRPr lang="en-US" sz="1900" b="1" kern="1200" dirty="0"/>
        </a:p>
      </dsp:txBody>
      <dsp:txXfrm>
        <a:off x="2425944" y="844869"/>
        <a:ext cx="1407224" cy="1407224"/>
      </dsp:txXfrm>
    </dsp:sp>
    <dsp:sp modelId="{4D66665D-B8CA-460E-8A04-87ADB226F1D1}">
      <dsp:nvSpPr>
        <dsp:cNvPr id="0" name=""/>
        <dsp:cNvSpPr/>
      </dsp:nvSpPr>
      <dsp:spPr>
        <a:xfrm rot="5400000">
          <a:off x="3925090" y="261978"/>
          <a:ext cx="1990115" cy="1990115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American pilot libraries</a:t>
          </a:r>
          <a:endParaRPr lang="en-US" sz="1900" b="1" kern="1200" dirty="0"/>
        </a:p>
      </dsp:txBody>
      <dsp:txXfrm rot="-5400000">
        <a:off x="3925090" y="844869"/>
        <a:ext cx="1407224" cy="1407224"/>
      </dsp:txXfrm>
    </dsp:sp>
    <dsp:sp modelId="{DDBE6E31-9411-420B-9E42-FD89D45663DC}">
      <dsp:nvSpPr>
        <dsp:cNvPr id="0" name=""/>
        <dsp:cNvSpPr/>
      </dsp:nvSpPr>
      <dsp:spPr>
        <a:xfrm rot="10800000">
          <a:off x="3925090" y="2344015"/>
          <a:ext cx="1990115" cy="1990115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Staff</a:t>
          </a:r>
          <a:endParaRPr lang="en-US" sz="1900" b="1" kern="1200" dirty="0"/>
        </a:p>
      </dsp:txBody>
      <dsp:txXfrm rot="10800000">
        <a:off x="3925090" y="2344015"/>
        <a:ext cx="1407224" cy="1407224"/>
      </dsp:txXfrm>
    </dsp:sp>
    <dsp:sp modelId="{D5751957-9BCA-4F74-B2F1-45DDA5FDE962}">
      <dsp:nvSpPr>
        <dsp:cNvPr id="0" name=""/>
        <dsp:cNvSpPr/>
      </dsp:nvSpPr>
      <dsp:spPr>
        <a:xfrm rot="16200000">
          <a:off x="1843053" y="2344015"/>
          <a:ext cx="1990115" cy="1990115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WG</a:t>
          </a:r>
          <a:endParaRPr lang="en-US" sz="1900" b="1" kern="1200" dirty="0"/>
        </a:p>
      </dsp:txBody>
      <dsp:txXfrm rot="5400000">
        <a:off x="2425944" y="2344015"/>
        <a:ext cx="1407224" cy="1407224"/>
      </dsp:txXfrm>
    </dsp:sp>
    <dsp:sp modelId="{E65F444B-7C65-4287-A65A-610A33EAAA02}">
      <dsp:nvSpPr>
        <dsp:cNvPr id="0" name=""/>
        <dsp:cNvSpPr/>
      </dsp:nvSpPr>
      <dsp:spPr>
        <a:xfrm>
          <a:off x="3535570" y="1884404"/>
          <a:ext cx="687118" cy="597494"/>
        </a:xfrm>
        <a:prstGeom prst="blockArc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9BC7B-D067-4883-9D0F-4446338F4852}">
      <dsp:nvSpPr>
        <dsp:cNvPr id="0" name=""/>
        <dsp:cNvSpPr/>
      </dsp:nvSpPr>
      <dsp:spPr>
        <a:xfrm rot="10800000">
          <a:off x="3535570" y="2114210"/>
          <a:ext cx="687118" cy="597494"/>
        </a:xfrm>
        <a:prstGeom prst="blockArc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6B260-2C3A-4417-AA16-D32A34615388}">
      <dsp:nvSpPr>
        <dsp:cNvPr id="0" name=""/>
        <dsp:cNvSpPr/>
      </dsp:nvSpPr>
      <dsp:spPr>
        <a:xfrm>
          <a:off x="1976589" y="1167423"/>
          <a:ext cx="4232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3224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76855" y="1210874"/>
        <a:ext cx="22691" cy="4538"/>
      </dsp:txXfrm>
    </dsp:sp>
    <dsp:sp modelId="{833A0355-8BFE-4CC3-A5C0-861D30342C56}">
      <dsp:nvSpPr>
        <dsp:cNvPr id="0" name=""/>
        <dsp:cNvSpPr/>
      </dsp:nvSpPr>
      <dsp:spPr>
        <a:xfrm>
          <a:off x="5241" y="621199"/>
          <a:ext cx="1973147" cy="11838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smtClean="0"/>
            <a:t>Identify format specific elements for </a:t>
          </a:r>
          <a:r>
            <a:rPr lang="en-CA" sz="1400" kern="1200" smtClean="0">
              <a:extLst>
                <a:ext uri="http://customooxmlschemas.google.com/">
                  <go:slidesCustomData xmlns="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1"/>
                </a:ext>
              </a:extLst>
            </a:rPr>
            <a:t>pilot</a:t>
          </a:r>
          <a:endParaRPr lang="en-US" sz="1400" kern="1200" dirty="0"/>
        </a:p>
      </dsp:txBody>
      <dsp:txXfrm>
        <a:off x="5241" y="621199"/>
        <a:ext cx="1973147" cy="1183888"/>
      </dsp:txXfrm>
    </dsp:sp>
    <dsp:sp modelId="{9EE1D500-9D17-4D70-A28C-77A82ECAD0A3}">
      <dsp:nvSpPr>
        <dsp:cNvPr id="0" name=""/>
        <dsp:cNvSpPr/>
      </dsp:nvSpPr>
      <dsp:spPr>
        <a:xfrm>
          <a:off x="4403561" y="1167423"/>
          <a:ext cx="4232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3224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03827" y="1210874"/>
        <a:ext cx="22691" cy="4538"/>
      </dsp:txXfrm>
    </dsp:sp>
    <dsp:sp modelId="{D3978A36-C575-4A5C-B819-D925B0BBF1B0}">
      <dsp:nvSpPr>
        <dsp:cNvPr id="0" name=""/>
        <dsp:cNvSpPr/>
      </dsp:nvSpPr>
      <dsp:spPr>
        <a:xfrm>
          <a:off x="2432213" y="621199"/>
          <a:ext cx="1973147" cy="11838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smtClean="0"/>
            <a:t>Continue investigation and development of vocabularies</a:t>
          </a:r>
          <a:endParaRPr lang="en-CA" sz="1400" kern="1200" dirty="0"/>
        </a:p>
      </dsp:txBody>
      <dsp:txXfrm>
        <a:off x="2432213" y="621199"/>
        <a:ext cx="1973147" cy="1183888"/>
      </dsp:txXfrm>
    </dsp:sp>
    <dsp:sp modelId="{2A02B5F2-13F8-4B0B-8DB2-DB45ADC5F212}">
      <dsp:nvSpPr>
        <dsp:cNvPr id="0" name=""/>
        <dsp:cNvSpPr/>
      </dsp:nvSpPr>
      <dsp:spPr>
        <a:xfrm>
          <a:off x="991815" y="1803287"/>
          <a:ext cx="4853943" cy="423224"/>
        </a:xfrm>
        <a:custGeom>
          <a:avLst/>
          <a:gdLst/>
          <a:ahLst/>
          <a:cxnLst/>
          <a:rect l="0" t="0" r="0" b="0"/>
          <a:pathLst>
            <a:path>
              <a:moveTo>
                <a:pt x="4853943" y="0"/>
              </a:moveTo>
              <a:lnTo>
                <a:pt x="4853943" y="228712"/>
              </a:lnTo>
              <a:lnTo>
                <a:pt x="0" y="228712"/>
              </a:lnTo>
              <a:lnTo>
                <a:pt x="0" y="423224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96909" y="2012630"/>
        <a:ext cx="243755" cy="4538"/>
      </dsp:txXfrm>
    </dsp:sp>
    <dsp:sp modelId="{8027BAB5-34F0-48B9-9C66-C9A9058BFA4E}">
      <dsp:nvSpPr>
        <dsp:cNvPr id="0" name=""/>
        <dsp:cNvSpPr/>
      </dsp:nvSpPr>
      <dsp:spPr>
        <a:xfrm>
          <a:off x="4859185" y="621199"/>
          <a:ext cx="1973147" cy="11838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smtClean="0"/>
            <a:t>Outreach to user community on metadata </a:t>
          </a:r>
          <a:endParaRPr lang="en-CA" sz="1400" kern="1200" dirty="0"/>
        </a:p>
      </dsp:txBody>
      <dsp:txXfrm>
        <a:off x="4859185" y="621199"/>
        <a:ext cx="1973147" cy="1183888"/>
      </dsp:txXfrm>
    </dsp:sp>
    <dsp:sp modelId="{2E6D78C4-3280-452E-98E9-3796BF9D75B0}">
      <dsp:nvSpPr>
        <dsp:cNvPr id="0" name=""/>
        <dsp:cNvSpPr/>
      </dsp:nvSpPr>
      <dsp:spPr>
        <a:xfrm>
          <a:off x="1976589" y="2805136"/>
          <a:ext cx="4232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3224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76855" y="2848587"/>
        <a:ext cx="22691" cy="4538"/>
      </dsp:txXfrm>
    </dsp:sp>
    <dsp:sp modelId="{1D654F2D-EA08-40C7-87DE-F3DCDD5825E8}">
      <dsp:nvSpPr>
        <dsp:cNvPr id="0" name=""/>
        <dsp:cNvSpPr/>
      </dsp:nvSpPr>
      <dsp:spPr>
        <a:xfrm>
          <a:off x="5241" y="2258912"/>
          <a:ext cx="1973147" cy="11838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smtClean="0"/>
            <a:t>Prep for pilot with Implementation WG</a:t>
          </a:r>
          <a:endParaRPr lang="en-CA" sz="1400" kern="1200" dirty="0"/>
        </a:p>
      </dsp:txBody>
      <dsp:txXfrm>
        <a:off x="5241" y="2258912"/>
        <a:ext cx="1973147" cy="1183888"/>
      </dsp:txXfrm>
    </dsp:sp>
    <dsp:sp modelId="{80A9DE82-063C-42E5-91CE-3895625A55C7}">
      <dsp:nvSpPr>
        <dsp:cNvPr id="0" name=""/>
        <dsp:cNvSpPr/>
      </dsp:nvSpPr>
      <dsp:spPr>
        <a:xfrm>
          <a:off x="4403561" y="2805136"/>
          <a:ext cx="4232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3224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03827" y="2848587"/>
        <a:ext cx="22691" cy="4538"/>
      </dsp:txXfrm>
    </dsp:sp>
    <dsp:sp modelId="{11BD32FC-4589-47B8-ADD1-C522577A9893}">
      <dsp:nvSpPr>
        <dsp:cNvPr id="0" name=""/>
        <dsp:cNvSpPr/>
      </dsp:nvSpPr>
      <dsp:spPr>
        <a:xfrm>
          <a:off x="2432213" y="2258912"/>
          <a:ext cx="1973147" cy="11838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smtClean="0"/>
            <a:t>Test application profiles during the pilot</a:t>
          </a:r>
          <a:endParaRPr lang="en-CA" sz="1400" kern="1200" dirty="0"/>
        </a:p>
      </dsp:txBody>
      <dsp:txXfrm>
        <a:off x="2432213" y="2258912"/>
        <a:ext cx="1973147" cy="1183888"/>
      </dsp:txXfrm>
    </dsp:sp>
    <dsp:sp modelId="{DE6BACD2-C125-4CC2-B49C-0DA4E93D66F4}">
      <dsp:nvSpPr>
        <dsp:cNvPr id="0" name=""/>
        <dsp:cNvSpPr/>
      </dsp:nvSpPr>
      <dsp:spPr>
        <a:xfrm>
          <a:off x="4859185" y="2258912"/>
          <a:ext cx="1973147" cy="11838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/>
            <a:t>Longer term: develop community recommendations for alternate format description</a:t>
          </a:r>
          <a:endParaRPr lang="en-GB" sz="1400" kern="1200" dirty="0"/>
        </a:p>
      </dsp:txBody>
      <dsp:txXfrm>
        <a:off x="4859185" y="2258912"/>
        <a:ext cx="1973147" cy="1183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1502" cy="470551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3494" y="1"/>
            <a:ext cx="3071502" cy="470551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r">
              <a:defRPr sz="1200"/>
            </a:lvl1pPr>
          </a:lstStyle>
          <a:p>
            <a:fld id="{AC014A63-E4F0-4A24-9163-D098024B3BD4}" type="datetimeFigureOut">
              <a:rPr lang="en-CA" smtClean="0"/>
              <a:t>2022-03-07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051"/>
            <a:ext cx="3071502" cy="470551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3494" y="8902051"/>
            <a:ext cx="3071502" cy="470551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r">
              <a:defRPr sz="1200"/>
            </a:lvl1pPr>
          </a:lstStyle>
          <a:p>
            <a:fld id="{9EACBF91-7A5C-4BC2-8064-C3E696F0CC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4821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49988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08" tIns="94008" rIns="94008" bIns="94008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484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08" tIns="94008" rIns="94008" bIns="940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49988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08" tIns="94008" rIns="94008" bIns="94008" anchor="t" anchorCtr="0">
            <a:noAutofit/>
          </a:bodyPr>
          <a:lstStyle/>
          <a:p>
            <a:pPr marL="461412" indent="-230706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5678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484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10:notes"/>
          <p:cNvSpPr txBox="1">
            <a:spLocks noGrp="1"/>
          </p:cNvSpPr>
          <p:nvPr>
            <p:ph type="body" idx="1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08" tIns="94008" rIns="94008" bIns="940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49988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08" tIns="94008" rIns="94008" bIns="94008" anchor="t" anchorCtr="0">
            <a:noAutofit/>
          </a:bodyPr>
          <a:lstStyle/>
          <a:p>
            <a:pPr marL="160212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484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08" tIns="94008" rIns="94008" bIns="94008" anchor="t" anchorCtr="0">
            <a:noAutofit/>
          </a:bodyPr>
          <a:lstStyle/>
          <a:p>
            <a:pPr marL="0" indent="0">
              <a:buNone/>
            </a:pPr>
            <a:endParaRPr sz="1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785688" y="4816720"/>
            <a:ext cx="6285142" cy="456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indent="0">
              <a:buNone/>
            </a:pP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769938"/>
            <a:ext cx="6759575" cy="3802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785688" y="4816720"/>
            <a:ext cx="6285142" cy="456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769938"/>
            <a:ext cx="6759575" cy="3802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09471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769938"/>
            <a:ext cx="6759575" cy="3802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785688" y="4816720"/>
            <a:ext cx="6284778" cy="4562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rgbClr val="595959"/>
              </a:buClr>
              <a:buSzPts val="1200"/>
              <a:buNone/>
            </a:pPr>
            <a:endParaRPr sz="1800" dirty="0"/>
          </a:p>
        </p:txBody>
      </p:sp>
      <p:sp>
        <p:nvSpPr>
          <p:cNvPr id="100" name="Google Shape;100;p5:notes"/>
          <p:cNvSpPr txBox="1"/>
          <p:nvPr/>
        </p:nvSpPr>
        <p:spPr>
          <a:xfrm>
            <a:off x="4447019" y="9633804"/>
            <a:ext cx="3409137" cy="506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SzPts val="1400"/>
              </a:pPr>
              <a:t>6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49988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6:notes"/>
          <p:cNvSpPr txBox="1">
            <a:spLocks noGrp="1"/>
          </p:cNvSpPr>
          <p:nvPr>
            <p:ph type="body" idx="1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08" tIns="94008" rIns="94008" bIns="94008" anchor="t" anchorCtr="0">
            <a:noAutofit/>
          </a:bodyPr>
          <a:lstStyle/>
          <a:p>
            <a:pPr marL="160212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899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49988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08" tIns="94008" rIns="94008" bIns="94008" anchor="t" anchorCtr="0">
            <a:noAutofit/>
          </a:bodyPr>
          <a:lstStyle/>
          <a:p>
            <a:pPr marL="461412" indent="-230706"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45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.pn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arrakesh-tf-metadata@arl.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hyperlink" Target="mailto:Merideth.fletcher@bac-lac.gc.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treaties/en/ip/marrakesh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jp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4.jpg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5.png"/><Relationship Id="rId5" Type="http://schemas.openxmlformats.org/officeDocument/2006/relationships/diagramData" Target="../diagrams/data1.xml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marc/bibliographic/bd007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>
            <a:spLocks noGrp="1"/>
          </p:cNvSpPr>
          <p:nvPr>
            <p:ph type="ctrTitle"/>
          </p:nvPr>
        </p:nvSpPr>
        <p:spPr>
          <a:xfrm>
            <a:off x="311708" y="73720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 sz="2850" dirty="0">
                <a:solidFill>
                  <a:srgbClr val="201F1E"/>
                </a:solidFill>
                <a:highlight>
                  <a:srgbClr val="FFFFFF"/>
                </a:highlight>
              </a:rPr>
              <a:t>Marrakesh Treaty Implementation: Metadata to Enable Access</a:t>
            </a:r>
            <a:endParaRPr sz="6900" dirty="0"/>
          </a:p>
        </p:txBody>
      </p:sp>
      <p:sp>
        <p:nvSpPr>
          <p:cNvPr id="61" name="Google Shape;61;p1"/>
          <p:cNvSpPr txBox="1">
            <a:spLocks noGrp="1"/>
          </p:cNvSpPr>
          <p:nvPr>
            <p:ph type="subTitle" idx="1"/>
          </p:nvPr>
        </p:nvSpPr>
        <p:spPr>
          <a:xfrm>
            <a:off x="311700" y="29592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en-GB" dirty="0">
                <a:solidFill>
                  <a:schemeClr val="dk1"/>
                </a:solidFill>
              </a:rPr>
              <a:t>Merideth Fletcher, Library and Archives Canada</a:t>
            </a:r>
            <a:endParaRPr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en-GB" dirty="0">
                <a:solidFill>
                  <a:schemeClr val="dk1"/>
                </a:solidFill>
              </a:rPr>
              <a:t>ALA Metadata Interest Group 2022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62" name="Google Shape;6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875" y="269200"/>
            <a:ext cx="2761275" cy="10751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"/>
          <p:cNvSpPr txBox="1"/>
          <p:nvPr/>
        </p:nvSpPr>
        <p:spPr>
          <a:xfrm>
            <a:off x="724275" y="-32051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4" name="Google Shape;6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54350" y="98900"/>
            <a:ext cx="2841925" cy="137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82625" y="3568401"/>
            <a:ext cx="2061375" cy="151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"/>
          <p:cNvSpPr txBox="1">
            <a:spLocks noGrp="1"/>
          </p:cNvSpPr>
          <p:nvPr>
            <p:ph type="title"/>
          </p:nvPr>
        </p:nvSpPr>
        <p:spPr>
          <a:xfrm>
            <a:off x="311700" y="521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 b="1"/>
              <a:t>Next Steps</a:t>
            </a:r>
            <a:endParaRPr b="1"/>
          </a:p>
        </p:txBody>
      </p:sp>
      <p:grpSp>
        <p:nvGrpSpPr>
          <p:cNvPr id="136" name="Google Shape;136;p9"/>
          <p:cNvGrpSpPr/>
          <p:nvPr/>
        </p:nvGrpSpPr>
        <p:grpSpPr>
          <a:xfrm>
            <a:off x="6995880" y="8280"/>
            <a:ext cx="2147760" cy="597240"/>
            <a:chOff x="6995880" y="8280"/>
            <a:chExt cx="2147760" cy="597240"/>
          </a:xfrm>
        </p:grpSpPr>
        <p:pic>
          <p:nvPicPr>
            <p:cNvPr id="137" name="Google Shape;137;p9" descr="Blue text over white backgroun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04520" y="8280"/>
              <a:ext cx="1239120" cy="597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9" descr="Canadian leaf outlined in dots and lines, along with block letters for CARL ABRC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995880" y="117000"/>
              <a:ext cx="1047960" cy="40788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92756255"/>
              </p:ext>
            </p:extLst>
          </p:nvPr>
        </p:nvGraphicFramePr>
        <p:xfrm>
          <a:off x="1153212" y="807575"/>
          <a:ext cx="683757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1360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 b="1"/>
              <a:t>Share Your Thoughts and Ideas!</a:t>
            </a:r>
            <a:endParaRPr b="1"/>
          </a:p>
        </p:txBody>
      </p:sp>
      <p:sp>
        <p:nvSpPr>
          <p:cNvPr id="144" name="Google Shape;144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3"/>
              </a:rPr>
              <a:t>marrakesh-tf-metadata@arl.org</a:t>
            </a:r>
            <a:endParaRPr u="sng">
              <a:solidFill>
                <a:schemeClr val="hlink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Merideth Fletcher, Library and Archives Canada </a:t>
            </a:r>
            <a:r>
              <a:rPr lang="en-GB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Merideth.fletcher@bac-lac.gc.ca</a:t>
            </a: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Haiyun Cao, York University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Julie Cardinal, Université de Montréal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Greg Cram, New York Public Library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Mélanie Dumas, Bibliothèque et Archives national du Québec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Katherine McColgan, Canadian Association of Research Libraries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Chloe McLaren, Cornell University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Chris Oliver, University of Ottawa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Pascal Calarco, Visiting Program Officer, ARL-CARL; University of Windsor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Victoria Owen, </a:t>
            </a: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Visiting Program Officer, ARL-CARL; University of Toronto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David Van Kleek, University of Florida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5" name="Google Shape;145;p10"/>
          <p:cNvGrpSpPr/>
          <p:nvPr/>
        </p:nvGrpSpPr>
        <p:grpSpPr>
          <a:xfrm>
            <a:off x="6995880" y="8280"/>
            <a:ext cx="2147760" cy="597240"/>
            <a:chOff x="6995880" y="8280"/>
            <a:chExt cx="2147760" cy="597240"/>
          </a:xfrm>
        </p:grpSpPr>
        <p:pic>
          <p:nvPicPr>
            <p:cNvPr id="146" name="Google Shape;146;p10" descr="Blue text over white backgroun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904520" y="8280"/>
              <a:ext cx="1239120" cy="597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10" descr="Canadian leaf outlined in dots and lines, along with block letters for CARL ABRC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995880" y="117000"/>
              <a:ext cx="1047960" cy="40788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 b="1"/>
              <a:t>Presentation Outline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71" name="Google Shape;71;p2"/>
          <p:cNvSpPr txBox="1">
            <a:spLocks noGrp="1"/>
          </p:cNvSpPr>
          <p:nvPr>
            <p:ph type="body" idx="1"/>
          </p:nvPr>
        </p:nvSpPr>
        <p:spPr>
          <a:xfrm>
            <a:off x="311700" y="14315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dirty="0">
                <a:solidFill>
                  <a:schemeClr val="dk1"/>
                </a:solidFill>
              </a:rPr>
              <a:t>Marrakesh Treaty 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dirty="0">
                <a:solidFill>
                  <a:schemeClr val="dk1"/>
                </a:solidFill>
              </a:rPr>
              <a:t>ARL-CARL Taskforce 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dirty="0">
                <a:solidFill>
                  <a:schemeClr val="dk1"/>
                </a:solidFill>
              </a:rPr>
              <a:t>Metadata Working Group Activities</a:t>
            </a:r>
            <a:endParaRPr dirty="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dk1"/>
              </a:solidFill>
            </a:endParaRPr>
          </a:p>
        </p:txBody>
      </p:sp>
      <p:grpSp>
        <p:nvGrpSpPr>
          <p:cNvPr id="72" name="Google Shape;72;p2"/>
          <p:cNvGrpSpPr/>
          <p:nvPr/>
        </p:nvGrpSpPr>
        <p:grpSpPr>
          <a:xfrm>
            <a:off x="6995880" y="8280"/>
            <a:ext cx="2147760" cy="597240"/>
            <a:chOff x="6995880" y="8280"/>
            <a:chExt cx="2147760" cy="597240"/>
          </a:xfrm>
        </p:grpSpPr>
        <p:pic>
          <p:nvPicPr>
            <p:cNvPr id="73" name="Google Shape;73;p2" descr="Blue text over white backgroun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04520" y="8280"/>
              <a:ext cx="1239120" cy="597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2" descr="Canadian leaf outlined in dots and lines, along with block letters for CARL ABRC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995880" y="117000"/>
              <a:ext cx="1047960" cy="40788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 b="1"/>
              <a:t>Marrakesh Treaty: Quick Facts</a:t>
            </a:r>
            <a:endParaRPr b="1"/>
          </a:p>
        </p:txBody>
      </p:sp>
      <p:sp>
        <p:nvSpPr>
          <p:cNvPr id="80" name="Google Shape;80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GB">
                <a:solidFill>
                  <a:schemeClr val="dk1"/>
                </a:solidFill>
              </a:rPr>
              <a:t>To facilitate access to published works for persons who are blind, visually impaired or otherwise print disabled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>
                <a:solidFill>
                  <a:schemeClr val="dk1"/>
                </a:solidFill>
              </a:rPr>
              <a:t>A WIPO treaty agreement amongst 80+ signatory countries adopted on June 27, 2013 in Marrakesh, Morocco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>
                <a:solidFill>
                  <a:schemeClr val="dk1"/>
                </a:solidFill>
              </a:rPr>
              <a:t>Came into force in Canada on September 30, 2016 and in USA on May 8, 2019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>
                <a:solidFill>
                  <a:schemeClr val="dk1"/>
                </a:solidFill>
              </a:rPr>
              <a:t>Each country must ratify; 80+ ratified to date, 37 more in process</a:t>
            </a:r>
            <a:endParaRPr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https://www.wipo.int/treaties/en/ip/marrakesh/</a:t>
            </a:r>
            <a:r>
              <a:rPr lang="en-GB"/>
              <a:t>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>
                <a:solidFill>
                  <a:schemeClr val="dk1"/>
                </a:solidFill>
              </a:rPr>
              <a:t>An exception to copyright in ratified countries for readers who are blind, visually impaired or otherwise print disabled</a:t>
            </a:r>
            <a:endParaRPr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None/>
            </a:pPr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>
            <a:off x="6995880" y="8280"/>
            <a:ext cx="2147760" cy="597240"/>
            <a:chOff x="6995880" y="8280"/>
            <a:chExt cx="2147760" cy="597240"/>
          </a:xfrm>
        </p:grpSpPr>
        <p:pic>
          <p:nvPicPr>
            <p:cNvPr id="82" name="Google Shape;82;p3" descr="Blue text over white backgroun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04520" y="8280"/>
              <a:ext cx="1239120" cy="597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3" descr="Canadian leaf outlined in dots and lines, along with block letters for CARL ABRC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95880" y="117000"/>
              <a:ext cx="1047960" cy="40788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3720" y="4278600"/>
            <a:ext cx="2076120" cy="88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4"/>
          <p:cNvSpPr/>
          <p:nvPr/>
        </p:nvSpPr>
        <p:spPr>
          <a:xfrm>
            <a:off x="311760" y="493920"/>
            <a:ext cx="8519760" cy="57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rmAutofit fontScale="92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2"/>
              <a:buFont typeface="Arial"/>
              <a:buNone/>
            </a:pPr>
            <a:r>
              <a:rPr lang="en-GB" sz="2352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ARL-CARL Marrakesh Treaty </a:t>
            </a:r>
            <a:r>
              <a:rPr lang="en-GB" sz="2352" b="1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Implementation Taskforce</a:t>
            </a:r>
            <a:endParaRPr sz="2352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311760" y="991440"/>
            <a:ext cx="8519760" cy="341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rm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Formally agreed to as a joint project July 2020; </a:t>
            </a:r>
            <a:r>
              <a:rPr lang="en-GB" sz="1800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Substantive 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work on metadata and systems </a:t>
            </a:r>
            <a:r>
              <a:rPr lang="en-GB" sz="1800" dirty="0" smtClean="0">
                <a:latin typeface="Montserrat"/>
                <a:ea typeface="Montserrat"/>
                <a:cs typeface="Montserrat"/>
                <a:sym typeface="Montserrat"/>
              </a:rPr>
              <a:t>began Summer 2021</a:t>
            </a:r>
            <a:endParaRPr dirty="0"/>
          </a:p>
          <a:p>
            <a:pPr marL="457200" marR="0" lvl="0" indent="-34236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Char char="●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Pilot implementation &amp; project collaboration between CARL and ARL on behalf of their member libraries (140 total); collectively hold 760 million print and electronic books</a:t>
            </a:r>
            <a:endParaRPr sz="18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36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D5156"/>
              </a:buClr>
              <a:buSzPts val="1800"/>
              <a:buFont typeface="Calibri"/>
              <a:buChar char="●"/>
            </a:pPr>
            <a:r>
              <a:rPr lang="en-GB" sz="1800" b="0" i="0" u="none" strike="noStrike" cap="none" dirty="0" smtClean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Goal</a:t>
            </a:r>
            <a:r>
              <a:rPr lang="en-GB" sz="1800" b="0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: implement requesting and borrowing within each country and cross-border</a:t>
            </a:r>
            <a:endParaRPr sz="18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1" name="Google Shape;9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8160" y="4417920"/>
            <a:ext cx="1884600" cy="6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30560" y="4494240"/>
            <a:ext cx="2440440" cy="457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0880" y="4437000"/>
            <a:ext cx="1590120" cy="572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" name="Google Shape;94;p4"/>
          <p:cNvGrpSpPr/>
          <p:nvPr/>
        </p:nvGrpSpPr>
        <p:grpSpPr>
          <a:xfrm>
            <a:off x="6995880" y="8280"/>
            <a:ext cx="2147760" cy="597240"/>
            <a:chOff x="6995880" y="8280"/>
            <a:chExt cx="2147760" cy="597240"/>
          </a:xfrm>
        </p:grpSpPr>
        <p:pic>
          <p:nvPicPr>
            <p:cNvPr id="95" name="Google Shape;95;p4" descr="Blue text over white backgroun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904520" y="8280"/>
              <a:ext cx="1239120" cy="597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4" descr="Canadian leaf outlined in dots and lines, along with block letters for CARL ABRC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995880" y="117000"/>
              <a:ext cx="1047960" cy="40788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/>
          <p:nvPr/>
        </p:nvSpPr>
        <p:spPr>
          <a:xfrm>
            <a:off x="311760" y="991440"/>
            <a:ext cx="8519760" cy="341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rm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endParaRPr sz="18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4" name="Google Shape;94;p4"/>
          <p:cNvGrpSpPr/>
          <p:nvPr/>
        </p:nvGrpSpPr>
        <p:grpSpPr>
          <a:xfrm>
            <a:off x="6995880" y="8280"/>
            <a:ext cx="2147760" cy="597240"/>
            <a:chOff x="6995880" y="8280"/>
            <a:chExt cx="2147760" cy="597240"/>
          </a:xfrm>
        </p:grpSpPr>
        <p:pic>
          <p:nvPicPr>
            <p:cNvPr id="95" name="Google Shape;95;p4" descr="Blue text over white backgroun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04520" y="8280"/>
              <a:ext cx="1239120" cy="597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4" descr="Canadian leaf outlined in dots and lines, along with block letters for CARL ABRC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995880" y="117000"/>
              <a:ext cx="1047960" cy="40788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99609360"/>
              </p:ext>
            </p:extLst>
          </p:nvPr>
        </p:nvGraphicFramePr>
        <p:xfrm>
          <a:off x="641023" y="428378"/>
          <a:ext cx="7758259" cy="4596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2" name="Google Shape;92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197809" y="859162"/>
            <a:ext cx="2440440" cy="457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830318" y="1693774"/>
            <a:ext cx="1884600" cy="6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05352" y="801922"/>
            <a:ext cx="1590120" cy="57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50296" y="1554274"/>
            <a:ext cx="2076120" cy="88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21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"/>
          <p:cNvSpPr/>
          <p:nvPr/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2"/>
              <a:buFont typeface="Arial"/>
              <a:buNone/>
            </a:pPr>
            <a:r>
              <a:rPr lang="en-GB" sz="2352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Pilot Project Goals</a:t>
            </a:r>
            <a:endParaRPr sz="2352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5"/>
          <p:cNvSpPr/>
          <p:nvPr/>
        </p:nvSpPr>
        <p:spPr>
          <a:xfrm>
            <a:off x="142240" y="969480"/>
            <a:ext cx="8689280" cy="341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457200" marR="0" lvl="0" indent="-3423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GB" sz="18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High quality descriptions ensure that </a:t>
            </a:r>
            <a:r>
              <a:rPr lang="en-GB" sz="1800" b="1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end users </a:t>
            </a:r>
            <a:r>
              <a:rPr lang="en-GB" sz="18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can find and access accessible formats</a:t>
            </a:r>
            <a:endParaRPr sz="18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759" marR="0" lvl="1" indent="-34271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Courier New"/>
              <a:buChar char="o"/>
            </a:pPr>
            <a:r>
              <a:rPr lang="en-GB" sz="1700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Sharing best practices for description of accessible formats</a:t>
            </a:r>
            <a:endParaRPr sz="1700" b="0" i="0" u="none" strike="noStrike" cap="none" dirty="0" smtClean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3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GB" sz="1800" b="1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Unfettered access to accessible works by beneficiary communities</a:t>
            </a:r>
            <a:endParaRPr sz="1800" b="1" i="0" u="none" strike="noStrike" cap="none" dirty="0" smtClean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759" marR="0" lvl="1" indent="-34271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Courier New"/>
              <a:buChar char="o"/>
            </a:pPr>
            <a:r>
              <a:rPr lang="en-GB" sz="1700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Convert </a:t>
            </a:r>
            <a:r>
              <a:rPr lang="en-GB" sz="17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from print to accessible version once</a:t>
            </a:r>
            <a:endParaRPr sz="17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759" marR="0" lvl="1" indent="-34271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Courier New"/>
              <a:buChar char="o"/>
            </a:pPr>
            <a:r>
              <a:rPr lang="en-GB" sz="17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Determine how the plethora of accessible versions created by all library types, globally, are searchable and discoverable by all beneficiary users</a:t>
            </a:r>
            <a:endParaRPr sz="17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3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GB" sz="18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framework for </a:t>
            </a:r>
            <a:endParaRPr sz="18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759" marR="0" lvl="1" indent="-34271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Courier New"/>
              <a:buChar char="o"/>
            </a:pPr>
            <a:r>
              <a:rPr lang="en-GB" sz="17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Adapting formats of works as users and technology change over time</a:t>
            </a:r>
            <a:endParaRPr sz="17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759" marR="0" lvl="1" indent="-34271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Courier New"/>
              <a:buChar char="o"/>
            </a:pPr>
            <a:r>
              <a:rPr lang="en-GB" sz="17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Ongoing reinvestment into technology infrastructure for description of works and accessible, digital works themselves</a:t>
            </a:r>
            <a:endParaRPr sz="17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4" name="Google Shape;104;p5"/>
          <p:cNvGrpSpPr/>
          <p:nvPr/>
        </p:nvGrpSpPr>
        <p:grpSpPr>
          <a:xfrm>
            <a:off x="6995880" y="8280"/>
            <a:ext cx="2147760" cy="597240"/>
            <a:chOff x="6995880" y="8280"/>
            <a:chExt cx="2147760" cy="597240"/>
          </a:xfrm>
        </p:grpSpPr>
        <p:pic>
          <p:nvPicPr>
            <p:cNvPr id="105" name="Google Shape;105;p5" descr="Blue text over white backgroun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04520" y="8280"/>
              <a:ext cx="1239120" cy="597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5" descr="Canadian leaf outlined in dots and lines, along with block letters for CARL ABRC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995880" y="117000"/>
              <a:ext cx="1047960" cy="40788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 b="1" dirty="0"/>
              <a:t>Metadata WG Activities to Date</a:t>
            </a:r>
            <a:endParaRPr b="1" dirty="0"/>
          </a:p>
        </p:txBody>
      </p:sp>
      <p:sp>
        <p:nvSpPr>
          <p:cNvPr id="112" name="Google Shape;112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dirty="0">
                <a:solidFill>
                  <a:schemeClr val="dk1"/>
                </a:solidFill>
              </a:rPr>
              <a:t>Meetings with counterpart organizations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dirty="0">
                <a:solidFill>
                  <a:schemeClr val="dk1"/>
                </a:solidFill>
              </a:rPr>
              <a:t>Selected Pilot </a:t>
            </a:r>
            <a:r>
              <a:rPr lang="en-GB" dirty="0" smtClean="0">
                <a:solidFill>
                  <a:schemeClr val="dk1"/>
                </a:solidFill>
              </a:rPr>
              <a:t>participants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dirty="0">
                <a:solidFill>
                  <a:schemeClr val="dk1"/>
                </a:solidFill>
              </a:rPr>
              <a:t>Collected </a:t>
            </a:r>
            <a:r>
              <a:rPr lang="en-GB" dirty="0" smtClean="0">
                <a:solidFill>
                  <a:schemeClr val="dk1"/>
                </a:solidFill>
              </a:rPr>
              <a:t>metadata </a:t>
            </a:r>
            <a:r>
              <a:rPr lang="en-GB" dirty="0">
                <a:solidFill>
                  <a:schemeClr val="dk1"/>
                </a:solidFill>
              </a:rPr>
              <a:t>s</a:t>
            </a:r>
            <a:r>
              <a:rPr lang="en-GB" dirty="0" smtClean="0">
                <a:solidFill>
                  <a:schemeClr val="dk1"/>
                </a:solidFill>
              </a:rPr>
              <a:t>ample </a:t>
            </a:r>
            <a:r>
              <a:rPr lang="en-GB" dirty="0">
                <a:solidFill>
                  <a:schemeClr val="dk1"/>
                </a:solidFill>
              </a:rPr>
              <a:t>records from pilot libraries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dirty="0" smtClean="0">
                <a:solidFill>
                  <a:schemeClr val="dk1"/>
                </a:solidFill>
              </a:rPr>
              <a:t>Analysed </a:t>
            </a:r>
            <a:r>
              <a:rPr lang="en-GB" dirty="0">
                <a:solidFill>
                  <a:schemeClr val="dk1"/>
                </a:solidFill>
              </a:rPr>
              <a:t>metadata samples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dirty="0">
                <a:solidFill>
                  <a:schemeClr val="dk1"/>
                </a:solidFill>
              </a:rPr>
              <a:t>Developed draft list of MARC21 metadata elements, regardless of format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dirty="0">
                <a:solidFill>
                  <a:schemeClr val="dk1"/>
                </a:solidFill>
              </a:rPr>
              <a:t>Identified controlled vocabularies</a:t>
            </a:r>
            <a:endParaRPr dirty="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grpSp>
        <p:nvGrpSpPr>
          <p:cNvPr id="113" name="Google Shape;113;p6"/>
          <p:cNvGrpSpPr/>
          <p:nvPr/>
        </p:nvGrpSpPr>
        <p:grpSpPr>
          <a:xfrm>
            <a:off x="6995880" y="8280"/>
            <a:ext cx="2147760" cy="597240"/>
            <a:chOff x="6995880" y="8280"/>
            <a:chExt cx="2147760" cy="597240"/>
          </a:xfrm>
        </p:grpSpPr>
        <p:pic>
          <p:nvPicPr>
            <p:cNvPr id="114" name="Google Shape;114;p6" descr="Blue text over white backgroun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04520" y="8280"/>
              <a:ext cx="1239120" cy="597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6" descr="Canadian leaf outlined in dots and lines, along with block letters for CARL ABRC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995880" y="117000"/>
              <a:ext cx="1047960" cy="40788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148688"/>
            <a:ext cx="3449978" cy="944132"/>
          </a:xfrm>
        </p:spPr>
        <p:txBody>
          <a:bodyPr anchor="t">
            <a:normAutofit fontScale="90000"/>
          </a:bodyPr>
          <a:lstStyle/>
          <a:p>
            <a:r>
              <a:rPr lang="en-CA" b="1" dirty="0" smtClean="0"/>
              <a:t>Metadata Elements Regardless of Format</a:t>
            </a:r>
            <a:endParaRPr lang="en-CA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068254"/>
              </p:ext>
            </p:extLst>
          </p:nvPr>
        </p:nvGraphicFramePr>
        <p:xfrm>
          <a:off x="4103649" y="148688"/>
          <a:ext cx="4408448" cy="4795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4367">
                  <a:extLst>
                    <a:ext uri="{9D8B030D-6E8A-4147-A177-3AD203B41FA5}">
                      <a16:colId xmlns:a16="http://schemas.microsoft.com/office/drawing/2014/main" val="3296715144"/>
                    </a:ext>
                  </a:extLst>
                </a:gridCol>
                <a:gridCol w="1082008">
                  <a:extLst>
                    <a:ext uri="{9D8B030D-6E8A-4147-A177-3AD203B41FA5}">
                      <a16:colId xmlns:a16="http://schemas.microsoft.com/office/drawing/2014/main" val="3576879178"/>
                    </a:ext>
                  </a:extLst>
                </a:gridCol>
                <a:gridCol w="307056">
                  <a:extLst>
                    <a:ext uri="{9D8B030D-6E8A-4147-A177-3AD203B41FA5}">
                      <a16:colId xmlns:a16="http://schemas.microsoft.com/office/drawing/2014/main" val="1170559735"/>
                    </a:ext>
                  </a:extLst>
                </a:gridCol>
                <a:gridCol w="2705017">
                  <a:extLst>
                    <a:ext uri="{9D8B030D-6E8A-4147-A177-3AD203B41FA5}">
                      <a16:colId xmlns:a16="http://schemas.microsoft.com/office/drawing/2014/main" val="3443001590"/>
                    </a:ext>
                  </a:extLst>
                </a:gridCol>
              </a:tblGrid>
              <a:tr h="201817"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006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 dirty="0">
                          <a:effectLst/>
                        </a:rPr>
                        <a:t>Fixed-Length Data Elements (Form of Material)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M/A  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 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extLst>
                  <a:ext uri="{0D108BD9-81ED-4DB2-BD59-A6C34878D82A}">
                    <a16:rowId xmlns:a16="http://schemas.microsoft.com/office/drawing/2014/main" val="4240859259"/>
                  </a:ext>
                </a:extLst>
              </a:tr>
              <a:tr h="193288"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007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Physical Description Fixed Field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M/A  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sng" strike="noStrike" dirty="0">
                          <a:effectLst/>
                          <a:hlinkClick r:id="rId3"/>
                        </a:rPr>
                        <a:t>https://www.loc.gov/marc/bibliographic/bd007.html</a:t>
                      </a:r>
                      <a:endParaRPr lang="en-CA" sz="5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extLst>
                  <a:ext uri="{0D108BD9-81ED-4DB2-BD59-A6C34878D82A}">
                    <a16:rowId xmlns:a16="http://schemas.microsoft.com/office/drawing/2014/main" val="935703591"/>
                  </a:ext>
                </a:extLst>
              </a:tr>
              <a:tr h="100908"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008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Fixed-length data elements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M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 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extLst>
                  <a:ext uri="{0D108BD9-81ED-4DB2-BD59-A6C34878D82A}">
                    <a16:rowId xmlns:a16="http://schemas.microsoft.com/office/drawing/2014/main" val="2351054255"/>
                  </a:ext>
                </a:extLst>
              </a:tr>
              <a:tr h="100908"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041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Language code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O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 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extLst>
                  <a:ext uri="{0D108BD9-81ED-4DB2-BD59-A6C34878D82A}">
                    <a16:rowId xmlns:a16="http://schemas.microsoft.com/office/drawing/2014/main" val="599580840"/>
                  </a:ext>
                </a:extLst>
              </a:tr>
              <a:tr h="201817"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250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Edition statement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M/A  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 dirty="0">
                          <a:effectLst/>
                        </a:rPr>
                        <a:t>Transcribe what appears on item.  Consider expanding if needed for defensive cataloguing.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extLst>
                  <a:ext uri="{0D108BD9-81ED-4DB2-BD59-A6C34878D82A}">
                    <a16:rowId xmlns:a16="http://schemas.microsoft.com/office/drawing/2014/main" val="1508997992"/>
                  </a:ext>
                </a:extLst>
              </a:tr>
              <a:tr h="193288"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300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Physical Description  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M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RDA VES (recommended)</a:t>
                      </a:r>
                      <a:br>
                        <a:rPr lang="en-CA" sz="500" u="none" strike="noStrike" dirty="0">
                          <a:effectLst/>
                        </a:rPr>
                      </a:b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extLst>
                  <a:ext uri="{0D108BD9-81ED-4DB2-BD59-A6C34878D82A}">
                    <a16:rowId xmlns:a16="http://schemas.microsoft.com/office/drawing/2014/main" val="2093685519"/>
                  </a:ext>
                </a:extLst>
              </a:tr>
              <a:tr h="193288"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336-338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Content, Media, Carrier Type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R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RDA VES (recommended)</a:t>
                      </a:r>
                      <a:br>
                        <a:rPr lang="en-CA" sz="500" u="none" strike="noStrike" dirty="0">
                          <a:effectLst/>
                        </a:rPr>
                      </a:b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extLst>
                  <a:ext uri="{0D108BD9-81ED-4DB2-BD59-A6C34878D82A}">
                    <a16:rowId xmlns:a16="http://schemas.microsoft.com/office/drawing/2014/main" val="649435536"/>
                  </a:ext>
                </a:extLst>
              </a:tr>
              <a:tr h="201817"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340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Physical Medium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O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RDA VES (recommended)</a:t>
                      </a:r>
                      <a:br>
                        <a:rPr lang="en-CA" sz="500" u="none" strike="noStrike" dirty="0">
                          <a:effectLst/>
                        </a:rPr>
                      </a:b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extLst>
                  <a:ext uri="{0D108BD9-81ED-4DB2-BD59-A6C34878D82A}">
                    <a16:rowId xmlns:a16="http://schemas.microsoft.com/office/drawing/2014/main" val="2569103073"/>
                  </a:ext>
                </a:extLst>
              </a:tr>
              <a:tr h="383096"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341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Accessibility Content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R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 dirty="0">
                          <a:effectLst/>
                        </a:rPr>
                        <a:t>use W3C https://www.w3.org/2021/a11y-discov-vocab/latest/</a:t>
                      </a:r>
                      <a:br>
                        <a:rPr lang="en-US" sz="500" u="none" strike="noStrike" dirty="0">
                          <a:effectLst/>
                        </a:rPr>
                      </a:br>
                      <a:r>
                        <a:rPr lang="en-US" sz="500" u="none" strike="noStrike" dirty="0">
                          <a:effectLst/>
                        </a:rPr>
                        <a:t>Not a vocabulary for display – TF to develop user friendly displays in </a:t>
                      </a:r>
                      <a:r>
                        <a:rPr lang="en-US" sz="500" u="none" strike="noStrike" dirty="0" err="1">
                          <a:effectLst/>
                        </a:rPr>
                        <a:t>eng</a:t>
                      </a:r>
                      <a:r>
                        <a:rPr lang="en-US" sz="500" u="none" strike="noStrike" dirty="0">
                          <a:effectLst/>
                        </a:rPr>
                        <a:t>/</a:t>
                      </a:r>
                      <a:r>
                        <a:rPr lang="en-US" sz="500" u="none" strike="noStrike" dirty="0" err="1">
                          <a:effectLst/>
                        </a:rPr>
                        <a:t>fre</a:t>
                      </a:r>
                      <a:r>
                        <a:rPr lang="en-US" sz="500" u="none" strike="noStrike" dirty="0">
                          <a:effectLst/>
                        </a:rPr>
                        <a:t>?</a:t>
                      </a:r>
                      <a:br>
                        <a:rPr lang="en-US" sz="500" u="none" strike="noStrike" dirty="0">
                          <a:effectLst/>
                        </a:rPr>
                      </a:br>
                      <a:r>
                        <a:rPr lang="en-US" sz="500" u="none" strike="noStrike" dirty="0">
                          <a:effectLst/>
                        </a:rPr>
                        <a:t>can also record information in this field using genre/form terms (see 655)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extLst>
                  <a:ext uri="{0D108BD9-81ED-4DB2-BD59-A6C34878D82A}">
                    <a16:rowId xmlns:a16="http://schemas.microsoft.com/office/drawing/2014/main" val="3077866023"/>
                  </a:ext>
                </a:extLst>
              </a:tr>
              <a:tr h="100908"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>
                          <a:effectLst/>
                        </a:rPr>
                        <a:t>344</a:t>
                      </a:r>
                      <a:endParaRPr lang="en-CA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>
                          <a:effectLst/>
                        </a:rPr>
                        <a:t>Sound Characteristics</a:t>
                      </a:r>
                      <a:endParaRPr lang="en-CA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>
                          <a:effectLst/>
                        </a:rPr>
                        <a:t>O</a:t>
                      </a:r>
                      <a:endParaRPr lang="en-CA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>
                          <a:effectLst/>
                        </a:rPr>
                        <a:t>RDA VES</a:t>
                      </a:r>
                      <a:endParaRPr lang="en-CA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extLst>
                  <a:ext uri="{0D108BD9-81ED-4DB2-BD59-A6C34878D82A}">
                    <a16:rowId xmlns:a16="http://schemas.microsoft.com/office/drawing/2014/main" val="4073931415"/>
                  </a:ext>
                </a:extLst>
              </a:tr>
              <a:tr h="288192"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>
                          <a:effectLst/>
                        </a:rPr>
                        <a:t>345, 346, 347</a:t>
                      </a:r>
                      <a:endParaRPr lang="en-CA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>
                          <a:effectLst/>
                        </a:rPr>
                        <a:t>Moving Image, Video, Digital File Charactertics</a:t>
                      </a:r>
                      <a:endParaRPr lang="en-CA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>
                          <a:effectLst/>
                        </a:rPr>
                        <a:t>O</a:t>
                      </a:r>
                      <a:endParaRPr lang="en-CA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>
                          <a:effectLst/>
                        </a:rPr>
                        <a:t>RDA VES</a:t>
                      </a:r>
                      <a:endParaRPr lang="en-CA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extLst>
                  <a:ext uri="{0D108BD9-81ED-4DB2-BD59-A6C34878D82A}">
                    <a16:rowId xmlns:a16="http://schemas.microsoft.com/office/drawing/2014/main" val="3086461220"/>
                  </a:ext>
                </a:extLst>
              </a:tr>
              <a:tr h="504543"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>
                          <a:effectLst/>
                        </a:rPr>
                        <a:t>385</a:t>
                      </a:r>
                      <a:endParaRPr lang="en-CA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>
                          <a:effectLst/>
                        </a:rPr>
                        <a:t>Audience Characteristics</a:t>
                      </a:r>
                      <a:endParaRPr lang="en-CA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 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>
                          <a:effectLst/>
                        </a:rPr>
                        <a:t>LCSH and LCDGT, RVM, RVMGD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extLst>
                  <a:ext uri="{0D108BD9-81ED-4DB2-BD59-A6C34878D82A}">
                    <a16:rowId xmlns:a16="http://schemas.microsoft.com/office/drawing/2014/main" val="2421257848"/>
                  </a:ext>
                </a:extLst>
              </a:tr>
              <a:tr h="100908"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>
                          <a:effectLst/>
                        </a:rPr>
                        <a:t>5XX</a:t>
                      </a:r>
                      <a:endParaRPr lang="en-CA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>
                          <a:effectLst/>
                        </a:rPr>
                        <a:t>Note Fields</a:t>
                      </a:r>
                      <a:endParaRPr lang="en-CA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>
                          <a:effectLst/>
                        </a:rPr>
                        <a:t>O</a:t>
                      </a:r>
                      <a:endParaRPr lang="en-CA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>
                          <a:effectLst/>
                        </a:rPr>
                        <a:t> </a:t>
                      </a:r>
                      <a:endParaRPr lang="en-CA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extLst>
                  <a:ext uri="{0D108BD9-81ED-4DB2-BD59-A6C34878D82A}">
                    <a16:rowId xmlns:a16="http://schemas.microsoft.com/office/drawing/2014/main" val="818763162"/>
                  </a:ext>
                </a:extLst>
              </a:tr>
              <a:tr h="100908"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>
                          <a:effectLst/>
                        </a:rPr>
                        <a:t>506</a:t>
                      </a:r>
                      <a:endParaRPr lang="en-CA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>
                          <a:effectLst/>
                        </a:rPr>
                        <a:t>Restrictions on Access Note</a:t>
                      </a:r>
                      <a:endParaRPr lang="en-CA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>
                          <a:effectLst/>
                        </a:rPr>
                        <a:t>M/A  </a:t>
                      </a:r>
                      <a:endParaRPr lang="en-CA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>
                          <a:effectLst/>
                        </a:rPr>
                        <a:t>star (Standardized Terminology for Access Restriction)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extLst>
                  <a:ext uri="{0D108BD9-81ED-4DB2-BD59-A6C34878D82A}">
                    <a16:rowId xmlns:a16="http://schemas.microsoft.com/office/drawing/2014/main" val="4023850135"/>
                  </a:ext>
                </a:extLst>
              </a:tr>
              <a:tr h="302726"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>
                          <a:effectLst/>
                        </a:rPr>
                        <a:t>508, 516</a:t>
                      </a:r>
                      <a:endParaRPr lang="en-CA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>
                          <a:effectLst/>
                        </a:rPr>
                        <a:t>Creation/Production Credits, Type of Computer File/Date Note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O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free-text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extLst>
                  <a:ext uri="{0D108BD9-81ED-4DB2-BD59-A6C34878D82A}">
                    <a16:rowId xmlns:a16="http://schemas.microsoft.com/office/drawing/2014/main" val="1863532073"/>
                  </a:ext>
                </a:extLst>
              </a:tr>
              <a:tr h="153104"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521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Target Audience Note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O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W3C, LCDGT and RVMGD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extLst>
                  <a:ext uri="{0D108BD9-81ED-4DB2-BD59-A6C34878D82A}">
                    <a16:rowId xmlns:a16="http://schemas.microsoft.com/office/drawing/2014/main" val="157188557"/>
                  </a:ext>
                </a:extLst>
              </a:tr>
              <a:tr h="193288"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530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Additional Physical Form Note 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O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free-text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extLst>
                  <a:ext uri="{0D108BD9-81ED-4DB2-BD59-A6C34878D82A}">
                    <a16:rowId xmlns:a16="http://schemas.microsoft.com/office/drawing/2014/main" val="4211486210"/>
                  </a:ext>
                </a:extLst>
              </a:tr>
              <a:tr h="288192"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532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Accessibility Note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R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 dirty="0">
                          <a:effectLst/>
                        </a:rPr>
                        <a:t>Recommended; TF to develop standardized wording </a:t>
                      </a:r>
                      <a:r>
                        <a:rPr lang="en-US" sz="500" u="none" strike="noStrike" dirty="0" err="1">
                          <a:effectLst/>
                        </a:rPr>
                        <a:t>eng</a:t>
                      </a:r>
                      <a:r>
                        <a:rPr lang="en-US" sz="500" u="none" strike="noStrike" dirty="0">
                          <a:effectLst/>
                        </a:rPr>
                        <a:t>/</a:t>
                      </a:r>
                      <a:r>
                        <a:rPr lang="en-US" sz="500" u="none" strike="noStrike" dirty="0" err="1">
                          <a:effectLst/>
                        </a:rPr>
                        <a:t>fre</a:t>
                      </a:r>
                      <a:r>
                        <a:rPr lang="en-US" sz="500" u="none" strike="noStrike" dirty="0">
                          <a:effectLst/>
                        </a:rPr>
                        <a:t>  </a:t>
                      </a:r>
                      <a:br>
                        <a:rPr lang="en-US" sz="500" u="none" strike="noStrike" dirty="0">
                          <a:effectLst/>
                        </a:rPr>
                      </a:br>
                      <a:r>
                        <a:rPr lang="en-US" sz="500" u="none" strike="noStrike" dirty="0">
                          <a:effectLst/>
                        </a:rPr>
                        <a:t/>
                      </a:r>
                      <a:br>
                        <a:rPr lang="en-US" sz="500" u="none" strike="noStrike" dirty="0">
                          <a:effectLst/>
                        </a:rPr>
                      </a:b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extLst>
                  <a:ext uri="{0D108BD9-81ED-4DB2-BD59-A6C34878D82A}">
                    <a16:rowId xmlns:a16="http://schemas.microsoft.com/office/drawing/2014/main" val="2311663711"/>
                  </a:ext>
                </a:extLst>
              </a:tr>
              <a:tr h="100908"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533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Reproduction Note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O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 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extLst>
                  <a:ext uri="{0D108BD9-81ED-4DB2-BD59-A6C34878D82A}">
                    <a16:rowId xmlns:a16="http://schemas.microsoft.com/office/drawing/2014/main" val="3767651301"/>
                  </a:ext>
                </a:extLst>
              </a:tr>
              <a:tr h="100908"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534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Original Version Note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R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 dirty="0">
                          <a:effectLst/>
                        </a:rPr>
                        <a:t>On record for the accessible version to reference the original version.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extLst>
                  <a:ext uri="{0D108BD9-81ED-4DB2-BD59-A6C34878D82A}">
                    <a16:rowId xmlns:a16="http://schemas.microsoft.com/office/drawing/2014/main" val="1959118969"/>
                  </a:ext>
                </a:extLst>
              </a:tr>
              <a:tr h="100908"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538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System Details Note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R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RDA 3.16.9; 3.18; 3.19; 3.20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extLst>
                  <a:ext uri="{0D108BD9-81ED-4DB2-BD59-A6C34878D82A}">
                    <a16:rowId xmlns:a16="http://schemas.microsoft.com/office/drawing/2014/main" val="2553985898"/>
                  </a:ext>
                </a:extLst>
              </a:tr>
              <a:tr h="193288"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540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 dirty="0">
                          <a:effectLst/>
                        </a:rPr>
                        <a:t>Terms governing use and repro 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M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 dirty="0" err="1">
                          <a:effectLst/>
                        </a:rPr>
                        <a:t>Standarized</a:t>
                      </a:r>
                      <a:r>
                        <a:rPr lang="en-US" sz="500" u="none" strike="noStrike" dirty="0">
                          <a:effectLst/>
                        </a:rPr>
                        <a:t> text $a: For use solely by Marrakesh Treaty beneficiary persons…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extLst>
                  <a:ext uri="{0D108BD9-81ED-4DB2-BD59-A6C34878D82A}">
                    <a16:rowId xmlns:a16="http://schemas.microsoft.com/office/drawing/2014/main" val="3521042877"/>
                  </a:ext>
                </a:extLst>
              </a:tr>
              <a:tr h="100908"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542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Info Related to Copyright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O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 dirty="0" smtClean="0">
                          <a:effectLst/>
                        </a:rPr>
                        <a:t>RightsStatements.org </a:t>
                      </a:r>
                      <a:r>
                        <a:rPr lang="en-US" sz="500" u="none" strike="noStrike" dirty="0">
                          <a:effectLst/>
                        </a:rPr>
                        <a:t>+ CC0 + CC </a:t>
                      </a:r>
                      <a:r>
                        <a:rPr lang="en-US" sz="500" u="none" strike="noStrike" dirty="0" smtClean="0">
                          <a:effectLst/>
                        </a:rPr>
                        <a:t>PDM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extLst>
                  <a:ext uri="{0D108BD9-81ED-4DB2-BD59-A6C34878D82A}">
                    <a16:rowId xmlns:a16="http://schemas.microsoft.com/office/drawing/2014/main" val="2934598059"/>
                  </a:ext>
                </a:extLst>
              </a:tr>
              <a:tr h="100908"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 smtClean="0">
                          <a:effectLst/>
                        </a:rPr>
                        <a:t>XX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>
                          <a:effectLst/>
                        </a:rPr>
                        <a:t>Subject Access Fields </a:t>
                      </a:r>
                      <a:endParaRPr lang="en-CA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>
                          <a:effectLst/>
                        </a:rPr>
                        <a:t>R</a:t>
                      </a:r>
                      <a:endParaRPr lang="en-CA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>
                          <a:effectLst/>
                        </a:rPr>
                        <a:t>LCSH, RVM</a:t>
                      </a:r>
                      <a:endParaRPr lang="en-CA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extLst>
                  <a:ext uri="{0D108BD9-81ED-4DB2-BD59-A6C34878D82A}">
                    <a16:rowId xmlns:a16="http://schemas.microsoft.com/office/drawing/2014/main" val="2064091763"/>
                  </a:ext>
                </a:extLst>
              </a:tr>
              <a:tr h="100908"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>
                          <a:effectLst/>
                        </a:rPr>
                        <a:t>655</a:t>
                      </a:r>
                      <a:endParaRPr lang="en-CA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>
                          <a:effectLst/>
                        </a:rPr>
                        <a:t>Index Term - Genre/Form</a:t>
                      </a:r>
                      <a:endParaRPr lang="en-CA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>
                          <a:effectLst/>
                        </a:rPr>
                        <a:t>R</a:t>
                      </a:r>
                      <a:endParaRPr lang="en-CA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>
                          <a:effectLst/>
                        </a:rPr>
                        <a:t>LC (lcgft) or RVM (rvmgf)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extLst>
                  <a:ext uri="{0D108BD9-81ED-4DB2-BD59-A6C34878D82A}">
                    <a16:rowId xmlns:a16="http://schemas.microsoft.com/office/drawing/2014/main" val="1155650356"/>
                  </a:ext>
                </a:extLst>
              </a:tr>
              <a:tr h="193288"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>
                          <a:effectLst/>
                        </a:rPr>
                        <a:t>856</a:t>
                      </a:r>
                      <a:endParaRPr lang="en-CA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>
                          <a:effectLst/>
                        </a:rPr>
                        <a:t>Electronic Location and Access</a:t>
                      </a:r>
                      <a:endParaRPr lang="en-CA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>
                          <a:effectLst/>
                        </a:rPr>
                        <a:t>M</a:t>
                      </a:r>
                      <a:endParaRPr lang="en-CA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500" u="none" strike="noStrike" dirty="0">
                          <a:effectLst/>
                        </a:rPr>
                        <a:t> </a:t>
                      </a:r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4" marR="2794" marT="2794" marB="0"/>
                </a:tc>
                <a:extLst>
                  <a:ext uri="{0D108BD9-81ED-4DB2-BD59-A6C34878D82A}">
                    <a16:rowId xmlns:a16="http://schemas.microsoft.com/office/drawing/2014/main" val="3089876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69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 b="1" dirty="0"/>
              <a:t>Findings So Far</a:t>
            </a:r>
            <a:endParaRPr b="1" dirty="0"/>
          </a:p>
        </p:txBody>
      </p:sp>
      <p:sp>
        <p:nvSpPr>
          <p:cNvPr id="126" name="Google Shape;126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9799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4"/>
              <a:buChar char="●"/>
            </a:pPr>
            <a:r>
              <a:rPr lang="en-GB" sz="1593" dirty="0" smtClean="0">
                <a:solidFill>
                  <a:schemeClr val="dk1"/>
                </a:solidFill>
              </a:rPr>
              <a:t>Variations in </a:t>
            </a:r>
            <a:r>
              <a:rPr lang="en-GB" sz="1593" dirty="0">
                <a:solidFill>
                  <a:schemeClr val="dk1"/>
                </a:solidFill>
              </a:rPr>
              <a:t>cataloguing practice</a:t>
            </a:r>
            <a:endParaRPr sz="1593" dirty="0">
              <a:solidFill>
                <a:schemeClr val="dk1"/>
              </a:solidFill>
            </a:endParaRPr>
          </a:p>
          <a:p>
            <a:pPr marL="457200" lvl="0" indent="-329799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4"/>
              <a:buChar char="●"/>
            </a:pPr>
            <a:r>
              <a:rPr lang="en-GB" sz="1593" dirty="0">
                <a:solidFill>
                  <a:schemeClr val="dk1"/>
                </a:solidFill>
              </a:rPr>
              <a:t>Need to develop community standards and policies for alternate format cataloguing </a:t>
            </a:r>
            <a:endParaRPr sz="1593" dirty="0">
              <a:solidFill>
                <a:schemeClr val="dk1"/>
              </a:solidFill>
            </a:endParaRPr>
          </a:p>
          <a:p>
            <a:pPr marL="457200" lvl="0" indent="-329799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4"/>
              <a:buChar char="●"/>
            </a:pPr>
            <a:r>
              <a:rPr lang="en-GB" sz="1593" dirty="0">
                <a:solidFill>
                  <a:schemeClr val="dk1"/>
                </a:solidFill>
              </a:rPr>
              <a:t>Gaps in vocabularies, especially bilingual (</a:t>
            </a:r>
            <a:r>
              <a:rPr lang="en-GB" sz="1593" dirty="0" err="1">
                <a:solidFill>
                  <a:schemeClr val="dk1"/>
                </a:solidFill>
              </a:rPr>
              <a:t>Eng</a:t>
            </a:r>
            <a:r>
              <a:rPr lang="en-GB" sz="1593" dirty="0">
                <a:solidFill>
                  <a:schemeClr val="dk1"/>
                </a:solidFill>
              </a:rPr>
              <a:t>/</a:t>
            </a:r>
            <a:r>
              <a:rPr lang="en-GB" sz="1593" dirty="0" err="1">
                <a:solidFill>
                  <a:schemeClr val="dk1"/>
                </a:solidFill>
              </a:rPr>
              <a:t>Fre</a:t>
            </a:r>
            <a:r>
              <a:rPr lang="en-GB" sz="1593" dirty="0">
                <a:solidFill>
                  <a:schemeClr val="dk1"/>
                </a:solidFill>
              </a:rPr>
              <a:t>)</a:t>
            </a:r>
            <a:endParaRPr sz="1593" dirty="0">
              <a:solidFill>
                <a:schemeClr val="dk1"/>
              </a:solidFill>
            </a:endParaRPr>
          </a:p>
          <a:p>
            <a:pPr marL="457200" lvl="0" indent="-329799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4"/>
              <a:buChar char="●"/>
            </a:pPr>
            <a:r>
              <a:rPr lang="en-GB" sz="1593" dirty="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Likely requirements for new MARC fields</a:t>
            </a:r>
            <a:endParaRPr sz="1593" dirty="0">
              <a:solidFill>
                <a:schemeClr val="dk1"/>
              </a:solidFill>
            </a:endParaRPr>
          </a:p>
          <a:p>
            <a:pPr marL="457200" lvl="0" indent="-329799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4"/>
              <a:buChar char="●"/>
            </a:pPr>
            <a:r>
              <a:rPr lang="en-GB" sz="1593" dirty="0">
                <a:solidFill>
                  <a:schemeClr val="dk1"/>
                </a:solidFill>
              </a:rPr>
              <a:t>Challenges in cooperative cataloguing environments</a:t>
            </a:r>
            <a:endParaRPr sz="1593" dirty="0">
              <a:solidFill>
                <a:schemeClr val="dk1"/>
              </a:solidFill>
            </a:endParaRPr>
          </a:p>
          <a:p>
            <a:pPr marL="914400" lvl="1" indent="-312019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14"/>
              <a:buChar char="○"/>
            </a:pPr>
            <a:r>
              <a:rPr lang="en-GB" sz="1313" dirty="0">
                <a:solidFill>
                  <a:schemeClr val="dk1"/>
                </a:solidFill>
                <a:latin typeface="Montserrat" panose="020B0604020202020204" charset="0"/>
              </a:rPr>
              <a:t>Requirement in some systems for “defensive cataloguing strategies” </a:t>
            </a:r>
            <a:endParaRPr sz="1313" dirty="0">
              <a:solidFill>
                <a:schemeClr val="dk1"/>
              </a:solidFill>
              <a:latin typeface="Montserrat" panose="020B0604020202020204" charset="0"/>
            </a:endParaRPr>
          </a:p>
          <a:p>
            <a:pPr marL="457200" lvl="0" indent="-329799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4"/>
              <a:buChar char="●"/>
            </a:pPr>
            <a:r>
              <a:rPr lang="en-GB" sz="1593" dirty="0">
                <a:solidFill>
                  <a:schemeClr val="dk1"/>
                </a:solidFill>
              </a:rPr>
              <a:t>Tight linkages between Metadata and Implementation (AKA Systems) WGs</a:t>
            </a:r>
            <a:endParaRPr sz="1593" dirty="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endParaRPr sz="1360" dirty="0"/>
          </a:p>
          <a:p>
            <a: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endParaRPr sz="1360" dirty="0"/>
          </a:p>
          <a:p>
            <a: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endParaRPr sz="1360" dirty="0"/>
          </a:p>
          <a:p>
            <a: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endParaRPr sz="1360" dirty="0"/>
          </a:p>
        </p:txBody>
      </p:sp>
      <p:grpSp>
        <p:nvGrpSpPr>
          <p:cNvPr id="127" name="Google Shape;127;p8"/>
          <p:cNvGrpSpPr/>
          <p:nvPr/>
        </p:nvGrpSpPr>
        <p:grpSpPr>
          <a:xfrm>
            <a:off x="6995880" y="8280"/>
            <a:ext cx="2147760" cy="597240"/>
            <a:chOff x="6995880" y="8280"/>
            <a:chExt cx="2147760" cy="597240"/>
          </a:xfrm>
        </p:grpSpPr>
        <p:pic>
          <p:nvPicPr>
            <p:cNvPr id="128" name="Google Shape;128;p8" descr="Blue text over white backgroun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04520" y="8280"/>
              <a:ext cx="1239120" cy="597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8" descr="Canadian leaf outlined in dots and lines, along with block letters for CARL ABRC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995880" y="117000"/>
              <a:ext cx="1047960" cy="40788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853</Words>
  <Application>Microsoft Office PowerPoint</Application>
  <PresentationFormat>On-screen Show (16:9)</PresentationFormat>
  <Paragraphs>182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Times New Roman</vt:lpstr>
      <vt:lpstr>Courier New</vt:lpstr>
      <vt:lpstr>Arial</vt:lpstr>
      <vt:lpstr>Montserrat</vt:lpstr>
      <vt:lpstr>Calibri</vt:lpstr>
      <vt:lpstr>Simple Light</vt:lpstr>
      <vt:lpstr>Marrakesh Treaty Implementation: Metadata to Enable Access</vt:lpstr>
      <vt:lpstr>Presentation Outline </vt:lpstr>
      <vt:lpstr>Marrakesh Treaty: Quick Facts</vt:lpstr>
      <vt:lpstr>PowerPoint Presentation</vt:lpstr>
      <vt:lpstr>PowerPoint Presentation</vt:lpstr>
      <vt:lpstr>PowerPoint Presentation</vt:lpstr>
      <vt:lpstr>Metadata WG Activities to Date</vt:lpstr>
      <vt:lpstr>Metadata Elements Regardless of Format</vt:lpstr>
      <vt:lpstr>Findings So Far</vt:lpstr>
      <vt:lpstr>Next Steps</vt:lpstr>
      <vt:lpstr>Share Your Thoughts and Ideas!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Marrakesh Treaty Implementation: Metadata to Enable Access</dc:title>
  <dc:creator>Fletcher, Merideth</dc:creator>
  <cp:lastModifiedBy>Fletcher, Merideth</cp:lastModifiedBy>
  <cp:revision>20</cp:revision>
  <cp:lastPrinted>2022-03-07T17:43:44Z</cp:lastPrinted>
  <dcterms:modified xsi:type="dcterms:W3CDTF">2022-03-07T18:35:55Z</dcterms:modified>
</cp:coreProperties>
</file>