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9"/>
  </p:notesMasterIdLst>
  <p:sldIdLst>
    <p:sldId id="256" r:id="rId2"/>
    <p:sldId id="286" r:id="rId3"/>
    <p:sldId id="307" r:id="rId4"/>
    <p:sldId id="314" r:id="rId5"/>
    <p:sldId id="344" r:id="rId6"/>
    <p:sldId id="323" r:id="rId7"/>
    <p:sldId id="317" r:id="rId8"/>
    <p:sldId id="302" r:id="rId9"/>
    <p:sldId id="303" r:id="rId10"/>
    <p:sldId id="321" r:id="rId11"/>
    <p:sldId id="340" r:id="rId12"/>
    <p:sldId id="299" r:id="rId13"/>
    <p:sldId id="320" r:id="rId14"/>
    <p:sldId id="319" r:id="rId15"/>
    <p:sldId id="322" r:id="rId16"/>
    <p:sldId id="345" r:id="rId17"/>
    <p:sldId id="347" r:id="rId18"/>
    <p:sldId id="311" r:id="rId19"/>
    <p:sldId id="328" r:id="rId20"/>
    <p:sldId id="329" r:id="rId21"/>
    <p:sldId id="305" r:id="rId22"/>
    <p:sldId id="318" r:id="rId23"/>
    <p:sldId id="324" r:id="rId24"/>
    <p:sldId id="325" r:id="rId25"/>
    <p:sldId id="316" r:id="rId26"/>
    <p:sldId id="357" r:id="rId27"/>
    <p:sldId id="358" r:id="rId28"/>
    <p:sldId id="359" r:id="rId29"/>
    <p:sldId id="343" r:id="rId30"/>
    <p:sldId id="361" r:id="rId31"/>
    <p:sldId id="362" r:id="rId32"/>
    <p:sldId id="360" r:id="rId33"/>
    <p:sldId id="315" r:id="rId34"/>
    <p:sldId id="341" r:id="rId35"/>
    <p:sldId id="342" r:id="rId36"/>
    <p:sldId id="348" r:id="rId37"/>
    <p:sldId id="313" r:id="rId38"/>
    <p:sldId id="300" r:id="rId39"/>
    <p:sldId id="301" r:id="rId40"/>
    <p:sldId id="310" r:id="rId41"/>
    <p:sldId id="296" r:id="rId42"/>
    <p:sldId id="298" r:id="rId43"/>
    <p:sldId id="297" r:id="rId44"/>
    <p:sldId id="308" r:id="rId45"/>
    <p:sldId id="351" r:id="rId46"/>
    <p:sldId id="352" r:id="rId47"/>
    <p:sldId id="309" r:id="rId48"/>
    <p:sldId id="339" r:id="rId49"/>
    <p:sldId id="350" r:id="rId50"/>
    <p:sldId id="304" r:id="rId51"/>
    <p:sldId id="353" r:id="rId52"/>
    <p:sldId id="356" r:id="rId53"/>
    <p:sldId id="354" r:id="rId54"/>
    <p:sldId id="355" r:id="rId55"/>
    <p:sldId id="306" r:id="rId56"/>
    <p:sldId id="326" r:id="rId57"/>
    <p:sldId id="349"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06" autoAdjust="0"/>
    <p:restoredTop sz="79830" autoAdjust="0"/>
  </p:normalViewPr>
  <p:slideViewPr>
    <p:cSldViewPr>
      <p:cViewPr varScale="1">
        <p:scale>
          <a:sx n="61" d="100"/>
          <a:sy n="61" d="100"/>
        </p:scale>
        <p:origin x="292" y="4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9A3C2-5066-4BB3-A49B-CC6CD5ACEAAD}" type="datetimeFigureOut">
              <a:rPr lang="en-US" smtClean="0"/>
              <a:pPr/>
              <a:t>8/25/2015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0D848-9BA0-4810-96A5-E9059480A5CA}" type="slidenum">
              <a:rPr lang="en-US" smtClean="0"/>
              <a:pPr/>
              <a:t>‹#›</a:t>
            </a:fld>
            <a:endParaRPr lang="en-US"/>
          </a:p>
        </p:txBody>
      </p:sp>
    </p:spTree>
    <p:extLst>
      <p:ext uri="{BB962C8B-B14F-4D97-AF65-F5344CB8AC3E}">
        <p14:creationId xmlns:p14="http://schemas.microsoft.com/office/powerpoint/2010/main" val="3832521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Unicode"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en.wikipedia.org/wiki/Punycode" TargetMode="External"/><Relationship Id="rId5" Type="http://schemas.openxmlformats.org/officeDocument/2006/relationships/hyperlink" Target="http://en.wikipedia.org/wiki/Domain_Name_System" TargetMode="External"/><Relationship Id="rId4" Type="http://schemas.openxmlformats.org/officeDocument/2006/relationships/hyperlink" Target="http://en.wikipedia.org/wiki/ASCII"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linkeddatabook.com/editions/1.0/#note84"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linkeddatabook.com/editions/1.0/#note85"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linkeddatabook.com/editions/1.0/#note87"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linkeddatabook.com/editions/1.0/"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en.wikipedia.org/wiki/Reification_(knowledge_representation)" TargetMode="External"/><Relationship Id="rId13" Type="http://schemas.openxmlformats.org/officeDocument/2006/relationships/hyperlink" Target="http://en.wikipedia.org/wiki/Resource_Description_Framework#cite_note-21" TargetMode="External"/><Relationship Id="rId3" Type="http://schemas.openxmlformats.org/officeDocument/2006/relationships/hyperlink" Target="http://en.wikipedia.org/wiki/Semantic_Web" TargetMode="External"/><Relationship Id="rId7" Type="http://schemas.openxmlformats.org/officeDocument/2006/relationships/hyperlink" Target="http://en.wikipedia.org/wiki/Reification_(computer_science)" TargetMode="External"/><Relationship Id="rId12" Type="http://schemas.openxmlformats.org/officeDocument/2006/relationships/hyperlink" Target="http://en.wikipedia.org/w/index.php?title=Graham_Klyne&amp;action=edit&amp;redlink=1" TargetMode="External"/><Relationship Id="rId17" Type="http://schemas.openxmlformats.org/officeDocument/2006/relationships/hyperlink" Target="http://en.wikipedia.org/wiki/Resource_Description_Framework#cite_note-25" TargetMode="External"/><Relationship Id="rId2" Type="http://schemas.openxmlformats.org/officeDocument/2006/relationships/slide" Target="../slides/slide48.xml"/><Relationship Id="rId16" Type="http://schemas.openxmlformats.org/officeDocument/2006/relationships/hyperlink" Target="http://en.wikipedia.org/wiki/Resource_Description_Framework#cite_note-24" TargetMode="External"/><Relationship Id="rId1" Type="http://schemas.openxmlformats.org/officeDocument/2006/relationships/notesMaster" Target="../notesMasters/notesMaster1.xml"/><Relationship Id="rId6" Type="http://schemas.openxmlformats.org/officeDocument/2006/relationships/hyperlink" Target="http://en.wikipedia.org/wiki/Provenance" TargetMode="External"/><Relationship Id="rId11" Type="http://schemas.openxmlformats.org/officeDocument/2006/relationships/hyperlink" Target="http://en.wikipedia.org/wiki/Topic_map" TargetMode="External"/><Relationship Id="rId5" Type="http://schemas.openxmlformats.org/officeDocument/2006/relationships/hyperlink" Target="http://en.wikipedia.org/wiki/Web_Ontology_Language" TargetMode="External"/><Relationship Id="rId15" Type="http://schemas.openxmlformats.org/officeDocument/2006/relationships/hyperlink" Target="http://en.wikipedia.org/wiki/Resource_Description_Framework#cite_note-23" TargetMode="External"/><Relationship Id="rId10" Type="http://schemas.openxmlformats.org/officeDocument/2006/relationships/hyperlink" Target="http://en.wikipedia.org/wiki/Conceptual_graphs" TargetMode="External"/><Relationship Id="rId4" Type="http://schemas.openxmlformats.org/officeDocument/2006/relationships/hyperlink" Target="http://en.wikipedia.org/wiki/Resource_Description_Framework" TargetMode="External"/><Relationship Id="rId9" Type="http://schemas.openxmlformats.org/officeDocument/2006/relationships/hyperlink" Target="http://en.wikipedia.org/wiki/Logic" TargetMode="External"/><Relationship Id="rId14" Type="http://schemas.openxmlformats.org/officeDocument/2006/relationships/hyperlink" Target="http://en.wikipedia.org/wiki/Resource_Description_Framework#cite_note-22" TargetMode="Externa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en.wikipedia.org/wiki/Reification_(knowledge_representation)" TargetMode="External"/><Relationship Id="rId13" Type="http://schemas.openxmlformats.org/officeDocument/2006/relationships/hyperlink" Target="http://en.wikipedia.org/wiki/Resource_Description_Framework#cite_note-21" TargetMode="External"/><Relationship Id="rId3" Type="http://schemas.openxmlformats.org/officeDocument/2006/relationships/hyperlink" Target="http://en.wikipedia.org/wiki/Semantic_Web" TargetMode="External"/><Relationship Id="rId7" Type="http://schemas.openxmlformats.org/officeDocument/2006/relationships/hyperlink" Target="http://en.wikipedia.org/wiki/Reification_(computer_science)" TargetMode="External"/><Relationship Id="rId12" Type="http://schemas.openxmlformats.org/officeDocument/2006/relationships/hyperlink" Target="http://en.wikipedia.org/w/index.php?title=Graham_Klyne&amp;action=edit&amp;redlink=1" TargetMode="External"/><Relationship Id="rId17" Type="http://schemas.openxmlformats.org/officeDocument/2006/relationships/hyperlink" Target="http://en.wikipedia.org/wiki/Resource_Description_Framework#cite_note-25" TargetMode="External"/><Relationship Id="rId2" Type="http://schemas.openxmlformats.org/officeDocument/2006/relationships/slide" Target="../slides/slide49.xml"/><Relationship Id="rId16" Type="http://schemas.openxmlformats.org/officeDocument/2006/relationships/hyperlink" Target="http://en.wikipedia.org/wiki/Resource_Description_Framework#cite_note-24" TargetMode="External"/><Relationship Id="rId1" Type="http://schemas.openxmlformats.org/officeDocument/2006/relationships/notesMaster" Target="../notesMasters/notesMaster1.xml"/><Relationship Id="rId6" Type="http://schemas.openxmlformats.org/officeDocument/2006/relationships/hyperlink" Target="http://en.wikipedia.org/wiki/Provenance" TargetMode="External"/><Relationship Id="rId11" Type="http://schemas.openxmlformats.org/officeDocument/2006/relationships/hyperlink" Target="http://en.wikipedia.org/wiki/Topic_map" TargetMode="External"/><Relationship Id="rId5" Type="http://schemas.openxmlformats.org/officeDocument/2006/relationships/hyperlink" Target="http://en.wikipedia.org/wiki/Web_Ontology_Language" TargetMode="External"/><Relationship Id="rId15" Type="http://schemas.openxmlformats.org/officeDocument/2006/relationships/hyperlink" Target="http://en.wikipedia.org/wiki/Resource_Description_Framework#cite_note-23" TargetMode="External"/><Relationship Id="rId10" Type="http://schemas.openxmlformats.org/officeDocument/2006/relationships/hyperlink" Target="http://en.wikipedia.org/wiki/Conceptual_graphs" TargetMode="External"/><Relationship Id="rId4" Type="http://schemas.openxmlformats.org/officeDocument/2006/relationships/hyperlink" Target="http://en.wikipedia.org/wiki/Resource_Description_Framework" TargetMode="External"/><Relationship Id="rId9" Type="http://schemas.openxmlformats.org/officeDocument/2006/relationships/hyperlink" Target="http://en.wikipedia.org/wiki/Logic" TargetMode="External"/><Relationship Id="rId14" Type="http://schemas.openxmlformats.org/officeDocument/2006/relationships/hyperlink" Target="http://en.wikipedia.org/wiki/Resource_Description_Framework#cite_note-22"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linkeddatabook.com/editions/1.0/#sec:recipeRelationa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1</a:t>
            </a:fld>
            <a:endParaRPr lang="en-US"/>
          </a:p>
        </p:txBody>
      </p:sp>
    </p:spTree>
    <p:extLst>
      <p:ext uri="{BB962C8B-B14F-4D97-AF65-F5344CB8AC3E}">
        <p14:creationId xmlns:p14="http://schemas.microsoft.com/office/powerpoint/2010/main" val="604052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400" i="0" baseline="0" dirty="0" smtClean="0">
                <a:solidFill>
                  <a:schemeClr val="tx2"/>
                </a:solidFill>
                <a:latin typeface="Arial" panose="020B0604020202020204" pitchFamily="34" charset="0"/>
              </a:rPr>
              <a:t>http://dublincore.org/documents/dces/</a:t>
            </a:r>
            <a:endParaRPr lang="en-US" sz="1400" i="0" baseline="0" dirty="0">
              <a:solidFill>
                <a:schemeClr val="tx2"/>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640D848-9BA0-4810-96A5-E9059480A5CA}" type="slidenum">
              <a:rPr lang="en-US" smtClean="0"/>
              <a:pPr/>
              <a:t>23</a:t>
            </a:fld>
            <a:endParaRPr lang="en-US"/>
          </a:p>
        </p:txBody>
      </p:sp>
    </p:spTree>
    <p:extLst>
      <p:ext uri="{BB962C8B-B14F-4D97-AF65-F5344CB8AC3E}">
        <p14:creationId xmlns:p14="http://schemas.microsoft.com/office/powerpoint/2010/main" val="1523829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http://dublincore.org/documents/dces/  NOT http://DublinCore.org/Documents/dces/</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Punycode is a way to represent </a:t>
            </a:r>
            <a:r>
              <a:rPr lang="en-US" dirty="0" smtClean="0">
                <a:hlinkClick r:id="rId3" tooltip="Unicode"/>
              </a:rPr>
              <a:t>Unicode</a:t>
            </a:r>
            <a:r>
              <a:rPr lang="en-US" dirty="0" smtClean="0"/>
              <a:t> with the limited character subset of </a:t>
            </a:r>
            <a:r>
              <a:rPr lang="en-US" dirty="0" smtClean="0">
                <a:hlinkClick r:id="rId4" tooltip="ASCII"/>
              </a:rPr>
              <a:t>ASCII</a:t>
            </a:r>
            <a:r>
              <a:rPr lang="en-US" dirty="0" smtClean="0"/>
              <a:t> supported by the </a:t>
            </a:r>
            <a:r>
              <a:rPr lang="en-US" dirty="0" smtClean="0">
                <a:hlinkClick r:id="rId5" tooltip="Domain Name System"/>
              </a:rPr>
              <a:t>Domain Name System</a:t>
            </a:r>
            <a:r>
              <a:rPr lang="en-US" dirty="0" smtClean="0"/>
              <a:t>. For example "</a:t>
            </a:r>
            <a:r>
              <a:rPr lang="en-US" dirty="0" err="1" smtClean="0"/>
              <a:t>münich</a:t>
            </a:r>
            <a:r>
              <a:rPr lang="en-US" dirty="0" smtClean="0"/>
              <a:t>" would be encoded as "</a:t>
            </a:r>
            <a:r>
              <a:rPr lang="en-US" dirty="0" err="1" smtClean="0"/>
              <a:t>mnich-kva</a:t>
            </a:r>
            <a:r>
              <a:rPr lang="en-US" dirty="0" smtClean="0"/>
              <a:t>". Downloaded  from Wikipedia</a:t>
            </a:r>
            <a:r>
              <a:rPr lang="en-US" baseline="0" dirty="0" smtClean="0"/>
              <a:t> </a:t>
            </a:r>
            <a:r>
              <a:rPr lang="en-US" dirty="0" smtClean="0"/>
              <a:t>December 3, 2014,</a:t>
            </a:r>
            <a:r>
              <a:rPr lang="en-US" baseline="0" dirty="0" smtClean="0"/>
              <a:t> from: </a:t>
            </a:r>
            <a:r>
              <a:rPr lang="en-US" dirty="0" smtClean="0">
                <a:hlinkClick r:id="rId6"/>
              </a:rPr>
              <a:t>http://en.wikipedia.org/wiki/Punycode</a:t>
            </a:r>
            <a:endParaRPr lang="en-US" dirty="0" smtClean="0"/>
          </a:p>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24</a:t>
            </a:fld>
            <a:endParaRPr lang="en-US"/>
          </a:p>
        </p:txBody>
      </p:sp>
    </p:spTree>
    <p:extLst>
      <p:ext uri="{BB962C8B-B14F-4D97-AF65-F5344CB8AC3E}">
        <p14:creationId xmlns:p14="http://schemas.microsoft.com/office/powerpoint/2010/main" val="3904656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25</a:t>
            </a:fld>
            <a:endParaRPr lang="en-US"/>
          </a:p>
        </p:txBody>
      </p:sp>
    </p:spTree>
    <p:extLst>
      <p:ext uri="{BB962C8B-B14F-4D97-AF65-F5344CB8AC3E}">
        <p14:creationId xmlns:p14="http://schemas.microsoft.com/office/powerpoint/2010/main" val="291948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26</a:t>
            </a:fld>
            <a:endParaRPr lang="en-US"/>
          </a:p>
        </p:txBody>
      </p:sp>
    </p:spTree>
    <p:extLst>
      <p:ext uri="{BB962C8B-B14F-4D97-AF65-F5344CB8AC3E}">
        <p14:creationId xmlns:p14="http://schemas.microsoft.com/office/powerpoint/2010/main" val="292119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27</a:t>
            </a:fld>
            <a:endParaRPr lang="en-US"/>
          </a:p>
        </p:txBody>
      </p:sp>
    </p:spTree>
    <p:extLst>
      <p:ext uri="{BB962C8B-B14F-4D97-AF65-F5344CB8AC3E}">
        <p14:creationId xmlns:p14="http://schemas.microsoft.com/office/powerpoint/2010/main" val="2511720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Open Provenance Model</a:t>
            </a:r>
            <a:r>
              <a:rPr lang="en-US" baseline="30000" dirty="0" smtClean="0">
                <a:hlinkClick r:id="rId3"/>
              </a:rPr>
              <a:t>84</a:t>
            </a:r>
            <a:r>
              <a:rPr lang="en-US" dirty="0" smtClean="0"/>
              <a:t> provides an alternative, more expressive vocabulary, that describes provenance in terms of </a:t>
            </a:r>
            <a:r>
              <a:rPr lang="en-US" i="1" dirty="0" smtClean="0"/>
              <a:t>Agents</a:t>
            </a:r>
            <a:r>
              <a:rPr lang="en-US" dirty="0" smtClean="0"/>
              <a:t>, </a:t>
            </a:r>
            <a:r>
              <a:rPr lang="en-US" i="1" dirty="0" smtClean="0"/>
              <a:t>Artifacts</a:t>
            </a:r>
            <a:r>
              <a:rPr lang="en-US" dirty="0" smtClean="0"/>
              <a:t> and </a:t>
            </a:r>
            <a:r>
              <a:rPr lang="en-US" i="1" dirty="0" smtClean="0"/>
              <a:t>Processes</a:t>
            </a:r>
            <a:r>
              <a:rPr lang="en-US" dirty="0" smtClean="0"/>
              <a:t>. A comparison of different provenance vocabularies as well as further resources regarding publication of provenance information are available on the website of the </a:t>
            </a:r>
            <a:r>
              <a:rPr lang="en-US" i="1" dirty="0" smtClean="0"/>
              <a:t>W3C Provenance Incubator Group</a:t>
            </a:r>
            <a:r>
              <a:rPr lang="en-US" baseline="30000" dirty="0" smtClean="0">
                <a:hlinkClick r:id="rId4"/>
              </a:rPr>
              <a:t>85</a:t>
            </a:r>
            <a:r>
              <a:rPr lang="en-US" dirty="0" smtClean="0"/>
              <a:t>.</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28</a:t>
            </a:fld>
            <a:endParaRPr lang="en-US"/>
          </a:p>
        </p:txBody>
      </p:sp>
    </p:spTree>
    <p:extLst>
      <p:ext uri="{BB962C8B-B14F-4D97-AF65-F5344CB8AC3E}">
        <p14:creationId xmlns:p14="http://schemas.microsoft.com/office/powerpoint/2010/main" val="3671089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absence of clarity for data consumers about the terms under which they can reuse a particular data set is likely to hinder reuse of that data, as limited investment will be made in building applications over data whose terms of reuse are unclear.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Heath, Tom and </a:t>
            </a:r>
            <a:r>
              <a:rPr lang="en-US" sz="1200" dirty="0" err="1" smtClean="0"/>
              <a:t>Bizer</a:t>
            </a:r>
            <a:r>
              <a:rPr lang="en-US" sz="1200" dirty="0" smtClean="0"/>
              <a:t>, Christian. (2011). </a:t>
            </a:r>
            <a:r>
              <a:rPr lang="en-US" sz="1200" i="1" dirty="0" smtClean="0"/>
              <a:t>Linked Data: Evolving the Web into a Global Data Space</a:t>
            </a:r>
            <a:r>
              <a:rPr lang="en-US" sz="1200" dirty="0" smtClean="0"/>
              <a:t> (1st edition). Synthesis Lectures on the Semantic Web: Theory and Technology, 1:1, 1-136. Morgan &amp; Claypool Downloaded December 3, 2014 from: </a:t>
            </a:r>
            <a:r>
              <a:rPr lang="en-US" sz="1200" dirty="0" smtClean="0">
                <a:hlinkClick r:id="rId3"/>
              </a:rPr>
              <a:t>http://linkeddatabook.com/editions/1.0/</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29</a:t>
            </a:fld>
            <a:endParaRPr lang="en-US"/>
          </a:p>
        </p:txBody>
      </p:sp>
    </p:spTree>
    <p:extLst>
      <p:ext uri="{BB962C8B-B14F-4D97-AF65-F5344CB8AC3E}">
        <p14:creationId xmlns:p14="http://schemas.microsoft.com/office/powerpoint/2010/main" val="3681681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 the licenses in most widespread usage on the Web are those developed by the </a:t>
            </a:r>
            <a:r>
              <a:rPr lang="en-US" i="1" dirty="0" smtClean="0"/>
              <a:t>Creative Commons</a:t>
            </a:r>
            <a:r>
              <a:rPr lang="en-US" dirty="0" smtClean="0"/>
              <a:t> initiative</a:t>
            </a:r>
            <a:r>
              <a:rPr lang="en-US" baseline="30000" dirty="0" smtClean="0">
                <a:hlinkClick r:id="rId3"/>
              </a:rPr>
              <a:t>87</a:t>
            </a:r>
            <a:r>
              <a:rPr lang="en-US" dirty="0" smtClean="0"/>
              <a:t>, which allow content owners to attach conditions, such as </a:t>
            </a:r>
            <a:r>
              <a:rPr lang="en-US" i="1" dirty="0" smtClean="0"/>
              <a:t>attribution</a:t>
            </a:r>
            <a:r>
              <a:rPr lang="en-US" dirty="0" smtClean="0"/>
              <a:t>, to the reuse of their work. The legal basis for the Creative Commons licenses is </a:t>
            </a:r>
            <a:r>
              <a:rPr lang="en-US" i="1" dirty="0" smtClean="0"/>
              <a:t>copyright</a:t>
            </a:r>
            <a:r>
              <a:rPr lang="en-US" dirty="0" smtClean="0"/>
              <a:t>, which is applicable to </a:t>
            </a:r>
            <a:r>
              <a:rPr lang="en-US" i="1" dirty="0" smtClean="0"/>
              <a:t>creative works</a:t>
            </a:r>
            <a:r>
              <a:rPr lang="en-US" dirty="0" smtClean="0"/>
              <a:t>. Precisely defining a creative work, from a legal perspective, is beyond the scope of this book. However, by way of example, a photo or a blog post could be considered a creative work, while factual information such as the geo-coordinates of the </a:t>
            </a:r>
            <a:r>
              <a:rPr lang="en-US" i="1" dirty="0" smtClean="0"/>
              <a:t>Big Lynx</a:t>
            </a:r>
            <a:r>
              <a:rPr lang="en-US" dirty="0" smtClean="0"/>
              <a:t> headquarters would not, thereby making a Creative Commons license inapplicable.</a:t>
            </a:r>
          </a:p>
          <a:p>
            <a:r>
              <a:rPr lang="en-US" dirty="0" smtClean="0"/>
              <a:t>To put it another way, one cannot copyright facts. Consequently, any license based on copyright, such as the Creative Commons licenses, is inapplicable to factual data. While one could apply such a license to indicate intent regarding how the data is used, it would have no legal basis.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Heath, Tom and </a:t>
            </a:r>
            <a:r>
              <a:rPr lang="en-US" sz="1200" dirty="0" err="1" smtClean="0"/>
              <a:t>Bizer</a:t>
            </a:r>
            <a:r>
              <a:rPr lang="en-US" sz="1200" dirty="0" smtClean="0"/>
              <a:t>, Christian. (2011). </a:t>
            </a:r>
            <a:r>
              <a:rPr lang="en-US" sz="1200" i="1" dirty="0" smtClean="0"/>
              <a:t>Linked Data: Evolving the Web into a Global Data Space</a:t>
            </a:r>
            <a:r>
              <a:rPr lang="en-US" sz="1200" dirty="0" smtClean="0"/>
              <a:t> (1st edition). Synthesis Lectures on the Semantic Web: Theory and Technology, 1:1, 1-136. Morgan &amp; Claypool Downloaded December 3, 2014 from: </a:t>
            </a:r>
            <a:r>
              <a:rPr lang="en-US" sz="1200" dirty="0" smtClean="0">
                <a:hlinkClick r:id="rId4"/>
              </a:rPr>
              <a:t>http://linkeddatabook.com/editions/1.0/</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30</a:t>
            </a:fld>
            <a:endParaRPr lang="en-US"/>
          </a:p>
        </p:txBody>
      </p:sp>
    </p:spTree>
    <p:extLst>
      <p:ext uri="{BB962C8B-B14F-4D97-AF65-F5344CB8AC3E}">
        <p14:creationId xmlns:p14="http://schemas.microsoft.com/office/powerpoint/2010/main" val="517101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31</a:t>
            </a:fld>
            <a:endParaRPr lang="en-US"/>
          </a:p>
        </p:txBody>
      </p:sp>
    </p:spTree>
    <p:extLst>
      <p:ext uri="{BB962C8B-B14F-4D97-AF65-F5344CB8AC3E}">
        <p14:creationId xmlns:p14="http://schemas.microsoft.com/office/powerpoint/2010/main" val="2799111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your collection</a:t>
            </a:r>
            <a:r>
              <a:rPr lang="en-US" baseline="0" dirty="0" smtClean="0"/>
              <a:t> items could be accessible to humans on desktop computers and portable devices, to web and/or mobile applications (perhaps including your own), and to linked data aggregators. In contrast, your contact page is probably only interesting to human visitors.</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35</a:t>
            </a:fld>
            <a:endParaRPr lang="en-US"/>
          </a:p>
        </p:txBody>
      </p:sp>
    </p:spTree>
    <p:extLst>
      <p:ext uri="{BB962C8B-B14F-4D97-AF65-F5344CB8AC3E}">
        <p14:creationId xmlns:p14="http://schemas.microsoft.com/office/powerpoint/2010/main" val="187959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a:t>
            </a:fld>
            <a:endParaRPr lang="en-US"/>
          </a:p>
        </p:txBody>
      </p:sp>
    </p:spTree>
    <p:extLst>
      <p:ext uri="{BB962C8B-B14F-4D97-AF65-F5344CB8AC3E}">
        <p14:creationId xmlns:p14="http://schemas.microsoft.com/office/powerpoint/2010/main" val="967536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inf</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40</a:t>
            </a:fld>
            <a:endParaRPr lang="en-US"/>
          </a:p>
        </p:txBody>
      </p:sp>
    </p:spTree>
    <p:extLst>
      <p:ext uri="{BB962C8B-B14F-4D97-AF65-F5344CB8AC3E}">
        <p14:creationId xmlns:p14="http://schemas.microsoft.com/office/powerpoint/2010/main" val="2630030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44</a:t>
            </a:fld>
            <a:endParaRPr lang="en-US"/>
          </a:p>
        </p:txBody>
      </p:sp>
    </p:spTree>
    <p:extLst>
      <p:ext uri="{BB962C8B-B14F-4D97-AF65-F5344CB8AC3E}">
        <p14:creationId xmlns:p14="http://schemas.microsoft.com/office/powerpoint/2010/main" val="3062029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a” should be read as “Is</a:t>
            </a:r>
            <a:r>
              <a:rPr lang="en-US" baseline="0" dirty="0" smtClean="0"/>
              <a:t> an instance of” . Dotted arrows imply an inferred relationship. </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45</a:t>
            </a:fld>
            <a:endParaRPr lang="en-US"/>
          </a:p>
        </p:txBody>
      </p:sp>
    </p:spTree>
    <p:extLst>
      <p:ext uri="{BB962C8B-B14F-4D97-AF65-F5344CB8AC3E}">
        <p14:creationId xmlns:p14="http://schemas.microsoft.com/office/powerpoint/2010/main" val="1320487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46</a:t>
            </a:fld>
            <a:endParaRPr lang="en-US"/>
          </a:p>
        </p:txBody>
      </p:sp>
    </p:spTree>
    <p:extLst>
      <p:ext uri="{BB962C8B-B14F-4D97-AF65-F5344CB8AC3E}">
        <p14:creationId xmlns:p14="http://schemas.microsoft.com/office/powerpoint/2010/main" val="4080572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RDF and OWL</a:t>
            </a:r>
          </a:p>
          <a:p>
            <a:r>
              <a:rPr lang="en-US" dirty="0" smtClean="0"/>
              <a:t>In </a:t>
            </a:r>
            <a:r>
              <a:rPr lang="en-US" dirty="0" smtClean="0">
                <a:hlinkClick r:id="rId3" tooltip="Semantic Web"/>
              </a:rPr>
              <a:t>Semantic Web</a:t>
            </a:r>
            <a:r>
              <a:rPr lang="en-US" dirty="0" smtClean="0"/>
              <a:t> languages, such as </a:t>
            </a:r>
            <a:r>
              <a:rPr lang="en-US" dirty="0" smtClean="0">
                <a:hlinkClick r:id="rId4" tooltip="Resource Description Framework"/>
              </a:rPr>
              <a:t>Resource Description Framework</a:t>
            </a:r>
            <a:r>
              <a:rPr lang="en-US" dirty="0" smtClean="0"/>
              <a:t> (RDF) and </a:t>
            </a:r>
            <a:r>
              <a:rPr lang="en-US" dirty="0" smtClean="0">
                <a:hlinkClick r:id="rId5" tooltip="Web Ontology Language"/>
              </a:rPr>
              <a:t>Web Ontology Language</a:t>
            </a:r>
            <a:r>
              <a:rPr lang="en-US" dirty="0" smtClean="0"/>
              <a:t> (OWL), a statement is a binary relation. It is used to link two individuals or an individual and a value. Applications sometimes need to describe other RDF statements, for instance, to record information like when statements were made, or who made them, which is sometimes called "</a:t>
            </a:r>
            <a:r>
              <a:rPr lang="en-US" dirty="0" smtClean="0">
                <a:hlinkClick r:id="rId6" tooltip="Provenance"/>
              </a:rPr>
              <a:t>provenance</a:t>
            </a:r>
            <a:r>
              <a:rPr lang="en-US" dirty="0" smtClean="0"/>
              <a:t>" information. RDF provides a built-in vocabulary intended for describing RDF statements. A description of a statement using this vocabulary is called a reification of the statement. The RDF reification vocabulary consists of the type </a:t>
            </a:r>
            <a:r>
              <a:rPr lang="en-US" dirty="0" err="1" smtClean="0"/>
              <a:t>rdf:Statement</a:t>
            </a:r>
            <a:r>
              <a:rPr lang="en-US" dirty="0" smtClean="0"/>
              <a:t>, and the properties </a:t>
            </a:r>
            <a:r>
              <a:rPr lang="en-US" dirty="0" err="1" smtClean="0"/>
              <a:t>rdf:subject</a:t>
            </a:r>
            <a:r>
              <a:rPr lang="en-US" dirty="0" smtClean="0"/>
              <a:t>, </a:t>
            </a:r>
            <a:r>
              <a:rPr lang="en-US" dirty="0" err="1" smtClean="0"/>
              <a:t>rdf:predicate</a:t>
            </a:r>
            <a:r>
              <a:rPr lang="en-US" dirty="0" smtClean="0"/>
              <a:t>, and </a:t>
            </a:r>
            <a:r>
              <a:rPr lang="en-US" dirty="0" err="1" smtClean="0"/>
              <a:t>rdf:object</a:t>
            </a:r>
            <a:r>
              <a:rPr lang="en-US"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Wikipedia. Reification (computer science). Downloaded October 29,2014 from: </a:t>
            </a:r>
            <a:r>
              <a:rPr lang="en-US" sz="1200" dirty="0" smtClean="0">
                <a:hlinkClick r:id="rId7"/>
              </a:rPr>
              <a:t>http://en.wikipedia.org/wiki/Reification_%28computer_science%29 </a:t>
            </a:r>
            <a:endParaRPr lang="en-US" sz="1200" dirty="0" smtClean="0"/>
          </a:p>
          <a:p>
            <a:endParaRPr lang="en-US" dirty="0" smtClean="0"/>
          </a:p>
          <a:p>
            <a:endParaRPr lang="en-US" dirty="0" smtClean="0"/>
          </a:p>
          <a:p>
            <a:endParaRPr lang="en-US" dirty="0" smtClean="0"/>
          </a:p>
          <a:p>
            <a:r>
              <a:rPr lang="en-US" b="1" dirty="0" smtClean="0"/>
              <a:t>Statement reification and context</a:t>
            </a:r>
          </a:p>
          <a:p>
            <a:r>
              <a:rPr lang="en-US" dirty="0" smtClean="0"/>
              <a:t>The body of knowledge modeled by a collection of statements may be subjected to </a:t>
            </a:r>
            <a:r>
              <a:rPr lang="en-US" dirty="0" smtClean="0">
                <a:hlinkClick r:id="rId8" tooltip="Reification (knowledge representation)"/>
              </a:rPr>
              <a:t>reification</a:t>
            </a:r>
            <a:r>
              <a:rPr lang="en-US" dirty="0" smtClean="0"/>
              <a:t>, in which each </a:t>
            </a:r>
            <a:r>
              <a:rPr lang="en-US" i="1" dirty="0" smtClean="0"/>
              <a:t>statement</a:t>
            </a:r>
            <a:r>
              <a:rPr lang="en-US" dirty="0" smtClean="0"/>
              <a:t> (that is each triple </a:t>
            </a:r>
            <a:r>
              <a:rPr lang="en-US" i="1" dirty="0" smtClean="0"/>
              <a:t>subject-predicate-object</a:t>
            </a:r>
            <a:r>
              <a:rPr lang="en-US" dirty="0" smtClean="0"/>
              <a:t> altogether) is assigned a URI and treated as a resource about which additional statements can be made, as in "</a:t>
            </a:r>
            <a:r>
              <a:rPr lang="en-US" i="1" dirty="0" smtClean="0"/>
              <a:t>Jane says that</a:t>
            </a:r>
            <a:r>
              <a:rPr lang="en-US" dirty="0" smtClean="0"/>
              <a:t> John is the author of document X". Reification is sometimes important in order to deduce a level of confidence or degree of usefulness for each statement.</a:t>
            </a:r>
          </a:p>
          <a:p>
            <a:r>
              <a:rPr lang="en-US" dirty="0" smtClean="0"/>
              <a:t>In a reified RDF database, each original statement, being a resource, itself, most likely has at least three additional statements made about it: one to assert that its subject is some resource, one to assert that its predicate is some resource, and one to assert that its object is some resource or literal. More statements about the original statement may also exist, depending on the application's needs.</a:t>
            </a:r>
          </a:p>
          <a:p>
            <a:r>
              <a:rPr lang="en-US" dirty="0" smtClean="0"/>
              <a:t>Borrowing from concepts available in </a:t>
            </a:r>
            <a:r>
              <a:rPr lang="en-US" dirty="0" smtClean="0">
                <a:hlinkClick r:id="rId9" tooltip="Logic"/>
              </a:rPr>
              <a:t>logic</a:t>
            </a:r>
            <a:r>
              <a:rPr lang="en-US" dirty="0" smtClean="0"/>
              <a:t> (and as illustrated in graphical notations such as </a:t>
            </a:r>
            <a:r>
              <a:rPr lang="en-US" dirty="0" smtClean="0">
                <a:hlinkClick r:id="rId10" tooltip="Conceptual graphs"/>
              </a:rPr>
              <a:t>conceptual graphs</a:t>
            </a:r>
            <a:r>
              <a:rPr lang="en-US" dirty="0" smtClean="0"/>
              <a:t> and </a:t>
            </a:r>
            <a:r>
              <a:rPr lang="en-US" dirty="0" smtClean="0">
                <a:hlinkClick r:id="rId11" tooltip="Topic map"/>
              </a:rPr>
              <a:t>topic maps</a:t>
            </a:r>
            <a:r>
              <a:rPr lang="en-US" dirty="0" smtClean="0"/>
              <a:t>), some RDF model implementations acknowledge that it is sometimes useful to group statements according to different criteria, called </a:t>
            </a:r>
            <a:r>
              <a:rPr lang="en-US" i="1" dirty="0" smtClean="0"/>
              <a:t>situations</a:t>
            </a:r>
            <a:r>
              <a:rPr lang="en-US" dirty="0" smtClean="0"/>
              <a:t>, </a:t>
            </a:r>
            <a:r>
              <a:rPr lang="en-US" i="1" dirty="0" smtClean="0"/>
              <a:t>contexts</a:t>
            </a:r>
            <a:r>
              <a:rPr lang="en-US" dirty="0" smtClean="0"/>
              <a:t>, or </a:t>
            </a:r>
            <a:r>
              <a:rPr lang="en-US" i="1" dirty="0" smtClean="0"/>
              <a:t>scopes</a:t>
            </a:r>
            <a:r>
              <a:rPr lang="en-US" dirty="0" smtClean="0"/>
              <a:t>, as discussed in articles by RDF specification co-editor </a:t>
            </a:r>
            <a:r>
              <a:rPr lang="en-US" dirty="0" smtClean="0">
                <a:hlinkClick r:id="rId12" tooltip="Graham Klyne (page does not exist)"/>
              </a:rPr>
              <a:t>Graham </a:t>
            </a:r>
            <a:r>
              <a:rPr lang="en-US" dirty="0" err="1" smtClean="0">
                <a:hlinkClick r:id="rId12" tooltip="Graham Klyne (page does not exist)"/>
              </a:rPr>
              <a:t>Klyne</a:t>
            </a:r>
            <a:r>
              <a:rPr lang="en-US" dirty="0" smtClean="0"/>
              <a:t>.</a:t>
            </a:r>
            <a:r>
              <a:rPr lang="en-US" baseline="30000" dirty="0" smtClean="0">
                <a:hlinkClick r:id="rId13"/>
              </a:rPr>
              <a:t>[21]</a:t>
            </a:r>
            <a:r>
              <a:rPr lang="en-US" baseline="30000" dirty="0" smtClean="0">
                <a:hlinkClick r:id="rId14"/>
              </a:rPr>
              <a:t>[22]</a:t>
            </a:r>
            <a:r>
              <a:rPr lang="en-US" dirty="0" smtClean="0"/>
              <a:t> For example, a statement can be associated with a context, named by a URI, in order to assert an "is true in" relationship. As another example, it is sometimes convenient to group statements by their source, which can be identified by a URI, such as the URI of a particular RDF/XML document. Then, when updates are made to the source, corresponding statements can be changed in the model, as well.</a:t>
            </a:r>
          </a:p>
          <a:p>
            <a:r>
              <a:rPr lang="en-US" dirty="0" smtClean="0"/>
              <a:t>Implementation of scopes does not necessarily require fully reified statements. Some implementations allow a single scope identifier to be associated with a statement that has not been assigned a URI, itself.</a:t>
            </a:r>
            <a:r>
              <a:rPr lang="en-US" baseline="30000" dirty="0" smtClean="0">
                <a:hlinkClick r:id="rId15"/>
              </a:rPr>
              <a:t>[23]</a:t>
            </a:r>
            <a:r>
              <a:rPr lang="en-US" baseline="30000" dirty="0" smtClean="0">
                <a:hlinkClick r:id="rId16"/>
              </a:rPr>
              <a:t>[24]</a:t>
            </a:r>
            <a:r>
              <a:rPr lang="en-US" dirty="0" smtClean="0"/>
              <a:t> Likewise </a:t>
            </a:r>
            <a:r>
              <a:rPr lang="en-US" i="1" dirty="0" smtClean="0"/>
              <a:t>named graphs</a:t>
            </a:r>
            <a:r>
              <a:rPr lang="en-US" dirty="0" smtClean="0"/>
              <a:t> in which a set of triples is named by a URI can represent context without the need to reify the triples.</a:t>
            </a:r>
            <a:r>
              <a:rPr lang="en-US" baseline="30000" dirty="0" smtClean="0">
                <a:hlinkClick r:id="rId17"/>
              </a:rPr>
              <a:t>[25]</a:t>
            </a:r>
            <a:endParaRPr lang="en-US" baseline="30000" dirty="0" smtClean="0"/>
          </a:p>
          <a:p>
            <a:endParaRPr lang="en-US" sz="1200"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smtClean="0"/>
              <a:t>Wikipedia. Resource Description Framework Downloaded October 30,2014 from: http://en.wikipedia.org/wiki/Resource_Description_Framework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smtClean="0"/>
              <a:t>http://stackoverflow.com/questions/5671227/what-does-reify-and-reification-mean-in-relation-to-rdf?rq=1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48</a:t>
            </a:fld>
            <a:endParaRPr lang="en-US"/>
          </a:p>
        </p:txBody>
      </p:sp>
    </p:spTree>
    <p:extLst>
      <p:ext uri="{BB962C8B-B14F-4D97-AF65-F5344CB8AC3E}">
        <p14:creationId xmlns:p14="http://schemas.microsoft.com/office/powerpoint/2010/main" val="1383233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nSpc>
                <a:spcPct val="100000"/>
              </a:lnSpc>
            </a:pPr>
            <a:r>
              <a:rPr lang="en-US" b="1" baseline="0" dirty="0" smtClean="0">
                <a:solidFill>
                  <a:schemeClr val="accent1"/>
                </a:solidFill>
                <a:latin typeface="Arial" panose="020B0604020202020204" pitchFamily="34" charset="0"/>
              </a:rPr>
              <a:t>RDF and OWL</a:t>
            </a:r>
          </a:p>
          <a:p>
            <a:pPr>
              <a:lnSpc>
                <a:spcPct val="100000"/>
              </a:lnSpc>
            </a:pPr>
            <a:r>
              <a:rPr lang="en-US" baseline="0" dirty="0" smtClean="0">
                <a:solidFill>
                  <a:schemeClr val="accent1"/>
                </a:solidFill>
                <a:latin typeface="Arial" panose="020B0604020202020204" pitchFamily="34" charset="0"/>
              </a:rPr>
              <a:t>In </a:t>
            </a:r>
            <a:r>
              <a:rPr lang="en-US" baseline="0" dirty="0" smtClean="0">
                <a:solidFill>
                  <a:schemeClr val="accent1"/>
                </a:solidFill>
                <a:latin typeface="Arial" panose="020B0604020202020204" pitchFamily="34" charset="0"/>
                <a:hlinkClick r:id="rId3" tooltip="Semantic Web"/>
              </a:rPr>
              <a:t>Semantic Web</a:t>
            </a:r>
            <a:r>
              <a:rPr lang="en-US" baseline="0" dirty="0" smtClean="0">
                <a:solidFill>
                  <a:schemeClr val="accent1"/>
                </a:solidFill>
                <a:latin typeface="Arial" panose="020B0604020202020204" pitchFamily="34" charset="0"/>
              </a:rPr>
              <a:t> languages, such as </a:t>
            </a:r>
            <a:r>
              <a:rPr lang="en-US" baseline="0" dirty="0" smtClean="0">
                <a:solidFill>
                  <a:schemeClr val="accent1"/>
                </a:solidFill>
                <a:latin typeface="Arial" panose="020B0604020202020204" pitchFamily="34" charset="0"/>
                <a:hlinkClick r:id="rId4" tooltip="Resource Description Framework"/>
              </a:rPr>
              <a:t>Resource Description Framework</a:t>
            </a:r>
            <a:r>
              <a:rPr lang="en-US" baseline="0" dirty="0" smtClean="0">
                <a:solidFill>
                  <a:schemeClr val="accent1"/>
                </a:solidFill>
                <a:latin typeface="Arial" panose="020B0604020202020204" pitchFamily="34" charset="0"/>
              </a:rPr>
              <a:t> (RDF) and </a:t>
            </a:r>
            <a:r>
              <a:rPr lang="en-US" baseline="0" dirty="0" smtClean="0">
                <a:solidFill>
                  <a:schemeClr val="accent1"/>
                </a:solidFill>
                <a:latin typeface="Arial" panose="020B0604020202020204" pitchFamily="34" charset="0"/>
                <a:hlinkClick r:id="rId5" tooltip="Web Ontology Language"/>
              </a:rPr>
              <a:t>Web Ontology Language</a:t>
            </a:r>
            <a:r>
              <a:rPr lang="en-US" baseline="0" dirty="0" smtClean="0">
                <a:solidFill>
                  <a:schemeClr val="accent1"/>
                </a:solidFill>
                <a:latin typeface="Arial" panose="020B0604020202020204" pitchFamily="34" charset="0"/>
              </a:rPr>
              <a:t> (OWL), a statement is a binary relation. It is used to link two individuals or an individual and a value. Applications sometimes need to describe other RDF statements, for instance, to record information like when statements were made, or who made them, which is sometimes called "</a:t>
            </a:r>
            <a:r>
              <a:rPr lang="en-US" baseline="0" dirty="0" smtClean="0">
                <a:solidFill>
                  <a:schemeClr val="accent1"/>
                </a:solidFill>
                <a:latin typeface="Arial" panose="020B0604020202020204" pitchFamily="34" charset="0"/>
                <a:hlinkClick r:id="rId6" tooltip="Provenance"/>
              </a:rPr>
              <a:t>provenance</a:t>
            </a:r>
            <a:r>
              <a:rPr lang="en-US" baseline="0" dirty="0" smtClean="0">
                <a:solidFill>
                  <a:schemeClr val="accent1"/>
                </a:solidFill>
                <a:latin typeface="Arial" panose="020B0604020202020204" pitchFamily="34" charset="0"/>
              </a:rPr>
              <a:t>" information. RDF provides a built-in vocabulary intended for describing RDF statements. A description of a statement using this vocabulary is called a reification of the statement. The RDF reification vocabulary consists of the type </a:t>
            </a:r>
            <a:r>
              <a:rPr lang="en-US" baseline="0" dirty="0" err="1" smtClean="0">
                <a:solidFill>
                  <a:schemeClr val="accent1"/>
                </a:solidFill>
                <a:latin typeface="Arial" panose="020B0604020202020204" pitchFamily="34" charset="0"/>
              </a:rPr>
              <a:t>rdf:Statement</a:t>
            </a:r>
            <a:r>
              <a:rPr lang="en-US" baseline="0" dirty="0" smtClean="0">
                <a:solidFill>
                  <a:schemeClr val="accent1"/>
                </a:solidFill>
                <a:latin typeface="Arial" panose="020B0604020202020204" pitchFamily="34" charset="0"/>
              </a:rPr>
              <a:t>, and the properties </a:t>
            </a:r>
            <a:r>
              <a:rPr lang="en-US" baseline="0" dirty="0" err="1" smtClean="0">
                <a:solidFill>
                  <a:schemeClr val="accent1"/>
                </a:solidFill>
                <a:latin typeface="Arial" panose="020B0604020202020204" pitchFamily="34" charset="0"/>
              </a:rPr>
              <a:t>rdf:subject</a:t>
            </a:r>
            <a:r>
              <a:rPr lang="en-US" baseline="0" dirty="0" smtClean="0">
                <a:solidFill>
                  <a:schemeClr val="accent1"/>
                </a:solidFill>
                <a:latin typeface="Arial" panose="020B0604020202020204" pitchFamily="34" charset="0"/>
              </a:rPr>
              <a:t>, </a:t>
            </a:r>
            <a:r>
              <a:rPr lang="en-US" baseline="0" dirty="0" err="1" smtClean="0">
                <a:solidFill>
                  <a:schemeClr val="accent1"/>
                </a:solidFill>
                <a:latin typeface="Arial" panose="020B0604020202020204" pitchFamily="34" charset="0"/>
              </a:rPr>
              <a:t>rdf:predicate</a:t>
            </a:r>
            <a:r>
              <a:rPr lang="en-US" baseline="0" dirty="0" smtClean="0">
                <a:solidFill>
                  <a:schemeClr val="accent1"/>
                </a:solidFill>
                <a:latin typeface="Arial" panose="020B0604020202020204" pitchFamily="34" charset="0"/>
              </a:rPr>
              <a:t>, and </a:t>
            </a:r>
            <a:r>
              <a:rPr lang="en-US" baseline="0" dirty="0" err="1" smtClean="0">
                <a:solidFill>
                  <a:schemeClr val="accent1"/>
                </a:solidFill>
                <a:latin typeface="Arial" panose="020B0604020202020204" pitchFamily="34" charset="0"/>
              </a:rPr>
              <a:t>rdf:object</a:t>
            </a:r>
            <a:r>
              <a:rPr lang="en-US" baseline="0" dirty="0" smtClean="0">
                <a:solidFill>
                  <a:schemeClr val="accent1"/>
                </a:solidFill>
                <a:latin typeface="Arial" panose="020B0604020202020204" pitchFamily="34" charset="0"/>
              </a:rPr>
              <a:t>.  </a:t>
            </a:r>
          </a:p>
          <a:p>
            <a:pPr>
              <a:lnSpc>
                <a:spcPct val="100000"/>
              </a:lnSpc>
            </a:pPr>
            <a:endParaRPr lang="en-US" baseline="0" dirty="0" smtClean="0">
              <a:solidFill>
                <a:schemeClr val="accent1"/>
              </a:solidFill>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accent1"/>
                </a:solidFill>
                <a:latin typeface="Arial" panose="020B0604020202020204" pitchFamily="34" charset="0"/>
              </a:rPr>
              <a:t>Wikipedia. Reification (computer science). Downloaded October 29,2014 from: </a:t>
            </a:r>
            <a:r>
              <a:rPr lang="en-US" sz="1200" baseline="0" dirty="0" smtClean="0">
                <a:solidFill>
                  <a:schemeClr val="accent1"/>
                </a:solidFill>
                <a:latin typeface="Arial" panose="020B0604020202020204" pitchFamily="34" charset="0"/>
                <a:hlinkClick r:id="rId7"/>
              </a:rPr>
              <a:t>http://en.wikipedia.org/wiki/Reification_%28computer_science%29 </a:t>
            </a:r>
            <a:endParaRPr lang="en-US" sz="1200" baseline="0" dirty="0" smtClean="0">
              <a:solidFill>
                <a:schemeClr val="accent1"/>
              </a:solidFill>
              <a:latin typeface="Arial" panose="020B0604020202020204" pitchFamily="34" charset="0"/>
            </a:endParaRPr>
          </a:p>
          <a:p>
            <a:pPr>
              <a:lnSpc>
                <a:spcPct val="100000"/>
              </a:lnSpc>
            </a:pPr>
            <a:endParaRPr lang="en-US" baseline="0" dirty="0" smtClean="0">
              <a:solidFill>
                <a:schemeClr val="accent1"/>
              </a:solidFill>
              <a:latin typeface="Arial" panose="020B0604020202020204" pitchFamily="34" charset="0"/>
            </a:endParaRPr>
          </a:p>
          <a:p>
            <a:pPr>
              <a:lnSpc>
                <a:spcPct val="100000"/>
              </a:lnSpc>
            </a:pPr>
            <a:endParaRPr lang="en-US" baseline="0" dirty="0" smtClean="0">
              <a:solidFill>
                <a:schemeClr val="accent1"/>
              </a:solidFill>
              <a:latin typeface="Arial" panose="020B0604020202020204" pitchFamily="34" charset="0"/>
            </a:endParaRPr>
          </a:p>
          <a:p>
            <a:pPr>
              <a:lnSpc>
                <a:spcPct val="100000"/>
              </a:lnSpc>
            </a:pPr>
            <a:endParaRPr lang="en-US" baseline="0" dirty="0" smtClean="0">
              <a:solidFill>
                <a:schemeClr val="accent1"/>
              </a:solidFill>
              <a:latin typeface="Arial" panose="020B0604020202020204" pitchFamily="34" charset="0"/>
            </a:endParaRPr>
          </a:p>
          <a:p>
            <a:pPr>
              <a:lnSpc>
                <a:spcPct val="100000"/>
              </a:lnSpc>
            </a:pPr>
            <a:r>
              <a:rPr lang="en-US" b="1" baseline="0" dirty="0" smtClean="0">
                <a:solidFill>
                  <a:schemeClr val="accent1"/>
                </a:solidFill>
                <a:latin typeface="Arial" panose="020B0604020202020204" pitchFamily="34" charset="0"/>
              </a:rPr>
              <a:t>Statement reification and context</a:t>
            </a:r>
          </a:p>
          <a:p>
            <a:pPr>
              <a:lnSpc>
                <a:spcPct val="100000"/>
              </a:lnSpc>
            </a:pPr>
            <a:r>
              <a:rPr lang="en-US" baseline="0" dirty="0" smtClean="0">
                <a:solidFill>
                  <a:schemeClr val="accent1"/>
                </a:solidFill>
                <a:latin typeface="Arial" panose="020B0604020202020204" pitchFamily="34" charset="0"/>
              </a:rPr>
              <a:t>The body of knowledge modeled by a collection of statements may be subjected to </a:t>
            </a:r>
            <a:r>
              <a:rPr lang="en-US" baseline="0" dirty="0" smtClean="0">
                <a:solidFill>
                  <a:schemeClr val="accent1"/>
                </a:solidFill>
                <a:latin typeface="Arial" panose="020B0604020202020204" pitchFamily="34" charset="0"/>
                <a:hlinkClick r:id="rId8" tooltip="Reification (knowledge representation)"/>
              </a:rPr>
              <a:t>reification</a:t>
            </a:r>
            <a:r>
              <a:rPr lang="en-US" baseline="0" dirty="0" smtClean="0">
                <a:solidFill>
                  <a:schemeClr val="accent1"/>
                </a:solidFill>
                <a:latin typeface="Arial" panose="020B0604020202020204" pitchFamily="34" charset="0"/>
              </a:rPr>
              <a:t>, in which each </a:t>
            </a:r>
            <a:r>
              <a:rPr lang="en-US" i="1" baseline="0" dirty="0" smtClean="0">
                <a:solidFill>
                  <a:schemeClr val="accent1"/>
                </a:solidFill>
                <a:latin typeface="Arial" panose="020B0604020202020204" pitchFamily="34" charset="0"/>
              </a:rPr>
              <a:t>statement</a:t>
            </a:r>
            <a:r>
              <a:rPr lang="en-US" baseline="0" dirty="0" smtClean="0">
                <a:solidFill>
                  <a:schemeClr val="accent1"/>
                </a:solidFill>
                <a:latin typeface="Arial" panose="020B0604020202020204" pitchFamily="34" charset="0"/>
              </a:rPr>
              <a:t> (that is each triple </a:t>
            </a:r>
            <a:r>
              <a:rPr lang="en-US" i="1" baseline="0" dirty="0" smtClean="0">
                <a:solidFill>
                  <a:schemeClr val="accent1"/>
                </a:solidFill>
                <a:latin typeface="Arial" panose="020B0604020202020204" pitchFamily="34" charset="0"/>
              </a:rPr>
              <a:t>subject-predicate-object</a:t>
            </a:r>
            <a:r>
              <a:rPr lang="en-US" baseline="0" dirty="0" smtClean="0">
                <a:solidFill>
                  <a:schemeClr val="accent1"/>
                </a:solidFill>
                <a:latin typeface="Arial" panose="020B0604020202020204" pitchFamily="34" charset="0"/>
              </a:rPr>
              <a:t> altogether) is assigned a URI and treated as a resource about which additional statements can be made, as in "</a:t>
            </a:r>
            <a:r>
              <a:rPr lang="en-US" i="1" baseline="0" dirty="0" smtClean="0">
                <a:solidFill>
                  <a:schemeClr val="accent1"/>
                </a:solidFill>
                <a:latin typeface="Arial" panose="020B0604020202020204" pitchFamily="34" charset="0"/>
              </a:rPr>
              <a:t>Jane says that</a:t>
            </a:r>
            <a:r>
              <a:rPr lang="en-US" baseline="0" dirty="0" smtClean="0">
                <a:solidFill>
                  <a:schemeClr val="accent1"/>
                </a:solidFill>
                <a:latin typeface="Arial" panose="020B0604020202020204" pitchFamily="34" charset="0"/>
              </a:rPr>
              <a:t> John is the author of document X". Reification is sometimes important in order to deduce a level of confidence or degree of usefulness for each statement.</a:t>
            </a:r>
          </a:p>
          <a:p>
            <a:pPr>
              <a:lnSpc>
                <a:spcPct val="100000"/>
              </a:lnSpc>
            </a:pPr>
            <a:r>
              <a:rPr lang="en-US" baseline="0" dirty="0" smtClean="0">
                <a:solidFill>
                  <a:schemeClr val="accent1"/>
                </a:solidFill>
                <a:latin typeface="Arial" panose="020B0604020202020204" pitchFamily="34" charset="0"/>
              </a:rPr>
              <a:t>In a reified RDF database, each original statement, being a resource, itself, most likely has at least three additional statements made about it: one to assert that its subject is some resource, one to assert that its predicate is some resource, and one to assert that its object is some resource or literal. More statements about the original statement may also exist, depending on the application's needs.</a:t>
            </a:r>
          </a:p>
          <a:p>
            <a:pPr>
              <a:lnSpc>
                <a:spcPct val="100000"/>
              </a:lnSpc>
            </a:pPr>
            <a:r>
              <a:rPr lang="en-US" baseline="0" dirty="0" smtClean="0">
                <a:solidFill>
                  <a:schemeClr val="accent1"/>
                </a:solidFill>
                <a:latin typeface="Arial" panose="020B0604020202020204" pitchFamily="34" charset="0"/>
              </a:rPr>
              <a:t>Borrowing from concepts available in </a:t>
            </a:r>
            <a:r>
              <a:rPr lang="en-US" baseline="0" dirty="0" smtClean="0">
                <a:solidFill>
                  <a:schemeClr val="accent1"/>
                </a:solidFill>
                <a:latin typeface="Arial" panose="020B0604020202020204" pitchFamily="34" charset="0"/>
                <a:hlinkClick r:id="rId9" tooltip="Logic"/>
              </a:rPr>
              <a:t>logic</a:t>
            </a:r>
            <a:r>
              <a:rPr lang="en-US" baseline="0" dirty="0" smtClean="0">
                <a:solidFill>
                  <a:schemeClr val="accent1"/>
                </a:solidFill>
                <a:latin typeface="Arial" panose="020B0604020202020204" pitchFamily="34" charset="0"/>
              </a:rPr>
              <a:t> (and as illustrated in graphical notations such as </a:t>
            </a:r>
            <a:r>
              <a:rPr lang="en-US" baseline="0" dirty="0" smtClean="0">
                <a:solidFill>
                  <a:schemeClr val="accent1"/>
                </a:solidFill>
                <a:latin typeface="Arial" panose="020B0604020202020204" pitchFamily="34" charset="0"/>
                <a:hlinkClick r:id="rId10" tooltip="Conceptual graphs"/>
              </a:rPr>
              <a:t>conceptual graphs</a:t>
            </a:r>
            <a:r>
              <a:rPr lang="en-US" baseline="0" dirty="0" smtClean="0">
                <a:solidFill>
                  <a:schemeClr val="accent1"/>
                </a:solidFill>
                <a:latin typeface="Arial" panose="020B0604020202020204" pitchFamily="34" charset="0"/>
              </a:rPr>
              <a:t> and </a:t>
            </a:r>
            <a:r>
              <a:rPr lang="en-US" baseline="0" dirty="0" smtClean="0">
                <a:solidFill>
                  <a:schemeClr val="accent1"/>
                </a:solidFill>
                <a:latin typeface="Arial" panose="020B0604020202020204" pitchFamily="34" charset="0"/>
                <a:hlinkClick r:id="rId11" tooltip="Topic map"/>
              </a:rPr>
              <a:t>topic maps</a:t>
            </a:r>
            <a:r>
              <a:rPr lang="en-US" baseline="0" dirty="0" smtClean="0">
                <a:solidFill>
                  <a:schemeClr val="accent1"/>
                </a:solidFill>
                <a:latin typeface="Arial" panose="020B0604020202020204" pitchFamily="34" charset="0"/>
              </a:rPr>
              <a:t>), some RDF model implementations acknowledge that it is sometimes useful to group statements according to different criteria, called </a:t>
            </a:r>
            <a:r>
              <a:rPr lang="en-US" i="1" baseline="0" dirty="0" smtClean="0">
                <a:solidFill>
                  <a:schemeClr val="accent1"/>
                </a:solidFill>
                <a:latin typeface="Arial" panose="020B0604020202020204" pitchFamily="34" charset="0"/>
              </a:rPr>
              <a:t>situations</a:t>
            </a:r>
            <a:r>
              <a:rPr lang="en-US" baseline="0" dirty="0" smtClean="0">
                <a:solidFill>
                  <a:schemeClr val="accent1"/>
                </a:solidFill>
                <a:latin typeface="Arial" panose="020B0604020202020204" pitchFamily="34" charset="0"/>
              </a:rPr>
              <a:t>, </a:t>
            </a:r>
            <a:r>
              <a:rPr lang="en-US" i="1" baseline="0" dirty="0" smtClean="0">
                <a:solidFill>
                  <a:schemeClr val="accent1"/>
                </a:solidFill>
                <a:latin typeface="Arial" panose="020B0604020202020204" pitchFamily="34" charset="0"/>
              </a:rPr>
              <a:t>contexts</a:t>
            </a:r>
            <a:r>
              <a:rPr lang="en-US" baseline="0" dirty="0" smtClean="0">
                <a:solidFill>
                  <a:schemeClr val="accent1"/>
                </a:solidFill>
                <a:latin typeface="Arial" panose="020B0604020202020204" pitchFamily="34" charset="0"/>
              </a:rPr>
              <a:t>, or </a:t>
            </a:r>
            <a:r>
              <a:rPr lang="en-US" i="1" baseline="0" dirty="0" smtClean="0">
                <a:solidFill>
                  <a:schemeClr val="accent1"/>
                </a:solidFill>
                <a:latin typeface="Arial" panose="020B0604020202020204" pitchFamily="34" charset="0"/>
              </a:rPr>
              <a:t>scopes</a:t>
            </a:r>
            <a:r>
              <a:rPr lang="en-US" baseline="0" dirty="0" smtClean="0">
                <a:solidFill>
                  <a:schemeClr val="accent1"/>
                </a:solidFill>
                <a:latin typeface="Arial" panose="020B0604020202020204" pitchFamily="34" charset="0"/>
              </a:rPr>
              <a:t>, as discussed in articles by RDF specification co-editor </a:t>
            </a:r>
            <a:r>
              <a:rPr lang="en-US" baseline="0" dirty="0" smtClean="0">
                <a:solidFill>
                  <a:schemeClr val="accent1"/>
                </a:solidFill>
                <a:latin typeface="Arial" panose="020B0604020202020204" pitchFamily="34" charset="0"/>
                <a:hlinkClick r:id="rId12" tooltip="Graham Klyne (page does not exist)"/>
              </a:rPr>
              <a:t>Graham </a:t>
            </a:r>
            <a:r>
              <a:rPr lang="en-US" baseline="0" dirty="0" err="1" smtClean="0">
                <a:solidFill>
                  <a:schemeClr val="accent1"/>
                </a:solidFill>
                <a:latin typeface="Arial" panose="020B0604020202020204" pitchFamily="34" charset="0"/>
                <a:hlinkClick r:id="rId12" tooltip="Graham Klyne (page does not exist)"/>
              </a:rPr>
              <a:t>Klyne</a:t>
            </a:r>
            <a:r>
              <a:rPr lang="en-US" baseline="0" dirty="0" smtClean="0">
                <a:solidFill>
                  <a:schemeClr val="accent1"/>
                </a:solidFill>
                <a:latin typeface="Arial" panose="020B0604020202020204" pitchFamily="34" charset="0"/>
              </a:rPr>
              <a:t>.</a:t>
            </a:r>
            <a:r>
              <a:rPr lang="en-US" baseline="0" dirty="0" smtClean="0">
                <a:solidFill>
                  <a:schemeClr val="accent1"/>
                </a:solidFill>
                <a:latin typeface="Arial" panose="020B0604020202020204" pitchFamily="34" charset="0"/>
                <a:hlinkClick r:id="rId13"/>
              </a:rPr>
              <a:t>[21]</a:t>
            </a:r>
            <a:r>
              <a:rPr lang="en-US" baseline="0" dirty="0" smtClean="0">
                <a:solidFill>
                  <a:schemeClr val="accent1"/>
                </a:solidFill>
                <a:latin typeface="Arial" panose="020B0604020202020204" pitchFamily="34" charset="0"/>
                <a:hlinkClick r:id="rId14"/>
              </a:rPr>
              <a:t>[22]</a:t>
            </a:r>
            <a:r>
              <a:rPr lang="en-US" baseline="0" dirty="0" smtClean="0">
                <a:solidFill>
                  <a:schemeClr val="accent1"/>
                </a:solidFill>
                <a:latin typeface="Arial" panose="020B0604020202020204" pitchFamily="34" charset="0"/>
              </a:rPr>
              <a:t> For example, a statement can be associated with a context, named by a URI, in order to assert an "is true in" relationship. As another example, it is sometimes convenient to group statements by their source, which can be identified by a URI, such as the URI of a particular RDF/XML document. Then, when updates are made to the source, corresponding statements can be changed in the model, as well.</a:t>
            </a:r>
          </a:p>
          <a:p>
            <a:pPr>
              <a:lnSpc>
                <a:spcPct val="100000"/>
              </a:lnSpc>
            </a:pPr>
            <a:r>
              <a:rPr lang="en-US" baseline="0" dirty="0" smtClean="0">
                <a:solidFill>
                  <a:schemeClr val="accent1"/>
                </a:solidFill>
                <a:latin typeface="Arial" panose="020B0604020202020204" pitchFamily="34" charset="0"/>
              </a:rPr>
              <a:t>Implementation of scopes does not necessarily require fully reified statements. Some implementations allow a single scope identifier to be associated with a statement that has not been assigned a URI, itself.</a:t>
            </a:r>
            <a:r>
              <a:rPr lang="en-US" baseline="0" dirty="0" smtClean="0">
                <a:solidFill>
                  <a:schemeClr val="accent1"/>
                </a:solidFill>
                <a:latin typeface="Arial" panose="020B0604020202020204" pitchFamily="34" charset="0"/>
                <a:hlinkClick r:id="rId15"/>
              </a:rPr>
              <a:t>[23]</a:t>
            </a:r>
            <a:r>
              <a:rPr lang="en-US" baseline="0" dirty="0" smtClean="0">
                <a:solidFill>
                  <a:schemeClr val="accent1"/>
                </a:solidFill>
                <a:latin typeface="Arial" panose="020B0604020202020204" pitchFamily="34" charset="0"/>
                <a:hlinkClick r:id="rId16"/>
              </a:rPr>
              <a:t>[24]</a:t>
            </a:r>
            <a:r>
              <a:rPr lang="en-US" baseline="0" dirty="0" smtClean="0">
                <a:solidFill>
                  <a:schemeClr val="accent1"/>
                </a:solidFill>
                <a:latin typeface="Arial" panose="020B0604020202020204" pitchFamily="34" charset="0"/>
              </a:rPr>
              <a:t> Likewise </a:t>
            </a:r>
            <a:r>
              <a:rPr lang="en-US" i="1" baseline="0" dirty="0" smtClean="0">
                <a:solidFill>
                  <a:schemeClr val="accent1"/>
                </a:solidFill>
                <a:latin typeface="Arial" panose="020B0604020202020204" pitchFamily="34" charset="0"/>
              </a:rPr>
              <a:t>named graphs</a:t>
            </a:r>
            <a:r>
              <a:rPr lang="en-US" baseline="0" dirty="0" smtClean="0">
                <a:solidFill>
                  <a:schemeClr val="accent1"/>
                </a:solidFill>
                <a:latin typeface="Arial" panose="020B0604020202020204" pitchFamily="34" charset="0"/>
              </a:rPr>
              <a:t> in which a set of triples is named by a URI can represent context without the need to reify the triples.</a:t>
            </a:r>
            <a:r>
              <a:rPr lang="en-US" baseline="0" dirty="0" smtClean="0">
                <a:solidFill>
                  <a:schemeClr val="accent1"/>
                </a:solidFill>
                <a:latin typeface="Arial" panose="020B0604020202020204" pitchFamily="34" charset="0"/>
                <a:hlinkClick r:id="rId17"/>
              </a:rPr>
              <a:t>[25]</a:t>
            </a:r>
            <a:endParaRPr lang="en-US" baseline="0" dirty="0" smtClean="0">
              <a:solidFill>
                <a:schemeClr val="accent1"/>
              </a:solidFill>
              <a:latin typeface="Arial" panose="020B0604020202020204" pitchFamily="34" charset="0"/>
            </a:endParaRPr>
          </a:p>
          <a:p>
            <a:pPr>
              <a:lnSpc>
                <a:spcPct val="100000"/>
              </a:lnSpc>
            </a:pPr>
            <a:endParaRPr lang="en-US" sz="1200" b="0" i="0" baseline="0" dirty="0" smtClean="0">
              <a:solidFill>
                <a:schemeClr val="accent1"/>
              </a:solidFill>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accent1"/>
                </a:solidFill>
                <a:latin typeface="Arial" panose="020B0604020202020204" pitchFamily="34" charset="0"/>
              </a:rPr>
              <a:t>Wikipedia. Resource Description Framework Downloaded October 30,2014 from: http://en.wikipedia.org/wiki/Resource_Description_Framework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solidFill>
                <a:schemeClr val="accent1"/>
              </a:solidFill>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accent1"/>
                </a:solidFill>
                <a:latin typeface="Arial" panose="020B0604020202020204" pitchFamily="34" charset="0"/>
              </a:rPr>
              <a:t>http://stackoverflow.com/questions/5671227/what-does-reify-and-reification-mean-in-relation-to-rdf?rq=1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49</a:t>
            </a:fld>
            <a:endParaRPr lang="en-US"/>
          </a:p>
        </p:txBody>
      </p:sp>
    </p:spTree>
    <p:extLst>
      <p:ext uri="{BB962C8B-B14F-4D97-AF65-F5344CB8AC3E}">
        <p14:creationId xmlns:p14="http://schemas.microsoft.com/office/powerpoint/2010/main" val="449450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51</a:t>
            </a:fld>
            <a:endParaRPr lang="en-US"/>
          </a:p>
        </p:txBody>
      </p:sp>
    </p:spTree>
    <p:extLst>
      <p:ext uri="{BB962C8B-B14F-4D97-AF65-F5344CB8AC3E}">
        <p14:creationId xmlns:p14="http://schemas.microsoft.com/office/powerpoint/2010/main" val="848498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a:t>
            </a:r>
            <a:r>
              <a:rPr lang="en-US" baseline="0" dirty="0" smtClean="0"/>
              <a:t>e should be as many competency questions as necessary to cover all the queries you expect users of your data will want to ask. This follows the principles of test-driven development, and by the time you have a satisfactory list of competency questions, you will be well on your way to listing the classes and property names need[</a:t>
            </a:r>
            <a:r>
              <a:rPr lang="en-US" baseline="0" dirty="0" err="1" smtClean="0"/>
              <a:t>ed</a:t>
            </a:r>
            <a:r>
              <a:rPr lang="en-US" baseline="0" dirty="0" smtClean="0"/>
              <a:t>] for your RDFS ontology.</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53</a:t>
            </a:fld>
            <a:endParaRPr lang="en-US"/>
          </a:p>
        </p:txBody>
      </p:sp>
    </p:spTree>
    <p:extLst>
      <p:ext uri="{BB962C8B-B14F-4D97-AF65-F5344CB8AC3E}">
        <p14:creationId xmlns:p14="http://schemas.microsoft.com/office/powerpoint/2010/main" val="2945266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55</a:t>
            </a:fld>
            <a:endParaRPr lang="en-US"/>
          </a:p>
        </p:txBody>
      </p:sp>
    </p:spTree>
    <p:extLst>
      <p:ext uri="{BB962C8B-B14F-4D97-AF65-F5344CB8AC3E}">
        <p14:creationId xmlns:p14="http://schemas.microsoft.com/office/powerpoint/2010/main" val="3768195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56</a:t>
            </a:fld>
            <a:endParaRPr lang="en-US"/>
          </a:p>
        </p:txBody>
      </p:sp>
    </p:spTree>
    <p:extLst>
      <p:ext uri="{BB962C8B-B14F-4D97-AF65-F5344CB8AC3E}">
        <p14:creationId xmlns:p14="http://schemas.microsoft.com/office/powerpoint/2010/main" val="80992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a:t>
            </a:r>
            <a:r>
              <a:rPr lang="en-US" baseline="0" dirty="0" smtClean="0"/>
              <a:t>e should be as many competency questions as necessary to cover all the queries you expect users of your data will want to ask. This follows the principles of test-driven development, and by the time you have a satisfactory list of competency questions, you will be well on your way to listing the classes and property names need[</a:t>
            </a:r>
            <a:r>
              <a:rPr lang="en-US" baseline="0" dirty="0" err="1" smtClean="0"/>
              <a:t>ed</a:t>
            </a:r>
            <a:r>
              <a:rPr lang="en-US" baseline="0" dirty="0" smtClean="0"/>
              <a:t>] for your RDFS ontology.</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8</a:t>
            </a:fld>
            <a:endParaRPr lang="en-US"/>
          </a:p>
        </p:txBody>
      </p:sp>
    </p:spTree>
    <p:extLst>
      <p:ext uri="{BB962C8B-B14F-4D97-AF65-F5344CB8AC3E}">
        <p14:creationId xmlns:p14="http://schemas.microsoft.com/office/powerpoint/2010/main" val="17607792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57</a:t>
            </a:fld>
            <a:endParaRPr lang="en-US"/>
          </a:p>
        </p:txBody>
      </p:sp>
    </p:spTree>
    <p:extLst>
      <p:ext uri="{BB962C8B-B14F-4D97-AF65-F5344CB8AC3E}">
        <p14:creationId xmlns:p14="http://schemas.microsoft.com/office/powerpoint/2010/main" val="422711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15</a:t>
            </a:fld>
            <a:endParaRPr lang="en-US"/>
          </a:p>
        </p:txBody>
      </p:sp>
    </p:spTree>
    <p:extLst>
      <p:ext uri="{BB962C8B-B14F-4D97-AF65-F5344CB8AC3E}">
        <p14:creationId xmlns:p14="http://schemas.microsoft.com/office/powerpoint/2010/main" val="56567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16</a:t>
            </a:fld>
            <a:endParaRPr lang="en-US"/>
          </a:p>
        </p:txBody>
      </p:sp>
    </p:spTree>
    <p:extLst>
      <p:ext uri="{BB962C8B-B14F-4D97-AF65-F5344CB8AC3E}">
        <p14:creationId xmlns:p14="http://schemas.microsoft.com/office/powerpoint/2010/main" val="1153923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18</a:t>
            </a:fld>
            <a:endParaRPr lang="en-US"/>
          </a:p>
        </p:txBody>
      </p:sp>
    </p:spTree>
    <p:extLst>
      <p:ext uri="{BB962C8B-B14F-4D97-AF65-F5344CB8AC3E}">
        <p14:creationId xmlns:p14="http://schemas.microsoft.com/office/powerpoint/2010/main" val="2385803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RDF/XML is fairly verbose,</a:t>
            </a:r>
            <a:r>
              <a:rPr lang="en-US" baseline="0" dirty="0" smtClean="0"/>
              <a:t> and another type of serialization (format) may be in the making.</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19</a:t>
            </a:fld>
            <a:endParaRPr lang="en-US"/>
          </a:p>
        </p:txBody>
      </p:sp>
    </p:spTree>
    <p:extLst>
      <p:ext uri="{BB962C8B-B14F-4D97-AF65-F5344CB8AC3E}">
        <p14:creationId xmlns:p14="http://schemas.microsoft.com/office/powerpoint/2010/main" val="191372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has one major disadvantage in that the resource URI is not very visually distinct from those of the RDF and HTML representations of the associated description. This can be problematic for developers new to Linked Data concepts, as they may not </a:t>
            </a:r>
            <a:r>
              <a:rPr lang="en-US" dirty="0" err="1" smtClean="0"/>
              <a:t>realise</a:t>
            </a:r>
            <a:r>
              <a:rPr lang="en-US" dirty="0" smtClean="0"/>
              <a:t> that the URI in a browser address bar has changed following content </a:t>
            </a:r>
            <a:r>
              <a:rPr lang="en-US" dirty="0" err="1" smtClean="0"/>
              <a:t>negotation</a:t>
            </a:r>
            <a:r>
              <a:rPr lang="en-US" dirty="0" smtClean="0"/>
              <a:t> and a 303 redirect, and inadvertently refer to the wrong URI.</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20</a:t>
            </a:fld>
            <a:endParaRPr lang="en-US"/>
          </a:p>
        </p:txBody>
      </p:sp>
    </p:spTree>
    <p:extLst>
      <p:ext uri="{BB962C8B-B14F-4D97-AF65-F5344CB8AC3E}">
        <p14:creationId xmlns:p14="http://schemas.microsoft.com/office/powerpoint/2010/main" val="356849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form has the advantage that the various URIs are more visually distinct due to the use of different subdomains. From an system architectural perspective, this may also simplify the Linked Data publication process by allowing RDF descriptions of resources to be served by a D2R Server (described in Section </a:t>
            </a:r>
            <a:r>
              <a:rPr lang="en-US" dirty="0" smtClean="0">
                <a:hlinkClick r:id="rId3"/>
              </a:rPr>
              <a:t>5.2.4</a:t>
            </a:r>
            <a:r>
              <a:rPr lang="en-US" dirty="0" smtClean="0"/>
              <a:t>) on one machine at the data subdomain, while custom scripts on another machine at the pages subdomain could render sophisticated HTML documents describing the resources. Scripts at the id subdomain would simply be responsible for performing content negotiation and 303 redirects.</a:t>
            </a:r>
            <a:endParaRPr lang="en-US" dirty="0"/>
          </a:p>
        </p:txBody>
      </p:sp>
      <p:sp>
        <p:nvSpPr>
          <p:cNvPr id="4" name="Slide Number Placeholder 3"/>
          <p:cNvSpPr>
            <a:spLocks noGrp="1"/>
          </p:cNvSpPr>
          <p:nvPr>
            <p:ph type="sldNum" sz="quarter" idx="10"/>
          </p:nvPr>
        </p:nvSpPr>
        <p:spPr/>
        <p:txBody>
          <a:bodyPr/>
          <a:lstStyle/>
          <a:p>
            <a:fld id="{6640D848-9BA0-4810-96A5-E9059480A5CA}" type="slidenum">
              <a:rPr lang="en-US" smtClean="0"/>
              <a:pPr/>
              <a:t>21</a:t>
            </a:fld>
            <a:endParaRPr lang="en-US"/>
          </a:p>
        </p:txBody>
      </p:sp>
    </p:spTree>
    <p:extLst>
      <p:ext uri="{BB962C8B-B14F-4D97-AF65-F5344CB8AC3E}">
        <p14:creationId xmlns:p14="http://schemas.microsoft.com/office/powerpoint/2010/main" val="344426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99B4EE9-9586-4470-AAE7-8BC48467392A}" type="datetimeFigureOut">
              <a:rPr lang="en-US" smtClean="0"/>
              <a:pPr/>
              <a:t>8/25/2015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947057F-4A00-41C5-A9B8-74064BF062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9B4EE9-9586-4470-AAE7-8BC48467392A}"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7057F-4A00-41C5-A9B8-74064BF062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9B4EE9-9586-4470-AAE7-8BC48467392A}"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7057F-4A00-41C5-A9B8-74064BF062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99B4EE9-9586-4470-AAE7-8BC48467392A}" type="datetimeFigureOut">
              <a:rPr lang="en-US" smtClean="0"/>
              <a:pPr/>
              <a:t>8/25/2015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947057F-4A00-41C5-A9B8-74064BF062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99B4EE9-9586-4470-AAE7-8BC48467392A}" type="datetimeFigureOut">
              <a:rPr lang="en-US" smtClean="0"/>
              <a:pPr/>
              <a:t>8/25/2015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947057F-4A00-41C5-A9B8-74064BF0620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99B4EE9-9586-4470-AAE7-8BC48467392A}" type="datetimeFigureOut">
              <a:rPr lang="en-US" smtClean="0"/>
              <a:pPr/>
              <a:t>8/25/2015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947057F-4A00-41C5-A9B8-74064BF062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99B4EE9-9586-4470-AAE7-8BC48467392A}"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947057F-4A00-41C5-A9B8-74064BF0620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99B4EE9-9586-4470-AAE7-8BC48467392A}" type="datetimeFigureOut">
              <a:rPr lang="en-US" smtClean="0"/>
              <a:pPr/>
              <a:t>8/25/2015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7057F-4A00-41C5-A9B8-74064BF062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9B4EE9-9586-4470-AAE7-8BC48467392A}" type="datetimeFigureOut">
              <a:rPr lang="en-US" smtClean="0"/>
              <a:pPr/>
              <a:t>8/25/2015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7057F-4A00-41C5-A9B8-74064BF062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99B4EE9-9586-4470-AAE7-8BC48467392A}" type="datetimeFigureOut">
              <a:rPr lang="en-US" smtClean="0"/>
              <a:pPr/>
              <a:t>8/25/2015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7057F-4A00-41C5-A9B8-74064BF062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99B4EE9-9586-4470-AAE7-8BC48467392A}"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947057F-4A00-41C5-A9B8-74064BF0620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99B4EE9-9586-4470-AAE7-8BC48467392A}" type="datetimeFigureOut">
              <a:rPr lang="en-US" smtClean="0"/>
              <a:pPr/>
              <a:t>8/25/2015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947057F-4A00-41C5-A9B8-74064BF0620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s.vu.nl/STITCH/ramea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id.loc.gov/about/" TargetMode="External"/><Relationship Id="rId5" Type="http://schemas.openxmlformats.org/officeDocument/2006/relationships/hyperlink" Target="http://linkeddata.org/" TargetMode="External"/><Relationship Id="rId4" Type="http://schemas.openxmlformats.org/officeDocument/2006/relationships/hyperlink" Target="http://rameau.bnf.fr/"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id.loc.gov/abou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3.org/TR/rdf11-concepts/#bib-RFC3987" TargetMode="External"/><Relationship Id="rId2" Type="http://schemas.openxmlformats.org/officeDocument/2006/relationships/hyperlink" Target="http://tools.ietf.org/html/rfc3987#section-5" TargetMode="External"/><Relationship Id="rId1" Type="http://schemas.openxmlformats.org/officeDocument/2006/relationships/slideLayout" Target="../slideLayouts/slideLayout2.xml"/><Relationship Id="rId4" Type="http://schemas.openxmlformats.org/officeDocument/2006/relationships/hyperlink" Target="http://www.w3.org/TR/rdf11-concept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ools.ietf.org/html/rfc3987#section-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w3.org/TR/rdf11-concepts/" TargetMode="External"/><Relationship Id="rId5" Type="http://schemas.openxmlformats.org/officeDocument/2006/relationships/hyperlink" Target="http://www.w3.org/TR/rdf11-concepts/#bib-NFC" TargetMode="External"/><Relationship Id="rId4" Type="http://schemas.openxmlformats.org/officeDocument/2006/relationships/hyperlink" Target="http://www.w3.org/TR/rdf11-concepts/#bib-RFC398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linkeddatabook.com/editions/1.0/#Buneman01whyan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linkeddatabook.com/editions/1.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id.loc.gov/authorities/names/n79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id.loc.gov/authorities/names/n7910423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linkeddatabook.com/editions/1.0/#ldowLicensePap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linkeddatabook.com/editions/1.0/"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linkeddatabook.com/editions/1.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linkeddatabook.com/editions/1.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indice.com/developers/publishi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manticweb.org/wiki/VoID"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indice.com/developers/publishi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jena.apache.org/documentation/notes/reificatio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jena.apache.org/documentation/notes/reificatio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linkeddatabook.com/editions/1.0/"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jena.apache.org/documentation/notes/reificatio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id.loc.gov/about/" TargetMode="External"/><Relationship Id="rId4" Type="http://schemas.openxmlformats.org/officeDocument/2006/relationships/hyperlink" Target="http://linkeddatabook.com/editions/1.0/"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emanticweb.org/wiki/VoID"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www.w3.org/TR/rdf11-concepts/" TargetMode="External"/><Relationship Id="rId4" Type="http://schemas.openxmlformats.org/officeDocument/2006/relationships/hyperlink" Target="http://sindice.com/developers/publishing"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en.wikipedia.org/wiki/Reification_(computer_scienc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en.wikipedia.org/wiki/Resource_Description_Framewor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886200"/>
          </a:xfrm>
        </p:spPr>
        <p:txBody>
          <a:bodyPr>
            <a:normAutofit/>
          </a:bodyPr>
          <a:lstStyle/>
          <a:p>
            <a:pPr algn="ctr"/>
            <a:r>
              <a:rPr lang="en-US" dirty="0" smtClean="0">
                <a:solidFill>
                  <a:schemeClr val="bg1"/>
                </a:solidFill>
                <a:latin typeface="Glendower" pitchFamily="18" charset="0"/>
              </a:rPr>
              <a:t/>
            </a:r>
            <a:br>
              <a:rPr lang="en-US" dirty="0" smtClean="0">
                <a:solidFill>
                  <a:schemeClr val="bg1"/>
                </a:solidFill>
                <a:latin typeface="Glendower" pitchFamily="18" charset="0"/>
              </a:rPr>
            </a:br>
            <a:r>
              <a:rPr lang="en-US" dirty="0" smtClean="0">
                <a:solidFill>
                  <a:schemeClr val="tx1"/>
                </a:solidFill>
                <a:latin typeface="Glendower" pitchFamily="18" charset="0"/>
              </a:rPr>
              <a:t/>
            </a:r>
            <a:br>
              <a:rPr lang="en-US" dirty="0" smtClean="0">
                <a:solidFill>
                  <a:schemeClr val="tx1"/>
                </a:solidFill>
                <a:latin typeface="Glendower" pitchFamily="18" charset="0"/>
              </a:rPr>
            </a:br>
            <a:r>
              <a:rPr lang="en-US" dirty="0" smtClean="0">
                <a:solidFill>
                  <a:schemeClr val="tx1"/>
                </a:solidFill>
                <a:latin typeface="Glendower" pitchFamily="18" charset="0"/>
              </a:rPr>
              <a:t>linked data: </a:t>
            </a:r>
            <a:br>
              <a:rPr lang="en-US" dirty="0" smtClean="0">
                <a:solidFill>
                  <a:schemeClr val="tx1"/>
                </a:solidFill>
                <a:latin typeface="Glendower" pitchFamily="18" charset="0"/>
              </a:rPr>
            </a:br>
            <a:r>
              <a:rPr lang="en-US" dirty="0" smtClean="0">
                <a:solidFill>
                  <a:schemeClr val="tx1"/>
                </a:solidFill>
                <a:latin typeface="Glendower" pitchFamily="18" charset="0"/>
              </a:rPr>
              <a:t>Project planning for rdf</a:t>
            </a:r>
            <a:br>
              <a:rPr lang="en-US" dirty="0" smtClean="0">
                <a:solidFill>
                  <a:schemeClr val="tx1"/>
                </a:solidFill>
                <a:latin typeface="Glendower" pitchFamily="18" charset="0"/>
              </a:rPr>
            </a:br>
            <a:r>
              <a:rPr lang="en-US" dirty="0" smtClean="0">
                <a:solidFill>
                  <a:schemeClr val="tx1"/>
                </a:solidFill>
                <a:latin typeface="Glendower" pitchFamily="18" charset="0"/>
              </a:rPr>
              <a:t> </a:t>
            </a:r>
            <a:br>
              <a:rPr lang="en-US" dirty="0" smtClean="0">
                <a:solidFill>
                  <a:schemeClr val="tx1"/>
                </a:solidFill>
                <a:latin typeface="Glendower" pitchFamily="18" charset="0"/>
              </a:rPr>
            </a:br>
            <a:endParaRPr lang="en-US" dirty="0">
              <a:solidFill>
                <a:schemeClr val="tx1"/>
              </a:solidFill>
              <a:latin typeface="Glendower" pitchFamily="18" charset="0"/>
            </a:endParaRPr>
          </a:p>
        </p:txBody>
      </p:sp>
      <p:sp>
        <p:nvSpPr>
          <p:cNvPr id="3" name="Subtitle 2"/>
          <p:cNvSpPr>
            <a:spLocks noGrp="1"/>
          </p:cNvSpPr>
          <p:nvPr>
            <p:ph type="subTitle" idx="1"/>
          </p:nvPr>
        </p:nvSpPr>
        <p:spPr/>
        <p:txBody>
          <a:bodyPr>
            <a:normAutofit fontScale="77500" lnSpcReduction="20000"/>
          </a:bodyPr>
          <a:lstStyle/>
          <a:p>
            <a:r>
              <a:rPr lang="en-US" dirty="0" smtClean="0">
                <a:solidFill>
                  <a:schemeClr val="tx1"/>
                </a:solidFill>
              </a:rPr>
              <a:t>By Rhonda Super</a:t>
            </a:r>
          </a:p>
          <a:p>
            <a:r>
              <a:rPr lang="en-US" dirty="0" smtClean="0">
                <a:solidFill>
                  <a:schemeClr val="tx1"/>
                </a:solidFill>
              </a:rPr>
              <a:t>Continuing Resources Work Group</a:t>
            </a:r>
          </a:p>
          <a:p>
            <a:r>
              <a:rPr lang="en-US" dirty="0" smtClean="0">
                <a:solidFill>
                  <a:schemeClr val="tx1"/>
                </a:solidFill>
              </a:rPr>
              <a:t>October 30 and December 4, 2014</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Competency questions</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fontScale="92500" lnSpcReduction="20000"/>
          </a:bodyPr>
          <a:lstStyle/>
          <a:p>
            <a:pPr marL="0" indent="0">
              <a:spcBef>
                <a:spcPts val="0"/>
              </a:spcBef>
              <a:buNone/>
            </a:pPr>
            <a:r>
              <a:rPr lang="en-US" dirty="0"/>
              <a:t>There should be as many competency questions as necessary to cover all the queries you expect users of your data will want to ask. </a:t>
            </a:r>
            <a:endParaRPr lang="en-US" dirty="0" smtClean="0"/>
          </a:p>
          <a:p>
            <a:pPr marL="0" indent="0">
              <a:spcBef>
                <a:spcPts val="0"/>
              </a:spcBef>
              <a:buNone/>
            </a:pPr>
            <a:endParaRPr lang="en-US" dirty="0"/>
          </a:p>
          <a:p>
            <a:pPr marL="0" indent="0">
              <a:spcBef>
                <a:spcPts val="0"/>
              </a:spcBef>
              <a:buNone/>
            </a:pPr>
            <a:r>
              <a:rPr lang="en-US" dirty="0" smtClean="0"/>
              <a:t>This </a:t>
            </a:r>
            <a:r>
              <a:rPr lang="en-US" dirty="0"/>
              <a:t>follows the principles of test-driven </a:t>
            </a:r>
            <a:r>
              <a:rPr lang="en-US" dirty="0" smtClean="0"/>
              <a:t>development. </a:t>
            </a:r>
          </a:p>
          <a:p>
            <a:pPr marL="0" indent="0">
              <a:spcBef>
                <a:spcPts val="0"/>
              </a:spcBef>
              <a:buNone/>
            </a:pPr>
            <a:endParaRPr lang="en-US" dirty="0"/>
          </a:p>
          <a:p>
            <a:pPr marL="0" indent="0">
              <a:spcBef>
                <a:spcPts val="0"/>
              </a:spcBef>
              <a:buNone/>
            </a:pPr>
            <a:r>
              <a:rPr lang="en-US" dirty="0" smtClean="0"/>
              <a:t>Listing competency questions will aid in determining the classes </a:t>
            </a:r>
            <a:r>
              <a:rPr lang="en-US" dirty="0"/>
              <a:t>and property names </a:t>
            </a:r>
            <a:r>
              <a:rPr lang="en-US" dirty="0" smtClean="0"/>
              <a:t>needed </a:t>
            </a:r>
            <a:r>
              <a:rPr lang="en-US" dirty="0"/>
              <a:t>for your RDFS ontology</a:t>
            </a:r>
            <a:r>
              <a:rPr lang="en-US" dirty="0" smtClean="0"/>
              <a:t>.</a:t>
            </a:r>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 p.109-110 (Chapter 7).</a:t>
            </a:r>
          </a:p>
          <a:p>
            <a:pPr marL="0" indent="0">
              <a:spcBef>
                <a:spcPts val="0"/>
              </a:spcBef>
              <a:buNone/>
            </a:pPr>
            <a:endParaRPr lang="en-US" dirty="0"/>
          </a:p>
        </p:txBody>
      </p:sp>
    </p:spTree>
    <p:extLst>
      <p:ext uri="{BB962C8B-B14F-4D97-AF65-F5344CB8AC3E}">
        <p14:creationId xmlns:p14="http://schemas.microsoft.com/office/powerpoint/2010/main" val="3633453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solidFill>
              </a:rPr>
              <a:t>Application Programming Interface (AIP)</a:t>
            </a:r>
          </a:p>
        </p:txBody>
      </p:sp>
      <p:sp>
        <p:nvSpPr>
          <p:cNvPr id="3" name="Content Placeholder 2"/>
          <p:cNvSpPr>
            <a:spLocks noGrp="1"/>
          </p:cNvSpPr>
          <p:nvPr>
            <p:ph idx="1"/>
          </p:nvPr>
        </p:nvSpPr>
        <p:spPr/>
        <p:txBody>
          <a:bodyPr>
            <a:normAutofit/>
          </a:bodyPr>
          <a:lstStyle/>
          <a:p>
            <a:pPr marL="0" indent="0">
              <a:buNone/>
            </a:pPr>
            <a:r>
              <a:rPr lang="en-US" dirty="0" smtClean="0"/>
              <a:t>The Web is a </a:t>
            </a:r>
            <a:r>
              <a:rPr lang="en-US" b="1" dirty="0"/>
              <a:t>Representational state </a:t>
            </a:r>
            <a:r>
              <a:rPr lang="en-US" b="1" dirty="0" smtClean="0"/>
              <a:t>transfer (</a:t>
            </a:r>
            <a:r>
              <a:rPr lang="en-US" dirty="0" smtClean="0"/>
              <a:t>REST) architecture, so only a single Application Programming Interface (AIP) is needed to serve many different types of clients for publishing linked data.</a:t>
            </a:r>
          </a:p>
          <a:p>
            <a:pPr marL="0" indent="0">
              <a:buNone/>
            </a:pPr>
            <a:endParaRPr lang="en-US" dirty="0"/>
          </a:p>
          <a:p>
            <a:pPr marL="0" indent="0">
              <a:buNone/>
            </a:pPr>
            <a:r>
              <a:rPr lang="en-US" sz="1900" dirty="0"/>
              <a:t>van </a:t>
            </a:r>
            <a:r>
              <a:rPr lang="en-US" sz="1900" dirty="0" err="1"/>
              <a:t>Hooland</a:t>
            </a:r>
            <a:r>
              <a:rPr lang="en-US" sz="1900" dirty="0"/>
              <a:t>, Seth and </a:t>
            </a:r>
            <a:r>
              <a:rPr lang="en-US" sz="1900" dirty="0" err="1"/>
              <a:t>Verborgh</a:t>
            </a:r>
            <a:r>
              <a:rPr lang="en-US" sz="1900" dirty="0"/>
              <a:t>, Ruben. (2014). </a:t>
            </a:r>
            <a:r>
              <a:rPr lang="en-US" sz="1900" i="1" dirty="0"/>
              <a:t>Linked data for Libraries, Archives and Museums. Chicago</a:t>
            </a:r>
            <a:r>
              <a:rPr lang="en-US" sz="1900" dirty="0"/>
              <a:t>: </a:t>
            </a:r>
            <a:r>
              <a:rPr lang="en-US" sz="1900" dirty="0" smtClean="0"/>
              <a:t>Neal-Shuman, p.218.</a:t>
            </a:r>
            <a:endParaRPr lang="en-US" sz="19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50792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Competency questions</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a:bodyPr>
          <a:lstStyle/>
          <a:p>
            <a:pPr marL="0" indent="0">
              <a:spcBef>
                <a:spcPts val="0"/>
              </a:spcBef>
              <a:buNone/>
            </a:pPr>
            <a:r>
              <a:rPr lang="en-US" dirty="0" smtClean="0"/>
              <a:t>Competency questions are a test set of questions that the RDFS ontology and accompanying data must be able to answer correctly.</a:t>
            </a:r>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 </a:t>
            </a:r>
            <a:r>
              <a:rPr lang="en-US" sz="1800" dirty="0" smtClean="0"/>
              <a:t>p.110 </a:t>
            </a:r>
            <a:r>
              <a:rPr lang="en-US" sz="1800" dirty="0"/>
              <a:t>(Chapter 7).</a:t>
            </a:r>
          </a:p>
          <a:p>
            <a:pPr marL="0" indent="0">
              <a:spcBef>
                <a:spcPts val="0"/>
              </a:spcBef>
              <a:buNone/>
            </a:pPr>
            <a:endParaRPr lang="en-US" dirty="0"/>
          </a:p>
        </p:txBody>
      </p:sp>
    </p:spTree>
    <p:extLst>
      <p:ext uri="{BB962C8B-B14F-4D97-AF65-F5344CB8AC3E}">
        <p14:creationId xmlns:p14="http://schemas.microsoft.com/office/powerpoint/2010/main" val="425669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Example competency questions</a:t>
            </a:r>
            <a:endParaRPr lang="en-US" dirty="0">
              <a:solidFill>
                <a:schemeClr val="accent2"/>
              </a:solidFill>
            </a:endParaRPr>
          </a:p>
        </p:txBody>
      </p:sp>
      <p:sp>
        <p:nvSpPr>
          <p:cNvPr id="3" name="Content Placeholder 2"/>
          <p:cNvSpPr>
            <a:spLocks noGrp="1"/>
          </p:cNvSpPr>
          <p:nvPr>
            <p:ph idx="1"/>
          </p:nvPr>
        </p:nvSpPr>
        <p:spPr/>
        <p:txBody>
          <a:bodyPr/>
          <a:lstStyle/>
          <a:p>
            <a:pPr marL="0" indent="0">
              <a:spcBef>
                <a:spcPts val="0"/>
              </a:spcBef>
              <a:buNone/>
            </a:pPr>
            <a:r>
              <a:rPr lang="en-US" dirty="0" smtClean="0"/>
              <a:t>Examples of competency questions from my project mapping 18</a:t>
            </a:r>
            <a:r>
              <a:rPr lang="en-US" baseline="30000" dirty="0" smtClean="0"/>
              <a:t>th</a:t>
            </a:r>
            <a:r>
              <a:rPr lang="en-US" dirty="0" smtClean="0"/>
              <a:t> Century London book tradesmen:</a:t>
            </a:r>
          </a:p>
          <a:p>
            <a:pPr marL="0" indent="0">
              <a:spcBef>
                <a:spcPts val="0"/>
              </a:spcBef>
              <a:buNone/>
            </a:pPr>
            <a:endParaRPr lang="en-US" dirty="0"/>
          </a:p>
          <a:p>
            <a:pPr marL="0" indent="0">
              <a:spcBef>
                <a:spcPts val="0"/>
              </a:spcBef>
              <a:buNone/>
            </a:pPr>
            <a:r>
              <a:rPr lang="en-US" dirty="0" smtClean="0"/>
              <a:t>Name the book binders in London</a:t>
            </a:r>
          </a:p>
          <a:p>
            <a:pPr marL="0" indent="0">
              <a:spcBef>
                <a:spcPts val="0"/>
              </a:spcBef>
              <a:buNone/>
            </a:pPr>
            <a:r>
              <a:rPr lang="en-US" dirty="0" smtClean="0"/>
              <a:t>Name the publishers in London</a:t>
            </a:r>
          </a:p>
          <a:p>
            <a:pPr marL="0" indent="0">
              <a:spcBef>
                <a:spcPts val="0"/>
              </a:spcBef>
              <a:buNone/>
            </a:pPr>
            <a:r>
              <a:rPr lang="en-US" dirty="0" smtClean="0"/>
              <a:t>Name the hand press printers in London</a:t>
            </a:r>
            <a:endParaRPr lang="en-US" dirty="0"/>
          </a:p>
        </p:txBody>
      </p:sp>
    </p:spTree>
    <p:extLst>
      <p:ext uri="{BB962C8B-B14F-4D97-AF65-F5344CB8AC3E}">
        <p14:creationId xmlns:p14="http://schemas.microsoft.com/office/powerpoint/2010/main" val="125521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2"/>
                </a:solidFill>
              </a:rPr>
              <a:t>Competency questions for the Latin publication project</a:t>
            </a:r>
            <a:endParaRPr lang="en-US" sz="2400" dirty="0">
              <a:solidFill>
                <a:schemeClr val="accent2"/>
              </a:solidFill>
            </a:endParaRPr>
          </a:p>
        </p:txBody>
      </p:sp>
      <p:sp>
        <p:nvSpPr>
          <p:cNvPr id="3" name="Content Placeholder 2"/>
          <p:cNvSpPr>
            <a:spLocks noGrp="1"/>
          </p:cNvSpPr>
          <p:nvPr>
            <p:ph idx="1"/>
          </p:nvPr>
        </p:nvSpPr>
        <p:spPr/>
        <p:txBody>
          <a:bodyPr/>
          <a:lstStyle/>
          <a:p>
            <a:pPr marL="0" indent="0">
              <a:spcBef>
                <a:spcPts val="0"/>
              </a:spcBef>
              <a:buNone/>
            </a:pPr>
            <a:r>
              <a:rPr lang="en-US" dirty="0" smtClean="0"/>
              <a:t>Competency questions for our Latin publications project could include:</a:t>
            </a:r>
          </a:p>
          <a:p>
            <a:pPr marL="0" indent="0">
              <a:spcBef>
                <a:spcPts val="0"/>
              </a:spcBef>
              <a:buNone/>
            </a:pPr>
            <a:endParaRPr lang="en-US" dirty="0"/>
          </a:p>
          <a:p>
            <a:pPr marL="0" indent="0">
              <a:spcBef>
                <a:spcPts val="0"/>
              </a:spcBef>
              <a:buNone/>
            </a:pPr>
            <a:r>
              <a:rPr lang="en-US" dirty="0" smtClean="0"/>
              <a:t>What are the titles in the dataset</a:t>
            </a:r>
          </a:p>
          <a:p>
            <a:pPr marL="0" indent="0">
              <a:spcBef>
                <a:spcPts val="0"/>
              </a:spcBef>
              <a:buNone/>
            </a:pPr>
            <a:r>
              <a:rPr lang="en-US" dirty="0" smtClean="0"/>
              <a:t>Name the publishers </a:t>
            </a:r>
            <a:endParaRPr lang="en-US" dirty="0"/>
          </a:p>
          <a:p>
            <a:pPr marL="0" indent="0">
              <a:spcBef>
                <a:spcPts val="0"/>
              </a:spcBef>
              <a:buNone/>
            </a:pPr>
            <a:endParaRPr lang="en-US" dirty="0" smtClean="0"/>
          </a:p>
          <a:p>
            <a:pPr marL="0" indent="0">
              <a:spcBef>
                <a:spcPts val="0"/>
              </a:spcBef>
              <a:buNone/>
            </a:pPr>
            <a:endParaRPr lang="en-US" dirty="0"/>
          </a:p>
        </p:txBody>
      </p:sp>
    </p:spTree>
    <p:extLst>
      <p:ext uri="{BB962C8B-B14F-4D97-AF65-F5344CB8AC3E}">
        <p14:creationId xmlns:p14="http://schemas.microsoft.com/office/powerpoint/2010/main" val="2997412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Purpose, scope, &amp; competency questions</a:t>
            </a:r>
            <a:endParaRPr lang="en-US" dirty="0">
              <a:solidFill>
                <a:schemeClr val="accent2"/>
              </a:solidFill>
            </a:endParaRPr>
          </a:p>
        </p:txBody>
      </p:sp>
      <p:sp>
        <p:nvSpPr>
          <p:cNvPr id="3" name="Content Placeholder 2"/>
          <p:cNvSpPr>
            <a:spLocks noGrp="1"/>
          </p:cNvSpPr>
          <p:nvPr>
            <p:ph idx="1"/>
          </p:nvPr>
        </p:nvSpPr>
        <p:spPr/>
        <p:txBody>
          <a:bodyPr>
            <a:normAutofit fontScale="85000" lnSpcReduction="20000"/>
          </a:bodyPr>
          <a:lstStyle/>
          <a:p>
            <a:pPr marL="0" indent="0">
              <a:spcBef>
                <a:spcPts val="0"/>
              </a:spcBef>
              <a:buNone/>
            </a:pPr>
            <a:r>
              <a:rPr lang="en-US" dirty="0" smtClean="0"/>
              <a:t>The purpose, scope, and competency questions can be included in an </a:t>
            </a:r>
            <a:r>
              <a:rPr lang="en-US" dirty="0" err="1" smtClean="0">
                <a:latin typeface="Courier New" panose="02070309020205020404" pitchFamily="49" charset="0"/>
                <a:cs typeface="Courier New" panose="02070309020205020404" pitchFamily="49" charset="0"/>
              </a:rPr>
              <a:t>rdfs:comment</a:t>
            </a:r>
            <a:r>
              <a:rPr lang="en-US" dirty="0" smtClean="0"/>
              <a:t> in Linked Data to document the RDFS ontology.</a:t>
            </a:r>
          </a:p>
          <a:p>
            <a:pPr marL="0" indent="0">
              <a:spcBef>
                <a:spcPts val="0"/>
              </a:spcBef>
              <a:buNone/>
            </a:pPr>
            <a:endParaRPr lang="en-US" dirty="0"/>
          </a:p>
          <a:p>
            <a:pPr marL="0" indent="0">
              <a:spcBef>
                <a:spcPts val="0"/>
              </a:spcBef>
              <a:buNone/>
            </a:pPr>
            <a:r>
              <a:rPr lang="en-US" dirty="0" smtClean="0"/>
              <a:t>You may also consider including a Linked Data disclaimer. Follow the link to the Library of Congress About page on the next slide for an example.</a:t>
            </a:r>
          </a:p>
          <a:p>
            <a:pPr marL="0" indent="0">
              <a:spcBef>
                <a:spcPts val="0"/>
              </a:spcBef>
              <a:buNone/>
            </a:pPr>
            <a:endParaRPr lang="en-US" dirty="0"/>
          </a:p>
          <a:p>
            <a:pPr marL="0" indent="0">
              <a:spcBef>
                <a:spcPts val="0"/>
              </a:spcBef>
              <a:buNone/>
            </a:pPr>
            <a:endParaRPr lang="en-US" strike="sngStrike"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 </a:t>
            </a:r>
            <a:r>
              <a:rPr lang="en-US" sz="1800" dirty="0" smtClean="0"/>
              <a:t>p.110 </a:t>
            </a:r>
            <a:r>
              <a:rPr lang="en-US" sz="1800" dirty="0"/>
              <a:t>(Chapter 7).</a:t>
            </a:r>
          </a:p>
          <a:p>
            <a:pPr marL="0" indent="0">
              <a:spcBef>
                <a:spcPts val="0"/>
              </a:spcBef>
              <a:buNone/>
            </a:pPr>
            <a:endParaRPr lang="en-US" dirty="0"/>
          </a:p>
        </p:txBody>
      </p:sp>
    </p:spTree>
    <p:extLst>
      <p:ext uri="{BB962C8B-B14F-4D97-AF65-F5344CB8AC3E}">
        <p14:creationId xmlns:p14="http://schemas.microsoft.com/office/powerpoint/2010/main" val="2773126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Linked data disclaimer</a:t>
            </a:r>
            <a:endParaRPr lang="en-US" dirty="0">
              <a:solidFill>
                <a:schemeClr val="accent2"/>
              </a:solidFill>
            </a:endParaRPr>
          </a:p>
        </p:txBody>
      </p:sp>
      <p:sp>
        <p:nvSpPr>
          <p:cNvPr id="3" name="Content Placeholder 2"/>
          <p:cNvSpPr>
            <a:spLocks noGrp="1"/>
          </p:cNvSpPr>
          <p:nvPr>
            <p:ph idx="1"/>
          </p:nvPr>
        </p:nvSpPr>
        <p:spPr>
          <a:xfrm>
            <a:off x="304800" y="1554162"/>
            <a:ext cx="8686800" cy="5075238"/>
          </a:xfrm>
        </p:spPr>
        <p:txBody>
          <a:bodyPr>
            <a:normAutofit fontScale="47500" lnSpcReduction="20000"/>
          </a:bodyPr>
          <a:lstStyle/>
          <a:p>
            <a:pPr marL="0" indent="0">
              <a:spcBef>
                <a:spcPts val="0"/>
              </a:spcBef>
              <a:buNone/>
            </a:pPr>
            <a:r>
              <a:rPr lang="en-US" sz="4200" dirty="0"/>
              <a:t>You may also consider including a Linked Data disclaimer. An example is The Library of Congress example:</a:t>
            </a:r>
          </a:p>
          <a:p>
            <a:pPr marL="0" indent="0">
              <a:spcBef>
                <a:spcPts val="0"/>
              </a:spcBef>
              <a:buNone/>
            </a:pPr>
            <a:endParaRPr lang="en-US" sz="2100" dirty="0"/>
          </a:p>
          <a:p>
            <a:pPr marL="0" indent="0">
              <a:spcBef>
                <a:spcPts val="0"/>
              </a:spcBef>
              <a:buNone/>
            </a:pPr>
            <a:r>
              <a:rPr lang="en-US" sz="4200" dirty="0"/>
              <a:t>Concepts within Library of Congress Authorities and Vocabularies assert relationships to similar concepts found in non-Library of Congress authorities and vocabularies whenever possible. These assertions are essentially made through linking via URLs to concepts found on the World Wide Web maintained outside of the Library of Congress. Because the target URLs are hosted by another institution, the Library of Congress cannot guarantee that these links will resolve successfully.</a:t>
            </a:r>
          </a:p>
          <a:p>
            <a:pPr marL="0" indent="0">
              <a:buNone/>
            </a:pPr>
            <a:endParaRPr lang="en-US" sz="2100" dirty="0"/>
          </a:p>
          <a:p>
            <a:pPr marL="0" indent="0">
              <a:buNone/>
            </a:pPr>
            <a:r>
              <a:rPr lang="en-US" sz="4200" dirty="0"/>
              <a:t>For example, the </a:t>
            </a:r>
            <a:r>
              <a:rPr lang="en-US" sz="4200" dirty="0" err="1"/>
              <a:t>TELplus</a:t>
            </a:r>
            <a:r>
              <a:rPr lang="en-US" sz="4200" dirty="0"/>
              <a:t>  project offers </a:t>
            </a:r>
            <a:r>
              <a:rPr lang="en-US" sz="4200" dirty="0">
                <a:hlinkClick r:id="rId3"/>
              </a:rPr>
              <a:t>a service </a:t>
            </a:r>
            <a:r>
              <a:rPr lang="en-US" sz="4200" dirty="0"/>
              <a:t> that uses SKOS to provide </a:t>
            </a:r>
            <a:r>
              <a:rPr lang="en-US" sz="4200" dirty="0">
                <a:hlinkClick r:id="rId4"/>
              </a:rPr>
              <a:t>RAMEAU</a:t>
            </a:r>
            <a:r>
              <a:rPr lang="en-US" sz="4200" dirty="0"/>
              <a:t>  subject headings as </a:t>
            </a:r>
            <a:r>
              <a:rPr lang="en-US" sz="4200" dirty="0">
                <a:hlinkClick r:id="rId5"/>
              </a:rPr>
              <a:t>Linked Data  </a:t>
            </a:r>
            <a:r>
              <a:rPr lang="en-US" sz="4200" dirty="0"/>
              <a:t>. Library of Congress Subject Headings concepts within the Authorities and Vocabularies service include links to associated RAMEAU concepts found in the </a:t>
            </a:r>
            <a:r>
              <a:rPr lang="en-US" sz="4200" dirty="0" err="1"/>
              <a:t>TELplus</a:t>
            </a:r>
            <a:r>
              <a:rPr lang="en-US" sz="4200" dirty="0"/>
              <a:t> service. The RAMEAU service is in the early stages of development and the URIs may not always resolve in the coming months</a:t>
            </a:r>
            <a:r>
              <a:rPr lang="en-US" dirty="0" smtClean="0"/>
              <a:t>.</a:t>
            </a:r>
          </a:p>
          <a:p>
            <a:pPr marL="0" indent="0">
              <a:buNone/>
            </a:pPr>
            <a:endParaRPr lang="en-US" dirty="0"/>
          </a:p>
          <a:p>
            <a:pPr marL="0" indent="0">
              <a:spcBef>
                <a:spcPts val="0"/>
              </a:spcBef>
              <a:buNone/>
            </a:pPr>
            <a:r>
              <a:rPr lang="en-US" sz="3800" dirty="0" smtClean="0"/>
              <a:t>Library of Congress Linked Data Service. About. Downloaded October 26,2014 </a:t>
            </a:r>
            <a:r>
              <a:rPr lang="en-US" sz="3800" dirty="0"/>
              <a:t>from </a:t>
            </a:r>
            <a:r>
              <a:rPr lang="en-US" sz="3800" dirty="0">
                <a:hlinkClick r:id="rId6"/>
              </a:rPr>
              <a:t>http://id.loc.gov/about</a:t>
            </a:r>
            <a:r>
              <a:rPr lang="en-US" sz="3800" dirty="0" smtClean="0">
                <a:hlinkClick r:id="rId6"/>
              </a:rPr>
              <a:t>/</a:t>
            </a:r>
            <a:r>
              <a:rPr lang="en-US" sz="3800" dirty="0" smtClean="0"/>
              <a:t>.</a:t>
            </a:r>
            <a:endParaRPr lang="en-US" sz="3800" dirty="0"/>
          </a:p>
        </p:txBody>
      </p:sp>
    </p:spTree>
    <p:extLst>
      <p:ext uri="{BB962C8B-B14F-4D97-AF65-F5344CB8AC3E}">
        <p14:creationId xmlns:p14="http://schemas.microsoft.com/office/powerpoint/2010/main" val="3180931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LIBRARY OF CONGRESS SCOPE Example</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The Library of Congress provides a scope statement, a disclaimer, and information about </a:t>
            </a:r>
            <a:r>
              <a:rPr lang="en-US" dirty="0"/>
              <a:t>its vocabulary terminology </a:t>
            </a:r>
            <a:r>
              <a:rPr lang="en-US" dirty="0" smtClean="0"/>
              <a:t>system on its Library </a:t>
            </a:r>
            <a:r>
              <a:rPr lang="en-US" dirty="0"/>
              <a:t>of Congress Linked Data </a:t>
            </a:r>
            <a:r>
              <a:rPr lang="en-US" dirty="0" smtClean="0"/>
              <a:t>Service about page:</a:t>
            </a:r>
          </a:p>
          <a:p>
            <a:pPr marL="0" indent="0">
              <a:buNone/>
            </a:pPr>
            <a:endParaRPr lang="en-US" dirty="0"/>
          </a:p>
          <a:p>
            <a:pPr marL="0" indent="0">
              <a:buNone/>
            </a:pPr>
            <a:r>
              <a:rPr lang="en-US" dirty="0">
                <a:hlinkClick r:id="rId2"/>
              </a:rPr>
              <a:t>http</a:t>
            </a:r>
            <a:r>
              <a:rPr lang="en-US" dirty="0" smtClean="0">
                <a:hlinkClick r:id="rId2"/>
              </a:rPr>
              <a:t>://id.loc.gov/about/</a:t>
            </a:r>
            <a:endParaRPr lang="en-US" dirty="0" smtClean="0"/>
          </a:p>
          <a:p>
            <a:pPr marL="0" indent="0">
              <a:buNone/>
            </a:pPr>
            <a:endParaRPr lang="en-US" dirty="0"/>
          </a:p>
          <a:p>
            <a:pPr marL="0" indent="0">
              <a:spcBef>
                <a:spcPts val="0"/>
              </a:spcBef>
              <a:buNone/>
            </a:pPr>
            <a:r>
              <a:rPr lang="en-US" sz="1800" dirty="0" smtClean="0"/>
              <a:t>Library of Congress Linked Data Service. About. Downloaded October 26,2014 </a:t>
            </a:r>
            <a:r>
              <a:rPr lang="en-US" sz="1800" dirty="0"/>
              <a:t>from </a:t>
            </a:r>
            <a:r>
              <a:rPr lang="en-US" sz="1800" dirty="0">
                <a:hlinkClick r:id="rId2"/>
              </a:rPr>
              <a:t>http://id.loc.gov/about</a:t>
            </a:r>
            <a:r>
              <a:rPr lang="en-US" sz="1800" dirty="0" smtClean="0">
                <a:hlinkClick r:id="rId2"/>
              </a:rPr>
              <a:t>/</a:t>
            </a:r>
            <a:r>
              <a:rPr lang="en-US" sz="1800" dirty="0" smtClean="0"/>
              <a:t>.</a:t>
            </a:r>
            <a:endParaRPr lang="en-US" sz="1800" dirty="0"/>
          </a:p>
        </p:txBody>
      </p:sp>
    </p:spTree>
    <p:extLst>
      <p:ext uri="{BB962C8B-B14F-4D97-AF65-F5344CB8AC3E}">
        <p14:creationId xmlns:p14="http://schemas.microsoft.com/office/powerpoint/2010/main" val="2973400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Minting </a:t>
            </a:r>
            <a:r>
              <a:rPr lang="en-US" dirty="0" err="1" smtClean="0">
                <a:solidFill>
                  <a:schemeClr val="accent2"/>
                </a:solidFill>
              </a:rPr>
              <a:t>uri</a:t>
            </a:r>
            <a:r>
              <a:rPr lang="en-US" cap="small" dirty="0" err="1" smtClean="0">
                <a:solidFill>
                  <a:schemeClr val="accent2"/>
                </a:solidFill>
              </a:rPr>
              <a:t>s</a:t>
            </a:r>
            <a:r>
              <a:rPr lang="en-US" dirty="0" smtClean="0">
                <a:solidFill>
                  <a:schemeClr val="accent2"/>
                </a:solidFill>
              </a:rPr>
              <a:t>/iri</a:t>
            </a:r>
            <a:r>
              <a:rPr lang="en-US" cap="small" dirty="0" smtClean="0">
                <a:solidFill>
                  <a:schemeClr val="accent2"/>
                </a:solidFill>
              </a:rPr>
              <a:t>s</a:t>
            </a:r>
            <a:endParaRPr lang="en-US" cap="small" dirty="0">
              <a:solidFill>
                <a:schemeClr val="accent2"/>
              </a:solidFill>
            </a:endParaRPr>
          </a:p>
        </p:txBody>
      </p:sp>
      <p:sp>
        <p:nvSpPr>
          <p:cNvPr id="3" name="Content Placeholder 2"/>
          <p:cNvSpPr>
            <a:spLocks noGrp="1"/>
          </p:cNvSpPr>
          <p:nvPr>
            <p:ph idx="1"/>
          </p:nvPr>
        </p:nvSpPr>
        <p:spPr>
          <a:xfrm>
            <a:off x="304800" y="1447800"/>
            <a:ext cx="8686800" cy="5405437"/>
          </a:xfrm>
        </p:spPr>
        <p:txBody>
          <a:bodyPr>
            <a:normAutofit fontScale="92500" lnSpcReduction="10000"/>
          </a:bodyPr>
          <a:lstStyle/>
          <a:p>
            <a:pPr marL="0" indent="0">
              <a:buNone/>
            </a:pPr>
            <a:r>
              <a:rPr lang="en-US" dirty="0" smtClean="0"/>
              <a:t>URIs/IRIs </a:t>
            </a:r>
            <a:r>
              <a:rPr lang="en-US" dirty="0"/>
              <a:t>should be used as names for things that feature in </a:t>
            </a:r>
            <a:r>
              <a:rPr lang="en-US" dirty="0" smtClean="0"/>
              <a:t>a </a:t>
            </a:r>
            <a:r>
              <a:rPr lang="en-US" dirty="0"/>
              <a:t>data set. </a:t>
            </a:r>
            <a:r>
              <a:rPr lang="en-US" dirty="0" smtClean="0"/>
              <a:t>This entails:</a:t>
            </a:r>
          </a:p>
          <a:p>
            <a:pPr>
              <a:buFont typeface="Wingdings 2" panose="05020102010507070707" pitchFamily="18" charset="2"/>
              <a:buChar char="P"/>
            </a:pPr>
            <a:r>
              <a:rPr lang="en-US" dirty="0" smtClean="0"/>
              <a:t>A data publisher chooses part of an http:// namespace the publisher controls;</a:t>
            </a:r>
          </a:p>
          <a:p>
            <a:pPr>
              <a:buFont typeface="Wingdings 2" panose="05020102010507070707" pitchFamily="18" charset="2"/>
              <a:buChar char="P"/>
            </a:pPr>
            <a:r>
              <a:rPr lang="en-US" dirty="0"/>
              <a:t>B</a:t>
            </a:r>
            <a:r>
              <a:rPr lang="en-US" dirty="0" smtClean="0"/>
              <a:t>y virtue of owning the domain name, running a Web server at that location; and</a:t>
            </a:r>
          </a:p>
          <a:p>
            <a:pPr>
              <a:buFont typeface="Wingdings 2" panose="05020102010507070707" pitchFamily="18" charset="2"/>
              <a:buChar char="P"/>
            </a:pPr>
            <a:r>
              <a:rPr lang="en-US" dirty="0" smtClean="0"/>
              <a:t>Minting URIs in this namespace to identify the things in the data set.</a:t>
            </a:r>
          </a:p>
          <a:p>
            <a:pPr marL="0" indent="0">
              <a:buNone/>
            </a:pPr>
            <a:endParaRPr lang="en-US" sz="1100" dirty="0" smtClean="0"/>
          </a:p>
          <a:p>
            <a:pPr marL="0" indent="0">
              <a:buNone/>
            </a:pPr>
            <a:r>
              <a:rPr lang="en-US" sz="2100" dirty="0"/>
              <a:t>Heath, Tom and </a:t>
            </a:r>
            <a:r>
              <a:rPr lang="en-US" sz="2100" dirty="0" err="1"/>
              <a:t>Bizer</a:t>
            </a:r>
            <a:r>
              <a:rPr lang="en-US" sz="2100" dirty="0"/>
              <a:t>, Christian. (2011). </a:t>
            </a:r>
            <a:r>
              <a:rPr lang="en-US" sz="2100" i="1" dirty="0"/>
              <a:t>Linked Data: Evolving the Web into a Global Data Space</a:t>
            </a:r>
            <a:r>
              <a:rPr lang="en-US" sz="2100" dirty="0"/>
              <a:t> (1st edition). Synthesis Lectures on the Semantic Web: Theory and Technology, 1:1, 1-136. Morgan &amp; </a:t>
            </a:r>
            <a:r>
              <a:rPr lang="en-US" sz="2100" dirty="0" err="1"/>
              <a:t>Claypoo</a:t>
            </a:r>
            <a:r>
              <a:rPr lang="en-US" sz="2100" dirty="0"/>
              <a:t>., Downloaded October 25, 2014 from: </a:t>
            </a:r>
            <a:r>
              <a:rPr lang="en-US" sz="2100" dirty="0">
                <a:hlinkClick r:id="rId3"/>
              </a:rPr>
              <a:t>http://linkeddatabook.com/editions/1.0/</a:t>
            </a:r>
            <a:r>
              <a:rPr lang="en-US" sz="2100" dirty="0"/>
              <a:t>.</a:t>
            </a:r>
          </a:p>
          <a:p>
            <a:pPr marL="0" indent="0">
              <a:buNone/>
            </a:pPr>
            <a:endParaRPr lang="en-US" dirty="0"/>
          </a:p>
        </p:txBody>
      </p:sp>
    </p:spTree>
    <p:extLst>
      <p:ext uri="{BB962C8B-B14F-4D97-AF65-F5344CB8AC3E}">
        <p14:creationId xmlns:p14="http://schemas.microsoft.com/office/powerpoint/2010/main" val="3746826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Minting </a:t>
            </a:r>
            <a:r>
              <a:rPr lang="en-US" dirty="0" err="1" smtClean="0">
                <a:solidFill>
                  <a:schemeClr val="accent2"/>
                </a:solidFill>
              </a:rPr>
              <a:t>uri</a:t>
            </a:r>
            <a:r>
              <a:rPr lang="en-US" cap="small" dirty="0" err="1" smtClean="0">
                <a:solidFill>
                  <a:schemeClr val="accent2"/>
                </a:solidFill>
              </a:rPr>
              <a:t>s</a:t>
            </a:r>
            <a:r>
              <a:rPr lang="en-US" dirty="0" smtClean="0">
                <a:solidFill>
                  <a:schemeClr val="accent2"/>
                </a:solidFill>
              </a:rPr>
              <a:t>/iri</a:t>
            </a:r>
            <a:r>
              <a:rPr lang="en-US" cap="small" dirty="0" smtClean="0">
                <a:solidFill>
                  <a:schemeClr val="accent2"/>
                </a:solidFill>
              </a:rPr>
              <a:t>s</a:t>
            </a:r>
            <a:endParaRPr lang="en-US" cap="small" dirty="0">
              <a:solidFill>
                <a:schemeClr val="accent2"/>
              </a:solidFill>
            </a:endParaRPr>
          </a:p>
        </p:txBody>
      </p:sp>
      <p:sp>
        <p:nvSpPr>
          <p:cNvPr id="3" name="Content Placeholder 2"/>
          <p:cNvSpPr>
            <a:spLocks noGrp="1"/>
          </p:cNvSpPr>
          <p:nvPr>
            <p:ph idx="1"/>
          </p:nvPr>
        </p:nvSpPr>
        <p:spPr>
          <a:xfrm>
            <a:off x="304800" y="1447800"/>
            <a:ext cx="8686800" cy="5405437"/>
          </a:xfrm>
        </p:spPr>
        <p:txBody>
          <a:bodyPr>
            <a:normAutofit fontScale="92500" lnSpcReduction="10000"/>
          </a:bodyPr>
          <a:lstStyle/>
          <a:p>
            <a:pPr marL="0" indent="0">
              <a:buNone/>
            </a:pPr>
            <a:r>
              <a:rPr lang="en-US" sz="2800" dirty="0" smtClean="0"/>
              <a:t>Each entity represented in a data set will likely lead to the minting of at least three URIs/IRIs:</a:t>
            </a:r>
          </a:p>
          <a:p>
            <a:pPr marL="514350" indent="-514350">
              <a:buFont typeface="+mj-lt"/>
              <a:buAutoNum type="arabicPeriod"/>
            </a:pPr>
            <a:r>
              <a:rPr lang="en-US" sz="2800" dirty="0" smtClean="0"/>
              <a:t>A URI/IRI for the real-world object itself;</a:t>
            </a:r>
          </a:p>
          <a:p>
            <a:pPr marL="514350" indent="-514350">
              <a:buFont typeface="+mj-lt"/>
              <a:buAutoNum type="arabicPeriod"/>
            </a:pPr>
            <a:r>
              <a:rPr lang="en-US" sz="2800" dirty="0" smtClean="0"/>
              <a:t>A URI/IRI for a related information resource that describes the real-world object and has an HTML representation; and</a:t>
            </a:r>
          </a:p>
          <a:p>
            <a:pPr marL="514350" indent="-514350">
              <a:buFont typeface="+mj-lt"/>
              <a:buAutoNum type="arabicPeriod"/>
            </a:pPr>
            <a:r>
              <a:rPr lang="en-US" sz="2800" dirty="0" smtClean="0"/>
              <a:t>A URI/IRI for a related information resource that describes the real-world object and has an RDF/XML representation.</a:t>
            </a:r>
          </a:p>
          <a:p>
            <a:pPr marL="0" indent="0">
              <a:buNone/>
            </a:pPr>
            <a:endParaRPr lang="en-US" sz="2800" dirty="0" smtClean="0"/>
          </a:p>
          <a:p>
            <a:pPr marL="0" indent="0">
              <a:buNone/>
            </a:pPr>
            <a:r>
              <a:rPr lang="en-US" sz="2100" dirty="0"/>
              <a:t>Heath, Tom and </a:t>
            </a:r>
            <a:r>
              <a:rPr lang="en-US" sz="2100" dirty="0" err="1"/>
              <a:t>Bizer</a:t>
            </a:r>
            <a:r>
              <a:rPr lang="en-US" sz="2100" dirty="0"/>
              <a:t>, Christian. (2011). </a:t>
            </a:r>
            <a:r>
              <a:rPr lang="en-US" sz="2100" i="1" dirty="0"/>
              <a:t>Linked Data: Evolving the Web into a Global Data Space</a:t>
            </a:r>
            <a:r>
              <a:rPr lang="en-US" sz="2100" dirty="0"/>
              <a:t> (1st edition). Synthesis Lectures on the Semantic Web: Theory and Technology, 1:1, 1-136. Morgan &amp; </a:t>
            </a:r>
            <a:r>
              <a:rPr lang="en-US" sz="2100" dirty="0" err="1"/>
              <a:t>Claypoo</a:t>
            </a:r>
            <a:r>
              <a:rPr lang="en-US" sz="2100" dirty="0"/>
              <a:t>., Downloaded October 25, 2014 from: </a:t>
            </a:r>
            <a:r>
              <a:rPr lang="en-US" sz="2100" dirty="0">
                <a:hlinkClick r:id="rId3"/>
              </a:rPr>
              <a:t>http://linkeddatabook.com/editions/1.0/</a:t>
            </a:r>
            <a:r>
              <a:rPr lang="en-US" sz="2100" dirty="0"/>
              <a:t>.</a:t>
            </a:r>
          </a:p>
          <a:p>
            <a:pPr marL="0" indent="0">
              <a:buNone/>
            </a:pPr>
            <a:endParaRPr lang="en-US" dirty="0"/>
          </a:p>
        </p:txBody>
      </p:sp>
    </p:spTree>
    <p:extLst>
      <p:ext uri="{BB962C8B-B14F-4D97-AF65-F5344CB8AC3E}">
        <p14:creationId xmlns:p14="http://schemas.microsoft.com/office/powerpoint/2010/main" val="1358280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LINKED DATA PRINCIPLES</a:t>
            </a:r>
            <a:endParaRPr lang="en-US" dirty="0">
              <a:solidFill>
                <a:schemeClr val="accent2"/>
              </a:solidFill>
            </a:endParaRPr>
          </a:p>
        </p:txBody>
      </p:sp>
      <p:sp>
        <p:nvSpPr>
          <p:cNvPr id="3" name="Content Placeholder 2"/>
          <p:cNvSpPr>
            <a:spLocks noGrp="1"/>
          </p:cNvSpPr>
          <p:nvPr>
            <p:ph idx="1"/>
          </p:nvPr>
        </p:nvSpPr>
        <p:spPr>
          <a:xfrm>
            <a:off x="304800" y="1554162"/>
            <a:ext cx="8686800" cy="4846638"/>
          </a:xfrm>
        </p:spPr>
        <p:txBody>
          <a:bodyPr>
            <a:normAutofit fontScale="77500" lnSpcReduction="20000"/>
          </a:bodyPr>
          <a:lstStyle/>
          <a:p>
            <a:pPr marL="0" indent="0">
              <a:buNone/>
            </a:pPr>
            <a:r>
              <a:rPr lang="en-US" dirty="0"/>
              <a:t>The four Linked Data Principles as set out by Berners-Lee in his Linked Data </a:t>
            </a:r>
            <a:r>
              <a:rPr lang="en-US" dirty="0" smtClean="0"/>
              <a:t>Design Note </a:t>
            </a:r>
            <a:r>
              <a:rPr lang="en-US" dirty="0"/>
              <a:t>(Berners-Lee, 2006) are as follows</a:t>
            </a:r>
            <a:r>
              <a:rPr lang="en-US" dirty="0" smtClean="0"/>
              <a:t>:</a:t>
            </a:r>
          </a:p>
          <a:p>
            <a:pPr marL="0" indent="0">
              <a:buNone/>
            </a:pPr>
            <a:endParaRPr lang="en-US" dirty="0"/>
          </a:p>
          <a:p>
            <a:pPr marL="0" indent="0">
              <a:buNone/>
            </a:pPr>
            <a:r>
              <a:rPr lang="en-US" dirty="0"/>
              <a:t>1. Use Uniform Resource Identifiers (URIs) as names for things</a:t>
            </a:r>
            <a:r>
              <a:rPr lang="en-US" dirty="0" smtClean="0"/>
              <a:t>.</a:t>
            </a:r>
            <a:br>
              <a:rPr lang="en-US" dirty="0" smtClean="0"/>
            </a:br>
            <a:endParaRPr lang="en-US" dirty="0"/>
          </a:p>
          <a:p>
            <a:pPr marL="0" indent="0">
              <a:buNone/>
            </a:pPr>
            <a:r>
              <a:rPr lang="en-US" dirty="0"/>
              <a:t>2. Use Hypertext Transfer Protocol (HTTP) URIs so that people can look </a:t>
            </a:r>
            <a:r>
              <a:rPr lang="en-US" dirty="0" err="1" smtClean="0"/>
              <a:t>upthose</a:t>
            </a:r>
            <a:r>
              <a:rPr lang="en-US" dirty="0" smtClean="0"/>
              <a:t> </a:t>
            </a:r>
            <a:r>
              <a:rPr lang="en-US" dirty="0"/>
              <a:t>names</a:t>
            </a:r>
            <a:r>
              <a:rPr lang="en-US" dirty="0" smtClean="0"/>
              <a:t>.</a:t>
            </a:r>
          </a:p>
          <a:p>
            <a:pPr marL="0" indent="0">
              <a:buNone/>
            </a:pPr>
            <a:endParaRPr lang="en-US" dirty="0"/>
          </a:p>
          <a:p>
            <a:pPr marL="0" indent="0">
              <a:buNone/>
            </a:pPr>
            <a:r>
              <a:rPr lang="en-US" dirty="0"/>
              <a:t>3. When someone looks up a URI, provide useful information, using the </a:t>
            </a:r>
            <a:r>
              <a:rPr lang="en-US" dirty="0" smtClean="0"/>
              <a:t>standards (RDF</a:t>
            </a:r>
            <a:r>
              <a:rPr lang="en-US" dirty="0"/>
              <a:t>, SPARQL</a:t>
            </a:r>
            <a:r>
              <a:rPr lang="en-US" dirty="0" smtClean="0"/>
              <a:t>).</a:t>
            </a:r>
          </a:p>
          <a:p>
            <a:pPr marL="0" indent="0">
              <a:buNone/>
            </a:pPr>
            <a:endParaRPr lang="en-US" dirty="0"/>
          </a:p>
          <a:p>
            <a:pPr marL="0" indent="0">
              <a:buNone/>
            </a:pPr>
            <a:r>
              <a:rPr lang="en-US" dirty="0"/>
              <a:t>4. Include links to other URIs so that they can discover more things.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Minting </a:t>
            </a:r>
            <a:r>
              <a:rPr lang="en-US" dirty="0" err="1" smtClean="0">
                <a:solidFill>
                  <a:schemeClr val="accent2"/>
                </a:solidFill>
              </a:rPr>
              <a:t>uri</a:t>
            </a:r>
            <a:r>
              <a:rPr lang="en-US" cap="small" dirty="0" err="1" smtClean="0">
                <a:solidFill>
                  <a:schemeClr val="accent2"/>
                </a:solidFill>
              </a:rPr>
              <a:t>s</a:t>
            </a:r>
            <a:r>
              <a:rPr lang="en-US" dirty="0" smtClean="0">
                <a:solidFill>
                  <a:schemeClr val="accent2"/>
                </a:solidFill>
              </a:rPr>
              <a:t>/iri</a:t>
            </a:r>
            <a:r>
              <a:rPr lang="en-US" cap="small" dirty="0" smtClean="0">
                <a:solidFill>
                  <a:schemeClr val="accent2"/>
                </a:solidFill>
              </a:rPr>
              <a:t>s</a:t>
            </a:r>
            <a:endParaRPr lang="en-US" cap="small" dirty="0">
              <a:solidFill>
                <a:schemeClr val="accent2"/>
              </a:solidFill>
            </a:endParaRPr>
          </a:p>
        </p:txBody>
      </p:sp>
      <p:sp>
        <p:nvSpPr>
          <p:cNvPr id="3" name="Content Placeholder 2"/>
          <p:cNvSpPr>
            <a:spLocks noGrp="1"/>
          </p:cNvSpPr>
          <p:nvPr>
            <p:ph idx="1"/>
          </p:nvPr>
        </p:nvSpPr>
        <p:spPr>
          <a:xfrm>
            <a:off x="304800" y="1447800"/>
            <a:ext cx="8686800" cy="5405437"/>
          </a:xfrm>
        </p:spPr>
        <p:txBody>
          <a:bodyPr>
            <a:normAutofit/>
          </a:bodyPr>
          <a:lstStyle/>
          <a:p>
            <a:pPr marL="0" indent="0">
              <a:buNone/>
            </a:pPr>
            <a:r>
              <a:rPr lang="en-US" sz="2800" dirty="0" smtClean="0"/>
              <a:t>Examples of common syntactic forms for these URIs/IRIs using </a:t>
            </a:r>
            <a:r>
              <a:rPr lang="en-US" sz="2800" dirty="0" err="1" smtClean="0"/>
              <a:t>DBpedia</a:t>
            </a:r>
            <a:r>
              <a:rPr lang="en-US" sz="2800" dirty="0" smtClean="0"/>
              <a:t>:</a:t>
            </a:r>
          </a:p>
          <a:p>
            <a:pPr marL="514350" indent="-514350">
              <a:buFont typeface="+mj-lt"/>
              <a:buAutoNum type="arabicPeriod"/>
            </a:pPr>
            <a:r>
              <a:rPr lang="en-US" sz="2800" dirty="0"/>
              <a:t>http://</a:t>
            </a:r>
            <a:r>
              <a:rPr lang="en-US" sz="2800" dirty="0" smtClean="0"/>
              <a:t>dbpedia.org/resource/Wildlife_photography</a:t>
            </a:r>
          </a:p>
          <a:p>
            <a:pPr marL="514350" indent="-514350">
              <a:buFont typeface="+mj-lt"/>
              <a:buAutoNum type="arabicPeriod"/>
            </a:pPr>
            <a:r>
              <a:rPr lang="en-US" sz="2800" dirty="0"/>
              <a:t>http://</a:t>
            </a:r>
            <a:r>
              <a:rPr lang="en-US" sz="2800" dirty="0" smtClean="0"/>
              <a:t>dbpedia.org/page/Wildlife_photography</a:t>
            </a:r>
          </a:p>
          <a:p>
            <a:pPr marL="514350" indent="-514350">
              <a:buFont typeface="+mj-lt"/>
              <a:buAutoNum type="arabicPeriod"/>
            </a:pPr>
            <a:r>
              <a:rPr lang="en-US" sz="2800" dirty="0"/>
              <a:t>http://</a:t>
            </a:r>
            <a:r>
              <a:rPr lang="en-US" sz="2800" dirty="0" smtClean="0"/>
              <a:t>dbpedia.org/data/Wildlife_photography</a:t>
            </a:r>
          </a:p>
          <a:p>
            <a:pPr marL="0" indent="0">
              <a:buNone/>
            </a:pPr>
            <a:endParaRPr lang="en-US" sz="2800" dirty="0" smtClean="0"/>
          </a:p>
          <a:p>
            <a:pPr marL="0" indent="0">
              <a:buNone/>
            </a:pPr>
            <a:r>
              <a:rPr lang="en-US" sz="2100" dirty="0"/>
              <a:t>Heath, Tom and </a:t>
            </a:r>
            <a:r>
              <a:rPr lang="en-US" sz="2100" dirty="0" err="1"/>
              <a:t>Bizer</a:t>
            </a:r>
            <a:r>
              <a:rPr lang="en-US" sz="2100" dirty="0"/>
              <a:t>, Christian. (2011). </a:t>
            </a:r>
            <a:r>
              <a:rPr lang="en-US" sz="2100" i="1" dirty="0"/>
              <a:t>Linked Data: Evolving the Web into a Global Data Space</a:t>
            </a:r>
            <a:r>
              <a:rPr lang="en-US" sz="2100" dirty="0"/>
              <a:t> (1st edition). Synthesis Lectures on the Semantic Web: Theory and Technology, 1:1, 1-136. Morgan &amp; </a:t>
            </a:r>
            <a:r>
              <a:rPr lang="en-US" sz="2100" dirty="0" err="1"/>
              <a:t>Claypoo</a:t>
            </a:r>
            <a:r>
              <a:rPr lang="en-US" sz="2100" dirty="0"/>
              <a:t>., Downloaded October 25, 2014 from: </a:t>
            </a:r>
            <a:r>
              <a:rPr lang="en-US" sz="2100" dirty="0">
                <a:hlinkClick r:id="rId3"/>
              </a:rPr>
              <a:t>http://linkeddatabook.com/editions/1.0/</a:t>
            </a:r>
            <a:r>
              <a:rPr lang="en-US" sz="2100" dirty="0"/>
              <a:t>.</a:t>
            </a:r>
          </a:p>
          <a:p>
            <a:pPr marL="0" indent="0">
              <a:buNone/>
            </a:pPr>
            <a:endParaRPr lang="en-US" dirty="0"/>
          </a:p>
        </p:txBody>
      </p:sp>
    </p:spTree>
    <p:extLst>
      <p:ext uri="{BB962C8B-B14F-4D97-AF65-F5344CB8AC3E}">
        <p14:creationId xmlns:p14="http://schemas.microsoft.com/office/powerpoint/2010/main" val="1651450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Alternate form for </a:t>
            </a:r>
            <a:r>
              <a:rPr lang="en-US" dirty="0" err="1" smtClean="0">
                <a:solidFill>
                  <a:schemeClr val="accent2"/>
                </a:solidFill>
              </a:rPr>
              <a:t>uri</a:t>
            </a:r>
            <a:r>
              <a:rPr lang="en-US" cap="small" dirty="0" err="1" smtClean="0">
                <a:solidFill>
                  <a:schemeClr val="accent2"/>
                </a:solidFill>
              </a:rPr>
              <a:t>s</a:t>
            </a:r>
            <a:r>
              <a:rPr lang="en-US" dirty="0" smtClean="0">
                <a:solidFill>
                  <a:schemeClr val="accent2"/>
                </a:solidFill>
              </a:rPr>
              <a:t>/iri</a:t>
            </a:r>
            <a:r>
              <a:rPr lang="en-US" cap="small" dirty="0" smtClean="0">
                <a:solidFill>
                  <a:schemeClr val="accent2"/>
                </a:solidFill>
              </a:rPr>
              <a:t>s</a:t>
            </a:r>
            <a:endParaRPr lang="en-US" cap="small"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An alternative form is:</a:t>
            </a:r>
          </a:p>
          <a:p>
            <a:pPr marL="514350" indent="-514350">
              <a:buFont typeface="+mj-lt"/>
              <a:buAutoNum type="arabicPeriod"/>
            </a:pPr>
            <a:r>
              <a:rPr lang="en-US" dirty="0"/>
              <a:t>http://</a:t>
            </a:r>
            <a:r>
              <a:rPr lang="en-US" dirty="0" smtClean="0"/>
              <a:t>id.biglynx.co.uk/dave-smith</a:t>
            </a:r>
          </a:p>
          <a:p>
            <a:pPr marL="514350" indent="-514350">
              <a:buFont typeface="+mj-lt"/>
              <a:buAutoNum type="arabicPeriod"/>
            </a:pPr>
            <a:r>
              <a:rPr lang="en-US" dirty="0"/>
              <a:t>http://</a:t>
            </a:r>
            <a:r>
              <a:rPr lang="en-US" dirty="0" smtClean="0"/>
              <a:t>pages.biglynx.co.uk/dave-smith</a:t>
            </a:r>
          </a:p>
          <a:p>
            <a:pPr marL="514350" indent="-514350">
              <a:buFont typeface="+mj-lt"/>
              <a:buAutoNum type="arabicPeriod"/>
            </a:pPr>
            <a:r>
              <a:rPr lang="en-US" dirty="0"/>
              <a:t>http://</a:t>
            </a:r>
            <a:r>
              <a:rPr lang="en-US" dirty="0" smtClean="0"/>
              <a:t>data.biglynx.co.uk/dave-smith</a:t>
            </a:r>
          </a:p>
          <a:p>
            <a:pPr marL="0" indent="0">
              <a:buNone/>
            </a:pPr>
            <a:endParaRPr lang="en-US" dirty="0"/>
          </a:p>
          <a:p>
            <a:pPr marL="0" indent="0">
              <a:buNone/>
            </a:pPr>
            <a:r>
              <a:rPr lang="en-US" sz="2100" dirty="0"/>
              <a:t>Heath, Tom and </a:t>
            </a:r>
            <a:r>
              <a:rPr lang="en-US" sz="2100" dirty="0" err="1"/>
              <a:t>Bizer</a:t>
            </a:r>
            <a:r>
              <a:rPr lang="en-US" sz="2100" dirty="0"/>
              <a:t>, Christian. (2011). </a:t>
            </a:r>
            <a:r>
              <a:rPr lang="en-US" sz="2100" i="1" dirty="0"/>
              <a:t>Linked Data: Evolving the Web into a Global Data Space</a:t>
            </a:r>
            <a:r>
              <a:rPr lang="en-US" sz="2100" dirty="0"/>
              <a:t> (1st edition). Synthesis Lectures on the Semantic Web: Theory and Technology, 1:1, 1-136. Morgan &amp; </a:t>
            </a:r>
            <a:r>
              <a:rPr lang="en-US" sz="2100" dirty="0" err="1"/>
              <a:t>Claypoo</a:t>
            </a:r>
            <a:r>
              <a:rPr lang="en-US" sz="2100" dirty="0"/>
              <a:t>., Downloaded October 25, 2014 from: </a:t>
            </a:r>
            <a:r>
              <a:rPr lang="en-US" sz="2100" dirty="0">
                <a:hlinkClick r:id="rId3"/>
              </a:rPr>
              <a:t>http://linkeddatabook.com/editions/1.0/</a:t>
            </a:r>
            <a:r>
              <a:rPr lang="en-US" sz="2100" dirty="0"/>
              <a:t>.</a:t>
            </a:r>
          </a:p>
          <a:p>
            <a:pPr marL="0" indent="0">
              <a:buNone/>
            </a:pPr>
            <a:endParaRPr lang="en-US" dirty="0"/>
          </a:p>
        </p:txBody>
      </p:sp>
    </p:spTree>
    <p:extLst>
      <p:ext uri="{BB962C8B-B14F-4D97-AF65-F5344CB8AC3E}">
        <p14:creationId xmlns:p14="http://schemas.microsoft.com/office/powerpoint/2010/main" val="1087830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IRI normalization</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t>Interoperability problems can be avoided by minting only IRIs that are normalized according to</a:t>
            </a:r>
          </a:p>
          <a:p>
            <a:pPr marL="0" indent="0">
              <a:spcBef>
                <a:spcPts val="0"/>
              </a:spcBef>
              <a:buNone/>
            </a:pPr>
            <a:r>
              <a:rPr lang="en-US" dirty="0">
                <a:hlinkClick r:id="rId2"/>
              </a:rPr>
              <a:t>Section 5</a:t>
            </a:r>
            <a:r>
              <a:rPr lang="en-US" dirty="0"/>
              <a:t> of [</a:t>
            </a:r>
            <a:r>
              <a:rPr lang="en-US" i="1" dirty="0">
                <a:hlinkClick r:id="rId3"/>
              </a:rPr>
              <a:t>RFC3987</a:t>
            </a:r>
            <a:r>
              <a:rPr lang="en-US" dirty="0"/>
              <a:t>].</a:t>
            </a:r>
            <a:r>
              <a:rPr lang="en-US" dirty="0" smtClean="0"/>
              <a:t> </a:t>
            </a:r>
          </a:p>
          <a:p>
            <a:pPr marL="0" indent="0">
              <a:spcBef>
                <a:spcPts val="0"/>
              </a:spcBef>
              <a:buNone/>
            </a:pPr>
            <a:endParaRPr lang="en-US" dirty="0"/>
          </a:p>
          <a:p>
            <a:pPr marL="0" indent="0">
              <a:spcBef>
                <a:spcPts val="0"/>
              </a:spcBef>
              <a:buNone/>
            </a:pPr>
            <a:endParaRPr lang="en-US" dirty="0" smtClean="0"/>
          </a:p>
          <a:p>
            <a:pPr marL="0" indent="0">
              <a:spcBef>
                <a:spcPts val="0"/>
              </a:spcBef>
              <a:buNone/>
            </a:pPr>
            <a:r>
              <a:rPr lang="en-US" sz="1800" dirty="0">
                <a:solidFill>
                  <a:schemeClr val="accent4">
                    <a:lumMod val="50000"/>
                  </a:schemeClr>
                </a:solidFill>
              </a:rPr>
              <a:t>W3C. (2014, February 25). </a:t>
            </a:r>
            <a:r>
              <a:rPr lang="en-US" sz="1800" i="1" dirty="0"/>
              <a:t>RDF 1.1 Concepts and Abstract Syntax</a:t>
            </a:r>
            <a:r>
              <a:rPr lang="en-US" sz="1800" dirty="0"/>
              <a:t>. </a:t>
            </a:r>
            <a:r>
              <a:rPr lang="en-US" sz="1800" dirty="0" err="1"/>
              <a:t>Cyganiak</a:t>
            </a:r>
            <a:r>
              <a:rPr lang="en-US" sz="1800" dirty="0"/>
              <a:t>, Richard, Wood, David, and </a:t>
            </a:r>
            <a:r>
              <a:rPr lang="en-US" sz="1800" dirty="0" err="1"/>
              <a:t>Lanthaler</a:t>
            </a:r>
            <a:r>
              <a:rPr lang="en-US" sz="1800" dirty="0"/>
              <a:t>, Markus (editors). Downloaded September 28, 2014 from </a:t>
            </a:r>
            <a:r>
              <a:rPr lang="en-US" sz="1800" dirty="0">
                <a:hlinkClick r:id="rId4"/>
              </a:rPr>
              <a:t>http://www.w3.org/TR/rdf11-concepts/</a:t>
            </a:r>
            <a:r>
              <a:rPr lang="en-US" sz="1800" dirty="0"/>
              <a:t> .</a:t>
            </a:r>
            <a:endParaRPr lang="en-US" sz="1800" i="1" dirty="0"/>
          </a:p>
          <a:p>
            <a:pPr marL="0" indent="0">
              <a:spcBef>
                <a:spcPts val="0"/>
              </a:spcBef>
              <a:buNone/>
            </a:pPr>
            <a:endParaRPr lang="en-US" dirty="0"/>
          </a:p>
        </p:txBody>
      </p:sp>
    </p:spTree>
    <p:extLst>
      <p:ext uri="{BB962C8B-B14F-4D97-AF65-F5344CB8AC3E}">
        <p14:creationId xmlns:p14="http://schemas.microsoft.com/office/powerpoint/2010/main" val="2889107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Non-</a:t>
            </a:r>
            <a:r>
              <a:rPr lang="en-US" dirty="0" err="1" smtClean="0">
                <a:solidFill>
                  <a:schemeClr val="accent2"/>
                </a:solidFill>
              </a:rPr>
              <a:t>normalizaed</a:t>
            </a:r>
            <a:r>
              <a:rPr lang="en-US" dirty="0" smtClean="0">
                <a:solidFill>
                  <a:schemeClr val="accent2"/>
                </a:solidFill>
              </a:rPr>
              <a:t> </a:t>
            </a:r>
            <a:r>
              <a:rPr lang="en-US" dirty="0" err="1" smtClean="0">
                <a:solidFill>
                  <a:schemeClr val="accent2"/>
                </a:solidFill>
              </a:rPr>
              <a:t>iri</a:t>
            </a:r>
            <a:r>
              <a:rPr lang="en-US" dirty="0" smtClean="0">
                <a:solidFill>
                  <a:schemeClr val="accent2"/>
                </a:solidFill>
              </a:rPr>
              <a:t> forms to avoid</a:t>
            </a:r>
            <a:endParaRPr lang="en-US" dirty="0">
              <a:solidFill>
                <a:schemeClr val="accent2"/>
              </a:solidFill>
            </a:endParaRPr>
          </a:p>
        </p:txBody>
      </p:sp>
      <p:sp>
        <p:nvSpPr>
          <p:cNvPr id="3" name="Content Placeholder 2"/>
          <p:cNvSpPr>
            <a:spLocks noGrp="1"/>
          </p:cNvSpPr>
          <p:nvPr>
            <p:ph idx="1"/>
          </p:nvPr>
        </p:nvSpPr>
        <p:spPr/>
        <p:txBody>
          <a:bodyPr/>
          <a:lstStyle/>
          <a:p>
            <a:pPr marL="0" indent="0">
              <a:spcBef>
                <a:spcPts val="0"/>
              </a:spcBef>
              <a:buNone/>
            </a:pPr>
            <a:r>
              <a:rPr lang="en-US" dirty="0" smtClean="0"/>
              <a:t>It is best to avoid these non-normalized IRI forms:</a:t>
            </a:r>
          </a:p>
          <a:p>
            <a:pPr>
              <a:spcBef>
                <a:spcPts val="0"/>
              </a:spcBef>
              <a:buFont typeface="Wingdings" panose="05000000000000000000" pitchFamily="2" charset="2"/>
              <a:buChar char="ü"/>
            </a:pPr>
            <a:r>
              <a:rPr lang="en-US" dirty="0" smtClean="0"/>
              <a:t>Uppercase characters in scheme names and domain names</a:t>
            </a:r>
          </a:p>
          <a:p>
            <a:pPr>
              <a:spcBef>
                <a:spcPts val="0"/>
              </a:spcBef>
              <a:buFont typeface="Wingdings" panose="05000000000000000000" pitchFamily="2" charset="2"/>
              <a:buChar char="ü"/>
            </a:pPr>
            <a:r>
              <a:rPr lang="en-US" dirty="0" smtClean="0"/>
              <a:t>Percent-encoding of characters where it is not required by IRI syntax</a:t>
            </a:r>
          </a:p>
          <a:p>
            <a:pPr>
              <a:spcBef>
                <a:spcPts val="0"/>
              </a:spcBef>
              <a:buFont typeface="Wingdings" panose="05000000000000000000" pitchFamily="2" charset="2"/>
              <a:buChar char="ü"/>
            </a:pPr>
            <a:r>
              <a:rPr lang="en-US" dirty="0" smtClean="0"/>
              <a:t>Explicitly stated HTTP default port (http://example.com.80/); http://example.com/ is preferable</a:t>
            </a:r>
          </a:p>
          <a:p>
            <a:pPr>
              <a:spcBef>
                <a:spcPts val="0"/>
              </a:spcBef>
              <a:buFont typeface="Wingdings" panose="05000000000000000000" pitchFamily="2" charset="2"/>
              <a:buChar char="ü"/>
            </a:pPr>
            <a:endParaRPr lang="en-US" dirty="0"/>
          </a:p>
        </p:txBody>
      </p:sp>
    </p:spTree>
    <p:extLst>
      <p:ext uri="{BB962C8B-B14F-4D97-AF65-F5344CB8AC3E}">
        <p14:creationId xmlns:p14="http://schemas.microsoft.com/office/powerpoint/2010/main" val="4003595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Non-</a:t>
            </a:r>
            <a:r>
              <a:rPr lang="en-US" dirty="0" err="1" smtClean="0">
                <a:solidFill>
                  <a:schemeClr val="accent2"/>
                </a:solidFill>
              </a:rPr>
              <a:t>normalizaed</a:t>
            </a:r>
            <a:r>
              <a:rPr lang="en-US" dirty="0" smtClean="0">
                <a:solidFill>
                  <a:schemeClr val="accent2"/>
                </a:solidFill>
              </a:rPr>
              <a:t> </a:t>
            </a:r>
            <a:r>
              <a:rPr lang="en-US" dirty="0" err="1" smtClean="0">
                <a:solidFill>
                  <a:schemeClr val="accent2"/>
                </a:solidFill>
              </a:rPr>
              <a:t>iri</a:t>
            </a:r>
            <a:r>
              <a:rPr lang="en-US" dirty="0" smtClean="0">
                <a:solidFill>
                  <a:schemeClr val="accent2"/>
                </a:solidFill>
              </a:rPr>
              <a:t> forms to avoid</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lnSpcReduction="10000"/>
          </a:bodyPr>
          <a:lstStyle/>
          <a:p>
            <a:pPr>
              <a:spcBef>
                <a:spcPts val="0"/>
              </a:spcBef>
              <a:buFont typeface="Wingdings" panose="05000000000000000000" pitchFamily="2" charset="2"/>
              <a:buChar char="ü"/>
            </a:pPr>
            <a:r>
              <a:rPr lang="en-US" dirty="0" smtClean="0"/>
              <a:t>“/.” or “/../” in the path component of an IRI</a:t>
            </a:r>
          </a:p>
          <a:p>
            <a:pPr>
              <a:spcBef>
                <a:spcPts val="0"/>
              </a:spcBef>
              <a:buFont typeface="Wingdings" panose="05000000000000000000" pitchFamily="2" charset="2"/>
              <a:buChar char="ü"/>
            </a:pPr>
            <a:r>
              <a:rPr lang="en-US" dirty="0" smtClean="0"/>
              <a:t>Lowercase hexadecimal letters within percent-encoding triplets (“%3F” is </a:t>
            </a:r>
            <a:r>
              <a:rPr lang="en-US" dirty="0" err="1" smtClean="0"/>
              <a:t>perferable</a:t>
            </a:r>
            <a:r>
              <a:rPr lang="en-US" dirty="0" smtClean="0"/>
              <a:t> over “%3f”)</a:t>
            </a:r>
          </a:p>
          <a:p>
            <a:pPr>
              <a:spcBef>
                <a:spcPts val="0"/>
              </a:spcBef>
              <a:buFont typeface="Wingdings" panose="05000000000000000000" pitchFamily="2" charset="2"/>
              <a:buChar char="ü"/>
            </a:pPr>
            <a:r>
              <a:rPr lang="en-US" dirty="0" smtClean="0"/>
              <a:t>Punycode-encoding of Internationalized Domain Names in IRIs</a:t>
            </a:r>
          </a:p>
          <a:p>
            <a:pPr>
              <a:spcBef>
                <a:spcPts val="0"/>
              </a:spcBef>
              <a:buFont typeface="Wingdings" panose="05000000000000000000" pitchFamily="2" charset="2"/>
              <a:buChar char="ü"/>
            </a:pPr>
            <a:r>
              <a:rPr lang="en-US" dirty="0" smtClean="0"/>
              <a:t>IRIs that are </a:t>
            </a:r>
            <a:r>
              <a:rPr lang="en-US" dirty="0" smtClean="0">
                <a:hlinkClick r:id="rId3"/>
              </a:rPr>
              <a:t>Section </a:t>
            </a:r>
            <a:r>
              <a:rPr lang="en-US" dirty="0">
                <a:hlinkClick r:id="rId3"/>
              </a:rPr>
              <a:t>5</a:t>
            </a:r>
            <a:r>
              <a:rPr lang="en-US" dirty="0"/>
              <a:t> of [</a:t>
            </a:r>
            <a:r>
              <a:rPr lang="en-US" i="1" dirty="0">
                <a:hlinkClick r:id="rId4"/>
              </a:rPr>
              <a:t>RFC3987</a:t>
            </a:r>
            <a:r>
              <a:rPr lang="en-US" dirty="0"/>
              <a:t>]. </a:t>
            </a:r>
            <a:r>
              <a:rPr lang="en-US" dirty="0" smtClean="0"/>
              <a:t>not Unicode Normalization Form </a:t>
            </a:r>
            <a:r>
              <a:rPr lang="en-US" dirty="0"/>
              <a:t>C [</a:t>
            </a:r>
            <a:r>
              <a:rPr lang="en-US" i="1" dirty="0">
                <a:hlinkClick r:id="rId5"/>
              </a:rPr>
              <a:t>NFC</a:t>
            </a:r>
            <a:r>
              <a:rPr lang="en-US" dirty="0"/>
              <a:t>]</a:t>
            </a:r>
            <a:endParaRPr lang="en-US" dirty="0" smtClean="0"/>
          </a:p>
          <a:p>
            <a:pPr marL="0" indent="0">
              <a:spcBef>
                <a:spcPts val="0"/>
              </a:spcBef>
              <a:buNone/>
            </a:pPr>
            <a:endParaRPr lang="en-US" sz="1000" dirty="0" smtClean="0"/>
          </a:p>
          <a:p>
            <a:pPr marL="0" indent="0">
              <a:spcBef>
                <a:spcPts val="0"/>
              </a:spcBef>
              <a:buNone/>
            </a:pPr>
            <a:endParaRPr lang="en-US" sz="1000" dirty="0"/>
          </a:p>
          <a:p>
            <a:pPr marL="0" indent="0">
              <a:spcBef>
                <a:spcPts val="0"/>
              </a:spcBef>
              <a:buNone/>
            </a:pPr>
            <a:endParaRPr lang="en-US" sz="1000" dirty="0"/>
          </a:p>
          <a:p>
            <a:pPr marL="0" indent="0">
              <a:spcBef>
                <a:spcPts val="0"/>
              </a:spcBef>
              <a:buNone/>
            </a:pPr>
            <a:r>
              <a:rPr lang="en-US" sz="1900" dirty="0">
                <a:solidFill>
                  <a:schemeClr val="accent4">
                    <a:lumMod val="50000"/>
                  </a:schemeClr>
                </a:solidFill>
              </a:rPr>
              <a:t>W3C. (2014, February 25). </a:t>
            </a:r>
            <a:r>
              <a:rPr lang="en-US" sz="1900" i="1" dirty="0"/>
              <a:t>RDF 1.1 Concepts and Abstract Syntax</a:t>
            </a:r>
            <a:r>
              <a:rPr lang="en-US" sz="1900" dirty="0"/>
              <a:t>. </a:t>
            </a:r>
            <a:r>
              <a:rPr lang="en-US" sz="1900" dirty="0" err="1"/>
              <a:t>Cyganiak</a:t>
            </a:r>
            <a:r>
              <a:rPr lang="en-US" sz="1900" dirty="0"/>
              <a:t>, Richard, Wood, David, and </a:t>
            </a:r>
            <a:r>
              <a:rPr lang="en-US" sz="1900" dirty="0" err="1"/>
              <a:t>Lanthaler</a:t>
            </a:r>
            <a:r>
              <a:rPr lang="en-US" sz="1900" dirty="0"/>
              <a:t>, Markus (editors). Downloaded September 28, 2014 from </a:t>
            </a:r>
            <a:r>
              <a:rPr lang="en-US" sz="1900" dirty="0">
                <a:hlinkClick r:id="rId6"/>
              </a:rPr>
              <a:t>http://www.w3.org/TR/rdf11-concepts/</a:t>
            </a:r>
            <a:r>
              <a:rPr lang="en-US" sz="1900" dirty="0"/>
              <a:t> </a:t>
            </a:r>
            <a:r>
              <a:rPr lang="en-US" sz="1900" dirty="0" smtClean="0"/>
              <a:t>.</a:t>
            </a:r>
            <a:endParaRPr lang="en-US" sz="1900" i="1" dirty="0"/>
          </a:p>
        </p:txBody>
      </p:sp>
    </p:spTree>
    <p:extLst>
      <p:ext uri="{BB962C8B-B14F-4D97-AF65-F5344CB8AC3E}">
        <p14:creationId xmlns:p14="http://schemas.microsoft.com/office/powerpoint/2010/main" val="1014686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Using namespaces you do not control</a:t>
            </a:r>
            <a:endParaRPr lang="en-US" dirty="0">
              <a:solidFill>
                <a:schemeClr val="accent2"/>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Using URIs/IRIs for entities from an established domain has drawbacks. Only the domain owner:</a:t>
            </a:r>
          </a:p>
          <a:p>
            <a:pPr>
              <a:buFont typeface="Wingdings 2" panose="05020102010507070707" pitchFamily="18" charset="2"/>
              <a:buChar char="P"/>
            </a:pPr>
            <a:r>
              <a:rPr lang="en-US" dirty="0" smtClean="0"/>
              <a:t>Can make the URIs/IRIs dereferenceable</a:t>
            </a:r>
          </a:p>
          <a:p>
            <a:pPr>
              <a:buFont typeface="Wingdings 2" panose="05020102010507070707" pitchFamily="18" charset="2"/>
              <a:buChar char="P"/>
            </a:pPr>
            <a:r>
              <a:rPr lang="en-US" dirty="0" smtClean="0"/>
              <a:t>Control </a:t>
            </a:r>
            <a:r>
              <a:rPr lang="en-US" dirty="0"/>
              <a:t>what is returned when a</a:t>
            </a:r>
            <a:r>
              <a:rPr lang="en-US" dirty="0" smtClean="0"/>
              <a:t> URI/IRI </a:t>
            </a:r>
            <a:r>
              <a:rPr lang="en-US" dirty="0"/>
              <a:t>is </a:t>
            </a:r>
            <a:r>
              <a:rPr lang="en-US" dirty="0" smtClean="0"/>
              <a:t>dereferenced</a:t>
            </a:r>
          </a:p>
          <a:p>
            <a:pPr>
              <a:buFont typeface="Wingdings 2" panose="05020102010507070707" pitchFamily="18" charset="2"/>
              <a:buChar char="P"/>
            </a:pPr>
            <a:r>
              <a:rPr lang="en-US" dirty="0" smtClean="0"/>
              <a:t>Ensure the URI/IRI persists over time.</a:t>
            </a:r>
          </a:p>
          <a:p>
            <a:pPr>
              <a:buFont typeface="Wingdings 2" panose="05020102010507070707" pitchFamily="18" charset="2"/>
              <a:buChar char="P"/>
            </a:pPr>
            <a:endParaRPr lang="en-US" dirty="0"/>
          </a:p>
          <a:p>
            <a:pPr marL="0" indent="0">
              <a:buNone/>
            </a:pPr>
            <a:r>
              <a:rPr lang="en-US" sz="2100" dirty="0"/>
              <a:t>Heath, Tom and </a:t>
            </a:r>
            <a:r>
              <a:rPr lang="en-US" sz="2100" dirty="0" err="1"/>
              <a:t>Bizer</a:t>
            </a:r>
            <a:r>
              <a:rPr lang="en-US" sz="2100" dirty="0"/>
              <a:t>, Christian. (2011). </a:t>
            </a:r>
            <a:r>
              <a:rPr lang="en-US" sz="2100" i="1" dirty="0"/>
              <a:t>Linked Data: Evolving the Web into a Global Data Space</a:t>
            </a:r>
            <a:r>
              <a:rPr lang="en-US" sz="2100" dirty="0"/>
              <a:t> (1st edition). Synthesis Lectures on the Semantic Web: Theory and Technology, 1:1, 1-136. Morgan &amp; </a:t>
            </a:r>
            <a:r>
              <a:rPr lang="en-US" sz="2100" dirty="0" smtClean="0"/>
              <a:t>Claypool Downloaded October 25, </a:t>
            </a:r>
            <a:r>
              <a:rPr lang="en-US" sz="2100" dirty="0"/>
              <a:t>2014 from: </a:t>
            </a:r>
            <a:r>
              <a:rPr lang="en-US" sz="2100" dirty="0">
                <a:hlinkClick r:id="rId3"/>
              </a:rPr>
              <a:t>http://linkeddatabook.com/editions/1.0</a:t>
            </a:r>
            <a:r>
              <a:rPr lang="en-US" sz="2100" dirty="0" smtClean="0">
                <a:hlinkClick r:id="rId3"/>
              </a:rPr>
              <a:t>/</a:t>
            </a:r>
            <a:r>
              <a:rPr lang="en-US" sz="2100" dirty="0" smtClean="0"/>
              <a:t>.</a:t>
            </a:r>
            <a:endParaRPr lang="en-US" sz="2100"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5754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Provenance metadata</a:t>
            </a:r>
            <a:endParaRPr lang="en-US" dirty="0">
              <a:solidFill>
                <a:schemeClr val="accent2"/>
              </a:solidFill>
            </a:endParaRPr>
          </a:p>
        </p:txBody>
      </p:sp>
      <p:sp>
        <p:nvSpPr>
          <p:cNvPr id="3" name="Content Placeholder 2"/>
          <p:cNvSpPr>
            <a:spLocks noGrp="1"/>
          </p:cNvSpPr>
          <p:nvPr>
            <p:ph idx="1"/>
          </p:nvPr>
        </p:nvSpPr>
        <p:spPr>
          <a:xfrm>
            <a:off x="304800" y="1554162"/>
            <a:ext cx="8686800" cy="5303838"/>
          </a:xfrm>
        </p:spPr>
        <p:txBody>
          <a:bodyPr>
            <a:normAutofit lnSpcReduction="10000"/>
          </a:bodyPr>
          <a:lstStyle/>
          <a:p>
            <a:pPr marL="0" indent="0">
              <a:buNone/>
            </a:pPr>
            <a:r>
              <a:rPr lang="en-US" sz="2800" dirty="0"/>
              <a:t>The ability to track the origin of data is a key component in building trustworthy, reliable applications </a:t>
            </a:r>
            <a:r>
              <a:rPr lang="en-US" sz="2800" dirty="0">
                <a:hlinkClick r:id="rId3"/>
              </a:rPr>
              <a:t>[38]</a:t>
            </a:r>
            <a:r>
              <a:rPr lang="en-US" sz="2800" dirty="0"/>
              <a:t>. </a:t>
            </a:r>
            <a:r>
              <a:rPr lang="en-US" sz="2800" dirty="0" smtClean="0"/>
              <a:t>This is one of the principles of linked data.</a:t>
            </a:r>
          </a:p>
          <a:p>
            <a:pPr marL="0" indent="0">
              <a:buNone/>
            </a:pPr>
            <a:endParaRPr lang="en-US" sz="1100" dirty="0" smtClean="0"/>
          </a:p>
          <a:p>
            <a:pPr marL="0" indent="0">
              <a:buNone/>
            </a:pPr>
            <a:r>
              <a:rPr lang="en-US" sz="2800" dirty="0" smtClean="0"/>
              <a:t>It </a:t>
            </a:r>
            <a:r>
              <a:rPr lang="en-US" sz="2800" dirty="0"/>
              <a:t>is important to be able to track the origin of particular data fragments. Therefore, data sources should publish provenance meta data together with the data itself. Such meta data should be represented as RDF triples describing the document in which the original data is contained</a:t>
            </a:r>
            <a:r>
              <a:rPr lang="en-US" sz="2800" dirty="0" smtClean="0"/>
              <a:t>.</a:t>
            </a:r>
          </a:p>
          <a:p>
            <a:pPr marL="0" indent="0">
              <a:buNone/>
            </a:pPr>
            <a:endParaRPr lang="en-US" sz="1000" dirty="0" smtClean="0"/>
          </a:p>
          <a:p>
            <a:pPr marL="0" indent="0">
              <a:buNone/>
            </a:pPr>
            <a:r>
              <a:rPr lang="en-US" sz="1800" dirty="0" smtClean="0"/>
              <a:t>Heath</a:t>
            </a:r>
            <a:r>
              <a:rPr lang="en-US" sz="1800" dirty="0"/>
              <a:t>, Tom and </a:t>
            </a:r>
            <a:r>
              <a:rPr lang="en-US" sz="1800" dirty="0" err="1"/>
              <a:t>Bizer</a:t>
            </a:r>
            <a:r>
              <a:rPr lang="en-US" sz="1800" dirty="0"/>
              <a:t>, Christian. (2011). </a:t>
            </a:r>
            <a:r>
              <a:rPr lang="en-US" sz="1800" i="1" dirty="0"/>
              <a:t>Linked Data: Evolving the Web into a Global Data Space</a:t>
            </a:r>
            <a:r>
              <a:rPr lang="en-US" sz="1800" dirty="0"/>
              <a:t> (1st edition). Synthesis Lectures on the Semantic Web: Theory and Technology, 1:1, 1-136. Morgan &amp; Claypool Downloaded </a:t>
            </a:r>
            <a:r>
              <a:rPr lang="en-US" sz="1800" dirty="0" smtClean="0"/>
              <a:t>December 3, </a:t>
            </a:r>
            <a:r>
              <a:rPr lang="en-US" sz="1800" dirty="0"/>
              <a:t>2014 from: </a:t>
            </a:r>
            <a:r>
              <a:rPr lang="en-US" sz="1800" dirty="0">
                <a:hlinkClick r:id="rId4"/>
              </a:rPr>
              <a:t>http://linkeddatabook.com/editions/1.0/</a:t>
            </a:r>
            <a:r>
              <a:rPr lang="en-US" sz="1800" dirty="0"/>
              <a:t>.</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586690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Provenance metadata</a:t>
            </a:r>
            <a:endParaRPr lang="en-US" dirty="0">
              <a:solidFill>
                <a:schemeClr val="accent2"/>
              </a:solidFill>
            </a:endParaRPr>
          </a:p>
        </p:txBody>
      </p:sp>
      <p:sp>
        <p:nvSpPr>
          <p:cNvPr id="3" name="Content Placeholder 2"/>
          <p:cNvSpPr>
            <a:spLocks noGrp="1"/>
          </p:cNvSpPr>
          <p:nvPr>
            <p:ph idx="1"/>
          </p:nvPr>
        </p:nvSpPr>
        <p:spPr>
          <a:xfrm>
            <a:off x="304800" y="1554162"/>
            <a:ext cx="8686800" cy="5303838"/>
          </a:xfrm>
        </p:spPr>
        <p:txBody>
          <a:bodyPr>
            <a:normAutofit/>
          </a:bodyPr>
          <a:lstStyle/>
          <a:p>
            <a:pPr marL="0" indent="0">
              <a:buNone/>
            </a:pPr>
            <a:r>
              <a:rPr lang="en-US" sz="2800" dirty="0"/>
              <a:t>A widely deployed vocabulary for representing such data is Dublin Core83, particularly the </a:t>
            </a:r>
            <a:r>
              <a:rPr lang="en-US" sz="2800" dirty="0" err="1"/>
              <a:t>dc:creator</a:t>
            </a:r>
            <a:r>
              <a:rPr lang="en-US" sz="2800" dirty="0"/>
              <a:t>, </a:t>
            </a:r>
            <a:r>
              <a:rPr lang="en-US" sz="2800" dirty="0" err="1"/>
              <a:t>dc:publisher</a:t>
            </a:r>
            <a:r>
              <a:rPr lang="en-US" sz="2800" dirty="0"/>
              <a:t> and </a:t>
            </a:r>
            <a:r>
              <a:rPr lang="en-US" sz="2800" dirty="0" err="1"/>
              <a:t>dc:date</a:t>
            </a:r>
            <a:r>
              <a:rPr lang="en-US" sz="2800" dirty="0"/>
              <a:t> predicates. </a:t>
            </a:r>
            <a:endParaRPr lang="en-US" sz="2800" dirty="0" smtClean="0"/>
          </a:p>
          <a:p>
            <a:pPr marL="0" indent="0">
              <a:buNone/>
            </a:pPr>
            <a:endParaRPr lang="en-US" sz="1200" dirty="0"/>
          </a:p>
          <a:p>
            <a:pPr marL="0" indent="0">
              <a:buNone/>
            </a:pPr>
            <a:r>
              <a:rPr lang="en-US" sz="2800" dirty="0" smtClean="0"/>
              <a:t>When </a:t>
            </a:r>
            <a:r>
              <a:rPr lang="en-US" sz="2800" dirty="0"/>
              <a:t>using the </a:t>
            </a:r>
            <a:r>
              <a:rPr lang="en-US" sz="2800" dirty="0" err="1"/>
              <a:t>dc:creator</a:t>
            </a:r>
            <a:r>
              <a:rPr lang="en-US" sz="2800" dirty="0"/>
              <a:t>, </a:t>
            </a:r>
            <a:r>
              <a:rPr lang="en-US" sz="2800" dirty="0" err="1"/>
              <a:t>dc:publisher</a:t>
            </a:r>
            <a:r>
              <a:rPr lang="en-US" sz="2800" dirty="0"/>
              <a:t> properties in the Linked Data context, you should use the URIs and not the literal names identifying the creator and publisher. This allows others to unambiguously refer to </a:t>
            </a:r>
            <a:r>
              <a:rPr lang="en-US" sz="2800" dirty="0" smtClean="0"/>
              <a:t>them.</a:t>
            </a:r>
          </a:p>
          <a:p>
            <a:pPr marL="0" indent="0">
              <a:buNone/>
            </a:pPr>
            <a:endParaRPr lang="en-US" sz="1000" dirty="0" smtClean="0"/>
          </a:p>
          <a:p>
            <a:pPr marL="0" indent="0">
              <a:buNone/>
            </a:pPr>
            <a:r>
              <a:rPr lang="en-US" sz="1800" dirty="0" smtClean="0"/>
              <a:t>Heath</a:t>
            </a:r>
            <a:r>
              <a:rPr lang="en-US" sz="1800" dirty="0"/>
              <a:t>, Tom and </a:t>
            </a:r>
            <a:r>
              <a:rPr lang="en-US" sz="1800" dirty="0" err="1"/>
              <a:t>Bizer</a:t>
            </a:r>
            <a:r>
              <a:rPr lang="en-US" sz="1800" dirty="0"/>
              <a:t>, Christian. (2011). </a:t>
            </a:r>
            <a:r>
              <a:rPr lang="en-US" sz="1800" i="1" dirty="0"/>
              <a:t>Linked Data: Evolving the Web into a Global Data Space</a:t>
            </a:r>
            <a:r>
              <a:rPr lang="en-US" sz="1800" dirty="0"/>
              <a:t> (1st edition). Synthesis Lectures on the Semantic Web: Theory and Technology, 1:1, 1-136. Morgan &amp; Claypool Downloaded </a:t>
            </a:r>
            <a:r>
              <a:rPr lang="en-US" sz="1800" dirty="0" smtClean="0"/>
              <a:t>December 3, </a:t>
            </a:r>
            <a:r>
              <a:rPr lang="en-US" sz="1800" dirty="0"/>
              <a:t>2014 from: </a:t>
            </a:r>
            <a:r>
              <a:rPr lang="en-US" sz="1800" dirty="0">
                <a:hlinkClick r:id="rId3"/>
              </a:rPr>
              <a:t>http://linkeddatabook.com/editions/1.0/</a:t>
            </a:r>
            <a:r>
              <a:rPr lang="en-US" sz="1800" dirty="0"/>
              <a:t>.</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665247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USING DUBLIN CORE</a:t>
            </a:r>
            <a:endParaRPr lang="en-US" dirty="0"/>
          </a:p>
        </p:txBody>
      </p:sp>
      <p:sp>
        <p:nvSpPr>
          <p:cNvPr id="3" name="Content Placeholder 2"/>
          <p:cNvSpPr>
            <a:spLocks noGrp="1"/>
          </p:cNvSpPr>
          <p:nvPr>
            <p:ph idx="1"/>
          </p:nvPr>
        </p:nvSpPr>
        <p:spPr>
          <a:xfrm>
            <a:off x="304800" y="1554162"/>
            <a:ext cx="8686800" cy="3094038"/>
          </a:xfrm>
        </p:spPr>
        <p:txBody>
          <a:bodyPr>
            <a:normAutofit fontScale="92500" lnSpcReduction="10000"/>
          </a:bodyPr>
          <a:lstStyle/>
          <a:p>
            <a:pPr indent="0">
              <a:buNone/>
            </a:pPr>
            <a:r>
              <a:rPr lang="en-US" dirty="0" smtClean="0"/>
              <a:t>International Resource Identifiers are used to uniquely identify resources and properties.</a:t>
            </a:r>
          </a:p>
          <a:p>
            <a:pPr indent="0">
              <a:buNone/>
            </a:pPr>
            <a:r>
              <a:rPr lang="en-US" dirty="0" smtClean="0"/>
              <a:t> </a:t>
            </a:r>
          </a:p>
          <a:p>
            <a:pPr indent="0">
              <a:buNone/>
            </a:pPr>
            <a:endParaRPr lang="en-US" dirty="0" smtClean="0"/>
          </a:p>
          <a:p>
            <a:pPr indent="0">
              <a:buNone/>
            </a:pPr>
            <a:r>
              <a:rPr lang="en-US" sz="1800" dirty="0" smtClean="0">
                <a:solidFill>
                  <a:schemeClr val="accent2"/>
                </a:solidFill>
              </a:rPr>
              <a:t>            </a:t>
            </a:r>
            <a:r>
              <a:rPr lang="en-US" sz="2100" dirty="0" smtClean="0">
                <a:solidFill>
                  <a:schemeClr val="accent2"/>
                </a:solidFill>
              </a:rPr>
              <a:t>                               Property (Type identifier)</a:t>
            </a:r>
            <a:endParaRPr lang="en-US" sz="2100" dirty="0" smtClean="0"/>
          </a:p>
          <a:p>
            <a:pPr indent="0">
              <a:buNone/>
            </a:pPr>
            <a:r>
              <a:rPr lang="en-US" sz="1800" dirty="0" smtClean="0"/>
              <a:t>                                                     </a:t>
            </a:r>
            <a:endParaRPr lang="en-US" sz="2100" dirty="0" smtClean="0"/>
          </a:p>
          <a:p>
            <a:pPr indent="0">
              <a:buNone/>
            </a:pPr>
            <a:r>
              <a:rPr lang="en-US" dirty="0" smtClean="0">
                <a:solidFill>
                  <a:schemeClr val="accent2"/>
                </a:solidFill>
              </a:rPr>
              <a:t>			</a:t>
            </a:r>
            <a:endParaRPr lang="en-US" sz="1800" dirty="0">
              <a:solidFill>
                <a:schemeClr val="accent2"/>
              </a:solidFill>
            </a:endParaRPr>
          </a:p>
        </p:txBody>
      </p:sp>
      <p:sp>
        <p:nvSpPr>
          <p:cNvPr id="6" name="Oval 5"/>
          <p:cNvSpPr/>
          <p:nvPr/>
        </p:nvSpPr>
        <p:spPr>
          <a:xfrm>
            <a:off x="381000" y="2667000"/>
            <a:ext cx="22860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hlinkClick r:id="rId3"/>
              </a:rPr>
              <a:t>http://id.loc.gov/authorities/names/n791</a:t>
            </a:r>
            <a:r>
              <a:rPr lang="en-US" dirty="0" smtClean="0">
                <a:solidFill>
                  <a:srgbClr val="FFC000"/>
                </a:solidFill>
                <a:hlinkClick r:id="rId4"/>
              </a:rPr>
              <a:t>40423</a:t>
            </a:r>
            <a:r>
              <a:rPr lang="en-US" dirty="0" smtClean="0">
                <a:solidFill>
                  <a:srgbClr val="FFC000"/>
                </a:solidFill>
              </a:rPr>
              <a:t> </a:t>
            </a:r>
            <a:endParaRPr lang="en-US" dirty="0">
              <a:solidFill>
                <a:srgbClr val="FFC000"/>
              </a:solidFill>
            </a:endParaRPr>
          </a:p>
        </p:txBody>
      </p:sp>
      <p:cxnSp>
        <p:nvCxnSpPr>
          <p:cNvPr id="8" name="Straight Arrow Connector 7"/>
          <p:cNvCxnSpPr>
            <a:stCxn id="6" idx="6"/>
            <a:endCxn id="12" idx="1"/>
          </p:cNvCxnSpPr>
          <p:nvPr/>
        </p:nvCxnSpPr>
        <p:spPr>
          <a:xfrm>
            <a:off x="2667000" y="3733800"/>
            <a:ext cx="36576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2400" y="4953000"/>
            <a:ext cx="2590800" cy="1477328"/>
          </a:xfrm>
          <a:prstGeom prst="rect">
            <a:avLst/>
          </a:prstGeom>
          <a:noFill/>
        </p:spPr>
        <p:txBody>
          <a:bodyPr wrap="square" rtlCol="0">
            <a:spAutoFit/>
          </a:bodyPr>
          <a:lstStyle/>
          <a:p>
            <a:pPr algn="ctr"/>
            <a:r>
              <a:rPr lang="en-US" dirty="0" smtClean="0">
                <a:solidFill>
                  <a:schemeClr val="tx2"/>
                </a:solidFill>
              </a:rPr>
              <a:t>LC Authorities International Resource Identifier (IRI) for Jane Addams as a subject in a triple statement</a:t>
            </a:r>
            <a:endParaRPr lang="en-US" dirty="0">
              <a:solidFill>
                <a:schemeClr val="tx2"/>
              </a:solidFill>
            </a:endParaRPr>
          </a:p>
        </p:txBody>
      </p:sp>
      <p:sp>
        <p:nvSpPr>
          <p:cNvPr id="12" name="Rectangle 11"/>
          <p:cNvSpPr/>
          <p:nvPr/>
        </p:nvSpPr>
        <p:spPr>
          <a:xfrm>
            <a:off x="6324600" y="2743200"/>
            <a:ext cx="2286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Newer Ideals of Peace</a:t>
            </a:r>
            <a:endParaRPr lang="en-US" dirty="0">
              <a:solidFill>
                <a:srgbClr val="FFC000"/>
              </a:solidFill>
            </a:endParaRPr>
          </a:p>
        </p:txBody>
      </p:sp>
      <p:sp>
        <p:nvSpPr>
          <p:cNvPr id="23" name="TextBox 22"/>
          <p:cNvSpPr txBox="1"/>
          <p:nvPr/>
        </p:nvSpPr>
        <p:spPr>
          <a:xfrm>
            <a:off x="6019800" y="4876800"/>
            <a:ext cx="2667000" cy="1200329"/>
          </a:xfrm>
          <a:prstGeom prst="rect">
            <a:avLst/>
          </a:prstGeom>
          <a:noFill/>
        </p:spPr>
        <p:txBody>
          <a:bodyPr wrap="square" rtlCol="0">
            <a:spAutoFit/>
          </a:bodyPr>
          <a:lstStyle/>
          <a:p>
            <a:pPr algn="ctr"/>
            <a:r>
              <a:rPr lang="en-US" dirty="0" smtClean="0">
                <a:solidFill>
                  <a:schemeClr val="tx2"/>
                </a:solidFill>
              </a:rPr>
              <a:t>Title of a resource (book) represented as a Plain Literal used as the object of a triple statement</a:t>
            </a:r>
            <a:endParaRPr lang="en-US" dirty="0">
              <a:solidFill>
                <a:schemeClr val="tx2"/>
              </a:solidFill>
            </a:endParaRPr>
          </a:p>
        </p:txBody>
      </p:sp>
      <p:sp>
        <p:nvSpPr>
          <p:cNvPr id="35" name="TextBox 34"/>
          <p:cNvSpPr txBox="1"/>
          <p:nvPr/>
        </p:nvSpPr>
        <p:spPr>
          <a:xfrm>
            <a:off x="2743200" y="3886200"/>
            <a:ext cx="3276600" cy="1200329"/>
          </a:xfrm>
          <a:prstGeom prst="rect">
            <a:avLst/>
          </a:prstGeom>
          <a:noFill/>
        </p:spPr>
        <p:txBody>
          <a:bodyPr wrap="square" rtlCol="0">
            <a:spAutoFit/>
          </a:bodyPr>
          <a:lstStyle/>
          <a:p>
            <a:pPr algn="ctr"/>
            <a:r>
              <a:rPr lang="en-US" dirty="0" smtClean="0">
                <a:solidFill>
                  <a:schemeClr val="tx2"/>
                </a:solidFill>
              </a:rPr>
              <a:t>&lt;</a:t>
            </a:r>
            <a:r>
              <a:rPr lang="en-US" dirty="0" err="1" smtClean="0">
                <a:solidFill>
                  <a:schemeClr val="tx2"/>
                </a:solidFill>
              </a:rPr>
              <a:t>dc:creator</a:t>
            </a:r>
            <a:r>
              <a:rPr lang="en-US" dirty="0" smtClean="0">
                <a:solidFill>
                  <a:schemeClr val="tx2"/>
                </a:solidFill>
              </a:rPr>
              <a:t>&gt;creator&lt;/</a:t>
            </a:r>
            <a:r>
              <a:rPr lang="en-US" dirty="0" err="1" smtClean="0">
                <a:solidFill>
                  <a:schemeClr val="tx2"/>
                </a:solidFill>
              </a:rPr>
              <a:t>dc:creator</a:t>
            </a:r>
            <a:r>
              <a:rPr lang="en-US" dirty="0" smtClean="0">
                <a:solidFill>
                  <a:schemeClr val="tx2"/>
                </a:solidFill>
              </a:rPr>
              <a:t>&gt; a Dublin Core property used as the predicate  in a triple statement</a:t>
            </a:r>
            <a:endParaRPr lang="en-US" dirty="0">
              <a:solidFill>
                <a:schemeClr val="tx2"/>
              </a:solidFill>
            </a:endParaRPr>
          </a:p>
        </p:txBody>
      </p:sp>
      <p:sp>
        <p:nvSpPr>
          <p:cNvPr id="42" name="Slide Number Placeholder 41"/>
          <p:cNvSpPr>
            <a:spLocks noGrp="1"/>
          </p:cNvSpPr>
          <p:nvPr>
            <p:ph type="sldNum" sz="quarter" idx="12"/>
          </p:nvPr>
        </p:nvSpPr>
        <p:spPr/>
        <p:txBody>
          <a:bodyPr/>
          <a:lstStyle/>
          <a:p>
            <a:fld id="{4947057F-4A00-41C5-A9B8-74064BF06201}" type="slidenum">
              <a:rPr lang="en-US" smtClean="0"/>
              <a:pPr/>
              <a:t>28</a:t>
            </a:fld>
            <a:endParaRPr lang="en-US"/>
          </a:p>
        </p:txBody>
      </p:sp>
    </p:spTree>
    <p:extLst>
      <p:ext uri="{BB962C8B-B14F-4D97-AF65-F5344CB8AC3E}">
        <p14:creationId xmlns:p14="http://schemas.microsoft.com/office/powerpoint/2010/main" val="3831052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solidFill>
              </a:rPr>
              <a:t>Licenses, Waivers and Norms for Data</a:t>
            </a:r>
          </a:p>
        </p:txBody>
      </p:sp>
      <p:sp>
        <p:nvSpPr>
          <p:cNvPr id="3" name="Content Placeholder 2"/>
          <p:cNvSpPr>
            <a:spLocks noGrp="1"/>
          </p:cNvSpPr>
          <p:nvPr>
            <p:ph idx="1"/>
          </p:nvPr>
        </p:nvSpPr>
        <p:spPr/>
        <p:txBody>
          <a:bodyPr>
            <a:normAutofit/>
          </a:bodyPr>
          <a:lstStyle/>
          <a:p>
            <a:pPr marL="0" indent="0">
              <a:buNone/>
            </a:pPr>
            <a:r>
              <a:rPr lang="en-US" dirty="0"/>
              <a:t>Linked Data published on the Web should include explicit </a:t>
            </a:r>
            <a:r>
              <a:rPr lang="en-US" i="1" dirty="0"/>
              <a:t>license</a:t>
            </a:r>
            <a:r>
              <a:rPr lang="en-US" dirty="0"/>
              <a:t> or </a:t>
            </a:r>
            <a:r>
              <a:rPr lang="en-US" i="1" dirty="0"/>
              <a:t>waiver</a:t>
            </a:r>
            <a:r>
              <a:rPr lang="en-US" dirty="0"/>
              <a:t> statements </a:t>
            </a:r>
            <a:r>
              <a:rPr lang="en-US" dirty="0">
                <a:hlinkClick r:id="rId3"/>
              </a:rPr>
              <a:t>[82]</a:t>
            </a:r>
            <a:r>
              <a:rPr lang="en-US" dirty="0"/>
              <a:t>.</a:t>
            </a:r>
            <a:endParaRPr lang="en-US" dirty="0" smtClean="0"/>
          </a:p>
          <a:p>
            <a:pPr marL="0" indent="0">
              <a:buNone/>
            </a:pPr>
            <a:endParaRPr lang="en-US" dirty="0"/>
          </a:p>
          <a:p>
            <a:pPr marL="0" indent="0">
              <a:buNone/>
            </a:pPr>
            <a:r>
              <a:rPr lang="en-US" sz="2000" dirty="0"/>
              <a:t>Heath, Tom and </a:t>
            </a:r>
            <a:r>
              <a:rPr lang="en-US" sz="2000" dirty="0" err="1"/>
              <a:t>Bizer</a:t>
            </a:r>
            <a:r>
              <a:rPr lang="en-US" sz="2000" dirty="0"/>
              <a:t>, Christian. (2011). </a:t>
            </a:r>
            <a:r>
              <a:rPr lang="en-US" sz="2000" i="1" dirty="0"/>
              <a:t>Linked Data: Evolving the Web into a Global Data Space</a:t>
            </a:r>
            <a:r>
              <a:rPr lang="en-US" sz="2000" dirty="0"/>
              <a:t> (1st edition). Synthesis Lectures on the Semantic Web: Theory and Technology, 1:1, 1-136. Morgan &amp; Claypool Downloaded December 3, 2014 from: </a:t>
            </a:r>
            <a:r>
              <a:rPr lang="en-US" sz="2000" dirty="0">
                <a:hlinkClick r:id="rId4"/>
              </a:rPr>
              <a:t>http://linkeddatabook.com/editions/1.0/</a:t>
            </a:r>
            <a:r>
              <a:rPr lang="en-US" sz="2000" dirty="0"/>
              <a:t>.</a:t>
            </a:r>
          </a:p>
          <a:p>
            <a:pPr marL="0" indent="0">
              <a:buNone/>
            </a:pPr>
            <a:endParaRPr lang="en-US" dirty="0"/>
          </a:p>
        </p:txBody>
      </p:sp>
    </p:spTree>
    <p:extLst>
      <p:ext uri="{BB962C8B-B14F-4D97-AF65-F5344CB8AC3E}">
        <p14:creationId xmlns:p14="http://schemas.microsoft.com/office/powerpoint/2010/main" val="3707854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Linked data design considerations</a:t>
            </a:r>
            <a:endParaRPr lang="en-US" dirty="0">
              <a:solidFill>
                <a:schemeClr val="accent2"/>
              </a:solidFill>
            </a:endParaRPr>
          </a:p>
        </p:txBody>
      </p:sp>
      <p:sp>
        <p:nvSpPr>
          <p:cNvPr id="3" name="Content Placeholder 2"/>
          <p:cNvSpPr>
            <a:spLocks noGrp="1"/>
          </p:cNvSpPr>
          <p:nvPr>
            <p:ph idx="1"/>
          </p:nvPr>
        </p:nvSpPr>
        <p:spPr>
          <a:xfrm>
            <a:off x="304800" y="1554162"/>
            <a:ext cx="8686800" cy="4922838"/>
          </a:xfrm>
        </p:spPr>
        <p:txBody>
          <a:bodyPr>
            <a:normAutofit lnSpcReduction="10000"/>
          </a:bodyPr>
          <a:lstStyle/>
          <a:p>
            <a:pPr marL="0" indent="0">
              <a:buNone/>
            </a:pPr>
            <a:r>
              <a:rPr lang="en-US" dirty="0" smtClean="0"/>
              <a:t>How </a:t>
            </a:r>
            <a:r>
              <a:rPr lang="en-US" dirty="0"/>
              <a:t>one shapes and structures data to fit neatly in the </a:t>
            </a:r>
            <a:r>
              <a:rPr lang="en-US" dirty="0" smtClean="0"/>
              <a:t>Web breaks </a:t>
            </a:r>
            <a:r>
              <a:rPr lang="en-US" dirty="0"/>
              <a:t>down into three areas, each of which maps onto one or two of the Linked Data principles</a:t>
            </a:r>
            <a:r>
              <a:rPr lang="en-US" dirty="0" smtClean="0"/>
              <a:t>:</a:t>
            </a:r>
          </a:p>
          <a:p>
            <a:pPr>
              <a:buFont typeface="Wingdings" panose="05000000000000000000" pitchFamily="2" charset="2"/>
              <a:buChar char="ü"/>
            </a:pPr>
            <a:r>
              <a:rPr lang="en-US" dirty="0" smtClean="0"/>
              <a:t>Name </a:t>
            </a:r>
            <a:r>
              <a:rPr lang="en-US" dirty="0"/>
              <a:t>things with URIs; </a:t>
            </a:r>
            <a:endParaRPr lang="en-US" dirty="0" smtClean="0"/>
          </a:p>
          <a:p>
            <a:pPr>
              <a:buFont typeface="Wingdings" panose="05000000000000000000" pitchFamily="2" charset="2"/>
              <a:buChar char="ü"/>
            </a:pPr>
            <a:r>
              <a:rPr lang="en-US" dirty="0" smtClean="0"/>
              <a:t>Describe </a:t>
            </a:r>
            <a:r>
              <a:rPr lang="en-US" dirty="0"/>
              <a:t>things with RDF; and </a:t>
            </a:r>
            <a:endParaRPr lang="en-US" dirty="0" smtClean="0"/>
          </a:p>
          <a:p>
            <a:pPr>
              <a:buFont typeface="Wingdings" panose="05000000000000000000" pitchFamily="2" charset="2"/>
              <a:buChar char="ü"/>
            </a:pPr>
            <a:r>
              <a:rPr lang="en-US" dirty="0" smtClean="0"/>
              <a:t>Make </a:t>
            </a:r>
            <a:r>
              <a:rPr lang="en-US" dirty="0"/>
              <a:t>links to other data sets</a:t>
            </a:r>
            <a:r>
              <a:rPr lang="en-US" dirty="0" smtClean="0"/>
              <a:t>.</a:t>
            </a:r>
          </a:p>
          <a:p>
            <a:pPr marL="0" indent="0">
              <a:buNone/>
            </a:pPr>
            <a:endParaRPr lang="en-US" sz="1000" dirty="0"/>
          </a:p>
          <a:p>
            <a:pPr marL="0" indent="0">
              <a:buNone/>
            </a:pPr>
            <a:r>
              <a:rPr lang="en-US" sz="1800" dirty="0"/>
              <a:t>Heath, Tom and </a:t>
            </a:r>
            <a:r>
              <a:rPr lang="en-US" sz="1800" dirty="0" err="1"/>
              <a:t>Bizer</a:t>
            </a:r>
            <a:r>
              <a:rPr lang="en-US" sz="1800" dirty="0"/>
              <a:t>, Christian. (2011). </a:t>
            </a:r>
            <a:r>
              <a:rPr lang="en-US" sz="1800" i="1" dirty="0"/>
              <a:t>Linked Data: Evolving the Web into a Global Data Space</a:t>
            </a:r>
            <a:r>
              <a:rPr lang="en-US" sz="1800" dirty="0"/>
              <a:t> (1st edition). Synthesis Lectures on the Semantic Web: Theory and Technology, 1:1, 1-136. Morgan &amp; </a:t>
            </a:r>
            <a:r>
              <a:rPr lang="en-US" sz="1800" dirty="0" err="1"/>
              <a:t>Claypoo</a:t>
            </a:r>
            <a:r>
              <a:rPr lang="en-US" sz="1800" dirty="0"/>
              <a:t>., Downloaded October 25, 2014 from: </a:t>
            </a:r>
            <a:r>
              <a:rPr lang="en-US" sz="1800" dirty="0">
                <a:hlinkClick r:id="rId2"/>
              </a:rPr>
              <a:t>http://linkeddatabook.com/editions/1.0/</a:t>
            </a:r>
            <a:r>
              <a:rPr lang="en-US" sz="1800" dirty="0"/>
              <a:t>.</a:t>
            </a:r>
          </a:p>
          <a:p>
            <a:pPr marL="0" indent="0">
              <a:buNone/>
            </a:pPr>
            <a:endParaRPr lang="en-US" sz="1000" dirty="0"/>
          </a:p>
        </p:txBody>
      </p:sp>
    </p:spTree>
    <p:extLst>
      <p:ext uri="{BB962C8B-B14F-4D97-AF65-F5344CB8AC3E}">
        <p14:creationId xmlns:p14="http://schemas.microsoft.com/office/powerpoint/2010/main" val="1898761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solidFill>
              </a:rPr>
              <a:t>Licenses</a:t>
            </a:r>
            <a:r>
              <a:rPr lang="en-US" b="1" dirty="0">
                <a:solidFill>
                  <a:schemeClr val="accent2"/>
                </a:solidFill>
              </a:rPr>
              <a:t> </a:t>
            </a:r>
            <a:r>
              <a:rPr lang="en-US" b="1" dirty="0" smtClean="0">
                <a:solidFill>
                  <a:schemeClr val="accent2"/>
                </a:solidFill>
              </a:rPr>
              <a:t>vs Waivers</a:t>
            </a:r>
            <a:endParaRPr lang="en-US" b="1" dirty="0">
              <a:solidFill>
                <a:schemeClr val="accent2"/>
              </a:solidFill>
            </a:endParaRPr>
          </a:p>
        </p:txBody>
      </p:sp>
      <p:sp>
        <p:nvSpPr>
          <p:cNvPr id="3" name="Content Placeholder 2"/>
          <p:cNvSpPr>
            <a:spLocks noGrp="1"/>
          </p:cNvSpPr>
          <p:nvPr>
            <p:ph idx="1"/>
          </p:nvPr>
        </p:nvSpPr>
        <p:spPr>
          <a:xfrm>
            <a:off x="304800" y="1554163"/>
            <a:ext cx="8686800" cy="4084638"/>
          </a:xfrm>
        </p:spPr>
        <p:txBody>
          <a:bodyPr>
            <a:normAutofit/>
          </a:bodyPr>
          <a:lstStyle/>
          <a:p>
            <a:pPr marL="0" indent="0">
              <a:buNone/>
            </a:pPr>
            <a:r>
              <a:rPr lang="en-US" dirty="0" smtClean="0"/>
              <a:t>Licenses </a:t>
            </a:r>
            <a:r>
              <a:rPr lang="en-US" dirty="0"/>
              <a:t>grant others rights to reuse something and generally attach conditions to this reuse, while waivers enable the owner to explicitly waive their rights to something, such as a data set</a:t>
            </a:r>
            <a:r>
              <a:rPr lang="en-US" dirty="0" smtClean="0"/>
              <a:t>.</a:t>
            </a:r>
          </a:p>
          <a:p>
            <a:pPr marL="0" indent="0">
              <a:buNone/>
            </a:pPr>
            <a:endParaRPr lang="en-US" sz="1000" dirty="0"/>
          </a:p>
          <a:p>
            <a:pPr marL="0" indent="0">
              <a:buNone/>
            </a:pPr>
            <a:r>
              <a:rPr lang="en-US" sz="2000" dirty="0"/>
              <a:t>Heath, Tom and </a:t>
            </a:r>
            <a:r>
              <a:rPr lang="en-US" sz="2000" dirty="0" err="1"/>
              <a:t>Bizer</a:t>
            </a:r>
            <a:r>
              <a:rPr lang="en-US" sz="2000" dirty="0"/>
              <a:t>, Christian. (2011). </a:t>
            </a:r>
            <a:r>
              <a:rPr lang="en-US" sz="2000" i="1" dirty="0"/>
              <a:t>Linked Data: Evolving the Web into a Global Data Space</a:t>
            </a:r>
            <a:r>
              <a:rPr lang="en-US" sz="2000" dirty="0"/>
              <a:t> (1st edition). Synthesis Lectures on the Semantic Web: Theory and Technology, 1:1, 1-136. Morgan &amp; Claypool Downloaded December 3, 2014 from: </a:t>
            </a:r>
            <a:r>
              <a:rPr lang="en-US" sz="2000" dirty="0">
                <a:hlinkClick r:id="rId3"/>
              </a:rPr>
              <a:t>http://linkeddatabook.com/editions/1.0/</a:t>
            </a:r>
            <a:r>
              <a:rPr lang="en-US" sz="2000" dirty="0"/>
              <a:t>.</a:t>
            </a:r>
          </a:p>
          <a:p>
            <a:pPr marL="0" indent="0">
              <a:buNone/>
            </a:pPr>
            <a:endParaRPr lang="en-US" dirty="0"/>
          </a:p>
        </p:txBody>
      </p:sp>
    </p:spTree>
    <p:extLst>
      <p:ext uri="{BB962C8B-B14F-4D97-AF65-F5344CB8AC3E}">
        <p14:creationId xmlns:p14="http://schemas.microsoft.com/office/powerpoint/2010/main" val="2197828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solidFill>
              </a:rPr>
              <a:t>norms</a:t>
            </a:r>
            <a:endParaRPr lang="en-US" b="1" dirty="0">
              <a:solidFill>
                <a:schemeClr val="accent2"/>
              </a:solidFill>
            </a:endParaRPr>
          </a:p>
        </p:txBody>
      </p:sp>
      <p:sp>
        <p:nvSpPr>
          <p:cNvPr id="3" name="Content Placeholder 2"/>
          <p:cNvSpPr>
            <a:spLocks noGrp="1"/>
          </p:cNvSpPr>
          <p:nvPr>
            <p:ph idx="1"/>
          </p:nvPr>
        </p:nvSpPr>
        <p:spPr>
          <a:xfrm>
            <a:off x="304800" y="1554162"/>
            <a:ext cx="8686800" cy="4922837"/>
          </a:xfrm>
        </p:spPr>
        <p:txBody>
          <a:bodyPr>
            <a:normAutofit lnSpcReduction="10000"/>
          </a:bodyPr>
          <a:lstStyle/>
          <a:p>
            <a:pPr marL="0" indent="0">
              <a:buNone/>
            </a:pPr>
            <a:r>
              <a:rPr lang="en-US" i="1" dirty="0"/>
              <a:t>Norms</a:t>
            </a:r>
            <a:r>
              <a:rPr lang="en-US" dirty="0"/>
              <a:t> provide a means for data publishers who waive their legal rights (through application of a waiver) to define </a:t>
            </a:r>
            <a:r>
              <a:rPr lang="en-US" i="1" dirty="0"/>
              <a:t>expectations</a:t>
            </a:r>
            <a:r>
              <a:rPr lang="en-US" dirty="0"/>
              <a:t> they have about how the data is used. For example, a data publisher may waive their rights to a data set yet still wish to be attributed as the source of the data in cases where it is reused and </a:t>
            </a:r>
            <a:r>
              <a:rPr lang="en-US"/>
              <a:t>republished</a:t>
            </a:r>
            <a:r>
              <a:rPr lang="en-US" smtClean="0"/>
              <a:t>.</a:t>
            </a:r>
          </a:p>
          <a:p>
            <a:pPr marL="0" indent="0">
              <a:buNone/>
            </a:pPr>
            <a:endParaRPr lang="en-US" sz="1000" dirty="0"/>
          </a:p>
          <a:p>
            <a:pPr marL="0" indent="0">
              <a:buNone/>
            </a:pPr>
            <a:r>
              <a:rPr lang="en-US" sz="2000" dirty="0"/>
              <a:t>Heath, Tom and </a:t>
            </a:r>
            <a:r>
              <a:rPr lang="en-US" sz="2000" dirty="0" err="1"/>
              <a:t>Bizer</a:t>
            </a:r>
            <a:r>
              <a:rPr lang="en-US" sz="2000" dirty="0"/>
              <a:t>, Christian. (2011). </a:t>
            </a:r>
            <a:r>
              <a:rPr lang="en-US" sz="2000" i="1" dirty="0"/>
              <a:t>Linked Data: Evolving the Web into a Global Data Space</a:t>
            </a:r>
            <a:r>
              <a:rPr lang="en-US" sz="2000" dirty="0"/>
              <a:t> (1st edition). Synthesis Lectures on the Semantic Web: Theory and Technology, 1:1, 1-136. Morgan &amp; Claypool Downloaded December 3, 2014 from: </a:t>
            </a:r>
            <a:r>
              <a:rPr lang="en-US" sz="2000" dirty="0">
                <a:hlinkClick r:id="rId3"/>
              </a:rPr>
              <a:t>http://linkeddatabook.com/editions/1.0/</a:t>
            </a:r>
            <a:r>
              <a:rPr lang="en-US" sz="2000" dirty="0"/>
              <a:t>.</a:t>
            </a:r>
          </a:p>
          <a:p>
            <a:pPr marL="0" indent="0">
              <a:buNone/>
            </a:pPr>
            <a:endParaRPr lang="en-US" dirty="0"/>
          </a:p>
        </p:txBody>
      </p:sp>
    </p:spTree>
    <p:extLst>
      <p:ext uri="{BB962C8B-B14F-4D97-AF65-F5344CB8AC3E}">
        <p14:creationId xmlns:p14="http://schemas.microsoft.com/office/powerpoint/2010/main" val="15796153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Representation design</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Create relevant templates in the CMS for each media type (HTML for humans, JSON for Web and mobile applications) you require.</a:t>
            </a:r>
          </a:p>
          <a:p>
            <a:pPr marL="0" indent="0">
              <a:buNone/>
            </a:pPr>
            <a:endParaRPr lang="en-US" sz="1000" dirty="0"/>
          </a:p>
          <a:p>
            <a:pPr marL="0" indent="0">
              <a:buNone/>
            </a:pPr>
            <a:r>
              <a:rPr lang="en-US" dirty="0" smtClean="0"/>
              <a:t>Be sure to use the same URIs/IRIs for the same resources, regardless of their type.</a:t>
            </a:r>
          </a:p>
          <a:p>
            <a:pPr marL="0" indent="0">
              <a:buNone/>
            </a:pPr>
            <a:endParaRPr lang="en-US" dirty="0"/>
          </a:p>
          <a:p>
            <a:pPr marL="0" indent="0">
              <a:buNone/>
            </a:pPr>
            <a:r>
              <a:rPr lang="en-US" sz="1900" dirty="0"/>
              <a:t>van </a:t>
            </a:r>
            <a:r>
              <a:rPr lang="en-US" sz="1900" dirty="0" err="1"/>
              <a:t>Hooland</a:t>
            </a:r>
            <a:r>
              <a:rPr lang="en-US" sz="1900" dirty="0"/>
              <a:t>, Seth and </a:t>
            </a:r>
            <a:r>
              <a:rPr lang="en-US" sz="1900" dirty="0" err="1"/>
              <a:t>Verborgh</a:t>
            </a:r>
            <a:r>
              <a:rPr lang="en-US" sz="1900" dirty="0"/>
              <a:t>, Ruben. (2014). </a:t>
            </a:r>
            <a:r>
              <a:rPr lang="en-US" sz="1900" i="1" dirty="0"/>
              <a:t>Linked data for Libraries, Archives and Museums. Chicago</a:t>
            </a:r>
            <a:r>
              <a:rPr lang="en-US" sz="1900" dirty="0"/>
              <a:t>: Neal-Shuman, p.218.</a:t>
            </a:r>
          </a:p>
          <a:p>
            <a:pPr marL="0" indent="0">
              <a:buNone/>
            </a:pPr>
            <a:endParaRPr lang="en-US" dirty="0"/>
          </a:p>
        </p:txBody>
      </p:sp>
    </p:spTree>
    <p:extLst>
      <p:ext uri="{BB962C8B-B14F-4D97-AF65-F5344CB8AC3E}">
        <p14:creationId xmlns:p14="http://schemas.microsoft.com/office/powerpoint/2010/main" val="157404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Designing representations of content</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Depending upon the clients which are intended </a:t>
            </a:r>
            <a:r>
              <a:rPr lang="en-US" smtClean="0"/>
              <a:t>to be supported</a:t>
            </a:r>
            <a:r>
              <a:rPr lang="en-US" dirty="0" smtClean="0"/>
              <a:t>, there may be one or multiple formats (HTML, JSON, RDF, TURTLE).</a:t>
            </a:r>
          </a:p>
          <a:p>
            <a:pPr marL="0" indent="0">
              <a:buNone/>
            </a:pPr>
            <a:endParaRPr lang="en-US" dirty="0"/>
          </a:p>
          <a:p>
            <a:pPr marL="0" indent="0">
              <a:buNone/>
            </a:pPr>
            <a:r>
              <a:rPr lang="en-US" dirty="0" smtClean="0"/>
              <a:t>It is therefore necessary to serve the right format to the right client.</a:t>
            </a:r>
          </a:p>
          <a:p>
            <a:pPr marL="0" indent="0">
              <a:buNone/>
            </a:pPr>
            <a:endParaRPr lang="en-US" dirty="0"/>
          </a:p>
          <a:p>
            <a:pPr marL="0" indent="0">
              <a:buNone/>
            </a:pPr>
            <a:r>
              <a:rPr lang="en-US" sz="1900" dirty="0"/>
              <a:t>van </a:t>
            </a:r>
            <a:r>
              <a:rPr lang="en-US" sz="1900" dirty="0" err="1"/>
              <a:t>Hooland</a:t>
            </a:r>
            <a:r>
              <a:rPr lang="en-US" sz="1900" dirty="0"/>
              <a:t>, Seth and </a:t>
            </a:r>
            <a:r>
              <a:rPr lang="en-US" sz="1900" dirty="0" err="1"/>
              <a:t>Verborgh</a:t>
            </a:r>
            <a:r>
              <a:rPr lang="en-US" sz="1900" dirty="0"/>
              <a:t>, Ruben. (2014). </a:t>
            </a:r>
            <a:r>
              <a:rPr lang="en-US" sz="1900" i="1" dirty="0"/>
              <a:t>Linked data for Libraries, Archives and Museums. Chicago</a:t>
            </a:r>
            <a:r>
              <a:rPr lang="en-US" sz="1900" dirty="0"/>
              <a:t>: </a:t>
            </a:r>
            <a:r>
              <a:rPr lang="en-US" sz="1900" dirty="0" smtClean="0"/>
              <a:t>Neal-Shuman, p.203.</a:t>
            </a:r>
            <a:endParaRPr lang="en-US" sz="19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33119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Setting up and maintaining an </a:t>
            </a:r>
            <a:r>
              <a:rPr lang="en-US" dirty="0" err="1" smtClean="0">
                <a:solidFill>
                  <a:schemeClr val="accent2"/>
                </a:solidFill>
              </a:rPr>
              <a:t>api</a:t>
            </a:r>
            <a:endParaRPr lang="en-US" dirty="0">
              <a:solidFill>
                <a:schemeClr val="accent2"/>
              </a:solidFill>
            </a:endParaRPr>
          </a:p>
        </p:txBody>
      </p:sp>
      <p:sp>
        <p:nvSpPr>
          <p:cNvPr id="3" name="Content Placeholder 2"/>
          <p:cNvSpPr>
            <a:spLocks noGrp="1"/>
          </p:cNvSpPr>
          <p:nvPr>
            <p:ph idx="1"/>
          </p:nvPr>
        </p:nvSpPr>
        <p:spPr/>
        <p:txBody>
          <a:bodyPr/>
          <a:lstStyle/>
          <a:p>
            <a:pPr marL="0" indent="0">
              <a:buNone/>
            </a:pPr>
            <a:r>
              <a:rPr lang="en-US" dirty="0" smtClean="0"/>
              <a:t>The effort in setting up and maintaining the API should be focused on:</a:t>
            </a:r>
          </a:p>
          <a:p>
            <a:pPr marL="514350" indent="-514350">
              <a:buFont typeface="+mj-lt"/>
              <a:buAutoNum type="arabicPeriod"/>
            </a:pPr>
            <a:r>
              <a:rPr lang="en-US" dirty="0" smtClean="0"/>
              <a:t>Resource and URI/IRI design; and</a:t>
            </a:r>
          </a:p>
          <a:p>
            <a:pPr marL="514350" indent="-514350">
              <a:buFont typeface="+mj-lt"/>
              <a:buAutoNum type="arabicPeriod"/>
            </a:pPr>
            <a:r>
              <a:rPr lang="en-US" dirty="0" smtClean="0"/>
              <a:t>Representation design</a:t>
            </a:r>
          </a:p>
          <a:p>
            <a:pPr marL="0" indent="0">
              <a:buNone/>
            </a:pPr>
            <a:endParaRPr lang="en-US" dirty="0" smtClean="0"/>
          </a:p>
          <a:p>
            <a:pPr marL="0" indent="0">
              <a:buNone/>
            </a:pPr>
            <a:endParaRPr lang="en-US" dirty="0"/>
          </a:p>
          <a:p>
            <a:pPr marL="0" indent="0">
              <a:buNone/>
            </a:pPr>
            <a:r>
              <a:rPr lang="en-US" sz="1800" dirty="0"/>
              <a:t>van </a:t>
            </a:r>
            <a:r>
              <a:rPr lang="en-US" sz="1800" dirty="0" err="1"/>
              <a:t>Hooland</a:t>
            </a:r>
            <a:r>
              <a:rPr lang="en-US" sz="1800" dirty="0"/>
              <a:t>, Seth and </a:t>
            </a:r>
            <a:r>
              <a:rPr lang="en-US" sz="1800" dirty="0" err="1"/>
              <a:t>Verborgh</a:t>
            </a:r>
            <a:r>
              <a:rPr lang="en-US" sz="1800" dirty="0"/>
              <a:t>, Ruben. (2014). </a:t>
            </a:r>
            <a:r>
              <a:rPr lang="en-US" sz="1800" i="1" dirty="0"/>
              <a:t>Linked data for Libraries, Archives and Museums. Chicago</a:t>
            </a:r>
            <a:r>
              <a:rPr lang="en-US" sz="1800" dirty="0"/>
              <a:t>: Neal-Shuman, p.218.</a:t>
            </a:r>
          </a:p>
          <a:p>
            <a:pPr marL="0" indent="0">
              <a:buNone/>
            </a:pPr>
            <a:endParaRPr lang="en-US" dirty="0"/>
          </a:p>
        </p:txBody>
      </p:sp>
    </p:spTree>
    <p:extLst>
      <p:ext uri="{BB962C8B-B14F-4D97-AF65-F5344CB8AC3E}">
        <p14:creationId xmlns:p14="http://schemas.microsoft.com/office/powerpoint/2010/main" val="23185494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Setting up the API</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fontScale="92500" lnSpcReduction="10000"/>
          </a:bodyPr>
          <a:lstStyle/>
          <a:p>
            <a:pPr marL="0" indent="0">
              <a:buNone/>
            </a:pPr>
            <a:r>
              <a:rPr lang="en-US" dirty="0" smtClean="0"/>
              <a:t>Initial steps to setting up the API:</a:t>
            </a:r>
          </a:p>
          <a:p>
            <a:pPr marL="514350" indent="-514350">
              <a:buFont typeface="+mj-lt"/>
              <a:buAutoNum type="arabicPeriod"/>
            </a:pPr>
            <a:r>
              <a:rPr lang="en-US" dirty="0" smtClean="0"/>
              <a:t>Build an inventory of all the resources, including</a:t>
            </a:r>
          </a:p>
          <a:p>
            <a:pPr marL="914400" lvl="1" indent="-514350">
              <a:buFont typeface="+mj-lt"/>
              <a:buAutoNum type="alphaLcPeriod"/>
            </a:pPr>
            <a:r>
              <a:rPr lang="en-US" dirty="0" smtClean="0"/>
              <a:t>All items in the collection</a:t>
            </a:r>
          </a:p>
          <a:p>
            <a:pPr marL="914400" lvl="1" indent="-514350">
              <a:buFont typeface="+mj-lt"/>
              <a:buAutoNum type="alphaLcPeriod"/>
            </a:pPr>
            <a:r>
              <a:rPr lang="en-US" dirty="0" smtClean="0"/>
              <a:t>Auxiliary resources such as welcome and contact pages;</a:t>
            </a:r>
          </a:p>
          <a:p>
            <a:pPr marL="514350" indent="-514350">
              <a:buFont typeface="+mj-lt"/>
              <a:buAutoNum type="arabicPeriod"/>
            </a:pPr>
            <a:r>
              <a:rPr lang="en-US" dirty="0" smtClean="0"/>
              <a:t>Divide the resources into groups and/or a hierarchy;</a:t>
            </a:r>
          </a:p>
          <a:p>
            <a:pPr marL="514350" indent="-514350">
              <a:buFont typeface="+mj-lt"/>
              <a:buAutoNum type="arabicPeriod"/>
            </a:pPr>
            <a:r>
              <a:rPr lang="en-US" dirty="0" smtClean="0"/>
              <a:t>Determine their URI/IRI structure;</a:t>
            </a:r>
          </a:p>
          <a:p>
            <a:pPr marL="514350" indent="-514350">
              <a:buFont typeface="+mj-lt"/>
              <a:buAutoNum type="arabicPeriod"/>
            </a:pPr>
            <a:r>
              <a:rPr lang="en-US" dirty="0" smtClean="0"/>
              <a:t>Decide which clients will access them</a:t>
            </a:r>
          </a:p>
          <a:p>
            <a:pPr marL="0" indent="0">
              <a:buNone/>
            </a:pPr>
            <a:endParaRPr lang="en-US" sz="1100" dirty="0"/>
          </a:p>
          <a:p>
            <a:pPr marL="0" indent="0">
              <a:buNone/>
            </a:pPr>
            <a:r>
              <a:rPr lang="en-US" sz="1800" dirty="0"/>
              <a:t>van </a:t>
            </a:r>
            <a:r>
              <a:rPr lang="en-US" sz="1800" dirty="0" err="1"/>
              <a:t>Hooland</a:t>
            </a:r>
            <a:r>
              <a:rPr lang="en-US" sz="1800" dirty="0"/>
              <a:t>, Seth and </a:t>
            </a:r>
            <a:r>
              <a:rPr lang="en-US" sz="1800" dirty="0" err="1"/>
              <a:t>Verborgh</a:t>
            </a:r>
            <a:r>
              <a:rPr lang="en-US" sz="1800" dirty="0"/>
              <a:t>, Ruben. (2014). </a:t>
            </a:r>
            <a:r>
              <a:rPr lang="en-US" sz="1800" i="1" dirty="0"/>
              <a:t>Linked data for Libraries, Archives and Museums. Chicago</a:t>
            </a:r>
            <a:r>
              <a:rPr lang="en-US" sz="1800" dirty="0"/>
              <a:t>: Neal-Shuman, p.218.</a:t>
            </a:r>
          </a:p>
          <a:p>
            <a:pPr marL="0" indent="0">
              <a:buNone/>
            </a:pPr>
            <a:endParaRPr lang="en-US" dirty="0"/>
          </a:p>
        </p:txBody>
      </p:sp>
    </p:spTree>
    <p:extLst>
      <p:ext uri="{BB962C8B-B14F-4D97-AF65-F5344CB8AC3E}">
        <p14:creationId xmlns:p14="http://schemas.microsoft.com/office/powerpoint/2010/main" val="19767017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sitemaps</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a:t>Sitemaps are the standard way to let crawlers know about the pages on your website</a:t>
            </a:r>
            <a:r>
              <a:rPr lang="en-US" dirty="0" smtClean="0"/>
              <a:t>.</a:t>
            </a:r>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Sindice. Publishing Web Data. Downloaded October 18, 2014 from: </a:t>
            </a:r>
            <a:r>
              <a:rPr lang="en-US" sz="1800" dirty="0">
                <a:hlinkClick r:id="rId2"/>
              </a:rPr>
              <a:t>http://sindice.com/developers/publishing</a:t>
            </a:r>
            <a:endParaRPr lang="en-US" sz="1800"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109465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Semantic sitemap</a:t>
            </a:r>
            <a:endParaRPr lang="en-US" dirty="0">
              <a:solidFill>
                <a:schemeClr val="accent2"/>
              </a:solidFill>
            </a:endParaRPr>
          </a:p>
        </p:txBody>
      </p:sp>
      <p:sp>
        <p:nvSpPr>
          <p:cNvPr id="3" name="Content Placeholder 2"/>
          <p:cNvSpPr>
            <a:spLocks noGrp="1"/>
          </p:cNvSpPr>
          <p:nvPr>
            <p:ph idx="1"/>
          </p:nvPr>
        </p:nvSpPr>
        <p:spPr>
          <a:xfrm>
            <a:off x="304800" y="1554162"/>
            <a:ext cx="8686800" cy="5303838"/>
          </a:xfrm>
        </p:spPr>
        <p:txBody>
          <a:bodyPr>
            <a:normAutofit/>
          </a:bodyPr>
          <a:lstStyle/>
          <a:p>
            <a:pPr marL="0" indent="0">
              <a:spcBef>
                <a:spcPts val="0"/>
              </a:spcBef>
              <a:buNone/>
            </a:pPr>
            <a:r>
              <a:rPr lang="en-US" dirty="0" smtClean="0"/>
              <a:t>The Semantic Sitemap follows the standard Sitemap protocol and is encoded in XML.</a:t>
            </a:r>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r>
              <a:rPr lang="en-US" sz="1900" dirty="0"/>
              <a:t>Hart, Glen &amp; </a:t>
            </a:r>
            <a:r>
              <a:rPr lang="en-US" sz="1900" dirty="0" err="1"/>
              <a:t>Dolbear</a:t>
            </a:r>
            <a:r>
              <a:rPr lang="en-US" sz="1900" dirty="0"/>
              <a:t>, Catherine. (2013). </a:t>
            </a:r>
            <a:r>
              <a:rPr lang="en-US" sz="1900" i="1" dirty="0"/>
              <a:t>Linked Data: A Geographic Perspective</a:t>
            </a:r>
            <a:r>
              <a:rPr lang="en-US" sz="1900" dirty="0"/>
              <a:t>. Boca Raton: CRC Press., </a:t>
            </a:r>
            <a:r>
              <a:rPr lang="en-US" sz="1900" dirty="0" smtClean="0"/>
              <a:t>p.123 </a:t>
            </a:r>
            <a:r>
              <a:rPr lang="en-US" sz="1900" dirty="0"/>
              <a:t>(Chapter 7).</a:t>
            </a:r>
          </a:p>
          <a:p>
            <a:pPr marL="0" indent="0">
              <a:spcBef>
                <a:spcPts val="0"/>
              </a:spcBef>
              <a:buNone/>
            </a:pPr>
            <a:endParaRPr lang="en-US" dirty="0"/>
          </a:p>
        </p:txBody>
      </p:sp>
    </p:spTree>
    <p:extLst>
      <p:ext uri="{BB962C8B-B14F-4D97-AF65-F5344CB8AC3E}">
        <p14:creationId xmlns:p14="http://schemas.microsoft.com/office/powerpoint/2010/main" val="37147078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sitemap.xml document</a:t>
            </a:r>
            <a:endParaRPr lang="en-US" dirty="0">
              <a:solidFill>
                <a:schemeClr val="accent2"/>
              </a:solidFill>
            </a:endParaRPr>
          </a:p>
        </p:txBody>
      </p:sp>
      <p:sp>
        <p:nvSpPr>
          <p:cNvPr id="3" name="Content Placeholder 2"/>
          <p:cNvSpPr>
            <a:spLocks noGrp="1"/>
          </p:cNvSpPr>
          <p:nvPr>
            <p:ph idx="1"/>
          </p:nvPr>
        </p:nvSpPr>
        <p:spPr>
          <a:xfrm>
            <a:off x="304800" y="1554162"/>
            <a:ext cx="8686800" cy="4846638"/>
          </a:xfrm>
        </p:spPr>
        <p:txBody>
          <a:bodyPr>
            <a:normAutofit/>
          </a:bodyPr>
          <a:lstStyle/>
          <a:p>
            <a:pPr marL="0" indent="0">
              <a:spcBef>
                <a:spcPts val="0"/>
              </a:spcBef>
              <a:buNone/>
            </a:pPr>
            <a:r>
              <a:rPr lang="en-US" dirty="0" smtClean="0"/>
              <a:t>An XML document </a:t>
            </a:r>
            <a:r>
              <a:rPr lang="en-US" dirty="0" smtClean="0">
                <a:latin typeface="Courier New" panose="02070309020205020404" pitchFamily="49" charset="0"/>
                <a:cs typeface="Courier New" panose="02070309020205020404" pitchFamily="49" charset="0"/>
              </a:rPr>
              <a:t>sitemap.xml</a:t>
            </a:r>
            <a:r>
              <a:rPr lang="en-US" dirty="0" smtClean="0"/>
              <a:t> is stored in the Web site’s root directory and encodes information about the IRI, the site’s location, when it was last modified, and how often the site changes to help a search engine optimize how frequently it needs to crawl the site.</a:t>
            </a:r>
          </a:p>
          <a:p>
            <a:pPr marL="0" indent="0">
              <a:spcBef>
                <a:spcPts val="0"/>
              </a:spcBef>
              <a:buNone/>
            </a:pPr>
            <a:endParaRPr lang="en-US" dirty="0"/>
          </a:p>
          <a:p>
            <a:pPr marL="0" indent="0">
              <a:spcBef>
                <a:spcPts val="0"/>
              </a:spcBef>
              <a:buNone/>
            </a:pPr>
            <a:r>
              <a:rPr lang="en-US" sz="1800" dirty="0" smtClean="0"/>
              <a:t>Hart</a:t>
            </a:r>
            <a:r>
              <a:rPr lang="en-US" sz="1800" dirty="0"/>
              <a:t>, Glen &amp; </a:t>
            </a:r>
            <a:r>
              <a:rPr lang="en-US" sz="1800" dirty="0" err="1"/>
              <a:t>Dolbear</a:t>
            </a:r>
            <a:r>
              <a:rPr lang="en-US" sz="1800" dirty="0"/>
              <a:t>, Catherine. (2013). </a:t>
            </a:r>
            <a:r>
              <a:rPr lang="en-US" sz="1800" i="1" dirty="0"/>
              <a:t>Linked Data: A Geographic Perspective</a:t>
            </a:r>
            <a:r>
              <a:rPr lang="en-US" sz="1800" dirty="0"/>
              <a:t>. Boca Raton: CRC Press., </a:t>
            </a:r>
            <a:r>
              <a:rPr lang="en-US" sz="1800" dirty="0" smtClean="0"/>
              <a:t>p.123 </a:t>
            </a:r>
            <a:r>
              <a:rPr lang="en-US" sz="1800" dirty="0"/>
              <a:t>(Chapter 7).</a:t>
            </a:r>
          </a:p>
          <a:p>
            <a:pPr marL="0" indent="0">
              <a:spcBef>
                <a:spcPts val="0"/>
              </a:spcBef>
              <a:buNone/>
            </a:pPr>
            <a:endParaRPr lang="en-US" dirty="0"/>
          </a:p>
        </p:txBody>
      </p:sp>
    </p:spTree>
    <p:extLst>
      <p:ext uri="{BB962C8B-B14F-4D97-AF65-F5344CB8AC3E}">
        <p14:creationId xmlns:p14="http://schemas.microsoft.com/office/powerpoint/2010/main" val="3061736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Semantic sitemap</a:t>
            </a:r>
            <a:endParaRPr lang="en-US" dirty="0">
              <a:solidFill>
                <a:schemeClr val="accent2"/>
              </a:solidFill>
            </a:endParaRPr>
          </a:p>
        </p:txBody>
      </p:sp>
      <p:sp>
        <p:nvSpPr>
          <p:cNvPr id="3" name="Content Placeholder 2"/>
          <p:cNvSpPr>
            <a:spLocks noGrp="1"/>
          </p:cNvSpPr>
          <p:nvPr>
            <p:ph idx="1"/>
          </p:nvPr>
        </p:nvSpPr>
        <p:spPr>
          <a:xfrm>
            <a:off x="304800" y="1554162"/>
            <a:ext cx="8686800" cy="5303838"/>
          </a:xfrm>
        </p:spPr>
        <p:txBody>
          <a:bodyPr>
            <a:normAutofit lnSpcReduction="10000"/>
          </a:bodyPr>
          <a:lstStyle/>
          <a:p>
            <a:pPr marL="0" indent="0">
              <a:spcBef>
                <a:spcPts val="0"/>
              </a:spcBef>
              <a:buNone/>
            </a:pPr>
            <a:r>
              <a:rPr lang="en-US" dirty="0" smtClean="0"/>
              <a:t>A semantic sitemap is an extension to the standard sitemap which adds the following information:</a:t>
            </a:r>
          </a:p>
          <a:p>
            <a:pPr>
              <a:spcBef>
                <a:spcPts val="0"/>
              </a:spcBef>
              <a:buFont typeface="Wingdings 2" panose="05020102010507070707" pitchFamily="18" charset="2"/>
              <a:buChar char="P"/>
            </a:pPr>
            <a:r>
              <a:rPr lang="en-US" dirty="0" smtClean="0"/>
              <a:t>The IRI and label for the whole dataset</a:t>
            </a:r>
          </a:p>
          <a:p>
            <a:pPr>
              <a:spcBef>
                <a:spcPts val="0"/>
              </a:spcBef>
              <a:buFont typeface="Wingdings 2" panose="05020102010507070707" pitchFamily="18" charset="2"/>
              <a:buChar char="P"/>
            </a:pPr>
            <a:r>
              <a:rPr lang="en-US" dirty="0" smtClean="0"/>
              <a:t>Pointers to the dataset’s SPARQL endpoint</a:t>
            </a:r>
          </a:p>
          <a:p>
            <a:pPr marL="0" indent="0">
              <a:spcBef>
                <a:spcPts val="0"/>
              </a:spcBef>
              <a:buNone/>
            </a:pPr>
            <a:r>
              <a:rPr lang="en-US" dirty="0" smtClean="0"/>
              <a:t>And may also include:</a:t>
            </a:r>
          </a:p>
          <a:p>
            <a:pPr>
              <a:spcBef>
                <a:spcPts val="0"/>
              </a:spcBef>
              <a:buFont typeface="Wingdings 2" panose="05020102010507070707" pitchFamily="18" charset="2"/>
              <a:buChar char="P"/>
            </a:pPr>
            <a:r>
              <a:rPr lang="en-US" dirty="0" smtClean="0"/>
              <a:t>From where the whole dataset can be downloaded</a:t>
            </a:r>
          </a:p>
          <a:p>
            <a:pPr>
              <a:spcBef>
                <a:spcPts val="0"/>
              </a:spcBef>
              <a:buFont typeface="Wingdings 2" panose="05020102010507070707" pitchFamily="18" charset="2"/>
              <a:buChar char="P"/>
            </a:pPr>
            <a:r>
              <a:rPr lang="en-US" dirty="0" smtClean="0"/>
              <a:t>Information about the shape of the RDF graph</a:t>
            </a:r>
          </a:p>
          <a:p>
            <a:pPr marL="0" indent="0">
              <a:spcBef>
                <a:spcPts val="0"/>
              </a:spcBef>
              <a:buNone/>
            </a:pPr>
            <a:endParaRPr lang="en-US" dirty="0" smtClean="0"/>
          </a:p>
          <a:p>
            <a:pPr marL="0" indent="0">
              <a:spcBef>
                <a:spcPts val="0"/>
              </a:spcBef>
              <a:buNone/>
            </a:pPr>
            <a:r>
              <a:rPr lang="en-US" sz="1900" dirty="0"/>
              <a:t>Hart, Glen &amp; </a:t>
            </a:r>
            <a:r>
              <a:rPr lang="en-US" sz="1900" dirty="0" err="1"/>
              <a:t>Dolbear</a:t>
            </a:r>
            <a:r>
              <a:rPr lang="en-US" sz="1900" dirty="0"/>
              <a:t>, Catherine. (2013). </a:t>
            </a:r>
            <a:r>
              <a:rPr lang="en-US" sz="1900" i="1" dirty="0"/>
              <a:t>Linked Data: A Geographic Perspective</a:t>
            </a:r>
            <a:r>
              <a:rPr lang="en-US" sz="1900" dirty="0"/>
              <a:t>. Boca Raton: CRC Press., </a:t>
            </a:r>
            <a:r>
              <a:rPr lang="en-US" sz="1900" dirty="0" smtClean="0"/>
              <a:t>p.123 </a:t>
            </a:r>
            <a:r>
              <a:rPr lang="en-US" sz="1900" dirty="0"/>
              <a:t>(Chapter 7).</a:t>
            </a:r>
          </a:p>
          <a:p>
            <a:pPr marL="0" indent="0">
              <a:spcBef>
                <a:spcPts val="0"/>
              </a:spcBef>
              <a:buNone/>
            </a:pPr>
            <a:endParaRPr lang="en-US" dirty="0"/>
          </a:p>
        </p:txBody>
      </p:sp>
    </p:spTree>
    <p:extLst>
      <p:ext uri="{BB962C8B-B14F-4D97-AF65-F5344CB8AC3E}">
        <p14:creationId xmlns:p14="http://schemas.microsoft.com/office/powerpoint/2010/main" val="719320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dataset</a:t>
            </a:r>
            <a:endParaRPr lang="en-US" dirty="0">
              <a:solidFill>
                <a:schemeClr val="accent2"/>
              </a:solidFill>
            </a:endParaRPr>
          </a:p>
        </p:txBody>
      </p:sp>
      <p:sp>
        <p:nvSpPr>
          <p:cNvPr id="3" name="Content Placeholder 2"/>
          <p:cNvSpPr>
            <a:spLocks noGrp="1"/>
          </p:cNvSpPr>
          <p:nvPr>
            <p:ph idx="1"/>
          </p:nvPr>
        </p:nvSpPr>
        <p:spPr/>
        <p:txBody>
          <a:bodyPr/>
          <a:lstStyle/>
          <a:p>
            <a:pPr marL="0" indent="0">
              <a:buNone/>
            </a:pPr>
            <a:r>
              <a:rPr lang="en-US" dirty="0"/>
              <a:t>A dataset is a collection of data, published and maintained by a single provider, available as RDF, and </a:t>
            </a:r>
            <a:r>
              <a:rPr lang="en-US" dirty="0" smtClean="0"/>
              <a:t>accessible through dereferenceable </a:t>
            </a:r>
            <a:r>
              <a:rPr lang="en-US" dirty="0"/>
              <a:t>HTTP </a:t>
            </a:r>
            <a:r>
              <a:rPr lang="en-US" dirty="0" smtClean="0"/>
              <a:t>IRIs/URLs </a:t>
            </a:r>
            <a:r>
              <a:rPr lang="en-US" dirty="0"/>
              <a:t>or a SPARQL endpoint</a:t>
            </a:r>
            <a:r>
              <a:rPr lang="en-US" dirty="0" smtClean="0"/>
              <a:t>.</a:t>
            </a:r>
          </a:p>
          <a:p>
            <a:pPr marL="0" indent="0">
              <a:buNone/>
            </a:pPr>
            <a:endParaRPr lang="en-US" dirty="0" smtClean="0"/>
          </a:p>
          <a:p>
            <a:pPr marL="0" indent="0">
              <a:buNone/>
            </a:pPr>
            <a:endParaRPr lang="en-US" dirty="0"/>
          </a:p>
          <a:p>
            <a:pPr marL="0" indent="0">
              <a:buNone/>
            </a:pPr>
            <a:endParaRPr lang="en-US" dirty="0"/>
          </a:p>
          <a:p>
            <a:pPr marL="0" indent="0">
              <a:buNone/>
            </a:pPr>
            <a:r>
              <a:rPr lang="en-US" sz="1800" dirty="0" smtClean="0"/>
              <a:t>semanticweb.org. </a:t>
            </a:r>
            <a:r>
              <a:rPr lang="en-US" sz="1800" dirty="0" err="1" smtClean="0"/>
              <a:t>VoID</a:t>
            </a:r>
            <a:r>
              <a:rPr lang="en-US" sz="1800" dirty="0" smtClean="0"/>
              <a:t>. Downloaded September 20, </a:t>
            </a:r>
            <a:r>
              <a:rPr lang="en-US" sz="1800" dirty="0"/>
              <a:t>2014 from: </a:t>
            </a:r>
            <a:r>
              <a:rPr lang="en-US" sz="1800" dirty="0">
                <a:hlinkClick r:id="rId2"/>
              </a:rPr>
              <a:t>http://</a:t>
            </a:r>
            <a:r>
              <a:rPr lang="en-US" sz="1800" dirty="0" smtClean="0">
                <a:hlinkClick r:id="rId2"/>
              </a:rPr>
              <a:t>semanticweb.org/wiki/VoID</a:t>
            </a:r>
            <a:r>
              <a:rPr lang="en-US" sz="1800" dirty="0" smtClean="0"/>
              <a:t>.</a:t>
            </a:r>
            <a:endParaRPr lang="en-US" sz="1800" dirty="0"/>
          </a:p>
        </p:txBody>
      </p:sp>
    </p:spTree>
    <p:extLst>
      <p:ext uri="{BB962C8B-B14F-4D97-AF65-F5344CB8AC3E}">
        <p14:creationId xmlns:p14="http://schemas.microsoft.com/office/powerpoint/2010/main" val="4541599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Sindice publishing and sitemap info</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Sindice provides information regarding how to publish data using </a:t>
            </a:r>
            <a:r>
              <a:rPr lang="en-US" dirty="0" err="1" smtClean="0"/>
              <a:t>RDFa</a:t>
            </a:r>
            <a:r>
              <a:rPr lang="en-US" dirty="0" smtClean="0"/>
              <a:t>, RDF, or </a:t>
            </a:r>
            <a:r>
              <a:rPr lang="en-US" dirty="0" err="1" smtClean="0"/>
              <a:t>Microformats</a:t>
            </a:r>
            <a:r>
              <a:rPr lang="en-US" dirty="0" smtClean="0"/>
              <a:t> (HTML5).</a:t>
            </a:r>
          </a:p>
          <a:p>
            <a:pPr marL="0" indent="0">
              <a:buNone/>
            </a:pPr>
            <a:endParaRPr lang="en-US" sz="1000" dirty="0"/>
          </a:p>
          <a:p>
            <a:pPr marL="0" indent="0">
              <a:buNone/>
            </a:pPr>
            <a:r>
              <a:rPr lang="en-US" dirty="0" smtClean="0"/>
              <a:t>It also explains sitemaps and gives examples.</a:t>
            </a:r>
          </a:p>
          <a:p>
            <a:pPr marL="0" indent="0">
              <a:buNone/>
            </a:pPr>
            <a:endParaRPr lang="en-US" sz="1000" dirty="0" smtClean="0"/>
          </a:p>
          <a:p>
            <a:pPr marL="0" indent="0">
              <a:buNone/>
            </a:pPr>
            <a:r>
              <a:rPr lang="en-US" dirty="0" smtClean="0">
                <a:hlinkClick r:id="rId3"/>
              </a:rPr>
              <a:t>http</a:t>
            </a:r>
            <a:r>
              <a:rPr lang="en-US" dirty="0">
                <a:hlinkClick r:id="rId3"/>
              </a:rPr>
              <a:t>://</a:t>
            </a:r>
            <a:r>
              <a:rPr lang="en-US" dirty="0" smtClean="0">
                <a:hlinkClick r:id="rId3"/>
              </a:rPr>
              <a:t>sindice.com/developers/publishing</a:t>
            </a:r>
            <a:endParaRPr lang="en-US" dirty="0" smtClean="0"/>
          </a:p>
          <a:p>
            <a:pPr marL="0" indent="0">
              <a:buNone/>
            </a:pPr>
            <a:endParaRPr lang="en-US" dirty="0" smtClean="0"/>
          </a:p>
          <a:p>
            <a:pPr marL="0" indent="0">
              <a:buNone/>
            </a:pPr>
            <a:r>
              <a:rPr lang="en-US" sz="1900" dirty="0"/>
              <a:t>Sindice. Publishing Web Data. Downloaded October 18, 2014 from: </a:t>
            </a:r>
            <a:r>
              <a:rPr lang="en-US" sz="1900" dirty="0">
                <a:hlinkClick r:id="rId3"/>
              </a:rPr>
              <a:t>http://sindice.com/developers/publishing</a:t>
            </a:r>
            <a:endParaRPr lang="en-US" sz="1900" dirty="0"/>
          </a:p>
          <a:p>
            <a:pPr marL="0" indent="0">
              <a:buNone/>
            </a:pPr>
            <a:endParaRPr lang="en-US" dirty="0"/>
          </a:p>
        </p:txBody>
      </p:sp>
    </p:spTree>
    <p:extLst>
      <p:ext uri="{BB962C8B-B14F-4D97-AF65-F5344CB8AC3E}">
        <p14:creationId xmlns:p14="http://schemas.microsoft.com/office/powerpoint/2010/main" val="568450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Sitemap’s slicing attribute</a:t>
            </a:r>
            <a:endParaRPr lang="en-US" dirty="0">
              <a:solidFill>
                <a:schemeClr val="accent2"/>
              </a:solidFill>
            </a:endParaRPr>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dirty="0" smtClean="0"/>
              <a:t>The sitemap’s slicing attribute specifies which shape graph is returned when an IRI is dereferenced.</a:t>
            </a:r>
          </a:p>
          <a:p>
            <a:pPr marL="0" indent="0">
              <a:spcBef>
                <a:spcPts val="0"/>
              </a:spcBef>
              <a:buNone/>
            </a:pPr>
            <a:endParaRPr lang="en-US" dirty="0"/>
          </a:p>
          <a:p>
            <a:pPr marL="0" indent="0">
              <a:spcBef>
                <a:spcPts val="0"/>
              </a:spcBef>
              <a:buNone/>
            </a:pPr>
            <a:r>
              <a:rPr lang="en-US" dirty="0" smtClean="0"/>
              <a:t>This is useful for a crawler to know in advance so that it knows how much detail to expect.</a:t>
            </a:r>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 </a:t>
            </a:r>
            <a:r>
              <a:rPr lang="en-US" sz="1800" dirty="0" smtClean="0"/>
              <a:t>p.123 </a:t>
            </a:r>
            <a:r>
              <a:rPr lang="en-US" sz="1800" dirty="0"/>
              <a:t>(Chapter 7).</a:t>
            </a:r>
          </a:p>
          <a:p>
            <a:pPr marL="0" indent="0">
              <a:spcBef>
                <a:spcPts val="0"/>
              </a:spcBef>
              <a:buNone/>
            </a:pPr>
            <a:endParaRPr lang="en-US" dirty="0"/>
          </a:p>
        </p:txBody>
      </p:sp>
    </p:spTree>
    <p:extLst>
      <p:ext uri="{BB962C8B-B14F-4D97-AF65-F5344CB8AC3E}">
        <p14:creationId xmlns:p14="http://schemas.microsoft.com/office/powerpoint/2010/main" val="2998733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Shape graph</a:t>
            </a:r>
            <a:endParaRPr lang="en-US" dirty="0">
              <a:solidFill>
                <a:schemeClr val="accent2"/>
              </a:solidFill>
            </a:endParaRPr>
          </a:p>
        </p:txBody>
      </p:sp>
      <p:sp>
        <p:nvSpPr>
          <p:cNvPr id="3" name="Content Placeholder 2"/>
          <p:cNvSpPr>
            <a:spLocks noGrp="1"/>
          </p:cNvSpPr>
          <p:nvPr>
            <p:ph idx="1"/>
          </p:nvPr>
        </p:nvSpPr>
        <p:spPr/>
        <p:txBody>
          <a:bodyPr/>
          <a:lstStyle/>
          <a:p>
            <a:pPr marL="0" indent="0">
              <a:spcBef>
                <a:spcPts val="0"/>
              </a:spcBef>
              <a:buNone/>
            </a:pPr>
            <a:r>
              <a:rPr lang="en-US" dirty="0" smtClean="0"/>
              <a:t>There are various ways to slice an RDF graph, depending upon how much detail about the IRI should be returned.</a:t>
            </a:r>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 </a:t>
            </a:r>
            <a:r>
              <a:rPr lang="en-US" sz="1800" dirty="0" smtClean="0"/>
              <a:t>p.123 </a:t>
            </a:r>
            <a:r>
              <a:rPr lang="en-US" sz="1800" dirty="0"/>
              <a:t>(Chapter 7).</a:t>
            </a:r>
          </a:p>
          <a:p>
            <a:pPr marL="0" indent="0">
              <a:spcBef>
                <a:spcPts val="0"/>
              </a:spcBef>
              <a:buNone/>
            </a:pPr>
            <a:endParaRPr lang="en-US" dirty="0"/>
          </a:p>
        </p:txBody>
      </p:sp>
    </p:spTree>
    <p:extLst>
      <p:ext uri="{BB962C8B-B14F-4D97-AF65-F5344CB8AC3E}">
        <p14:creationId xmlns:p14="http://schemas.microsoft.com/office/powerpoint/2010/main" val="20003452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Concise bounded description</a:t>
            </a:r>
            <a:endParaRPr lang="en-US" dirty="0">
              <a:solidFill>
                <a:schemeClr val="accent2"/>
              </a:solidFill>
            </a:endParaRPr>
          </a:p>
        </p:txBody>
      </p:sp>
      <p:sp>
        <p:nvSpPr>
          <p:cNvPr id="3" name="Content Placeholder 2"/>
          <p:cNvSpPr>
            <a:spLocks noGrp="1"/>
          </p:cNvSpPr>
          <p:nvPr>
            <p:ph idx="1"/>
          </p:nvPr>
        </p:nvSpPr>
        <p:spPr/>
        <p:txBody>
          <a:bodyPr/>
          <a:lstStyle/>
          <a:p>
            <a:pPr marL="0" indent="0">
              <a:spcBef>
                <a:spcPts val="0"/>
              </a:spcBef>
              <a:buNone/>
            </a:pPr>
            <a:r>
              <a:rPr lang="en-US" dirty="0" smtClean="0"/>
              <a:t>One common shape is the </a:t>
            </a:r>
            <a:r>
              <a:rPr lang="en-US" dirty="0" smtClean="0">
                <a:solidFill>
                  <a:schemeClr val="accent4">
                    <a:lumMod val="75000"/>
                  </a:schemeClr>
                </a:solidFill>
              </a:rPr>
              <a:t>concise bounded description</a:t>
            </a:r>
            <a:r>
              <a:rPr lang="en-US" dirty="0" smtClean="0"/>
              <a:t>, which is a unit of specific knowledge about a resource that can be used or exchanged by different software agents on the Semantic Web. </a:t>
            </a:r>
            <a:endParaRPr lang="en-US" dirty="0"/>
          </a:p>
        </p:txBody>
      </p:sp>
    </p:spTree>
    <p:extLst>
      <p:ext uri="{BB962C8B-B14F-4D97-AF65-F5344CB8AC3E}">
        <p14:creationId xmlns:p14="http://schemas.microsoft.com/office/powerpoint/2010/main" val="8383855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Concise bounded description</a:t>
            </a:r>
            <a:endParaRPr lang="en-US" dirty="0">
              <a:solidFill>
                <a:schemeClr val="accent2"/>
              </a:solidFill>
            </a:endParaRPr>
          </a:p>
        </p:txBody>
      </p:sp>
      <p:sp>
        <p:nvSpPr>
          <p:cNvPr id="3" name="Content Placeholder 2"/>
          <p:cNvSpPr>
            <a:spLocks noGrp="1"/>
          </p:cNvSpPr>
          <p:nvPr>
            <p:ph idx="1"/>
          </p:nvPr>
        </p:nvSpPr>
        <p:spPr>
          <a:xfrm>
            <a:off x="304800" y="1554162"/>
            <a:ext cx="8686800" cy="5303838"/>
          </a:xfrm>
        </p:spPr>
        <p:txBody>
          <a:bodyPr>
            <a:normAutofit/>
          </a:bodyPr>
          <a:lstStyle/>
          <a:p>
            <a:pPr marL="0" indent="0">
              <a:spcBef>
                <a:spcPts val="0"/>
              </a:spcBef>
              <a:buNone/>
            </a:pPr>
            <a:r>
              <a:rPr lang="en-US" sz="3000" dirty="0" smtClean="0"/>
              <a:t>Given a particular node (the starting node) in a particular RDF graph, (the source graph), the concise bounded description subgraph is:</a:t>
            </a:r>
          </a:p>
          <a:p>
            <a:pPr marL="0" indent="0">
              <a:spcBef>
                <a:spcPts val="0"/>
              </a:spcBef>
              <a:buNone/>
            </a:pPr>
            <a:endParaRPr lang="en-US" sz="1000" dirty="0"/>
          </a:p>
          <a:p>
            <a:pPr>
              <a:spcBef>
                <a:spcPts val="0"/>
              </a:spcBef>
              <a:buFont typeface="Wingdings 2" panose="05020102010507070707" pitchFamily="18" charset="2"/>
              <a:buChar char="P"/>
            </a:pPr>
            <a:r>
              <a:rPr lang="en-US" sz="3000" dirty="0" smtClean="0"/>
              <a:t>All statements in the source graph where the subject of the statement is the starting node;</a:t>
            </a:r>
          </a:p>
          <a:p>
            <a:pPr marL="0" indent="0">
              <a:spcBef>
                <a:spcPts val="0"/>
              </a:spcBef>
              <a:buNone/>
            </a:pPr>
            <a:endParaRPr lang="en-US" sz="1000" dirty="0" smtClean="0"/>
          </a:p>
          <a:p>
            <a:pPr>
              <a:spcBef>
                <a:spcPts val="0"/>
              </a:spcBef>
              <a:buFont typeface="Wingdings 2" panose="05020102010507070707" pitchFamily="18" charset="2"/>
              <a:buChar char="P"/>
            </a:pPr>
            <a:r>
              <a:rPr lang="en-US" sz="3000" dirty="0" smtClean="0"/>
              <a:t>For each of these statements that have a blank node as an object, recursively add in all further statements in the source graph that have the blank node as a subject; and</a:t>
            </a:r>
          </a:p>
          <a:p>
            <a:pPr>
              <a:spcBef>
                <a:spcPts val="0"/>
              </a:spcBef>
              <a:buFont typeface="Wingdings 2" panose="05020102010507070707" pitchFamily="18" charset="2"/>
              <a:buChar char="P"/>
            </a:pPr>
            <a:endParaRPr lang="en-US" dirty="0"/>
          </a:p>
        </p:txBody>
      </p:sp>
    </p:spTree>
    <p:extLst>
      <p:ext uri="{BB962C8B-B14F-4D97-AF65-F5344CB8AC3E}">
        <p14:creationId xmlns:p14="http://schemas.microsoft.com/office/powerpoint/2010/main" val="25100382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DOMAINS on </a:t>
            </a:r>
            <a:r>
              <a:rPr lang="en-US" dirty="0" err="1" smtClean="0">
                <a:solidFill>
                  <a:schemeClr val="accent2"/>
                </a:solidFill>
              </a:rPr>
              <a:t>aN</a:t>
            </a:r>
            <a:r>
              <a:rPr lang="en-US" dirty="0" smtClean="0">
                <a:solidFill>
                  <a:schemeClr val="accent2"/>
                </a:solidFill>
              </a:rPr>
              <a:t> RDF Graph</a:t>
            </a:r>
            <a:r>
              <a:rPr lang="en-US" sz="2400" dirty="0" smtClean="0">
                <a:solidFill>
                  <a:schemeClr val="accent2"/>
                </a:solidFill>
              </a:rPr>
              <a:t>	</a:t>
            </a:r>
            <a:endParaRPr lang="en-US" sz="2400" dirty="0"/>
          </a:p>
        </p:txBody>
      </p:sp>
      <p:sp>
        <p:nvSpPr>
          <p:cNvPr id="8" name="Slide Number Placeholder 7"/>
          <p:cNvSpPr>
            <a:spLocks noGrp="1"/>
          </p:cNvSpPr>
          <p:nvPr>
            <p:ph type="sldNum" sz="quarter" idx="12"/>
          </p:nvPr>
        </p:nvSpPr>
        <p:spPr/>
        <p:txBody>
          <a:bodyPr/>
          <a:lstStyle/>
          <a:p>
            <a:fld id="{4947057F-4A00-41C5-A9B8-74064BF06201}" type="slidenum">
              <a:rPr lang="en-US" smtClean="0"/>
              <a:pPr/>
              <a:t>45</a:t>
            </a:fld>
            <a:endParaRPr lang="en-US"/>
          </a:p>
        </p:txBody>
      </p:sp>
      <p:sp>
        <p:nvSpPr>
          <p:cNvPr id="6" name="Oval 5"/>
          <p:cNvSpPr/>
          <p:nvPr/>
        </p:nvSpPr>
        <p:spPr>
          <a:xfrm>
            <a:off x="2743200" y="1524000"/>
            <a:ext cx="1447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Jane Addams</a:t>
            </a:r>
            <a:endParaRPr lang="en-US" dirty="0">
              <a:solidFill>
                <a:srgbClr val="FFC000"/>
              </a:solidFill>
            </a:endParaRPr>
          </a:p>
        </p:txBody>
      </p:sp>
      <p:sp>
        <p:nvSpPr>
          <p:cNvPr id="7" name="Rectangle 6"/>
          <p:cNvSpPr/>
          <p:nvPr/>
        </p:nvSpPr>
        <p:spPr>
          <a:xfrm>
            <a:off x="5257800" y="40386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Newer Ideals of Peace</a:t>
            </a:r>
            <a:endParaRPr lang="en-US" dirty="0">
              <a:solidFill>
                <a:srgbClr val="FFC000"/>
              </a:solidFill>
            </a:endParaRPr>
          </a:p>
        </p:txBody>
      </p:sp>
      <p:sp>
        <p:nvSpPr>
          <p:cNvPr id="9" name="Rectangle 8"/>
          <p:cNvSpPr/>
          <p:nvPr/>
        </p:nvSpPr>
        <p:spPr>
          <a:xfrm>
            <a:off x="5257800" y="54102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Women at The Hague</a:t>
            </a:r>
            <a:endParaRPr lang="en-US" dirty="0">
              <a:solidFill>
                <a:srgbClr val="FFC000"/>
              </a:solidFill>
            </a:endParaRPr>
          </a:p>
        </p:txBody>
      </p:sp>
      <p:sp>
        <p:nvSpPr>
          <p:cNvPr id="10" name="Oval 9"/>
          <p:cNvSpPr/>
          <p:nvPr/>
        </p:nvSpPr>
        <p:spPr>
          <a:xfrm>
            <a:off x="2819400" y="3200400"/>
            <a:ext cx="1447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Emily        Greene Balch</a:t>
            </a:r>
            <a:endParaRPr lang="en-US" dirty="0">
              <a:solidFill>
                <a:srgbClr val="FFC000"/>
              </a:solidFill>
            </a:endParaRPr>
          </a:p>
        </p:txBody>
      </p:sp>
      <p:sp>
        <p:nvSpPr>
          <p:cNvPr id="11" name="Oval 10"/>
          <p:cNvSpPr/>
          <p:nvPr/>
        </p:nvSpPr>
        <p:spPr>
          <a:xfrm>
            <a:off x="2514600" y="5029200"/>
            <a:ext cx="1524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Alice Hamilton</a:t>
            </a:r>
            <a:endParaRPr lang="en-US" dirty="0">
              <a:solidFill>
                <a:srgbClr val="FFC000"/>
              </a:solidFill>
            </a:endParaRPr>
          </a:p>
        </p:txBody>
      </p:sp>
      <p:sp>
        <p:nvSpPr>
          <p:cNvPr id="12" name="Oval 11"/>
          <p:cNvSpPr/>
          <p:nvPr/>
        </p:nvSpPr>
        <p:spPr>
          <a:xfrm>
            <a:off x="457200" y="4114800"/>
            <a:ext cx="1447800" cy="13716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FFC000"/>
              </a:solidFill>
            </a:endParaRPr>
          </a:p>
          <a:p>
            <a:pPr algn="ctr"/>
            <a:r>
              <a:rPr lang="en-US" dirty="0" smtClean="0">
                <a:solidFill>
                  <a:srgbClr val="FFC000"/>
                </a:solidFill>
              </a:rPr>
              <a:t>WomenNobel Prize Winners</a:t>
            </a:r>
          </a:p>
          <a:p>
            <a:pPr algn="ctr"/>
            <a:endParaRPr lang="en-US" dirty="0">
              <a:solidFill>
                <a:srgbClr val="FFC000"/>
              </a:solidFill>
            </a:endParaRPr>
          </a:p>
        </p:txBody>
      </p:sp>
      <p:cxnSp>
        <p:nvCxnSpPr>
          <p:cNvPr id="14" name="Straight Arrow Connector 13"/>
          <p:cNvCxnSpPr>
            <a:stCxn id="6" idx="5"/>
            <a:endCxn id="7" idx="1"/>
          </p:cNvCxnSpPr>
          <p:nvPr/>
        </p:nvCxnSpPr>
        <p:spPr>
          <a:xfrm>
            <a:off x="3978974" y="2694734"/>
            <a:ext cx="1278826" cy="19153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5"/>
            <a:endCxn id="9" idx="1"/>
          </p:cNvCxnSpPr>
          <p:nvPr/>
        </p:nvCxnSpPr>
        <p:spPr>
          <a:xfrm>
            <a:off x="3978974" y="2694734"/>
            <a:ext cx="1278826" cy="32869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5"/>
            <a:endCxn id="9" idx="1"/>
          </p:cNvCxnSpPr>
          <p:nvPr/>
        </p:nvCxnSpPr>
        <p:spPr>
          <a:xfrm>
            <a:off x="4055174" y="4371134"/>
            <a:ext cx="1202626" cy="16105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6"/>
            <a:endCxn id="9" idx="1"/>
          </p:cNvCxnSpPr>
          <p:nvPr/>
        </p:nvCxnSpPr>
        <p:spPr>
          <a:xfrm>
            <a:off x="4038600" y="5753100"/>
            <a:ext cx="1219200"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6" idx="3"/>
          </p:cNvCxnSpPr>
          <p:nvPr/>
        </p:nvCxnSpPr>
        <p:spPr>
          <a:xfrm flipH="1">
            <a:off x="1762266" y="2694734"/>
            <a:ext cx="1192959" cy="1768536"/>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3"/>
            <a:endCxn id="12" idx="6"/>
          </p:cNvCxnSpPr>
          <p:nvPr/>
        </p:nvCxnSpPr>
        <p:spPr>
          <a:xfrm flipH="1">
            <a:off x="1905000" y="4371134"/>
            <a:ext cx="1126425" cy="429466"/>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3209552">
            <a:off x="4311321" y="3338322"/>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4" name="TextBox 33"/>
          <p:cNvSpPr txBox="1"/>
          <p:nvPr/>
        </p:nvSpPr>
        <p:spPr>
          <a:xfrm rot="4106737">
            <a:off x="4454520" y="4499405"/>
            <a:ext cx="914400" cy="369332"/>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5" name="TextBox 34"/>
          <p:cNvSpPr txBox="1"/>
          <p:nvPr/>
        </p:nvSpPr>
        <p:spPr>
          <a:xfrm rot="3281196">
            <a:off x="4087010" y="4555416"/>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6" name="TextBox 35"/>
          <p:cNvSpPr txBox="1"/>
          <p:nvPr/>
        </p:nvSpPr>
        <p:spPr>
          <a:xfrm rot="698669">
            <a:off x="4144411" y="5431018"/>
            <a:ext cx="914400" cy="369332"/>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7" name="TextBox 36"/>
          <p:cNvSpPr txBox="1"/>
          <p:nvPr/>
        </p:nvSpPr>
        <p:spPr>
          <a:xfrm rot="18393194">
            <a:off x="1339858" y="3528143"/>
            <a:ext cx="1143000" cy="369332"/>
          </a:xfrm>
          <a:prstGeom prst="rect">
            <a:avLst/>
          </a:prstGeom>
          <a:noFill/>
        </p:spPr>
        <p:txBody>
          <a:bodyPr wrap="square" rtlCol="0">
            <a:spAutoFit/>
          </a:bodyPr>
          <a:lstStyle/>
          <a:p>
            <a:r>
              <a:rPr lang="en-US" dirty="0" smtClean="0">
                <a:solidFill>
                  <a:srgbClr val="C00000"/>
                </a:solidFill>
              </a:rPr>
              <a:t>Recipient</a:t>
            </a:r>
            <a:endParaRPr lang="en-US" dirty="0">
              <a:solidFill>
                <a:srgbClr val="C00000"/>
              </a:solidFill>
            </a:endParaRPr>
          </a:p>
        </p:txBody>
      </p:sp>
      <p:sp>
        <p:nvSpPr>
          <p:cNvPr id="38" name="TextBox 37"/>
          <p:cNvSpPr txBox="1"/>
          <p:nvPr/>
        </p:nvSpPr>
        <p:spPr>
          <a:xfrm rot="20383247">
            <a:off x="1831554" y="4187909"/>
            <a:ext cx="1139356" cy="369332"/>
          </a:xfrm>
          <a:prstGeom prst="rect">
            <a:avLst/>
          </a:prstGeom>
          <a:noFill/>
        </p:spPr>
        <p:txBody>
          <a:bodyPr wrap="square" rtlCol="0">
            <a:spAutoFit/>
          </a:bodyPr>
          <a:lstStyle/>
          <a:p>
            <a:r>
              <a:rPr lang="en-US" dirty="0" smtClean="0">
                <a:solidFill>
                  <a:srgbClr val="C00000"/>
                </a:solidFill>
              </a:rPr>
              <a:t>R</a:t>
            </a:r>
            <a:r>
              <a:rPr lang="en-US" b="1" dirty="0" smtClean="0">
                <a:solidFill>
                  <a:srgbClr val="C00000"/>
                </a:solidFill>
              </a:rPr>
              <a:t>e</a:t>
            </a:r>
            <a:r>
              <a:rPr lang="en-US" dirty="0" smtClean="0">
                <a:solidFill>
                  <a:srgbClr val="C00000"/>
                </a:solidFill>
              </a:rPr>
              <a:t>cipient</a:t>
            </a:r>
            <a:endParaRPr lang="en-US" dirty="0">
              <a:solidFill>
                <a:srgbClr val="C00000"/>
              </a:solidFill>
            </a:endParaRPr>
          </a:p>
        </p:txBody>
      </p:sp>
      <p:sp>
        <p:nvSpPr>
          <p:cNvPr id="41" name="Oval 40"/>
          <p:cNvSpPr/>
          <p:nvPr/>
        </p:nvSpPr>
        <p:spPr>
          <a:xfrm>
            <a:off x="304800" y="1447800"/>
            <a:ext cx="1447800" cy="1447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FFC000"/>
              </a:solidFill>
            </a:endParaRPr>
          </a:p>
          <a:p>
            <a:pPr algn="ctr"/>
            <a:r>
              <a:rPr lang="en-US" dirty="0" smtClean="0">
                <a:solidFill>
                  <a:srgbClr val="FFC000"/>
                </a:solidFill>
              </a:rPr>
              <a:t>Nobel  Prize Winners</a:t>
            </a:r>
          </a:p>
          <a:p>
            <a:pPr algn="ctr"/>
            <a:endParaRPr lang="en-US" dirty="0">
              <a:solidFill>
                <a:srgbClr val="FFC000"/>
              </a:solidFill>
            </a:endParaRPr>
          </a:p>
        </p:txBody>
      </p:sp>
      <p:cxnSp>
        <p:nvCxnSpPr>
          <p:cNvPr id="49" name="Straight Arrow Connector 48"/>
          <p:cNvCxnSpPr>
            <a:stCxn id="12" idx="0"/>
            <a:endCxn id="41" idx="4"/>
          </p:cNvCxnSpPr>
          <p:nvPr/>
        </p:nvCxnSpPr>
        <p:spPr>
          <a:xfrm flipH="1" flipV="1">
            <a:off x="1028700" y="2895600"/>
            <a:ext cx="152400" cy="1219200"/>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rot="15849146">
            <a:off x="698047" y="3461266"/>
            <a:ext cx="551507" cy="369332"/>
          </a:xfrm>
          <a:prstGeom prst="rect">
            <a:avLst/>
          </a:prstGeom>
          <a:noFill/>
        </p:spPr>
        <p:txBody>
          <a:bodyPr wrap="square" rtlCol="0">
            <a:spAutoFit/>
          </a:bodyPr>
          <a:lstStyle/>
          <a:p>
            <a:r>
              <a:rPr lang="en-US" dirty="0" smtClean="0">
                <a:solidFill>
                  <a:srgbClr val="C00000"/>
                </a:solidFill>
              </a:rPr>
              <a:t>Is a </a:t>
            </a:r>
            <a:endParaRPr lang="en-US" dirty="0">
              <a:solidFill>
                <a:srgbClr val="C00000"/>
              </a:solidFill>
            </a:endParaRPr>
          </a:p>
        </p:txBody>
      </p:sp>
      <p:cxnSp>
        <p:nvCxnSpPr>
          <p:cNvPr id="79" name="Straight Arrow Connector 78"/>
          <p:cNvCxnSpPr>
            <a:stCxn id="6" idx="2"/>
            <a:endCxn id="41" idx="6"/>
          </p:cNvCxnSpPr>
          <p:nvPr/>
        </p:nvCxnSpPr>
        <p:spPr>
          <a:xfrm flipH="1" flipV="1">
            <a:off x="1752600" y="2171700"/>
            <a:ext cx="990600" cy="38100"/>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10" idx="2"/>
          </p:cNvCxnSpPr>
          <p:nvPr/>
        </p:nvCxnSpPr>
        <p:spPr>
          <a:xfrm flipH="1" flipV="1">
            <a:off x="1495414" y="2684167"/>
            <a:ext cx="1323986" cy="1202033"/>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5257800" y="26670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Twenty Years at Hull House</a:t>
            </a:r>
            <a:endParaRPr lang="en-US" dirty="0">
              <a:solidFill>
                <a:srgbClr val="FFC000"/>
              </a:solidFill>
            </a:endParaRPr>
          </a:p>
        </p:txBody>
      </p:sp>
      <p:cxnSp>
        <p:nvCxnSpPr>
          <p:cNvPr id="98" name="Straight Arrow Connector 97"/>
          <p:cNvCxnSpPr>
            <a:stCxn id="6" idx="5"/>
            <a:endCxn id="97" idx="1"/>
          </p:cNvCxnSpPr>
          <p:nvPr/>
        </p:nvCxnSpPr>
        <p:spPr>
          <a:xfrm>
            <a:off x="3978974" y="2694734"/>
            <a:ext cx="1278826" cy="543766"/>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rot="1315295">
            <a:off x="4229100" y="2599112"/>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104" name="TextBox 103"/>
          <p:cNvSpPr txBox="1"/>
          <p:nvPr/>
        </p:nvSpPr>
        <p:spPr>
          <a:xfrm rot="2689554">
            <a:off x="1576556" y="2842807"/>
            <a:ext cx="1143000" cy="369332"/>
          </a:xfrm>
          <a:prstGeom prst="rect">
            <a:avLst/>
          </a:prstGeom>
          <a:noFill/>
        </p:spPr>
        <p:txBody>
          <a:bodyPr wrap="square" rtlCol="0">
            <a:spAutoFit/>
          </a:bodyPr>
          <a:lstStyle/>
          <a:p>
            <a:r>
              <a:rPr lang="en-US" dirty="0" smtClean="0">
                <a:solidFill>
                  <a:srgbClr val="C00000"/>
                </a:solidFill>
              </a:rPr>
              <a:t>R</a:t>
            </a:r>
            <a:r>
              <a:rPr lang="en-US" b="1" dirty="0" smtClean="0">
                <a:solidFill>
                  <a:srgbClr val="C00000"/>
                </a:solidFill>
              </a:rPr>
              <a:t>e</a:t>
            </a:r>
            <a:r>
              <a:rPr lang="en-US" dirty="0" smtClean="0">
                <a:solidFill>
                  <a:srgbClr val="C00000"/>
                </a:solidFill>
              </a:rPr>
              <a:t>cipi</a:t>
            </a:r>
            <a:r>
              <a:rPr lang="en-US" i="1" dirty="0" smtClean="0">
                <a:solidFill>
                  <a:srgbClr val="C00000"/>
                </a:solidFill>
              </a:rPr>
              <a:t>e</a:t>
            </a:r>
            <a:r>
              <a:rPr lang="en-US" dirty="0" smtClean="0">
                <a:solidFill>
                  <a:srgbClr val="C00000"/>
                </a:solidFill>
              </a:rPr>
              <a:t>nt</a:t>
            </a:r>
            <a:endParaRPr lang="en-US" dirty="0">
              <a:solidFill>
                <a:srgbClr val="C00000"/>
              </a:solidFill>
            </a:endParaRPr>
          </a:p>
        </p:txBody>
      </p:sp>
      <p:sp>
        <p:nvSpPr>
          <p:cNvPr id="107" name="TextBox 106"/>
          <p:cNvSpPr txBox="1"/>
          <p:nvPr/>
        </p:nvSpPr>
        <p:spPr>
          <a:xfrm rot="165410">
            <a:off x="1684856" y="1779868"/>
            <a:ext cx="1143000" cy="379166"/>
          </a:xfrm>
          <a:prstGeom prst="rect">
            <a:avLst/>
          </a:prstGeom>
          <a:noFill/>
        </p:spPr>
        <p:txBody>
          <a:bodyPr wrap="square" rtlCol="0">
            <a:spAutoFit/>
          </a:bodyPr>
          <a:lstStyle/>
          <a:p>
            <a:r>
              <a:rPr lang="en-US" dirty="0" smtClean="0">
                <a:solidFill>
                  <a:srgbClr val="C00000"/>
                </a:solidFill>
              </a:rPr>
              <a:t>R</a:t>
            </a:r>
            <a:r>
              <a:rPr lang="en-US" b="1" dirty="0" smtClean="0">
                <a:solidFill>
                  <a:srgbClr val="C00000"/>
                </a:solidFill>
              </a:rPr>
              <a:t>e</a:t>
            </a:r>
            <a:r>
              <a:rPr lang="en-US" dirty="0" smtClean="0">
                <a:solidFill>
                  <a:srgbClr val="C00000"/>
                </a:solidFill>
              </a:rPr>
              <a:t>cipient</a:t>
            </a:r>
            <a:endParaRPr lang="en-US" dirty="0">
              <a:solidFill>
                <a:srgbClr val="C00000"/>
              </a:solidFill>
            </a:endParaRPr>
          </a:p>
        </p:txBody>
      </p:sp>
      <p:sp>
        <p:nvSpPr>
          <p:cNvPr id="32" name="Oval 31"/>
          <p:cNvSpPr/>
          <p:nvPr/>
        </p:nvSpPr>
        <p:spPr>
          <a:xfrm>
            <a:off x="7162800" y="1143000"/>
            <a:ext cx="1828800" cy="1295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Settlement Houses</a:t>
            </a:r>
            <a:endParaRPr lang="en-US" dirty="0">
              <a:solidFill>
                <a:srgbClr val="FFC000"/>
              </a:solidFill>
            </a:endParaRPr>
          </a:p>
        </p:txBody>
      </p:sp>
      <p:sp>
        <p:nvSpPr>
          <p:cNvPr id="39" name="Oval 38"/>
          <p:cNvSpPr/>
          <p:nvPr/>
        </p:nvSpPr>
        <p:spPr>
          <a:xfrm>
            <a:off x="5181600" y="1219200"/>
            <a:ext cx="1219200" cy="11430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Hull House</a:t>
            </a:r>
            <a:endParaRPr lang="en-US" dirty="0">
              <a:solidFill>
                <a:srgbClr val="FFC000"/>
              </a:solidFill>
            </a:endParaRPr>
          </a:p>
        </p:txBody>
      </p:sp>
      <p:cxnSp>
        <p:nvCxnSpPr>
          <p:cNvPr id="173" name="Straight Arrow Connector 172"/>
          <p:cNvCxnSpPr>
            <a:stCxn id="6" idx="7"/>
            <a:endCxn id="39" idx="2"/>
          </p:cNvCxnSpPr>
          <p:nvPr/>
        </p:nvCxnSpPr>
        <p:spPr>
          <a:xfrm>
            <a:off x="3978974" y="1724866"/>
            <a:ext cx="1202626" cy="65834"/>
          </a:xfrm>
          <a:prstGeom prst="straightConnector1">
            <a:avLst/>
          </a:prstGeom>
          <a:ln w="190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rot="188448">
            <a:off x="4200750" y="1396363"/>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cxnSp>
        <p:nvCxnSpPr>
          <p:cNvPr id="179" name="Straight Arrow Connector 178"/>
          <p:cNvCxnSpPr>
            <a:stCxn id="39" idx="6"/>
            <a:endCxn id="32" idx="1"/>
          </p:cNvCxnSpPr>
          <p:nvPr/>
        </p:nvCxnSpPr>
        <p:spPr>
          <a:xfrm flipV="1">
            <a:off x="6400800" y="1332707"/>
            <a:ext cx="1029822" cy="457993"/>
          </a:xfrm>
          <a:prstGeom prst="straightConnector1">
            <a:avLst/>
          </a:prstGeom>
          <a:ln w="190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rot="20591874">
            <a:off x="6518435" y="1292206"/>
            <a:ext cx="559655" cy="369332"/>
          </a:xfrm>
          <a:prstGeom prst="rect">
            <a:avLst/>
          </a:prstGeom>
          <a:noFill/>
        </p:spPr>
        <p:txBody>
          <a:bodyPr wrap="square" rtlCol="0">
            <a:spAutoFit/>
          </a:bodyPr>
          <a:lstStyle/>
          <a:p>
            <a:r>
              <a:rPr lang="en-US" dirty="0" smtClean="0">
                <a:solidFill>
                  <a:srgbClr val="C00000"/>
                </a:solidFill>
              </a:rPr>
              <a:t>Is a </a:t>
            </a:r>
            <a:endParaRPr lang="en-US" dirty="0">
              <a:solidFill>
                <a:srgbClr val="C00000"/>
              </a:solidFill>
            </a:endParaRPr>
          </a:p>
        </p:txBody>
      </p:sp>
      <p:sp>
        <p:nvSpPr>
          <p:cNvPr id="198" name="Oval 197"/>
          <p:cNvSpPr/>
          <p:nvPr/>
        </p:nvSpPr>
        <p:spPr>
          <a:xfrm>
            <a:off x="7086600" y="4953000"/>
            <a:ext cx="1676400" cy="16002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U S National Register of Historic Places</a:t>
            </a:r>
            <a:endParaRPr lang="en-US" dirty="0"/>
          </a:p>
        </p:txBody>
      </p:sp>
      <p:cxnSp>
        <p:nvCxnSpPr>
          <p:cNvPr id="207" name="Straight Arrow Connector 206"/>
          <p:cNvCxnSpPr>
            <a:stCxn id="39" idx="6"/>
            <a:endCxn id="198" idx="1"/>
          </p:cNvCxnSpPr>
          <p:nvPr/>
        </p:nvCxnSpPr>
        <p:spPr>
          <a:xfrm>
            <a:off x="6400800" y="1790700"/>
            <a:ext cx="931303" cy="3396644"/>
          </a:xfrm>
          <a:prstGeom prst="straightConnector1">
            <a:avLst/>
          </a:prstGeom>
          <a:ln w="190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391400" y="3200400"/>
            <a:ext cx="1524000" cy="14478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Buildings</a:t>
            </a:r>
            <a:endParaRPr lang="en-US" dirty="0"/>
          </a:p>
        </p:txBody>
      </p:sp>
      <p:cxnSp>
        <p:nvCxnSpPr>
          <p:cNvPr id="61" name="Straight Arrow Connector 60"/>
          <p:cNvCxnSpPr>
            <a:stCxn id="32" idx="4"/>
            <a:endCxn id="43" idx="0"/>
          </p:cNvCxnSpPr>
          <p:nvPr/>
        </p:nvCxnSpPr>
        <p:spPr>
          <a:xfrm>
            <a:off x="8077200" y="2438400"/>
            <a:ext cx="76200" cy="762000"/>
          </a:xfrm>
          <a:prstGeom prst="straightConnector1">
            <a:avLst/>
          </a:prstGeom>
          <a:ln w="190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rot="5086314">
            <a:off x="8020835" y="2610011"/>
            <a:ext cx="528700" cy="369332"/>
          </a:xfrm>
          <a:prstGeom prst="rect">
            <a:avLst/>
          </a:prstGeom>
          <a:noFill/>
        </p:spPr>
        <p:txBody>
          <a:bodyPr wrap="square" rtlCol="0">
            <a:spAutoFit/>
          </a:bodyPr>
          <a:lstStyle/>
          <a:p>
            <a:r>
              <a:rPr lang="en-US" dirty="0" smtClean="0">
                <a:solidFill>
                  <a:srgbClr val="C00000"/>
                </a:solidFill>
              </a:rPr>
              <a:t>Is a </a:t>
            </a:r>
            <a:endParaRPr lang="en-US" dirty="0">
              <a:solidFill>
                <a:srgbClr val="C00000"/>
              </a:solidFill>
            </a:endParaRPr>
          </a:p>
        </p:txBody>
      </p:sp>
      <p:sp>
        <p:nvSpPr>
          <p:cNvPr id="93" name="TextBox 92"/>
          <p:cNvSpPr txBox="1"/>
          <p:nvPr/>
        </p:nvSpPr>
        <p:spPr>
          <a:xfrm rot="4432132">
            <a:off x="6793479" y="3541240"/>
            <a:ext cx="669978" cy="369332"/>
          </a:xfrm>
          <a:prstGeom prst="rect">
            <a:avLst/>
          </a:prstGeom>
          <a:noFill/>
        </p:spPr>
        <p:txBody>
          <a:bodyPr wrap="square" rtlCol="0">
            <a:spAutoFit/>
          </a:bodyPr>
          <a:lstStyle/>
          <a:p>
            <a:r>
              <a:rPr lang="en-US" dirty="0" smtClean="0">
                <a:solidFill>
                  <a:srgbClr val="C00000"/>
                </a:solidFill>
              </a:rPr>
              <a:t>Is a </a:t>
            </a:r>
            <a:endParaRPr lang="en-US" dirty="0">
              <a:solidFill>
                <a:srgbClr val="C00000"/>
              </a:solidFill>
            </a:endParaRPr>
          </a:p>
        </p:txBody>
      </p:sp>
      <p:cxnSp>
        <p:nvCxnSpPr>
          <p:cNvPr id="94" name="Straight Arrow Connector 93"/>
          <p:cNvCxnSpPr>
            <a:stCxn id="39" idx="6"/>
            <a:endCxn id="43" idx="1"/>
          </p:cNvCxnSpPr>
          <p:nvPr/>
        </p:nvCxnSpPr>
        <p:spPr>
          <a:xfrm>
            <a:off x="6400800" y="1790700"/>
            <a:ext cx="1213785" cy="1621725"/>
          </a:xfrm>
          <a:prstGeom prst="straightConnector1">
            <a:avLst/>
          </a:prstGeom>
          <a:ln w="19050">
            <a:solidFill>
              <a:schemeClr val="accent4">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228600" y="5715000"/>
            <a:ext cx="2209800" cy="923330"/>
          </a:xfrm>
          <a:prstGeom prst="rect">
            <a:avLst/>
          </a:prstGeom>
          <a:noFill/>
        </p:spPr>
        <p:txBody>
          <a:bodyPr wrap="square" rtlCol="0">
            <a:spAutoFit/>
          </a:bodyPr>
          <a:lstStyle/>
          <a:p>
            <a:r>
              <a:rPr lang="en-US" b="1" dirty="0" smtClean="0">
                <a:solidFill>
                  <a:schemeClr val="tx1">
                    <a:lumMod val="25000"/>
                  </a:schemeClr>
                </a:solidFill>
              </a:rPr>
              <a:t>Nobel Prize Domain</a:t>
            </a:r>
          </a:p>
          <a:p>
            <a:r>
              <a:rPr lang="en-US" b="1" dirty="0" smtClean="0">
                <a:solidFill>
                  <a:schemeClr val="accent4">
                    <a:lumMod val="50000"/>
                  </a:schemeClr>
                </a:solidFill>
              </a:rPr>
              <a:t>Author Domain</a:t>
            </a:r>
          </a:p>
          <a:p>
            <a:r>
              <a:rPr lang="en-US" b="1" dirty="0" smtClean="0">
                <a:solidFill>
                  <a:schemeClr val="bg2">
                    <a:lumMod val="50000"/>
                  </a:schemeClr>
                </a:solidFill>
              </a:rPr>
              <a:t>Building Domain</a:t>
            </a:r>
            <a:endParaRPr lang="en-US" b="1" dirty="0">
              <a:solidFill>
                <a:schemeClr val="bg2">
                  <a:lumMod val="50000"/>
                </a:schemeClr>
              </a:solidFill>
            </a:endParaRPr>
          </a:p>
        </p:txBody>
      </p:sp>
      <p:sp>
        <p:nvSpPr>
          <p:cNvPr id="55" name="TextBox 54"/>
          <p:cNvSpPr txBox="1"/>
          <p:nvPr/>
        </p:nvSpPr>
        <p:spPr>
          <a:xfrm rot="3191210">
            <a:off x="6808883" y="2531501"/>
            <a:ext cx="990600" cy="369332"/>
          </a:xfrm>
          <a:prstGeom prst="rect">
            <a:avLst/>
          </a:prstGeom>
          <a:noFill/>
        </p:spPr>
        <p:txBody>
          <a:bodyPr wrap="square" rtlCol="0">
            <a:spAutoFit/>
          </a:bodyPr>
          <a:lstStyle/>
          <a:p>
            <a:r>
              <a:rPr lang="en-US" dirty="0" smtClean="0">
                <a:solidFill>
                  <a:srgbClr val="C00000"/>
                </a:solidFill>
              </a:rPr>
              <a:t>Inferred</a:t>
            </a:r>
            <a:endParaRPr lang="en-US" dirty="0">
              <a:solidFill>
                <a:srgbClr val="C00000"/>
              </a:solidFill>
            </a:endParaRPr>
          </a:p>
        </p:txBody>
      </p:sp>
    </p:spTree>
    <p:extLst>
      <p:ext uri="{BB962C8B-B14F-4D97-AF65-F5344CB8AC3E}">
        <p14:creationId xmlns:p14="http://schemas.microsoft.com/office/powerpoint/2010/main" val="1480919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DOMAINS on </a:t>
            </a:r>
            <a:r>
              <a:rPr lang="en-US" dirty="0" err="1" smtClean="0">
                <a:solidFill>
                  <a:schemeClr val="accent2"/>
                </a:solidFill>
              </a:rPr>
              <a:t>aN</a:t>
            </a:r>
            <a:r>
              <a:rPr lang="en-US" dirty="0" smtClean="0">
                <a:solidFill>
                  <a:schemeClr val="accent2"/>
                </a:solidFill>
              </a:rPr>
              <a:t> RDF Graph</a:t>
            </a:r>
            <a:r>
              <a:rPr lang="en-US" sz="2400" dirty="0" smtClean="0">
                <a:solidFill>
                  <a:schemeClr val="accent2"/>
                </a:solidFill>
              </a:rPr>
              <a:t>	</a:t>
            </a:r>
            <a:endParaRPr lang="en-US" sz="2400" dirty="0"/>
          </a:p>
        </p:txBody>
      </p:sp>
      <p:sp>
        <p:nvSpPr>
          <p:cNvPr id="8" name="Slide Number Placeholder 7"/>
          <p:cNvSpPr>
            <a:spLocks noGrp="1"/>
          </p:cNvSpPr>
          <p:nvPr>
            <p:ph type="sldNum" sz="quarter" idx="12"/>
          </p:nvPr>
        </p:nvSpPr>
        <p:spPr/>
        <p:txBody>
          <a:bodyPr/>
          <a:lstStyle/>
          <a:p>
            <a:fld id="{4947057F-4A00-41C5-A9B8-74064BF06201}" type="slidenum">
              <a:rPr lang="en-US" smtClean="0"/>
              <a:pPr/>
              <a:t>46</a:t>
            </a:fld>
            <a:endParaRPr lang="en-US"/>
          </a:p>
        </p:txBody>
      </p:sp>
      <p:sp>
        <p:nvSpPr>
          <p:cNvPr id="6" name="Oval 5"/>
          <p:cNvSpPr/>
          <p:nvPr/>
        </p:nvSpPr>
        <p:spPr>
          <a:xfrm>
            <a:off x="2743200" y="1524000"/>
            <a:ext cx="1447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Jane Addams</a:t>
            </a:r>
            <a:endParaRPr lang="en-US" dirty="0">
              <a:solidFill>
                <a:srgbClr val="FFC000"/>
              </a:solidFill>
            </a:endParaRPr>
          </a:p>
        </p:txBody>
      </p:sp>
      <p:sp>
        <p:nvSpPr>
          <p:cNvPr id="7" name="Rectangle 6"/>
          <p:cNvSpPr/>
          <p:nvPr/>
        </p:nvSpPr>
        <p:spPr>
          <a:xfrm>
            <a:off x="5257800" y="40386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Newer Ideals of Peace</a:t>
            </a:r>
            <a:endParaRPr lang="en-US" dirty="0">
              <a:solidFill>
                <a:srgbClr val="FFC000"/>
              </a:solidFill>
            </a:endParaRPr>
          </a:p>
        </p:txBody>
      </p:sp>
      <p:sp>
        <p:nvSpPr>
          <p:cNvPr id="9" name="Rectangle 8"/>
          <p:cNvSpPr/>
          <p:nvPr/>
        </p:nvSpPr>
        <p:spPr>
          <a:xfrm>
            <a:off x="5257800" y="54102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Women at The Hague</a:t>
            </a:r>
            <a:endParaRPr lang="en-US" dirty="0">
              <a:solidFill>
                <a:srgbClr val="FFC000"/>
              </a:solidFill>
            </a:endParaRPr>
          </a:p>
        </p:txBody>
      </p:sp>
      <p:sp>
        <p:nvSpPr>
          <p:cNvPr id="12" name="Oval 11"/>
          <p:cNvSpPr/>
          <p:nvPr/>
        </p:nvSpPr>
        <p:spPr>
          <a:xfrm>
            <a:off x="457200" y="4114800"/>
            <a:ext cx="1447800" cy="13716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FFC000"/>
              </a:solidFill>
            </a:endParaRPr>
          </a:p>
          <a:p>
            <a:pPr algn="ctr"/>
            <a:r>
              <a:rPr lang="en-US" dirty="0" smtClean="0">
                <a:solidFill>
                  <a:srgbClr val="FFC000"/>
                </a:solidFill>
              </a:rPr>
              <a:t>WomenNobel Prize Winners</a:t>
            </a:r>
          </a:p>
          <a:p>
            <a:pPr algn="ctr"/>
            <a:endParaRPr lang="en-US" dirty="0">
              <a:solidFill>
                <a:srgbClr val="FFC000"/>
              </a:solidFill>
            </a:endParaRPr>
          </a:p>
        </p:txBody>
      </p:sp>
      <p:cxnSp>
        <p:nvCxnSpPr>
          <p:cNvPr id="14" name="Straight Arrow Connector 13"/>
          <p:cNvCxnSpPr>
            <a:stCxn id="6" idx="5"/>
            <a:endCxn id="7" idx="1"/>
          </p:cNvCxnSpPr>
          <p:nvPr/>
        </p:nvCxnSpPr>
        <p:spPr>
          <a:xfrm>
            <a:off x="3978974" y="2694734"/>
            <a:ext cx="1278826" cy="19153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5"/>
            <a:endCxn id="9" idx="1"/>
          </p:cNvCxnSpPr>
          <p:nvPr/>
        </p:nvCxnSpPr>
        <p:spPr>
          <a:xfrm>
            <a:off x="3978974" y="2694734"/>
            <a:ext cx="1278826" cy="32869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6" idx="3"/>
          </p:cNvCxnSpPr>
          <p:nvPr/>
        </p:nvCxnSpPr>
        <p:spPr>
          <a:xfrm flipH="1">
            <a:off x="1762266" y="2694734"/>
            <a:ext cx="1192959" cy="1768536"/>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3209552">
            <a:off x="4311321" y="3338322"/>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4" name="TextBox 33"/>
          <p:cNvSpPr txBox="1"/>
          <p:nvPr/>
        </p:nvSpPr>
        <p:spPr>
          <a:xfrm rot="4106737">
            <a:off x="4454520" y="4499405"/>
            <a:ext cx="914400" cy="369332"/>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7" name="TextBox 36"/>
          <p:cNvSpPr txBox="1"/>
          <p:nvPr/>
        </p:nvSpPr>
        <p:spPr>
          <a:xfrm rot="18393194">
            <a:off x="1339858" y="3528143"/>
            <a:ext cx="1143000" cy="369332"/>
          </a:xfrm>
          <a:prstGeom prst="rect">
            <a:avLst/>
          </a:prstGeom>
          <a:noFill/>
        </p:spPr>
        <p:txBody>
          <a:bodyPr wrap="square" rtlCol="0">
            <a:spAutoFit/>
          </a:bodyPr>
          <a:lstStyle/>
          <a:p>
            <a:r>
              <a:rPr lang="en-US" dirty="0" smtClean="0">
                <a:solidFill>
                  <a:srgbClr val="C00000"/>
                </a:solidFill>
              </a:rPr>
              <a:t>Recipient</a:t>
            </a:r>
            <a:endParaRPr lang="en-US" dirty="0">
              <a:solidFill>
                <a:srgbClr val="C00000"/>
              </a:solidFill>
            </a:endParaRPr>
          </a:p>
        </p:txBody>
      </p:sp>
      <p:sp>
        <p:nvSpPr>
          <p:cNvPr id="41" name="Oval 40"/>
          <p:cNvSpPr/>
          <p:nvPr/>
        </p:nvSpPr>
        <p:spPr>
          <a:xfrm>
            <a:off x="304800" y="1447800"/>
            <a:ext cx="1447800" cy="1447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FFC000"/>
              </a:solidFill>
            </a:endParaRPr>
          </a:p>
          <a:p>
            <a:pPr algn="ctr"/>
            <a:r>
              <a:rPr lang="en-US" dirty="0" smtClean="0">
                <a:solidFill>
                  <a:srgbClr val="FFC000"/>
                </a:solidFill>
              </a:rPr>
              <a:t>Nobel  Prize Winners</a:t>
            </a:r>
          </a:p>
          <a:p>
            <a:pPr algn="ctr"/>
            <a:endParaRPr lang="en-US" dirty="0">
              <a:solidFill>
                <a:srgbClr val="FFC000"/>
              </a:solidFill>
            </a:endParaRPr>
          </a:p>
        </p:txBody>
      </p:sp>
      <p:cxnSp>
        <p:nvCxnSpPr>
          <p:cNvPr id="79" name="Straight Arrow Connector 78"/>
          <p:cNvCxnSpPr>
            <a:stCxn id="6" idx="2"/>
            <a:endCxn id="41" idx="6"/>
          </p:cNvCxnSpPr>
          <p:nvPr/>
        </p:nvCxnSpPr>
        <p:spPr>
          <a:xfrm flipH="1" flipV="1">
            <a:off x="1752600" y="2171700"/>
            <a:ext cx="990600" cy="38100"/>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5257800" y="26670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Twenty Years at Hull House</a:t>
            </a:r>
            <a:endParaRPr lang="en-US" dirty="0">
              <a:solidFill>
                <a:srgbClr val="FFC000"/>
              </a:solidFill>
            </a:endParaRPr>
          </a:p>
        </p:txBody>
      </p:sp>
      <p:cxnSp>
        <p:nvCxnSpPr>
          <p:cNvPr id="98" name="Straight Arrow Connector 97"/>
          <p:cNvCxnSpPr>
            <a:stCxn id="6" idx="5"/>
            <a:endCxn id="97" idx="1"/>
          </p:cNvCxnSpPr>
          <p:nvPr/>
        </p:nvCxnSpPr>
        <p:spPr>
          <a:xfrm>
            <a:off x="3978974" y="2694734"/>
            <a:ext cx="1278826" cy="543766"/>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rot="1315295">
            <a:off x="4229100" y="2599112"/>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107" name="TextBox 106"/>
          <p:cNvSpPr txBox="1"/>
          <p:nvPr/>
        </p:nvSpPr>
        <p:spPr>
          <a:xfrm rot="165410">
            <a:off x="1684856" y="1779868"/>
            <a:ext cx="1143000" cy="379166"/>
          </a:xfrm>
          <a:prstGeom prst="rect">
            <a:avLst/>
          </a:prstGeom>
          <a:noFill/>
        </p:spPr>
        <p:txBody>
          <a:bodyPr wrap="square" rtlCol="0">
            <a:spAutoFit/>
          </a:bodyPr>
          <a:lstStyle/>
          <a:p>
            <a:r>
              <a:rPr lang="en-US" dirty="0" smtClean="0">
                <a:solidFill>
                  <a:srgbClr val="C00000"/>
                </a:solidFill>
              </a:rPr>
              <a:t>R</a:t>
            </a:r>
            <a:r>
              <a:rPr lang="en-US" b="1" dirty="0" smtClean="0">
                <a:solidFill>
                  <a:srgbClr val="C00000"/>
                </a:solidFill>
              </a:rPr>
              <a:t>e</a:t>
            </a:r>
            <a:r>
              <a:rPr lang="en-US" dirty="0" smtClean="0">
                <a:solidFill>
                  <a:srgbClr val="C00000"/>
                </a:solidFill>
              </a:rPr>
              <a:t>cipient</a:t>
            </a:r>
            <a:endParaRPr lang="en-US" dirty="0">
              <a:solidFill>
                <a:srgbClr val="C00000"/>
              </a:solidFill>
            </a:endParaRPr>
          </a:p>
        </p:txBody>
      </p:sp>
      <p:sp>
        <p:nvSpPr>
          <p:cNvPr id="39" name="Oval 38"/>
          <p:cNvSpPr/>
          <p:nvPr/>
        </p:nvSpPr>
        <p:spPr>
          <a:xfrm>
            <a:off x="5181600" y="1219200"/>
            <a:ext cx="1219200" cy="11430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Hull House</a:t>
            </a:r>
            <a:endParaRPr lang="en-US" dirty="0">
              <a:solidFill>
                <a:srgbClr val="FFC000"/>
              </a:solidFill>
            </a:endParaRPr>
          </a:p>
        </p:txBody>
      </p:sp>
      <p:cxnSp>
        <p:nvCxnSpPr>
          <p:cNvPr id="173" name="Straight Arrow Connector 172"/>
          <p:cNvCxnSpPr>
            <a:stCxn id="6" idx="7"/>
            <a:endCxn id="39" idx="2"/>
          </p:cNvCxnSpPr>
          <p:nvPr/>
        </p:nvCxnSpPr>
        <p:spPr>
          <a:xfrm>
            <a:off x="3978974" y="1724866"/>
            <a:ext cx="1202626" cy="65834"/>
          </a:xfrm>
          <a:prstGeom prst="straightConnector1">
            <a:avLst/>
          </a:prstGeom>
          <a:ln w="190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rot="188448">
            <a:off x="4200750" y="1396363"/>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126" name="TextBox 125"/>
          <p:cNvSpPr txBox="1"/>
          <p:nvPr/>
        </p:nvSpPr>
        <p:spPr>
          <a:xfrm>
            <a:off x="228600" y="5715000"/>
            <a:ext cx="2209800" cy="923330"/>
          </a:xfrm>
          <a:prstGeom prst="rect">
            <a:avLst/>
          </a:prstGeom>
          <a:noFill/>
        </p:spPr>
        <p:txBody>
          <a:bodyPr wrap="square" rtlCol="0">
            <a:spAutoFit/>
          </a:bodyPr>
          <a:lstStyle/>
          <a:p>
            <a:r>
              <a:rPr lang="en-US" b="1" dirty="0" smtClean="0">
                <a:solidFill>
                  <a:schemeClr val="tx1">
                    <a:lumMod val="25000"/>
                  </a:schemeClr>
                </a:solidFill>
              </a:rPr>
              <a:t>Nobel Prize Domain</a:t>
            </a:r>
          </a:p>
          <a:p>
            <a:r>
              <a:rPr lang="en-US" b="1" dirty="0" smtClean="0">
                <a:solidFill>
                  <a:schemeClr val="accent4">
                    <a:lumMod val="50000"/>
                  </a:schemeClr>
                </a:solidFill>
              </a:rPr>
              <a:t>Author Domain</a:t>
            </a:r>
          </a:p>
          <a:p>
            <a:r>
              <a:rPr lang="en-US" b="1" dirty="0" smtClean="0">
                <a:solidFill>
                  <a:schemeClr val="bg2">
                    <a:lumMod val="50000"/>
                  </a:schemeClr>
                </a:solidFill>
              </a:rPr>
              <a:t>Building Domain</a:t>
            </a:r>
            <a:endParaRPr lang="en-US" b="1" dirty="0">
              <a:solidFill>
                <a:schemeClr val="bg2">
                  <a:lumMod val="50000"/>
                </a:schemeClr>
              </a:solidFill>
            </a:endParaRPr>
          </a:p>
        </p:txBody>
      </p:sp>
    </p:spTree>
    <p:extLst>
      <p:ext uri="{BB962C8B-B14F-4D97-AF65-F5344CB8AC3E}">
        <p14:creationId xmlns:p14="http://schemas.microsoft.com/office/powerpoint/2010/main" val="4236854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Concise bounded description</a:t>
            </a:r>
            <a:endParaRPr lang="en-US" dirty="0">
              <a:solidFill>
                <a:schemeClr val="accent2"/>
              </a:solidFill>
            </a:endParaRPr>
          </a:p>
        </p:txBody>
      </p:sp>
      <p:sp>
        <p:nvSpPr>
          <p:cNvPr id="3" name="Content Placeholder 2"/>
          <p:cNvSpPr>
            <a:spLocks noGrp="1"/>
          </p:cNvSpPr>
          <p:nvPr>
            <p:ph idx="1"/>
          </p:nvPr>
        </p:nvSpPr>
        <p:spPr>
          <a:xfrm>
            <a:off x="304800" y="1554162"/>
            <a:ext cx="8686800" cy="5303838"/>
          </a:xfrm>
        </p:spPr>
        <p:txBody>
          <a:bodyPr>
            <a:normAutofit fontScale="92500" lnSpcReduction="10000"/>
          </a:bodyPr>
          <a:lstStyle/>
          <a:p>
            <a:pPr>
              <a:spcBef>
                <a:spcPts val="0"/>
              </a:spcBef>
              <a:buFont typeface="Wingdings 2" panose="05020102010507070707" pitchFamily="18" charset="2"/>
              <a:buChar char="P"/>
            </a:pPr>
            <a:r>
              <a:rPr lang="en-US" sz="3000" dirty="0" smtClean="0"/>
              <a:t>If there are any reifications in the source graph, recursively include all concise bounded descriptions beginning from the </a:t>
            </a:r>
            <a:r>
              <a:rPr lang="en-US" sz="3000" dirty="0" err="1" smtClean="0">
                <a:latin typeface="Courier New" panose="02070309020205020404" pitchFamily="49" charset="0"/>
                <a:cs typeface="Courier New" panose="02070309020205020404" pitchFamily="49" charset="0"/>
              </a:rPr>
              <a:t>rdf:Statement</a:t>
            </a:r>
            <a:r>
              <a:rPr lang="en-US" sz="3000" dirty="0" smtClean="0">
                <a:latin typeface="Courier New" panose="02070309020205020404" pitchFamily="49" charset="0"/>
                <a:cs typeface="Courier New" panose="02070309020205020404" pitchFamily="49" charset="0"/>
              </a:rPr>
              <a:t> </a:t>
            </a:r>
            <a:r>
              <a:rPr lang="en-US" sz="3000" dirty="0" smtClean="0"/>
              <a:t>made of each reification.</a:t>
            </a:r>
          </a:p>
          <a:p>
            <a:pPr>
              <a:spcBef>
                <a:spcPts val="0"/>
              </a:spcBef>
              <a:buFont typeface="Wingdings 2" panose="05020102010507070707" pitchFamily="18" charset="2"/>
              <a:buChar char="P"/>
            </a:pPr>
            <a:endParaRPr lang="en-US" sz="3000" dirty="0" smtClean="0"/>
          </a:p>
          <a:p>
            <a:pPr marL="0" indent="0">
              <a:spcBef>
                <a:spcPts val="0"/>
              </a:spcBef>
              <a:buNone/>
            </a:pPr>
            <a:r>
              <a:rPr lang="en-US" sz="3000" dirty="0" smtClean="0"/>
              <a:t>The result of these steps is a subgraph where the object nodes are IRI references, literal values, or blank nodes that are not the subject of any statement in the graph. </a:t>
            </a:r>
          </a:p>
          <a:p>
            <a:pPr marL="0" indent="0">
              <a:spcBef>
                <a:spcPts val="0"/>
              </a:spcBef>
              <a:buNone/>
            </a:pPr>
            <a:endParaRPr lang="en-US" sz="3000" dirty="0"/>
          </a:p>
          <a:p>
            <a:pPr marL="0" indent="0">
              <a:spcBef>
                <a:spcPts val="0"/>
              </a:spcBef>
              <a:buNone/>
            </a:pPr>
            <a:r>
              <a:rPr lang="en-US" sz="3000" dirty="0" smtClean="0"/>
              <a:t>This is also known as the “</a:t>
            </a:r>
            <a:r>
              <a:rPr lang="en-US" sz="3000" dirty="0" err="1"/>
              <a:t>b</a:t>
            </a:r>
            <a:r>
              <a:rPr lang="en-US" sz="3000" dirty="0" err="1" smtClean="0"/>
              <a:t>node</a:t>
            </a:r>
            <a:r>
              <a:rPr lang="en-US" sz="3000" dirty="0" smtClean="0"/>
              <a:t> closure” of a resource.</a:t>
            </a:r>
          </a:p>
          <a:p>
            <a:pPr marL="0" indent="0">
              <a:spcBef>
                <a:spcPts val="0"/>
              </a:spcBef>
              <a:buNone/>
            </a:pPr>
            <a:endParaRPr lang="en-US" sz="3000" dirty="0" smtClean="0"/>
          </a:p>
          <a:p>
            <a:pPr marL="0" indent="0">
              <a:spcBef>
                <a:spcPts val="0"/>
              </a:spcBef>
              <a:buNone/>
            </a:pPr>
            <a:r>
              <a:rPr lang="en-US" sz="1900" dirty="0"/>
              <a:t>Hart, Glen &amp; </a:t>
            </a:r>
            <a:r>
              <a:rPr lang="en-US" sz="1900" dirty="0" err="1"/>
              <a:t>Dolbear</a:t>
            </a:r>
            <a:r>
              <a:rPr lang="en-US" sz="1900" dirty="0"/>
              <a:t>, Catherine. (2013). </a:t>
            </a:r>
            <a:r>
              <a:rPr lang="en-US" sz="1900" i="1" dirty="0"/>
              <a:t>Linked Data: A Geographic Perspective</a:t>
            </a:r>
            <a:r>
              <a:rPr lang="en-US" sz="1900" dirty="0"/>
              <a:t>. Boca Raton: CRC Press., </a:t>
            </a:r>
            <a:r>
              <a:rPr lang="en-US" sz="1900" dirty="0" smtClean="0"/>
              <a:t>p.123 </a:t>
            </a:r>
            <a:r>
              <a:rPr lang="en-US" sz="1900" dirty="0"/>
              <a:t>(Chapter 7).</a:t>
            </a:r>
          </a:p>
          <a:p>
            <a:pPr marL="0" indent="0">
              <a:spcBef>
                <a:spcPts val="0"/>
              </a:spcBef>
              <a:buNone/>
            </a:pPr>
            <a:endParaRPr lang="en-US" sz="3000" dirty="0" smtClean="0"/>
          </a:p>
          <a:p>
            <a:pPr>
              <a:spcBef>
                <a:spcPts val="0"/>
              </a:spcBef>
              <a:buFont typeface="Wingdings 2" panose="05020102010507070707" pitchFamily="18" charset="2"/>
              <a:buChar char="P"/>
            </a:pPr>
            <a:endParaRPr lang="en-US" dirty="0"/>
          </a:p>
        </p:txBody>
      </p:sp>
    </p:spTree>
    <p:extLst>
      <p:ext uri="{BB962C8B-B14F-4D97-AF65-F5344CB8AC3E}">
        <p14:creationId xmlns:p14="http://schemas.microsoft.com/office/powerpoint/2010/main" val="34791338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838200"/>
          </a:xfrm>
        </p:spPr>
        <p:txBody>
          <a:bodyPr/>
          <a:lstStyle/>
          <a:p>
            <a:r>
              <a:rPr lang="en-US" dirty="0" smtClean="0">
                <a:solidFill>
                  <a:schemeClr val="accent2"/>
                </a:solidFill>
              </a:rPr>
              <a:t>reification</a:t>
            </a:r>
            <a:endParaRPr lang="en-US" dirty="0">
              <a:solidFill>
                <a:schemeClr val="accent2"/>
              </a:solidFill>
            </a:endParaRPr>
          </a:p>
        </p:txBody>
      </p:sp>
      <p:sp>
        <p:nvSpPr>
          <p:cNvPr id="3" name="Content Placeholder 2"/>
          <p:cNvSpPr>
            <a:spLocks noGrp="1"/>
          </p:cNvSpPr>
          <p:nvPr>
            <p:ph idx="1"/>
          </p:nvPr>
        </p:nvSpPr>
        <p:spPr>
          <a:xfrm>
            <a:off x="304800" y="1295400"/>
            <a:ext cx="8686800" cy="5303838"/>
          </a:xfrm>
        </p:spPr>
        <p:txBody>
          <a:bodyPr>
            <a:normAutofit lnSpcReduction="10000"/>
          </a:bodyPr>
          <a:lstStyle/>
          <a:p>
            <a:pPr marL="0" indent="0">
              <a:buNone/>
            </a:pPr>
            <a:r>
              <a:rPr lang="en-US" dirty="0"/>
              <a:t>Reification in RDF is the ability to treat a statement as a resource and hence to make assertions about that statement. </a:t>
            </a:r>
            <a:endParaRPr lang="en-US" dirty="0" smtClean="0"/>
          </a:p>
          <a:p>
            <a:pPr marL="0" indent="0">
              <a:buNone/>
            </a:pPr>
            <a:endParaRPr lang="en-US" dirty="0"/>
          </a:p>
          <a:p>
            <a:pPr marL="0" indent="0">
              <a:buNone/>
            </a:pPr>
            <a:r>
              <a:rPr lang="en-US" dirty="0" smtClean="0"/>
              <a:t>A </a:t>
            </a:r>
            <a:r>
              <a:rPr lang="en-US" dirty="0"/>
              <a:t>statement may be reified as many different resources, allowing different manifestations (“</a:t>
            </a:r>
            <a:r>
              <a:rPr lang="en-US" dirty="0" err="1"/>
              <a:t>statings</a:t>
            </a:r>
            <a:r>
              <a:rPr lang="en-US" dirty="0"/>
              <a:t>”) of that statement. </a:t>
            </a:r>
          </a:p>
          <a:p>
            <a:pPr marL="0" indent="0">
              <a:buNone/>
            </a:pPr>
            <a:r>
              <a:rPr lang="en-US" dirty="0"/>
              <a:t> </a:t>
            </a:r>
          </a:p>
          <a:p>
            <a:pPr marL="0" indent="0">
              <a:buNone/>
            </a:pPr>
            <a:r>
              <a:rPr lang="en-US" sz="2300" dirty="0"/>
              <a:t>Apache Jena. Reification </a:t>
            </a:r>
            <a:r>
              <a:rPr lang="en-US" sz="2300" dirty="0" err="1"/>
              <a:t>HowTo</a:t>
            </a:r>
            <a:r>
              <a:rPr lang="en-US" sz="2300" dirty="0"/>
              <a:t>: Introduction. Downloaded October 30, 2014 from: </a:t>
            </a:r>
            <a:r>
              <a:rPr lang="en-US" sz="2300" u="sng" dirty="0">
                <a:hlinkClick r:id="rId3"/>
              </a:rPr>
              <a:t>https://jena.apache.org/documentation/notes/reification.html</a:t>
            </a:r>
            <a:r>
              <a:rPr lang="en-US" sz="2300" dirty="0"/>
              <a:t> </a:t>
            </a:r>
          </a:p>
          <a:p>
            <a:pPr marL="0" indent="0">
              <a:buNone/>
            </a:pPr>
            <a:endParaRPr lang="en-US" sz="1100" dirty="0"/>
          </a:p>
          <a:p>
            <a:pPr marL="0" indent="0">
              <a:buNone/>
            </a:pPr>
            <a:endParaRPr lang="en-US" dirty="0"/>
          </a:p>
        </p:txBody>
      </p:sp>
    </p:spTree>
    <p:extLst>
      <p:ext uri="{BB962C8B-B14F-4D97-AF65-F5344CB8AC3E}">
        <p14:creationId xmlns:p14="http://schemas.microsoft.com/office/powerpoint/2010/main" val="33722219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838200"/>
          </a:xfrm>
        </p:spPr>
        <p:txBody>
          <a:bodyPr/>
          <a:lstStyle/>
          <a:p>
            <a:r>
              <a:rPr lang="en-US" dirty="0" smtClean="0">
                <a:solidFill>
                  <a:schemeClr val="accent2"/>
                </a:solidFill>
              </a:rPr>
              <a:t>reification</a:t>
            </a:r>
            <a:endParaRPr lang="en-US" dirty="0">
              <a:solidFill>
                <a:schemeClr val="accent2"/>
              </a:solidFill>
            </a:endParaRPr>
          </a:p>
        </p:txBody>
      </p:sp>
      <p:sp>
        <p:nvSpPr>
          <p:cNvPr id="3" name="Content Placeholder 2"/>
          <p:cNvSpPr>
            <a:spLocks noGrp="1"/>
          </p:cNvSpPr>
          <p:nvPr>
            <p:ph idx="1"/>
          </p:nvPr>
        </p:nvSpPr>
        <p:spPr>
          <a:xfrm>
            <a:off x="304800" y="1295400"/>
            <a:ext cx="8686800" cy="5303838"/>
          </a:xfrm>
        </p:spPr>
        <p:txBody>
          <a:bodyPr>
            <a:normAutofit fontScale="92500" lnSpcReduction="20000"/>
          </a:bodyPr>
          <a:lstStyle/>
          <a:p>
            <a:pPr marL="0" indent="0">
              <a:buNone/>
            </a:pPr>
            <a:r>
              <a:rPr lang="en-US" dirty="0" smtClean="0"/>
              <a:t>RDF </a:t>
            </a:r>
            <a:r>
              <a:rPr lang="en-US" dirty="0"/>
              <a:t>represents a reified statement as four statements with particular RDF properties and objects: the statement (S, P, O), reified by source R, is represented by</a:t>
            </a:r>
            <a:r>
              <a:rPr lang="en-US" dirty="0" smtClean="0"/>
              <a:t>:</a:t>
            </a:r>
          </a:p>
          <a:p>
            <a:pPr marL="0" indent="0">
              <a:buNone/>
            </a:pPr>
            <a:endParaRPr lang="en-US" dirty="0"/>
          </a:p>
          <a:p>
            <a:pPr>
              <a:buFont typeface="Wingdings 2" panose="05020102010507070707" pitchFamily="18" charset="2"/>
              <a:buChar char="P"/>
            </a:pPr>
            <a:r>
              <a:rPr lang="en-US" dirty="0"/>
              <a:t>    R </a:t>
            </a:r>
            <a:r>
              <a:rPr lang="en-US" dirty="0" err="1"/>
              <a:t>rdf:type</a:t>
            </a:r>
            <a:r>
              <a:rPr lang="en-US" dirty="0"/>
              <a:t> </a:t>
            </a:r>
            <a:r>
              <a:rPr lang="en-US" dirty="0" err="1"/>
              <a:t>rdf:Statement</a:t>
            </a:r>
            <a:endParaRPr lang="en-US" dirty="0"/>
          </a:p>
          <a:p>
            <a:pPr>
              <a:buFont typeface="Wingdings 2" panose="05020102010507070707" pitchFamily="18" charset="2"/>
              <a:buChar char="P"/>
            </a:pPr>
            <a:r>
              <a:rPr lang="en-US" dirty="0"/>
              <a:t>    R </a:t>
            </a:r>
            <a:r>
              <a:rPr lang="en-US" dirty="0" err="1"/>
              <a:t>rdf:subject</a:t>
            </a:r>
            <a:r>
              <a:rPr lang="en-US" dirty="0"/>
              <a:t> S</a:t>
            </a:r>
          </a:p>
          <a:p>
            <a:pPr>
              <a:buFont typeface="Wingdings 2" panose="05020102010507070707" pitchFamily="18" charset="2"/>
              <a:buChar char="P"/>
            </a:pPr>
            <a:r>
              <a:rPr lang="en-US" dirty="0"/>
              <a:t>    R </a:t>
            </a:r>
            <a:r>
              <a:rPr lang="en-US" dirty="0" err="1"/>
              <a:t>rdf:predicate</a:t>
            </a:r>
            <a:r>
              <a:rPr lang="en-US" dirty="0"/>
              <a:t> P</a:t>
            </a:r>
          </a:p>
          <a:p>
            <a:pPr>
              <a:buFont typeface="Wingdings 2" panose="05020102010507070707" pitchFamily="18" charset="2"/>
              <a:buChar char="P"/>
            </a:pPr>
            <a:r>
              <a:rPr lang="en-US" dirty="0"/>
              <a:t>    R </a:t>
            </a:r>
            <a:r>
              <a:rPr lang="en-US" dirty="0" err="1"/>
              <a:t>rdf:object</a:t>
            </a:r>
            <a:r>
              <a:rPr lang="en-US" dirty="0"/>
              <a:t> O</a:t>
            </a:r>
          </a:p>
          <a:p>
            <a:pPr marL="0" indent="0">
              <a:buNone/>
            </a:pPr>
            <a:r>
              <a:rPr lang="en-US" dirty="0"/>
              <a:t> </a:t>
            </a:r>
          </a:p>
          <a:p>
            <a:pPr marL="0" indent="0">
              <a:buNone/>
            </a:pPr>
            <a:r>
              <a:rPr lang="en-US" sz="2300" dirty="0"/>
              <a:t>Apache Jena. Reification </a:t>
            </a:r>
            <a:r>
              <a:rPr lang="en-US" sz="2300" dirty="0" err="1"/>
              <a:t>HowTo</a:t>
            </a:r>
            <a:r>
              <a:rPr lang="en-US" sz="2300" dirty="0"/>
              <a:t>: Introduction. Downloaded October 30, 2014 from: </a:t>
            </a:r>
            <a:r>
              <a:rPr lang="en-US" sz="2300" u="sng" dirty="0">
                <a:hlinkClick r:id="rId3"/>
              </a:rPr>
              <a:t>https://jena.apache.org/documentation/notes/reification.html</a:t>
            </a:r>
            <a:r>
              <a:rPr lang="en-US" sz="2300" dirty="0"/>
              <a:t> </a:t>
            </a:r>
          </a:p>
          <a:p>
            <a:pPr marL="0" indent="0">
              <a:buNone/>
            </a:pPr>
            <a:endParaRPr lang="en-US" sz="1100" dirty="0"/>
          </a:p>
          <a:p>
            <a:pPr marL="0" indent="0">
              <a:buNone/>
            </a:pPr>
            <a:endParaRPr lang="en-US" dirty="0"/>
          </a:p>
        </p:txBody>
      </p:sp>
    </p:spTree>
    <p:extLst>
      <p:ext uri="{BB962C8B-B14F-4D97-AF65-F5344CB8AC3E}">
        <p14:creationId xmlns:p14="http://schemas.microsoft.com/office/powerpoint/2010/main" val="329079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Choices for providing semantic data</a:t>
            </a:r>
            <a:endParaRPr lang="en-US" dirty="0">
              <a:solidFill>
                <a:schemeClr val="accent2"/>
              </a:solidFill>
            </a:endParaRPr>
          </a:p>
        </p:txBody>
      </p:sp>
      <p:sp>
        <p:nvSpPr>
          <p:cNvPr id="3" name="Content Placeholder 2"/>
          <p:cNvSpPr>
            <a:spLocks noGrp="1"/>
          </p:cNvSpPr>
          <p:nvPr>
            <p:ph idx="1"/>
          </p:nvPr>
        </p:nvSpPr>
        <p:spPr>
          <a:xfrm>
            <a:off x="304800" y="1554162"/>
            <a:ext cx="8686800" cy="5075238"/>
          </a:xfrm>
        </p:spPr>
        <p:txBody>
          <a:bodyPr>
            <a:normAutofit lnSpcReduction="10000"/>
          </a:bodyPr>
          <a:lstStyle/>
          <a:p>
            <a:pPr marL="0" indent="0">
              <a:buNone/>
            </a:pPr>
            <a:r>
              <a:rPr lang="en-US" dirty="0"/>
              <a:t>C</a:t>
            </a:r>
            <a:r>
              <a:rPr lang="en-US" dirty="0" smtClean="0"/>
              <a:t>hoices for providing semantic data are:</a:t>
            </a:r>
          </a:p>
          <a:p>
            <a:pPr marL="514350" indent="-514350">
              <a:buFont typeface="+mj-lt"/>
              <a:buAutoNum type="arabicPeriod"/>
            </a:pPr>
            <a:r>
              <a:rPr lang="en-US" dirty="0" smtClean="0"/>
              <a:t>Augment HTML representations with semantic annotations; or</a:t>
            </a:r>
          </a:p>
          <a:p>
            <a:pPr marL="514350" indent="-514350">
              <a:buFont typeface="+mj-lt"/>
              <a:buAutoNum type="arabicPeriod"/>
            </a:pPr>
            <a:r>
              <a:rPr lang="en-US" dirty="0" smtClean="0"/>
              <a:t>Provide complete Turtle representations of resources (through the same URIs/IRIs)s</a:t>
            </a:r>
          </a:p>
          <a:p>
            <a:pPr marL="514350" indent="-514350">
              <a:buFont typeface="+mj-lt"/>
              <a:buAutoNum type="arabicPeriod"/>
            </a:pPr>
            <a:r>
              <a:rPr lang="en-US" dirty="0" smtClean="0"/>
              <a:t>Add some annotations to the HTML resource, and offer all of them in the Turtle representation.</a:t>
            </a:r>
          </a:p>
          <a:p>
            <a:pPr marL="0" indent="0">
              <a:buNone/>
            </a:pPr>
            <a:endParaRPr lang="en-US" sz="1000" dirty="0" smtClean="0"/>
          </a:p>
          <a:p>
            <a:pPr marL="0" indent="0">
              <a:buNone/>
            </a:pPr>
            <a:r>
              <a:rPr lang="en-US" sz="1900" dirty="0"/>
              <a:t>van </a:t>
            </a:r>
            <a:r>
              <a:rPr lang="en-US" sz="1900" dirty="0" err="1"/>
              <a:t>Hooland</a:t>
            </a:r>
            <a:r>
              <a:rPr lang="en-US" sz="1900" dirty="0"/>
              <a:t>, Seth and </a:t>
            </a:r>
            <a:r>
              <a:rPr lang="en-US" sz="1900" dirty="0" err="1"/>
              <a:t>Verborgh</a:t>
            </a:r>
            <a:r>
              <a:rPr lang="en-US" sz="1900" dirty="0"/>
              <a:t>, Ruben. (2014). </a:t>
            </a:r>
            <a:r>
              <a:rPr lang="en-US" sz="1900" i="1" dirty="0"/>
              <a:t>Linked data for Libraries, Archives and Museums. Chicago</a:t>
            </a:r>
            <a:r>
              <a:rPr lang="en-US" sz="1900" dirty="0"/>
              <a:t>: Neal-Shuman, p.218.</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363573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Symmetric concise bounded description</a:t>
            </a:r>
            <a:endParaRPr lang="en-US" dirty="0">
              <a:solidFill>
                <a:schemeClr val="accent2"/>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Since it is preferable in RDF not to worry about the direction of a property, an alternative shape, the symmetric concise bounded description, has also been proposed, which includes all statements on both the outbound and inbound arc paths of the starting node.</a:t>
            </a:r>
          </a:p>
          <a:p>
            <a:pPr marL="0" indent="0">
              <a:buNone/>
            </a:pPr>
            <a:endParaRPr lang="en-US" dirty="0" smtClean="0"/>
          </a:p>
          <a:p>
            <a:pPr marL="0" indent="0">
              <a:buNone/>
            </a:pPr>
            <a:endParaRPr lang="en-US" dirty="0"/>
          </a:p>
          <a:p>
            <a:pPr marL="0" indent="0">
              <a:buNone/>
            </a:pPr>
            <a:r>
              <a:rPr lang="en-US" sz="1900" dirty="0"/>
              <a:t>Hart, Glen &amp; </a:t>
            </a:r>
            <a:r>
              <a:rPr lang="en-US" sz="1900" dirty="0" err="1"/>
              <a:t>Dolbear</a:t>
            </a:r>
            <a:r>
              <a:rPr lang="en-US" sz="1900" dirty="0"/>
              <a:t>, Catherine. (2013). </a:t>
            </a:r>
            <a:r>
              <a:rPr lang="en-US" sz="1900" i="1" dirty="0"/>
              <a:t>Linked Data: A Geographic Perspective</a:t>
            </a:r>
            <a:r>
              <a:rPr lang="en-US" sz="1900" dirty="0"/>
              <a:t>. Boca Raton: CRC Press., </a:t>
            </a:r>
            <a:r>
              <a:rPr lang="en-US" sz="1900" dirty="0" smtClean="0"/>
              <a:t>p.123 </a:t>
            </a:r>
            <a:r>
              <a:rPr lang="en-US" sz="1900" dirty="0"/>
              <a:t>(Chapter 7).</a:t>
            </a:r>
          </a:p>
          <a:p>
            <a:pPr marL="0" indent="0">
              <a:buNone/>
            </a:pPr>
            <a:endParaRPr lang="en-US" dirty="0"/>
          </a:p>
        </p:txBody>
      </p:sp>
    </p:spTree>
    <p:extLst>
      <p:ext uri="{BB962C8B-B14F-4D97-AF65-F5344CB8AC3E}">
        <p14:creationId xmlns:p14="http://schemas.microsoft.com/office/powerpoint/2010/main" val="33075530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DOMAINS on </a:t>
            </a:r>
            <a:r>
              <a:rPr lang="en-US" dirty="0" err="1" smtClean="0">
                <a:solidFill>
                  <a:schemeClr val="accent2"/>
                </a:solidFill>
              </a:rPr>
              <a:t>aN</a:t>
            </a:r>
            <a:r>
              <a:rPr lang="en-US" dirty="0" smtClean="0">
                <a:solidFill>
                  <a:schemeClr val="accent2"/>
                </a:solidFill>
              </a:rPr>
              <a:t> RDF Graph</a:t>
            </a:r>
            <a:r>
              <a:rPr lang="en-US" sz="2400" dirty="0" smtClean="0">
                <a:solidFill>
                  <a:schemeClr val="accent2"/>
                </a:solidFill>
              </a:rPr>
              <a:t>	</a:t>
            </a:r>
            <a:endParaRPr lang="en-US" sz="2400" dirty="0"/>
          </a:p>
        </p:txBody>
      </p:sp>
      <p:sp>
        <p:nvSpPr>
          <p:cNvPr id="8" name="Slide Number Placeholder 7"/>
          <p:cNvSpPr>
            <a:spLocks noGrp="1"/>
          </p:cNvSpPr>
          <p:nvPr>
            <p:ph type="sldNum" sz="quarter" idx="12"/>
          </p:nvPr>
        </p:nvSpPr>
        <p:spPr/>
        <p:txBody>
          <a:bodyPr/>
          <a:lstStyle/>
          <a:p>
            <a:fld id="{4947057F-4A00-41C5-A9B8-74064BF06201}" type="slidenum">
              <a:rPr lang="en-US" smtClean="0"/>
              <a:pPr/>
              <a:t>51</a:t>
            </a:fld>
            <a:endParaRPr lang="en-US"/>
          </a:p>
        </p:txBody>
      </p:sp>
      <p:sp>
        <p:nvSpPr>
          <p:cNvPr id="6" name="Oval 5"/>
          <p:cNvSpPr/>
          <p:nvPr/>
        </p:nvSpPr>
        <p:spPr>
          <a:xfrm>
            <a:off x="2743200" y="1524000"/>
            <a:ext cx="1447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Jane Addams</a:t>
            </a:r>
            <a:endParaRPr lang="en-US" dirty="0">
              <a:solidFill>
                <a:srgbClr val="FFC000"/>
              </a:solidFill>
            </a:endParaRPr>
          </a:p>
        </p:txBody>
      </p:sp>
      <p:sp>
        <p:nvSpPr>
          <p:cNvPr id="7" name="Rectangle 6"/>
          <p:cNvSpPr/>
          <p:nvPr/>
        </p:nvSpPr>
        <p:spPr>
          <a:xfrm>
            <a:off x="5257800" y="40386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Newer Ideals of Peace</a:t>
            </a:r>
            <a:endParaRPr lang="en-US" dirty="0">
              <a:solidFill>
                <a:srgbClr val="FFC000"/>
              </a:solidFill>
            </a:endParaRPr>
          </a:p>
        </p:txBody>
      </p:sp>
      <p:sp>
        <p:nvSpPr>
          <p:cNvPr id="9" name="Rectangle 8"/>
          <p:cNvSpPr/>
          <p:nvPr/>
        </p:nvSpPr>
        <p:spPr>
          <a:xfrm>
            <a:off x="5257800" y="54102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Women at The Hague</a:t>
            </a:r>
            <a:endParaRPr lang="en-US" dirty="0">
              <a:solidFill>
                <a:srgbClr val="FFC000"/>
              </a:solidFill>
            </a:endParaRPr>
          </a:p>
        </p:txBody>
      </p:sp>
      <p:sp>
        <p:nvSpPr>
          <p:cNvPr id="12" name="Oval 11"/>
          <p:cNvSpPr/>
          <p:nvPr/>
        </p:nvSpPr>
        <p:spPr>
          <a:xfrm>
            <a:off x="457200" y="4114800"/>
            <a:ext cx="1447800" cy="13716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FFC000"/>
              </a:solidFill>
            </a:endParaRPr>
          </a:p>
          <a:p>
            <a:pPr algn="ctr"/>
            <a:r>
              <a:rPr lang="en-US" dirty="0" smtClean="0">
                <a:solidFill>
                  <a:srgbClr val="FFC000"/>
                </a:solidFill>
              </a:rPr>
              <a:t>WomenNobel Prize Winners</a:t>
            </a:r>
          </a:p>
          <a:p>
            <a:pPr algn="ctr"/>
            <a:endParaRPr lang="en-US" dirty="0">
              <a:solidFill>
                <a:srgbClr val="FFC000"/>
              </a:solidFill>
            </a:endParaRPr>
          </a:p>
        </p:txBody>
      </p:sp>
      <p:cxnSp>
        <p:nvCxnSpPr>
          <p:cNvPr id="14" name="Straight Arrow Connector 13"/>
          <p:cNvCxnSpPr>
            <a:stCxn id="6" idx="5"/>
            <a:endCxn id="7" idx="1"/>
          </p:cNvCxnSpPr>
          <p:nvPr/>
        </p:nvCxnSpPr>
        <p:spPr>
          <a:xfrm>
            <a:off x="3978974" y="2694734"/>
            <a:ext cx="1278826" cy="19153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5"/>
            <a:endCxn id="9" idx="1"/>
          </p:cNvCxnSpPr>
          <p:nvPr/>
        </p:nvCxnSpPr>
        <p:spPr>
          <a:xfrm>
            <a:off x="3978974" y="2694734"/>
            <a:ext cx="1278826" cy="32869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7"/>
            <a:endCxn id="6" idx="3"/>
          </p:cNvCxnSpPr>
          <p:nvPr/>
        </p:nvCxnSpPr>
        <p:spPr>
          <a:xfrm flipV="1">
            <a:off x="1692975" y="2694734"/>
            <a:ext cx="1262250" cy="1620932"/>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3209552">
            <a:off x="4311321" y="3338322"/>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4" name="TextBox 33"/>
          <p:cNvSpPr txBox="1"/>
          <p:nvPr/>
        </p:nvSpPr>
        <p:spPr>
          <a:xfrm rot="4106737">
            <a:off x="4454520" y="4499405"/>
            <a:ext cx="914400" cy="369332"/>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37" name="TextBox 36"/>
          <p:cNvSpPr txBox="1"/>
          <p:nvPr/>
        </p:nvSpPr>
        <p:spPr>
          <a:xfrm rot="18393194">
            <a:off x="1339858" y="3528143"/>
            <a:ext cx="1143000" cy="369332"/>
          </a:xfrm>
          <a:prstGeom prst="rect">
            <a:avLst/>
          </a:prstGeom>
          <a:noFill/>
        </p:spPr>
        <p:txBody>
          <a:bodyPr wrap="square" rtlCol="0">
            <a:spAutoFit/>
          </a:bodyPr>
          <a:lstStyle/>
          <a:p>
            <a:r>
              <a:rPr lang="en-US" dirty="0" smtClean="0">
                <a:solidFill>
                  <a:srgbClr val="C00000"/>
                </a:solidFill>
              </a:rPr>
              <a:t>Recipient</a:t>
            </a:r>
            <a:endParaRPr lang="en-US" dirty="0">
              <a:solidFill>
                <a:srgbClr val="C00000"/>
              </a:solidFill>
            </a:endParaRPr>
          </a:p>
        </p:txBody>
      </p:sp>
      <p:sp>
        <p:nvSpPr>
          <p:cNvPr id="41" name="Oval 40"/>
          <p:cNvSpPr/>
          <p:nvPr/>
        </p:nvSpPr>
        <p:spPr>
          <a:xfrm>
            <a:off x="304800" y="1447800"/>
            <a:ext cx="1447800" cy="1447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FFC000"/>
              </a:solidFill>
            </a:endParaRPr>
          </a:p>
          <a:p>
            <a:pPr algn="ctr"/>
            <a:r>
              <a:rPr lang="en-US" dirty="0" smtClean="0">
                <a:solidFill>
                  <a:srgbClr val="FFC000"/>
                </a:solidFill>
              </a:rPr>
              <a:t>Nobel  Prize Winners</a:t>
            </a:r>
          </a:p>
          <a:p>
            <a:pPr algn="ctr"/>
            <a:endParaRPr lang="en-US" dirty="0">
              <a:solidFill>
                <a:srgbClr val="FFC000"/>
              </a:solidFill>
            </a:endParaRPr>
          </a:p>
        </p:txBody>
      </p:sp>
      <p:cxnSp>
        <p:nvCxnSpPr>
          <p:cNvPr id="79" name="Straight Arrow Connector 78"/>
          <p:cNvCxnSpPr>
            <a:stCxn id="41" idx="6"/>
            <a:endCxn id="6" idx="2"/>
          </p:cNvCxnSpPr>
          <p:nvPr/>
        </p:nvCxnSpPr>
        <p:spPr>
          <a:xfrm>
            <a:off x="1752600" y="2171700"/>
            <a:ext cx="990600" cy="38100"/>
          </a:xfrm>
          <a:prstGeom prst="straightConnector1">
            <a:avLst/>
          </a:prstGeom>
          <a:ln w="19050">
            <a:solidFill>
              <a:schemeClr val="tx1">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5257800" y="26670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Twenty Years at Hull House</a:t>
            </a:r>
            <a:endParaRPr lang="en-US" dirty="0">
              <a:solidFill>
                <a:srgbClr val="FFC000"/>
              </a:solidFill>
            </a:endParaRPr>
          </a:p>
        </p:txBody>
      </p:sp>
      <p:cxnSp>
        <p:nvCxnSpPr>
          <p:cNvPr id="98" name="Straight Arrow Connector 97"/>
          <p:cNvCxnSpPr>
            <a:stCxn id="6" idx="5"/>
            <a:endCxn id="97" idx="1"/>
          </p:cNvCxnSpPr>
          <p:nvPr/>
        </p:nvCxnSpPr>
        <p:spPr>
          <a:xfrm>
            <a:off x="3978974" y="2694734"/>
            <a:ext cx="1278826" cy="543766"/>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rot="1315295">
            <a:off x="4229100" y="2599112"/>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107" name="TextBox 106"/>
          <p:cNvSpPr txBox="1"/>
          <p:nvPr/>
        </p:nvSpPr>
        <p:spPr>
          <a:xfrm rot="165410">
            <a:off x="1684856" y="1779868"/>
            <a:ext cx="1143000" cy="379166"/>
          </a:xfrm>
          <a:prstGeom prst="rect">
            <a:avLst/>
          </a:prstGeom>
          <a:noFill/>
        </p:spPr>
        <p:txBody>
          <a:bodyPr wrap="square" rtlCol="0">
            <a:spAutoFit/>
          </a:bodyPr>
          <a:lstStyle/>
          <a:p>
            <a:r>
              <a:rPr lang="en-US" dirty="0" smtClean="0">
                <a:solidFill>
                  <a:srgbClr val="C00000"/>
                </a:solidFill>
              </a:rPr>
              <a:t>R</a:t>
            </a:r>
            <a:r>
              <a:rPr lang="en-US" b="1" dirty="0" smtClean="0">
                <a:solidFill>
                  <a:srgbClr val="C00000"/>
                </a:solidFill>
              </a:rPr>
              <a:t>e</a:t>
            </a:r>
            <a:r>
              <a:rPr lang="en-US" dirty="0" smtClean="0">
                <a:solidFill>
                  <a:srgbClr val="C00000"/>
                </a:solidFill>
              </a:rPr>
              <a:t>cipient</a:t>
            </a:r>
            <a:endParaRPr lang="en-US" dirty="0">
              <a:solidFill>
                <a:srgbClr val="C00000"/>
              </a:solidFill>
            </a:endParaRPr>
          </a:p>
        </p:txBody>
      </p:sp>
      <p:sp>
        <p:nvSpPr>
          <p:cNvPr id="39" name="Oval 38"/>
          <p:cNvSpPr/>
          <p:nvPr/>
        </p:nvSpPr>
        <p:spPr>
          <a:xfrm>
            <a:off x="5181600" y="1219200"/>
            <a:ext cx="1219200" cy="11430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Hull House</a:t>
            </a:r>
            <a:endParaRPr lang="en-US" dirty="0">
              <a:solidFill>
                <a:srgbClr val="FFC000"/>
              </a:solidFill>
            </a:endParaRPr>
          </a:p>
        </p:txBody>
      </p:sp>
      <p:cxnSp>
        <p:nvCxnSpPr>
          <p:cNvPr id="173" name="Straight Arrow Connector 172"/>
          <p:cNvCxnSpPr>
            <a:stCxn id="6" idx="7"/>
            <a:endCxn id="39" idx="2"/>
          </p:cNvCxnSpPr>
          <p:nvPr/>
        </p:nvCxnSpPr>
        <p:spPr>
          <a:xfrm>
            <a:off x="3978974" y="1724866"/>
            <a:ext cx="1202626" cy="65834"/>
          </a:xfrm>
          <a:prstGeom prst="straightConnector1">
            <a:avLst/>
          </a:prstGeom>
          <a:ln w="190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rot="188448">
            <a:off x="4200750" y="1396363"/>
            <a:ext cx="914400" cy="381000"/>
          </a:xfrm>
          <a:prstGeom prst="rect">
            <a:avLst/>
          </a:prstGeom>
          <a:noFill/>
        </p:spPr>
        <p:txBody>
          <a:bodyPr wrap="square" rtlCol="0">
            <a:spAutoFit/>
          </a:bodyPr>
          <a:lstStyle/>
          <a:p>
            <a:r>
              <a:rPr lang="en-US" dirty="0" smtClean="0">
                <a:solidFill>
                  <a:srgbClr val="C00000"/>
                </a:solidFill>
              </a:rPr>
              <a:t>Creator</a:t>
            </a:r>
            <a:endParaRPr lang="en-US" dirty="0">
              <a:solidFill>
                <a:srgbClr val="C00000"/>
              </a:solidFill>
            </a:endParaRPr>
          </a:p>
        </p:txBody>
      </p:sp>
      <p:sp>
        <p:nvSpPr>
          <p:cNvPr id="126" name="TextBox 125"/>
          <p:cNvSpPr txBox="1"/>
          <p:nvPr/>
        </p:nvSpPr>
        <p:spPr>
          <a:xfrm>
            <a:off x="228600" y="5715000"/>
            <a:ext cx="2209800" cy="923330"/>
          </a:xfrm>
          <a:prstGeom prst="rect">
            <a:avLst/>
          </a:prstGeom>
          <a:noFill/>
        </p:spPr>
        <p:txBody>
          <a:bodyPr wrap="square" rtlCol="0">
            <a:spAutoFit/>
          </a:bodyPr>
          <a:lstStyle/>
          <a:p>
            <a:r>
              <a:rPr lang="en-US" b="1" dirty="0" smtClean="0">
                <a:solidFill>
                  <a:schemeClr val="tx1">
                    <a:lumMod val="25000"/>
                  </a:schemeClr>
                </a:solidFill>
              </a:rPr>
              <a:t>Nobel Prize Domain</a:t>
            </a:r>
          </a:p>
          <a:p>
            <a:r>
              <a:rPr lang="en-US" b="1" dirty="0" smtClean="0">
                <a:solidFill>
                  <a:schemeClr val="accent4">
                    <a:lumMod val="50000"/>
                  </a:schemeClr>
                </a:solidFill>
              </a:rPr>
              <a:t>Author Domain</a:t>
            </a:r>
          </a:p>
          <a:p>
            <a:r>
              <a:rPr lang="en-US" b="1" dirty="0" smtClean="0">
                <a:solidFill>
                  <a:schemeClr val="bg2">
                    <a:lumMod val="50000"/>
                  </a:schemeClr>
                </a:solidFill>
              </a:rPr>
              <a:t>Building Domain</a:t>
            </a:r>
            <a:endParaRPr lang="en-US" b="1" dirty="0">
              <a:solidFill>
                <a:schemeClr val="bg2">
                  <a:lumMod val="50000"/>
                </a:schemeClr>
              </a:solidFill>
            </a:endParaRPr>
          </a:p>
        </p:txBody>
      </p:sp>
    </p:spTree>
    <p:extLst>
      <p:ext uri="{BB962C8B-B14F-4D97-AF65-F5344CB8AC3E}">
        <p14:creationId xmlns:p14="http://schemas.microsoft.com/office/powerpoint/2010/main" val="38047966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Linked data design considerations</a:t>
            </a:r>
            <a:endParaRPr lang="en-US" dirty="0">
              <a:solidFill>
                <a:schemeClr val="accent2"/>
              </a:solidFill>
            </a:endParaRPr>
          </a:p>
        </p:txBody>
      </p:sp>
      <p:sp>
        <p:nvSpPr>
          <p:cNvPr id="3" name="Content Placeholder 2"/>
          <p:cNvSpPr>
            <a:spLocks noGrp="1"/>
          </p:cNvSpPr>
          <p:nvPr>
            <p:ph idx="1"/>
          </p:nvPr>
        </p:nvSpPr>
        <p:spPr>
          <a:xfrm>
            <a:off x="304800" y="1554162"/>
            <a:ext cx="8686800" cy="4922838"/>
          </a:xfrm>
        </p:spPr>
        <p:txBody>
          <a:bodyPr>
            <a:normAutofit lnSpcReduction="10000"/>
          </a:bodyPr>
          <a:lstStyle/>
          <a:p>
            <a:pPr marL="0" indent="0">
              <a:buNone/>
            </a:pPr>
            <a:r>
              <a:rPr lang="en-US" dirty="0" smtClean="0"/>
              <a:t>How </a:t>
            </a:r>
            <a:r>
              <a:rPr lang="en-US" dirty="0"/>
              <a:t>one shapes and structures data to fit neatly in the </a:t>
            </a:r>
            <a:r>
              <a:rPr lang="en-US" dirty="0" smtClean="0"/>
              <a:t>Web breaks </a:t>
            </a:r>
            <a:r>
              <a:rPr lang="en-US" dirty="0"/>
              <a:t>down into three areas, each of which maps onto one or two of the Linked Data principles</a:t>
            </a:r>
            <a:r>
              <a:rPr lang="en-US" dirty="0" smtClean="0"/>
              <a:t>:</a:t>
            </a:r>
          </a:p>
          <a:p>
            <a:pPr>
              <a:buFont typeface="Wingdings" panose="05000000000000000000" pitchFamily="2" charset="2"/>
              <a:buChar char="ü"/>
            </a:pPr>
            <a:r>
              <a:rPr lang="en-US" dirty="0" smtClean="0"/>
              <a:t>Name </a:t>
            </a:r>
            <a:r>
              <a:rPr lang="en-US" dirty="0"/>
              <a:t>things with URIs; </a:t>
            </a:r>
            <a:endParaRPr lang="en-US" dirty="0" smtClean="0"/>
          </a:p>
          <a:p>
            <a:pPr>
              <a:buFont typeface="Wingdings" panose="05000000000000000000" pitchFamily="2" charset="2"/>
              <a:buChar char="ü"/>
            </a:pPr>
            <a:r>
              <a:rPr lang="en-US" dirty="0" smtClean="0"/>
              <a:t>Describe </a:t>
            </a:r>
            <a:r>
              <a:rPr lang="en-US" dirty="0"/>
              <a:t>things with RDF; and </a:t>
            </a:r>
            <a:endParaRPr lang="en-US" dirty="0" smtClean="0"/>
          </a:p>
          <a:p>
            <a:pPr>
              <a:buFont typeface="Wingdings" panose="05000000000000000000" pitchFamily="2" charset="2"/>
              <a:buChar char="ü"/>
            </a:pPr>
            <a:r>
              <a:rPr lang="en-US" dirty="0" smtClean="0"/>
              <a:t>Make </a:t>
            </a:r>
            <a:r>
              <a:rPr lang="en-US" dirty="0"/>
              <a:t>links to other data sets</a:t>
            </a:r>
            <a:r>
              <a:rPr lang="en-US" dirty="0" smtClean="0"/>
              <a:t>.</a:t>
            </a:r>
          </a:p>
          <a:p>
            <a:pPr marL="0" indent="0">
              <a:buNone/>
            </a:pPr>
            <a:endParaRPr lang="en-US" sz="1000" dirty="0"/>
          </a:p>
          <a:p>
            <a:pPr marL="0" indent="0">
              <a:buNone/>
            </a:pPr>
            <a:r>
              <a:rPr lang="en-US" sz="1800" dirty="0"/>
              <a:t>Heath, Tom and </a:t>
            </a:r>
            <a:r>
              <a:rPr lang="en-US" sz="1800" dirty="0" err="1"/>
              <a:t>Bizer</a:t>
            </a:r>
            <a:r>
              <a:rPr lang="en-US" sz="1800" dirty="0"/>
              <a:t>, Christian. (2011). </a:t>
            </a:r>
            <a:r>
              <a:rPr lang="en-US" sz="1800" i="1" dirty="0"/>
              <a:t>Linked Data: Evolving the Web into a Global Data Space</a:t>
            </a:r>
            <a:r>
              <a:rPr lang="en-US" sz="1800" dirty="0"/>
              <a:t> (1st edition). Synthesis Lectures on the Semantic Web: Theory and Technology, 1:1, 1-136. Morgan &amp; </a:t>
            </a:r>
            <a:r>
              <a:rPr lang="en-US" sz="1800" dirty="0" err="1"/>
              <a:t>Claypoo</a:t>
            </a:r>
            <a:r>
              <a:rPr lang="en-US" sz="1800" dirty="0"/>
              <a:t>., Downloaded October 25, 2014 from: </a:t>
            </a:r>
            <a:r>
              <a:rPr lang="en-US" sz="1800" dirty="0">
                <a:hlinkClick r:id="rId2"/>
              </a:rPr>
              <a:t>http://linkeddatabook.com/editions/1.0/</a:t>
            </a:r>
            <a:r>
              <a:rPr lang="en-US" sz="1800" dirty="0"/>
              <a:t>.</a:t>
            </a:r>
          </a:p>
          <a:p>
            <a:pPr marL="0" indent="0">
              <a:buNone/>
            </a:pPr>
            <a:endParaRPr lang="en-US" sz="1000" dirty="0"/>
          </a:p>
        </p:txBody>
      </p:sp>
    </p:spTree>
    <p:extLst>
      <p:ext uri="{BB962C8B-B14F-4D97-AF65-F5344CB8AC3E}">
        <p14:creationId xmlns:p14="http://schemas.microsoft.com/office/powerpoint/2010/main" val="25015626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2"/>
                </a:solidFill>
              </a:rPr>
              <a:t>FIVE STEPS OF DESIGNING LINKED DATA </a:t>
            </a:r>
            <a:endParaRPr lang="en-US" sz="2400" dirty="0">
              <a:solidFill>
                <a:schemeClr val="accent2"/>
              </a:solidFill>
            </a:endParaRPr>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smtClean="0"/>
              <a:t>Decide what your data is about</a:t>
            </a:r>
            <a:endParaRPr lang="en-US" sz="2000" dirty="0" smtClean="0"/>
          </a:p>
          <a:p>
            <a:pPr marL="971550" lvl="1" indent="-514350">
              <a:buFont typeface="+mj-lt"/>
              <a:buAutoNum type="alphaLcParenR"/>
            </a:pPr>
            <a:r>
              <a:rPr lang="en-US" dirty="0" smtClean="0"/>
              <a:t>What will you use it for?</a:t>
            </a:r>
            <a:endParaRPr lang="en-US" sz="1800" dirty="0" smtClean="0"/>
          </a:p>
          <a:p>
            <a:pPr marL="971550" lvl="1" indent="-514350">
              <a:buFont typeface="+mj-lt"/>
              <a:buAutoNum type="alphaLcParenR"/>
            </a:pPr>
            <a:r>
              <a:rPr lang="en-US" dirty="0" smtClean="0"/>
              <a:t>How will others use it?</a:t>
            </a:r>
            <a:endParaRPr lang="en-US" sz="1800" dirty="0" smtClean="0"/>
          </a:p>
          <a:p>
            <a:pPr marL="971550" lvl="1" indent="-514350">
              <a:buFont typeface="+mj-lt"/>
              <a:buAutoNum type="alphaLcParenR"/>
            </a:pPr>
            <a:r>
              <a:rPr lang="en-US" dirty="0" smtClean="0"/>
              <a:t>Avoid over-specifying your data in the RDFS ontology</a:t>
            </a:r>
            <a:endParaRPr lang="en-US" sz="1800" dirty="0" smtClean="0"/>
          </a:p>
          <a:p>
            <a:pPr marL="971550" lvl="1" indent="-514350">
              <a:buFont typeface="+mj-lt"/>
              <a:buAutoNum type="alphaLcParenR"/>
            </a:pPr>
            <a:r>
              <a:rPr lang="en-US" dirty="0" smtClean="0"/>
              <a:t>Make a statement of the scope: What should be included, and as important, what is not to be included in the RDFS ontology</a:t>
            </a:r>
            <a:endParaRPr lang="en-US" sz="1800" dirty="0" smtClean="0"/>
          </a:p>
          <a:p>
            <a:pPr marL="971550" lvl="1" indent="-514350">
              <a:buFont typeface="+mj-lt"/>
              <a:buAutoNum type="alphaLcParenR"/>
            </a:pPr>
            <a:r>
              <a:rPr lang="en-US" dirty="0" smtClean="0"/>
              <a:t>Select competency questions: the questions that the RDFS ontology and accompanying data must be able to answer correctly.</a:t>
            </a:r>
            <a:endParaRPr lang="en-US" sz="1800" dirty="0" smtClean="0"/>
          </a:p>
          <a:p>
            <a:pPr marL="971550" lvl="1" indent="-514350">
              <a:buFont typeface="+mj-lt"/>
              <a:buAutoNum type="alphaLcParenR"/>
            </a:pPr>
            <a:r>
              <a:rPr lang="en-US" dirty="0" smtClean="0"/>
              <a:t>The purpose, scope, and competency questions can be included in an rdfs:comment in the Linked Data to document the RDFS ontology.</a:t>
            </a:r>
            <a:endParaRPr lang="en-US" sz="1800" dirty="0" smtClean="0"/>
          </a:p>
          <a:p>
            <a:pPr>
              <a:buNone/>
            </a:pPr>
            <a:endParaRPr lang="en-US" dirty="0"/>
          </a:p>
        </p:txBody>
      </p:sp>
    </p:spTree>
    <p:extLst>
      <p:ext uri="{BB962C8B-B14F-4D97-AF65-F5344CB8AC3E}">
        <p14:creationId xmlns:p14="http://schemas.microsoft.com/office/powerpoint/2010/main" val="18474241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FIVE STEPS OF DESIGNING LINKED DATA </a:t>
            </a:r>
            <a:endParaRPr lang="en-US" dirty="0">
              <a:solidFill>
                <a:schemeClr val="accent2"/>
              </a:solidFill>
            </a:endParaRPr>
          </a:p>
        </p:txBody>
      </p:sp>
      <p:sp>
        <p:nvSpPr>
          <p:cNvPr id="3" name="Content Placeholder 2"/>
          <p:cNvSpPr>
            <a:spLocks noGrp="1"/>
          </p:cNvSpPr>
          <p:nvPr>
            <p:ph idx="1"/>
          </p:nvPr>
        </p:nvSpPr>
        <p:spPr>
          <a:xfrm>
            <a:off x="246743" y="1752600"/>
            <a:ext cx="8686800" cy="4525963"/>
          </a:xfrm>
        </p:spPr>
        <p:txBody>
          <a:bodyPr>
            <a:normAutofit/>
          </a:bodyPr>
          <a:lstStyle/>
          <a:p>
            <a:pPr marL="514350" lvl="0" indent="-514350">
              <a:buFont typeface="+mj-lt"/>
              <a:buAutoNum type="arabicPeriod" startAt="2"/>
            </a:pPr>
            <a:r>
              <a:rPr lang="en-US" dirty="0" smtClean="0"/>
              <a:t>Look at your current data</a:t>
            </a:r>
          </a:p>
          <a:p>
            <a:pPr marL="971550" lvl="1" indent="-514350">
              <a:buFont typeface="+mj-lt"/>
              <a:buAutoNum type="alphaLcPeriod"/>
            </a:pPr>
            <a:r>
              <a:rPr lang="en-US" dirty="0" smtClean="0"/>
              <a:t>Choose class and property names</a:t>
            </a:r>
          </a:p>
          <a:p>
            <a:pPr marL="514350" lvl="0" indent="-514350">
              <a:buFont typeface="+mj-lt"/>
              <a:buAutoNum type="arabicPeriod" startAt="2"/>
            </a:pPr>
            <a:r>
              <a:rPr lang="en-US" dirty="0" smtClean="0"/>
              <a:t>Specify your RDFS (RDF Schema) ontology</a:t>
            </a:r>
          </a:p>
          <a:p>
            <a:pPr marL="514350" lvl="0" indent="-514350">
              <a:buFont typeface="+mj-lt"/>
              <a:buAutoNum type="arabicPeriod" startAt="2"/>
            </a:pPr>
            <a:r>
              <a:rPr lang="en-US" dirty="0" smtClean="0"/>
              <a:t>Mint create your URIs/IRIs</a:t>
            </a:r>
          </a:p>
          <a:p>
            <a:pPr marL="514350" lvl="0" indent="-514350">
              <a:buFont typeface="+mj-lt"/>
              <a:buAutoNum type="arabicPeriod" startAt="2"/>
            </a:pPr>
            <a:r>
              <a:rPr lang="en-US" dirty="0" smtClean="0"/>
              <a:t>Generate your Linked Data.</a:t>
            </a:r>
          </a:p>
          <a:p>
            <a:pPr marL="514350" lvl="0" indent="-514350">
              <a:buNone/>
            </a:pPr>
            <a:endParaRPr lang="en-US" sz="2000" b="1" dirty="0" smtClean="0"/>
          </a:p>
          <a:p>
            <a:pPr marL="0" indent="0">
              <a:buNone/>
            </a:pPr>
            <a:endParaRPr lang="en-US" sz="1800" dirty="0" smtClean="0"/>
          </a:p>
          <a:p>
            <a:pPr marL="0" indent="0">
              <a:buNone/>
            </a:pPr>
            <a:endParaRPr lang="en-US" sz="1800" dirty="0" smtClean="0"/>
          </a:p>
          <a:p>
            <a:pPr marL="0" indent="0">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a:t>
            </a:r>
            <a:r>
              <a:rPr lang="en-US" sz="1800" dirty="0" smtClean="0"/>
              <a:t>., p.109-110 (Chapter 7).</a:t>
            </a:r>
            <a:endParaRPr lang="en-US" sz="1800" dirty="0"/>
          </a:p>
        </p:txBody>
      </p:sp>
    </p:spTree>
    <p:extLst>
      <p:ext uri="{BB962C8B-B14F-4D97-AF65-F5344CB8AC3E}">
        <p14:creationId xmlns:p14="http://schemas.microsoft.com/office/powerpoint/2010/main" val="3606636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references</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lnSpcReduction="10000"/>
          </a:bodyPr>
          <a:lstStyle/>
          <a:p>
            <a:pPr marL="234950" indent="-234950">
              <a:buNone/>
            </a:pPr>
            <a:r>
              <a:rPr lang="en-US" sz="2400" dirty="0"/>
              <a:t>Apache Jena. Reification </a:t>
            </a:r>
            <a:r>
              <a:rPr lang="en-US" sz="2400" dirty="0" err="1"/>
              <a:t>HowTo</a:t>
            </a:r>
            <a:r>
              <a:rPr lang="en-US" sz="2400" dirty="0"/>
              <a:t>: Introduction. Downloaded October 30, 2014 from: </a:t>
            </a:r>
            <a:r>
              <a:rPr lang="en-US" sz="2400" u="sng" dirty="0">
                <a:hlinkClick r:id="rId3"/>
              </a:rPr>
              <a:t>https://jena.apache.org/documentation/notes/reification.html</a:t>
            </a:r>
            <a:r>
              <a:rPr lang="en-US" sz="2400" dirty="0"/>
              <a:t> </a:t>
            </a:r>
          </a:p>
          <a:p>
            <a:pPr marL="234950" indent="-234950">
              <a:buNone/>
            </a:pPr>
            <a:endParaRPr lang="en-US" sz="1100" dirty="0"/>
          </a:p>
          <a:p>
            <a:pPr marL="234950" indent="-234950">
              <a:buNone/>
            </a:pPr>
            <a:r>
              <a:rPr lang="en-US" sz="2400" dirty="0" smtClean="0"/>
              <a:t>Hart</a:t>
            </a:r>
            <a:r>
              <a:rPr lang="en-US" sz="2400" dirty="0"/>
              <a:t>, Glen &amp; </a:t>
            </a:r>
            <a:r>
              <a:rPr lang="en-US" sz="2400" dirty="0" err="1"/>
              <a:t>Dolbear</a:t>
            </a:r>
            <a:r>
              <a:rPr lang="en-US" sz="2400" dirty="0"/>
              <a:t>, Catherine. (2013). </a:t>
            </a:r>
            <a:r>
              <a:rPr lang="en-US" sz="2400" i="1" dirty="0"/>
              <a:t>Linked Data: A Geographic </a:t>
            </a:r>
            <a:r>
              <a:rPr lang="en-US" sz="2400" i="1" dirty="0" smtClean="0"/>
              <a:t>Perspective</a:t>
            </a:r>
            <a:r>
              <a:rPr lang="en-US" sz="2400" dirty="0"/>
              <a:t>. Boca Raton: CRC Press</a:t>
            </a:r>
            <a:r>
              <a:rPr lang="en-US" sz="2400" dirty="0" smtClean="0"/>
              <a:t>.</a:t>
            </a:r>
          </a:p>
          <a:p>
            <a:pPr marL="234950" indent="-234950">
              <a:buNone/>
            </a:pPr>
            <a:endParaRPr lang="en-US" sz="1000" dirty="0"/>
          </a:p>
          <a:p>
            <a:pPr marL="234950" indent="-234950">
              <a:buNone/>
            </a:pPr>
            <a:r>
              <a:rPr lang="en-US" sz="2400" dirty="0" smtClean="0"/>
              <a:t>Heath, Tom and </a:t>
            </a:r>
            <a:r>
              <a:rPr lang="en-US" sz="2400" dirty="0" err="1" smtClean="0"/>
              <a:t>Bizer</a:t>
            </a:r>
            <a:r>
              <a:rPr lang="en-US" sz="2400" dirty="0" smtClean="0"/>
              <a:t>, Christian. (2011). </a:t>
            </a:r>
            <a:r>
              <a:rPr lang="en-US" sz="2400" i="1" dirty="0"/>
              <a:t>Linked Data: Evolving the Web into a Global Data Space</a:t>
            </a:r>
            <a:r>
              <a:rPr lang="en-US" sz="2400" dirty="0"/>
              <a:t> (1st edition). Synthesis Lectures on the Semantic Web: Theory and Technology, 1:1, 1-136. Morgan &amp; </a:t>
            </a:r>
            <a:r>
              <a:rPr lang="en-US" sz="2400" dirty="0" err="1" smtClean="0"/>
              <a:t>Claypoo</a:t>
            </a:r>
            <a:r>
              <a:rPr lang="en-US" sz="2400" dirty="0" smtClean="0"/>
              <a:t>., </a:t>
            </a:r>
            <a:r>
              <a:rPr lang="en-US" sz="2400" dirty="0"/>
              <a:t>Downloaded October 25, 2014 from: </a:t>
            </a:r>
            <a:r>
              <a:rPr lang="en-US" sz="2400" dirty="0">
                <a:hlinkClick r:id="rId4"/>
              </a:rPr>
              <a:t>http://linkeddatabook.com/editions/1.0</a:t>
            </a:r>
            <a:r>
              <a:rPr lang="en-US" sz="2400" dirty="0" smtClean="0">
                <a:hlinkClick r:id="rId4"/>
              </a:rPr>
              <a:t>/</a:t>
            </a:r>
            <a:r>
              <a:rPr lang="en-US" sz="2400" dirty="0" smtClean="0"/>
              <a:t>.</a:t>
            </a:r>
          </a:p>
          <a:p>
            <a:pPr marL="234950" indent="-234950">
              <a:buNone/>
            </a:pPr>
            <a:endParaRPr lang="en-US" sz="1000" dirty="0"/>
          </a:p>
          <a:p>
            <a:pPr marL="234950" indent="-234950">
              <a:buNone/>
            </a:pPr>
            <a:r>
              <a:rPr lang="en-US" sz="2400" dirty="0"/>
              <a:t>Library of Congress Linked Data Service. About. Downloaded October 26,2014 from </a:t>
            </a:r>
            <a:r>
              <a:rPr lang="en-US" sz="2400" dirty="0">
                <a:hlinkClick r:id="rId5"/>
              </a:rPr>
              <a:t>http://id.loc.gov/about</a:t>
            </a:r>
            <a:r>
              <a:rPr lang="en-US" sz="2400" dirty="0" smtClean="0">
                <a:hlinkClick r:id="rId5"/>
              </a:rPr>
              <a:t>/</a:t>
            </a:r>
            <a:r>
              <a:rPr lang="en-US" sz="2400" dirty="0" smtClean="0"/>
              <a:t>.</a:t>
            </a:r>
          </a:p>
          <a:p>
            <a:pPr marL="234950" indent="-234950">
              <a:buNone/>
            </a:pPr>
            <a:endParaRPr lang="en-US" sz="1000" dirty="0"/>
          </a:p>
          <a:p>
            <a:pPr marL="234950" indent="-234950">
              <a:buNone/>
            </a:pPr>
            <a:endParaRPr lang="en-US" sz="2400" dirty="0"/>
          </a:p>
          <a:p>
            <a:pPr marL="228600" indent="-228600">
              <a:buNone/>
            </a:pPr>
            <a:endParaRPr lang="en-US" sz="2400" dirty="0" smtClean="0"/>
          </a:p>
          <a:p>
            <a:pPr marL="234950" indent="-234950">
              <a:buNone/>
            </a:pPr>
            <a:endParaRPr lang="en-US" sz="2400" i="1" dirty="0"/>
          </a:p>
        </p:txBody>
      </p:sp>
    </p:spTree>
    <p:extLst>
      <p:ext uri="{BB962C8B-B14F-4D97-AF65-F5344CB8AC3E}">
        <p14:creationId xmlns:p14="http://schemas.microsoft.com/office/powerpoint/2010/main" val="10620422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references</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a:bodyPr>
          <a:lstStyle/>
          <a:p>
            <a:pPr marL="234950" indent="-234950">
              <a:buNone/>
            </a:pPr>
            <a:r>
              <a:rPr lang="en-US" sz="2400" dirty="0"/>
              <a:t>semanticweb.org. </a:t>
            </a:r>
            <a:r>
              <a:rPr lang="en-US" sz="2400" dirty="0" err="1"/>
              <a:t>VoID</a:t>
            </a:r>
            <a:r>
              <a:rPr lang="en-US" sz="2400" dirty="0"/>
              <a:t>. Downloaded September 20, 2014 from: </a:t>
            </a:r>
            <a:r>
              <a:rPr lang="en-US" sz="2400" dirty="0">
                <a:hlinkClick r:id="rId3"/>
              </a:rPr>
              <a:t>http://semanticweb.org/wiki/VoID</a:t>
            </a:r>
            <a:r>
              <a:rPr lang="en-US" sz="2400" dirty="0" smtClean="0"/>
              <a:t>.</a:t>
            </a:r>
          </a:p>
          <a:p>
            <a:pPr marL="234950" indent="-234950">
              <a:buNone/>
            </a:pPr>
            <a:endParaRPr lang="en-US" sz="1000" dirty="0"/>
          </a:p>
          <a:p>
            <a:pPr marL="234950" indent="-234950">
              <a:buNone/>
            </a:pPr>
            <a:r>
              <a:rPr lang="en-US" sz="2400" dirty="0" smtClean="0"/>
              <a:t>Sindice</a:t>
            </a:r>
            <a:r>
              <a:rPr lang="en-US" sz="2400" dirty="0"/>
              <a:t>. Publishing Web Data. Downloaded October 18, 2014 from: </a:t>
            </a:r>
            <a:r>
              <a:rPr lang="en-US" sz="2400" dirty="0">
                <a:hlinkClick r:id="rId4"/>
              </a:rPr>
              <a:t>http://</a:t>
            </a:r>
            <a:r>
              <a:rPr lang="en-US" sz="2400" dirty="0" smtClean="0">
                <a:hlinkClick r:id="rId4"/>
              </a:rPr>
              <a:t>sindice.com/developers/publishing</a:t>
            </a:r>
            <a:endParaRPr lang="en-US" sz="2400" dirty="0" smtClean="0"/>
          </a:p>
          <a:p>
            <a:pPr marL="234950" indent="-234950">
              <a:buNone/>
            </a:pPr>
            <a:endParaRPr lang="en-US" sz="1000" dirty="0"/>
          </a:p>
          <a:p>
            <a:pPr marL="234950" indent="-234950">
              <a:buNone/>
            </a:pPr>
            <a:r>
              <a:rPr lang="en-US" sz="2400" dirty="0" smtClean="0"/>
              <a:t>van </a:t>
            </a:r>
            <a:r>
              <a:rPr lang="en-US" sz="2400" dirty="0" err="1"/>
              <a:t>Hooland</a:t>
            </a:r>
            <a:r>
              <a:rPr lang="en-US" sz="2400" dirty="0"/>
              <a:t>, Seth and </a:t>
            </a:r>
            <a:r>
              <a:rPr lang="en-US" sz="2400" dirty="0" err="1"/>
              <a:t>Verborgh</a:t>
            </a:r>
            <a:r>
              <a:rPr lang="en-US" sz="2400" dirty="0"/>
              <a:t>, Ruben. (2014). </a:t>
            </a:r>
            <a:r>
              <a:rPr lang="en-US" sz="2400" i="1" dirty="0"/>
              <a:t>Linked data for Libraries, Archives and Museums. Chicago</a:t>
            </a:r>
            <a:r>
              <a:rPr lang="en-US" sz="2400" dirty="0"/>
              <a:t>: Neal-Shuman.</a:t>
            </a:r>
          </a:p>
          <a:p>
            <a:pPr marL="234950" indent="-234950">
              <a:buNone/>
            </a:pPr>
            <a:endParaRPr lang="en-US" sz="1000" dirty="0"/>
          </a:p>
          <a:p>
            <a:pPr marL="228600" indent="-228600">
              <a:spcBef>
                <a:spcPts val="0"/>
              </a:spcBef>
              <a:buNone/>
            </a:pPr>
            <a:r>
              <a:rPr lang="en-US" sz="2400" dirty="0">
                <a:solidFill>
                  <a:schemeClr val="accent4">
                    <a:lumMod val="50000"/>
                  </a:schemeClr>
                </a:solidFill>
              </a:rPr>
              <a:t>W3C. (2014, February 25). </a:t>
            </a:r>
            <a:r>
              <a:rPr lang="en-US" sz="2400" i="1" dirty="0"/>
              <a:t>RDF 1.1 Concepts and Abstract Syntax</a:t>
            </a:r>
            <a:r>
              <a:rPr lang="en-US" sz="2400" dirty="0"/>
              <a:t>. </a:t>
            </a:r>
            <a:r>
              <a:rPr lang="en-US" sz="2400" dirty="0" err="1"/>
              <a:t>Cyganiak</a:t>
            </a:r>
            <a:r>
              <a:rPr lang="en-US" sz="2400" dirty="0"/>
              <a:t>, Richard, Wood, David, and </a:t>
            </a:r>
            <a:r>
              <a:rPr lang="en-US" sz="2400" dirty="0" err="1"/>
              <a:t>Lanthaler</a:t>
            </a:r>
            <a:r>
              <a:rPr lang="en-US" sz="2400" dirty="0"/>
              <a:t>, Markus (editors). Downloaded September 28, 2014 from </a:t>
            </a:r>
            <a:r>
              <a:rPr lang="en-US" sz="2400" dirty="0">
                <a:hlinkClick r:id="rId5"/>
              </a:rPr>
              <a:t>http://www.w3.org/TR/rdf11-concepts/</a:t>
            </a:r>
            <a:r>
              <a:rPr lang="en-US" sz="2400" dirty="0"/>
              <a:t> </a:t>
            </a:r>
            <a:r>
              <a:rPr lang="en-US" sz="2400" dirty="0" smtClean="0"/>
              <a:t>.</a:t>
            </a:r>
          </a:p>
          <a:p>
            <a:pPr marL="228600" indent="-228600">
              <a:spcBef>
                <a:spcPts val="0"/>
              </a:spcBef>
              <a:buNone/>
            </a:pPr>
            <a:endParaRPr lang="en-US" sz="2400" i="1" dirty="0"/>
          </a:p>
          <a:p>
            <a:pPr marL="228600" indent="-228600">
              <a:spcBef>
                <a:spcPts val="0"/>
              </a:spcBef>
              <a:buNone/>
            </a:pPr>
            <a:endParaRPr lang="en-US" sz="2400" i="1" dirty="0"/>
          </a:p>
        </p:txBody>
      </p:sp>
    </p:spTree>
    <p:extLst>
      <p:ext uri="{BB962C8B-B14F-4D97-AF65-F5344CB8AC3E}">
        <p14:creationId xmlns:p14="http://schemas.microsoft.com/office/powerpoint/2010/main" val="30903574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references</a:t>
            </a:r>
            <a:endParaRPr lang="en-US" dirty="0">
              <a:solidFill>
                <a:schemeClr val="accent2"/>
              </a:solidFill>
            </a:endParaRPr>
          </a:p>
        </p:txBody>
      </p:sp>
      <p:sp>
        <p:nvSpPr>
          <p:cNvPr id="3" name="Content Placeholder 2"/>
          <p:cNvSpPr>
            <a:spLocks noGrp="1"/>
          </p:cNvSpPr>
          <p:nvPr>
            <p:ph idx="1"/>
          </p:nvPr>
        </p:nvSpPr>
        <p:spPr>
          <a:xfrm>
            <a:off x="304800" y="1554162"/>
            <a:ext cx="8686800" cy="4999038"/>
          </a:xfrm>
        </p:spPr>
        <p:txBody>
          <a:bodyPr>
            <a:normAutofit/>
          </a:bodyPr>
          <a:lstStyle/>
          <a:p>
            <a:pPr marL="228600" indent="-228600">
              <a:buNone/>
            </a:pPr>
            <a:r>
              <a:rPr lang="en-US" sz="2400" dirty="0"/>
              <a:t>Wikipedia. Reification (computer science). Downloaded October 29,2014 from: </a:t>
            </a:r>
            <a:r>
              <a:rPr lang="en-US" sz="2400" dirty="0">
                <a:hlinkClick r:id="rId3"/>
              </a:rPr>
              <a:t>http://en.wikipedia.org/wiki/Reification_%28computer_science%29 </a:t>
            </a:r>
            <a:endParaRPr lang="en-US" sz="2400" dirty="0"/>
          </a:p>
          <a:p>
            <a:pPr marL="228600" indent="-228600">
              <a:spcBef>
                <a:spcPts val="0"/>
              </a:spcBef>
              <a:buNone/>
            </a:pPr>
            <a:endParaRPr lang="en-US" sz="2400" i="1" dirty="0"/>
          </a:p>
          <a:p>
            <a:pPr marL="228600" indent="-228600">
              <a:spcBef>
                <a:spcPts val="0"/>
              </a:spcBef>
              <a:buNone/>
            </a:pPr>
            <a:r>
              <a:rPr lang="en-US" sz="2400" dirty="0"/>
              <a:t>Wikipedia. Resource Description </a:t>
            </a:r>
            <a:r>
              <a:rPr lang="en-US" sz="2400" dirty="0" smtClean="0"/>
              <a:t>Framework. </a:t>
            </a:r>
            <a:r>
              <a:rPr lang="en-US" sz="2400" dirty="0"/>
              <a:t>Downloaded October 30</a:t>
            </a:r>
            <a:r>
              <a:rPr lang="en-US" sz="2400" dirty="0" smtClean="0"/>
              <a:t>, 2014 </a:t>
            </a:r>
            <a:r>
              <a:rPr lang="en-US" sz="2400" dirty="0"/>
              <a:t>from: </a:t>
            </a:r>
            <a:r>
              <a:rPr lang="en-US" sz="2400" dirty="0">
                <a:hlinkClick r:id="rId4"/>
              </a:rPr>
              <a:t>http://en.wikipedia.org/wiki/Resource_Description_Framework </a:t>
            </a:r>
            <a:endParaRPr lang="en-US" sz="2400" dirty="0"/>
          </a:p>
          <a:p>
            <a:pPr marL="228600" indent="-228600">
              <a:spcBef>
                <a:spcPts val="0"/>
              </a:spcBef>
              <a:buNone/>
            </a:pPr>
            <a:endParaRPr lang="en-US" sz="2400" i="1" dirty="0"/>
          </a:p>
        </p:txBody>
      </p:sp>
    </p:spTree>
    <p:extLst>
      <p:ext uri="{BB962C8B-B14F-4D97-AF65-F5344CB8AC3E}">
        <p14:creationId xmlns:p14="http://schemas.microsoft.com/office/powerpoint/2010/main" val="2434582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structural markup</a:t>
            </a:r>
            <a:endParaRPr lang="en-US" dirty="0">
              <a:solidFill>
                <a:schemeClr val="accent2"/>
              </a:solidFill>
            </a:endParaRPr>
          </a:p>
        </p:txBody>
      </p:sp>
      <p:sp>
        <p:nvSpPr>
          <p:cNvPr id="3" name="Content Placeholder 2"/>
          <p:cNvSpPr>
            <a:spLocks noGrp="1"/>
          </p:cNvSpPr>
          <p:nvPr>
            <p:ph idx="1"/>
          </p:nvPr>
        </p:nvSpPr>
        <p:spPr/>
        <p:txBody>
          <a:bodyPr/>
          <a:lstStyle/>
          <a:p>
            <a:pPr marL="0" indent="0">
              <a:spcBef>
                <a:spcPts val="0"/>
              </a:spcBef>
              <a:buNone/>
            </a:pPr>
            <a:r>
              <a:rPr lang="en-US" dirty="0" smtClean="0"/>
              <a:t>Structural markup describes the document.</a:t>
            </a:r>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van </a:t>
            </a:r>
            <a:r>
              <a:rPr lang="en-US" sz="1800" dirty="0" err="1"/>
              <a:t>Hooland</a:t>
            </a:r>
            <a:r>
              <a:rPr lang="en-US" sz="1800" dirty="0"/>
              <a:t>, Seth and </a:t>
            </a:r>
            <a:r>
              <a:rPr lang="en-US" sz="1800" dirty="0" err="1"/>
              <a:t>Verborgh</a:t>
            </a:r>
            <a:r>
              <a:rPr lang="en-US" sz="1800" dirty="0"/>
              <a:t>, Ruben. (2014). Linked data for Libraries, Archives and Museums. Chicago: </a:t>
            </a:r>
            <a:r>
              <a:rPr lang="en-US" sz="1800" dirty="0" smtClean="0"/>
              <a:t>Neal-Shuman, p.203.</a:t>
            </a:r>
            <a:endParaRPr lang="en-US" sz="1800" dirty="0"/>
          </a:p>
          <a:p>
            <a:pPr marL="0" indent="0">
              <a:spcBef>
                <a:spcPts val="0"/>
              </a:spcBef>
              <a:buNone/>
            </a:pPr>
            <a:endParaRPr lang="en-US" dirty="0"/>
          </a:p>
        </p:txBody>
      </p:sp>
    </p:spTree>
    <p:extLst>
      <p:ext uri="{BB962C8B-B14F-4D97-AF65-F5344CB8AC3E}">
        <p14:creationId xmlns:p14="http://schemas.microsoft.com/office/powerpoint/2010/main" val="3670309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Semantic markup</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spcBef>
                <a:spcPts val="0"/>
              </a:spcBef>
              <a:buNone/>
            </a:pPr>
            <a:r>
              <a:rPr lang="en-US" dirty="0" smtClean="0"/>
              <a:t>Semantic markup describes the content in a document.</a:t>
            </a:r>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endParaRPr lang="en-US" dirty="0" smtClean="0"/>
          </a:p>
          <a:p>
            <a:pPr marL="0" indent="0">
              <a:spcBef>
                <a:spcPts val="0"/>
              </a:spcBef>
              <a:buNone/>
            </a:pPr>
            <a:endParaRPr lang="en-US" dirty="0"/>
          </a:p>
          <a:p>
            <a:pPr marL="0" indent="0">
              <a:spcBef>
                <a:spcPts val="0"/>
              </a:spcBef>
              <a:buNone/>
            </a:pPr>
            <a:r>
              <a:rPr lang="en-US" sz="1800" dirty="0"/>
              <a:t>van </a:t>
            </a:r>
            <a:r>
              <a:rPr lang="en-US" sz="1800" dirty="0" err="1"/>
              <a:t>Hooland</a:t>
            </a:r>
            <a:r>
              <a:rPr lang="en-US" sz="1800" dirty="0"/>
              <a:t>, Seth and </a:t>
            </a:r>
            <a:r>
              <a:rPr lang="en-US" sz="1800" dirty="0" err="1"/>
              <a:t>Verborgh</a:t>
            </a:r>
            <a:r>
              <a:rPr lang="en-US" sz="1800" dirty="0"/>
              <a:t>, Ruben. (2014). Linked data for Libraries, Archives and Museums. Chicago: Neal-Shuman, p.203.</a:t>
            </a:r>
          </a:p>
          <a:p>
            <a:pPr marL="0" indent="0">
              <a:spcBef>
                <a:spcPts val="0"/>
              </a:spcBef>
              <a:buNone/>
            </a:pPr>
            <a:endParaRPr lang="en-US" dirty="0"/>
          </a:p>
        </p:txBody>
      </p:sp>
    </p:spTree>
    <p:extLst>
      <p:ext uri="{BB962C8B-B14F-4D97-AF65-F5344CB8AC3E}">
        <p14:creationId xmlns:p14="http://schemas.microsoft.com/office/powerpoint/2010/main" val="161960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2"/>
                </a:solidFill>
              </a:rPr>
              <a:t>FIVE STEPS OF DESIGNING LINKED DATA </a:t>
            </a:r>
            <a:endParaRPr lang="en-US" sz="2400" dirty="0">
              <a:solidFill>
                <a:schemeClr val="accent2"/>
              </a:solidFill>
            </a:endParaRPr>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smtClean="0"/>
              <a:t>Decide what your data is about</a:t>
            </a:r>
            <a:endParaRPr lang="en-US" sz="2000" dirty="0" smtClean="0"/>
          </a:p>
          <a:p>
            <a:pPr marL="971550" lvl="1" indent="-514350">
              <a:buFont typeface="+mj-lt"/>
              <a:buAutoNum type="alphaLcParenR"/>
            </a:pPr>
            <a:r>
              <a:rPr lang="en-US" dirty="0" smtClean="0"/>
              <a:t>What will you use it for?</a:t>
            </a:r>
            <a:endParaRPr lang="en-US" sz="1800" dirty="0" smtClean="0"/>
          </a:p>
          <a:p>
            <a:pPr marL="971550" lvl="1" indent="-514350">
              <a:buFont typeface="+mj-lt"/>
              <a:buAutoNum type="alphaLcParenR"/>
            </a:pPr>
            <a:r>
              <a:rPr lang="en-US" dirty="0" smtClean="0"/>
              <a:t>How will others use it?</a:t>
            </a:r>
            <a:endParaRPr lang="en-US" sz="1800" dirty="0" smtClean="0"/>
          </a:p>
          <a:p>
            <a:pPr marL="971550" lvl="1" indent="-514350">
              <a:buFont typeface="+mj-lt"/>
              <a:buAutoNum type="alphaLcParenR"/>
            </a:pPr>
            <a:r>
              <a:rPr lang="en-US" dirty="0" smtClean="0"/>
              <a:t>Avoid over-specifying your data in the RDFS ontology</a:t>
            </a:r>
            <a:endParaRPr lang="en-US" sz="1800" dirty="0" smtClean="0"/>
          </a:p>
          <a:p>
            <a:pPr marL="971550" lvl="1" indent="-514350">
              <a:buFont typeface="+mj-lt"/>
              <a:buAutoNum type="alphaLcParenR"/>
            </a:pPr>
            <a:r>
              <a:rPr lang="en-US" dirty="0" smtClean="0"/>
              <a:t>Make a statement of the scope: What should be included, and as important, what is not to be included in the RDFS ontology</a:t>
            </a:r>
            <a:endParaRPr lang="en-US" sz="1800" dirty="0" smtClean="0"/>
          </a:p>
          <a:p>
            <a:pPr marL="971550" lvl="1" indent="-514350">
              <a:buFont typeface="+mj-lt"/>
              <a:buAutoNum type="alphaLcParenR"/>
            </a:pPr>
            <a:r>
              <a:rPr lang="en-US" dirty="0" smtClean="0"/>
              <a:t>Select competency questions: the questions that the RDFS ontology and accompanying data must be able to answer correctly.</a:t>
            </a:r>
            <a:endParaRPr lang="en-US" sz="1800" dirty="0" smtClean="0"/>
          </a:p>
          <a:p>
            <a:pPr marL="971550" lvl="1" indent="-514350">
              <a:buFont typeface="+mj-lt"/>
              <a:buAutoNum type="alphaLcParenR"/>
            </a:pPr>
            <a:r>
              <a:rPr lang="en-US" dirty="0" smtClean="0"/>
              <a:t>The purpose, scope, and competency questions can be included in an rdfs:comment in the Linked Data to document the RDFS ontology.</a:t>
            </a:r>
            <a:endParaRPr lang="en-US" sz="1800" dirty="0" smtClean="0"/>
          </a:p>
          <a:p>
            <a:pPr>
              <a:buNone/>
            </a:pPr>
            <a:endParaRPr lang="en-US" dirty="0"/>
          </a:p>
        </p:txBody>
      </p:sp>
    </p:spTree>
    <p:extLst>
      <p:ext uri="{BB962C8B-B14F-4D97-AF65-F5344CB8AC3E}">
        <p14:creationId xmlns:p14="http://schemas.microsoft.com/office/powerpoint/2010/main" val="2031705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FIVE STEPS OF DESIGNING LINKED DATA </a:t>
            </a:r>
            <a:endParaRPr lang="en-US" dirty="0">
              <a:solidFill>
                <a:schemeClr val="accent2"/>
              </a:solidFill>
            </a:endParaRPr>
          </a:p>
        </p:txBody>
      </p:sp>
      <p:sp>
        <p:nvSpPr>
          <p:cNvPr id="3" name="Content Placeholder 2"/>
          <p:cNvSpPr>
            <a:spLocks noGrp="1"/>
          </p:cNvSpPr>
          <p:nvPr>
            <p:ph idx="1"/>
          </p:nvPr>
        </p:nvSpPr>
        <p:spPr>
          <a:xfrm>
            <a:off x="246743" y="1752600"/>
            <a:ext cx="8686800" cy="4525963"/>
          </a:xfrm>
        </p:spPr>
        <p:txBody>
          <a:bodyPr>
            <a:normAutofit/>
          </a:bodyPr>
          <a:lstStyle/>
          <a:p>
            <a:pPr marL="514350" lvl="0" indent="-514350">
              <a:buFont typeface="+mj-lt"/>
              <a:buAutoNum type="arabicPeriod" startAt="2"/>
            </a:pPr>
            <a:r>
              <a:rPr lang="en-US" dirty="0" smtClean="0"/>
              <a:t>Look at your current data</a:t>
            </a:r>
          </a:p>
          <a:p>
            <a:pPr marL="971550" lvl="1" indent="-514350">
              <a:buFont typeface="+mj-lt"/>
              <a:buAutoNum type="alphaLcPeriod"/>
            </a:pPr>
            <a:r>
              <a:rPr lang="en-US" dirty="0" smtClean="0"/>
              <a:t>Choose class and property names</a:t>
            </a:r>
          </a:p>
          <a:p>
            <a:pPr marL="514350" lvl="0" indent="-514350">
              <a:buFont typeface="+mj-lt"/>
              <a:buAutoNum type="arabicPeriod" startAt="2"/>
            </a:pPr>
            <a:r>
              <a:rPr lang="en-US" dirty="0" smtClean="0"/>
              <a:t>Specify your RDFS (RDF Schema) ontology</a:t>
            </a:r>
          </a:p>
          <a:p>
            <a:pPr marL="514350" lvl="0" indent="-514350">
              <a:buFont typeface="+mj-lt"/>
              <a:buAutoNum type="arabicPeriod" startAt="2"/>
            </a:pPr>
            <a:r>
              <a:rPr lang="en-US" dirty="0" smtClean="0"/>
              <a:t>Mint create your URIs/IRIs</a:t>
            </a:r>
          </a:p>
          <a:p>
            <a:pPr marL="514350" lvl="0" indent="-514350">
              <a:buFont typeface="+mj-lt"/>
              <a:buAutoNum type="arabicPeriod" startAt="2"/>
            </a:pPr>
            <a:r>
              <a:rPr lang="en-US" dirty="0" smtClean="0"/>
              <a:t>Generate your Linked Data.</a:t>
            </a:r>
          </a:p>
          <a:p>
            <a:pPr marL="514350" lvl="0" indent="-514350">
              <a:buNone/>
            </a:pPr>
            <a:endParaRPr lang="en-US" sz="2000" b="1" dirty="0" smtClean="0"/>
          </a:p>
          <a:p>
            <a:pPr marL="0" indent="0">
              <a:buNone/>
            </a:pPr>
            <a:endParaRPr lang="en-US" sz="1800" dirty="0" smtClean="0"/>
          </a:p>
          <a:p>
            <a:pPr marL="0" indent="0">
              <a:buNone/>
            </a:pPr>
            <a:endParaRPr lang="en-US" sz="1800" dirty="0" smtClean="0"/>
          </a:p>
          <a:p>
            <a:pPr marL="0" indent="0">
              <a:buNone/>
            </a:pPr>
            <a:r>
              <a:rPr lang="en-US" sz="1800" dirty="0"/>
              <a:t>Hart, Glen &amp; </a:t>
            </a:r>
            <a:r>
              <a:rPr lang="en-US" sz="1800" dirty="0" err="1"/>
              <a:t>Dolbear</a:t>
            </a:r>
            <a:r>
              <a:rPr lang="en-US" sz="1800" dirty="0"/>
              <a:t>, Catherine. (2013). </a:t>
            </a:r>
            <a:r>
              <a:rPr lang="en-US" sz="1800" i="1" dirty="0"/>
              <a:t>Linked Data: A Geographic Perspective</a:t>
            </a:r>
            <a:r>
              <a:rPr lang="en-US" sz="1800" dirty="0"/>
              <a:t>. Boca Raton: CRC Press</a:t>
            </a:r>
            <a:r>
              <a:rPr lang="en-US" sz="1800" dirty="0" smtClean="0"/>
              <a:t>., p.109-110 (Chapter 7).</a:t>
            </a:r>
            <a:endParaRPr lang="en-US" sz="1800" dirty="0"/>
          </a:p>
        </p:txBody>
      </p:sp>
    </p:spTree>
    <p:extLst>
      <p:ext uri="{BB962C8B-B14F-4D97-AF65-F5344CB8AC3E}">
        <p14:creationId xmlns:p14="http://schemas.microsoft.com/office/powerpoint/2010/main" val="334303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DF_Presentation">
  <a:themeElements>
    <a:clrScheme name="Web Colors">
      <a:dk1>
        <a:srgbClr val="FFFFCD"/>
      </a:dk1>
      <a:lt1>
        <a:srgbClr val="320000"/>
      </a:lt1>
      <a:dk2>
        <a:srgbClr val="8A3C12"/>
      </a:dk2>
      <a:lt2>
        <a:srgbClr val="FFCD66"/>
      </a:lt2>
      <a:accent1>
        <a:srgbClr val="663200"/>
      </a:accent1>
      <a:accent2>
        <a:srgbClr val="CC3200"/>
      </a:accent2>
      <a:accent3>
        <a:srgbClr val="663300"/>
      </a:accent3>
      <a:accent4>
        <a:srgbClr val="FF9900"/>
      </a:accent4>
      <a:accent5>
        <a:srgbClr val="000000"/>
      </a:accent5>
      <a:accent6>
        <a:srgbClr val="735005"/>
      </a:accent6>
      <a:hlink>
        <a:srgbClr val="CC3200"/>
      </a:hlink>
      <a:folHlink>
        <a:srgbClr val="FF965A"/>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RDF_Presentation</Template>
  <TotalTime>4093</TotalTime>
  <Words>5840</Words>
  <Application>Microsoft Office PowerPoint</Application>
  <PresentationFormat>On-screen Show (4:3)</PresentationFormat>
  <Paragraphs>542</Paragraphs>
  <Slides>57</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Arial</vt:lpstr>
      <vt:lpstr>Calibri</vt:lpstr>
      <vt:lpstr>Courier New</vt:lpstr>
      <vt:lpstr>Franklin Gothic Book</vt:lpstr>
      <vt:lpstr>Franklin Gothic Medium</vt:lpstr>
      <vt:lpstr>Glendower</vt:lpstr>
      <vt:lpstr>Wingdings</vt:lpstr>
      <vt:lpstr>Wingdings 2</vt:lpstr>
      <vt:lpstr>RDF_Presentation</vt:lpstr>
      <vt:lpstr>  linked data:  Project planning for rdf   </vt:lpstr>
      <vt:lpstr>LINKED DATA PRINCIPLES</vt:lpstr>
      <vt:lpstr>Linked data design considerations</vt:lpstr>
      <vt:lpstr>dataset</vt:lpstr>
      <vt:lpstr>Choices for providing semantic data</vt:lpstr>
      <vt:lpstr>structural markup</vt:lpstr>
      <vt:lpstr>Semantic markup</vt:lpstr>
      <vt:lpstr>FIVE STEPS OF DESIGNING LINKED DATA </vt:lpstr>
      <vt:lpstr>FIVE STEPS OF DESIGNING LINKED DATA </vt:lpstr>
      <vt:lpstr>Competency questions</vt:lpstr>
      <vt:lpstr>Application Programming Interface (AIP)</vt:lpstr>
      <vt:lpstr>Competency questions</vt:lpstr>
      <vt:lpstr>Example competency questions</vt:lpstr>
      <vt:lpstr>Competency questions for the Latin publication project</vt:lpstr>
      <vt:lpstr>Purpose, scope, &amp; competency questions</vt:lpstr>
      <vt:lpstr>Linked data disclaimer</vt:lpstr>
      <vt:lpstr>LIBRARY OF CONGRESS SCOPE Example</vt:lpstr>
      <vt:lpstr>Minting uris/iris</vt:lpstr>
      <vt:lpstr>Minting uris/iris</vt:lpstr>
      <vt:lpstr>Minting uris/iris</vt:lpstr>
      <vt:lpstr>Alternate form for uris/iris</vt:lpstr>
      <vt:lpstr>IRI normalization</vt:lpstr>
      <vt:lpstr>Non-normalizaed iri forms to avoid</vt:lpstr>
      <vt:lpstr>Non-normalizaed iri forms to avoid</vt:lpstr>
      <vt:lpstr>Using namespaces you do not control</vt:lpstr>
      <vt:lpstr>Provenance metadata</vt:lpstr>
      <vt:lpstr>Provenance metadata</vt:lpstr>
      <vt:lpstr>USING DUBLIN CORE</vt:lpstr>
      <vt:lpstr>Licenses, Waivers and Norms for Data</vt:lpstr>
      <vt:lpstr>Licenses vs Waivers</vt:lpstr>
      <vt:lpstr>norms</vt:lpstr>
      <vt:lpstr>Representation design</vt:lpstr>
      <vt:lpstr>Designing representations of content</vt:lpstr>
      <vt:lpstr>Setting up and maintaining an api</vt:lpstr>
      <vt:lpstr>Setting up the API</vt:lpstr>
      <vt:lpstr>sitemaps</vt:lpstr>
      <vt:lpstr>Semantic sitemap</vt:lpstr>
      <vt:lpstr>sitemap.xml document</vt:lpstr>
      <vt:lpstr>Semantic sitemap</vt:lpstr>
      <vt:lpstr>Sindice publishing and sitemap info</vt:lpstr>
      <vt:lpstr>Sitemap’s slicing attribute</vt:lpstr>
      <vt:lpstr>Shape graph</vt:lpstr>
      <vt:lpstr>Concise bounded description</vt:lpstr>
      <vt:lpstr>Concise bounded description</vt:lpstr>
      <vt:lpstr>DOMAINS on aN RDF Graph </vt:lpstr>
      <vt:lpstr>DOMAINS on aN RDF Graph </vt:lpstr>
      <vt:lpstr>Concise bounded description</vt:lpstr>
      <vt:lpstr>reification</vt:lpstr>
      <vt:lpstr>reification</vt:lpstr>
      <vt:lpstr>Symmetric concise bounded description</vt:lpstr>
      <vt:lpstr>DOMAINS on aN RDF Graph </vt:lpstr>
      <vt:lpstr>Linked data design considerations</vt:lpstr>
      <vt:lpstr>FIVE STEPS OF DESIGNING LINKED DATA </vt:lpstr>
      <vt:lpstr>FIVE STEPS OF DESIGNING LINKED DATA </vt:lpstr>
      <vt:lpstr>references</vt:lpstr>
      <vt:lpstr>references</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Namespaces:  A gentle introduction</dc:title>
  <dc:creator>Rhonda Super</dc:creator>
  <cp:lastModifiedBy>Rhonda Super</cp:lastModifiedBy>
  <cp:revision>204</cp:revision>
  <dcterms:created xsi:type="dcterms:W3CDTF">2011-06-27T00:39:38Z</dcterms:created>
  <dcterms:modified xsi:type="dcterms:W3CDTF">2015-08-25T17:36:02Z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490024064</vt:i4>
  </property>
  <property fmtid="{D5CDD505-2E9C-101B-9397-08002B2CF9AE}" pid="3" name="_NewReviewCycle">
    <vt:lpwstr/>
  </property>
  <property fmtid="{D5CDD505-2E9C-101B-9397-08002B2CF9AE}" pid="4" name="_EmailSubject">
    <vt:lpwstr>ALCTS e-Forum - slides</vt:lpwstr>
  </property>
  <property fmtid="{D5CDD505-2E9C-101B-9397-08002B2CF9AE}" pid="5" name="_AuthorEmail">
    <vt:lpwstr>rasuper1@library.ucla.edu</vt:lpwstr>
  </property>
  <property fmtid="{D5CDD505-2E9C-101B-9397-08002B2CF9AE}" pid="6" name="_AuthorEmailDisplayName">
    <vt:lpwstr>Super, Rhonda</vt:lpwstr>
  </property>
</Properties>
</file>