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2" r:id="rId3"/>
    <p:sldId id="274" r:id="rId4"/>
    <p:sldId id="276" r:id="rId5"/>
    <p:sldId id="259" r:id="rId6"/>
    <p:sldId id="271" r:id="rId7"/>
    <p:sldId id="267" r:id="rId8"/>
    <p:sldId id="269" r:id="rId9"/>
    <p:sldId id="268" r:id="rId10"/>
    <p:sldId id="273"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01" autoAdjust="0"/>
    <p:restoredTop sz="85468" autoAdjust="0"/>
  </p:normalViewPr>
  <p:slideViewPr>
    <p:cSldViewPr snapToGrid="0">
      <p:cViewPr varScale="1">
        <p:scale>
          <a:sx n="70" d="100"/>
          <a:sy n="70" d="100"/>
        </p:scale>
        <p:origin x="4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54641-1223-4ABA-8FE3-A1ACA64875C3}" type="datetimeFigureOut">
              <a:rPr lang="en-US" smtClean="0"/>
              <a:t>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42926-0DE7-445C-8077-719420496BF7}" type="slidenum">
              <a:rPr lang="en-US" smtClean="0"/>
              <a:t>‹#›</a:t>
            </a:fld>
            <a:endParaRPr lang="en-US"/>
          </a:p>
        </p:txBody>
      </p:sp>
    </p:spTree>
    <p:extLst>
      <p:ext uri="{BB962C8B-B14F-4D97-AF65-F5344CB8AC3E}">
        <p14:creationId xmlns:p14="http://schemas.microsoft.com/office/powerpoint/2010/main" val="64978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few of our OA initiatives (PASS, RSC, springer </a:t>
            </a:r>
            <a:r>
              <a:rPr lang="en-US" sz="1200" kern="1200" dirty="0" err="1" smtClean="0">
                <a:solidFill>
                  <a:schemeClr val="tx1"/>
                </a:solidFill>
                <a:effectLst/>
                <a:latin typeface="+mn-lt"/>
                <a:ea typeface="+mn-ea"/>
                <a:cs typeface="+mn-cs"/>
              </a:rPr>
              <a:t>autodeposit</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autodeposit</a:t>
            </a:r>
            <a:r>
              <a:rPr lang="en-US" sz="1200" kern="1200" dirty="0" smtClean="0">
                <a:solidFill>
                  <a:schemeClr val="tx1"/>
                </a:solidFill>
                <a:effectLst/>
                <a:latin typeface="+mn-lt"/>
                <a:ea typeface="+mn-ea"/>
                <a:cs typeface="+mn-cs"/>
              </a:rPr>
              <a:t> in general), Feb 7, via zoom,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2-3,  for ALCTS collection development </a:t>
            </a:r>
            <a:r>
              <a:rPr lang="en-US" sz="1200" kern="1200" dirty="0" smtClean="0">
                <a:solidFill>
                  <a:schemeClr val="tx1"/>
                </a:solidFill>
                <a:effectLst/>
                <a:latin typeface="+mn-lt"/>
                <a:ea typeface="+mn-ea"/>
                <a:cs typeface="+mn-cs"/>
              </a:rPr>
              <a:t>officers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F942926-0DE7-445C-8077-719420496BF7}" type="slidenum">
              <a:rPr lang="en-US" smtClean="0"/>
              <a:t>1</a:t>
            </a:fld>
            <a:endParaRPr lang="en-US"/>
          </a:p>
        </p:txBody>
      </p:sp>
    </p:spTree>
    <p:extLst>
      <p:ext uri="{BB962C8B-B14F-4D97-AF65-F5344CB8AC3E}">
        <p14:creationId xmlns:p14="http://schemas.microsoft.com/office/powerpoint/2010/main" val="312086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942926-0DE7-445C-8077-719420496BF7}" type="slidenum">
              <a:rPr lang="en-US" smtClean="0"/>
              <a:t>4</a:t>
            </a:fld>
            <a:endParaRPr lang="en-US"/>
          </a:p>
        </p:txBody>
      </p:sp>
    </p:spTree>
    <p:extLst>
      <p:ext uri="{BB962C8B-B14F-4D97-AF65-F5344CB8AC3E}">
        <p14:creationId xmlns:p14="http://schemas.microsoft.com/office/powerpoint/2010/main" val="246715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Shape 609"/>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Students, staff, postdocs, researchers sign license. </a:t>
            </a:r>
            <a:endParaRPr sz="1400"/>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Because it preexists author agreements, it holds force even if researchers sign away rights. </a:t>
            </a:r>
            <a:endParaRPr sz="1400"/>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Under the license, rights under copyright are held by MIT for authors’ use.</a:t>
            </a:r>
            <a:endParaRPr sz="1400"/>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Authors can reuse work &amp; make it openly available without worrying about publisher policies. </a:t>
            </a:r>
            <a:endParaRPr sz="1400"/>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What does an OA license do:</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Share your papers online</a:t>
            </a:r>
            <a:endParaRPr sz="1400"/>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Reuse all or part of your papers in a thesis</a:t>
            </a:r>
            <a:endParaRPr sz="1400"/>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Allow others to use your work</a:t>
            </a:r>
            <a:endParaRPr sz="1400"/>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Comply with federal &amp; other funder policies</a:t>
            </a:r>
            <a:endParaRPr sz="1400"/>
          </a:p>
          <a:p>
            <a:pPr marL="0" marR="0" lvl="0" indent="0" algn="l" rtl="0">
              <a:spcBef>
                <a:spcPts val="0"/>
              </a:spcBef>
              <a:spcAft>
                <a:spcPts val="0"/>
              </a:spcAft>
              <a:buNone/>
            </a:pPr>
            <a:r>
              <a:rPr lang="en" sz="1200" b="0" i="0" u="none" strike="noStrike" cap="none">
                <a:solidFill>
                  <a:schemeClr val="dk1"/>
                </a:solidFill>
                <a:latin typeface="Arial"/>
                <a:ea typeface="Arial"/>
                <a:cs typeface="Arial"/>
                <a:sym typeface="Arial"/>
              </a:rPr>
              <a:t>[see opt-in license t-shirt: use a pic of that for ways to hold onto rights]</a:t>
            </a:r>
            <a:endParaRPr sz="1400"/>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10" name="Shape 610"/>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240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MIT Libraries contributing funding for outsourced developers, and developer resources</a:t>
            </a:r>
          </a:p>
          <a:p>
            <a:endParaRPr lang="en-US" dirty="0"/>
          </a:p>
        </p:txBody>
      </p:sp>
      <p:sp>
        <p:nvSpPr>
          <p:cNvPr id="4" name="Slide Number Placeholder 3"/>
          <p:cNvSpPr>
            <a:spLocks noGrp="1"/>
          </p:cNvSpPr>
          <p:nvPr>
            <p:ph type="sldNum" sz="quarter" idx="10"/>
          </p:nvPr>
        </p:nvSpPr>
        <p:spPr/>
        <p:txBody>
          <a:bodyPr/>
          <a:lstStyle/>
          <a:p>
            <a:fld id="{8F942926-0DE7-445C-8077-719420496BF7}" type="slidenum">
              <a:rPr lang="en-US" smtClean="0"/>
              <a:t>8</a:t>
            </a:fld>
            <a:endParaRPr lang="en-US"/>
          </a:p>
        </p:txBody>
      </p:sp>
    </p:spTree>
    <p:extLst>
      <p:ext uri="{BB962C8B-B14F-4D97-AF65-F5344CB8AC3E}">
        <p14:creationId xmlns:p14="http://schemas.microsoft.com/office/powerpoint/2010/main" val="377428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0A640C-AB0E-4BCC-A235-C1FFC72A595A}"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9D11C-5556-4683-81C3-DA0EE7D490C1}" type="slidenum">
              <a:rPr lang="en-US" smtClean="0"/>
              <a:t>‹#›</a:t>
            </a:fld>
            <a:endParaRPr lang="en-US"/>
          </a:p>
        </p:txBody>
      </p:sp>
    </p:spTree>
    <p:extLst>
      <p:ext uri="{BB962C8B-B14F-4D97-AF65-F5344CB8AC3E}">
        <p14:creationId xmlns:p14="http://schemas.microsoft.com/office/powerpoint/2010/main" val="59504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A640C-AB0E-4BCC-A235-C1FFC72A595A}"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9D11C-5556-4683-81C3-DA0EE7D490C1}" type="slidenum">
              <a:rPr lang="en-US" smtClean="0"/>
              <a:t>‹#›</a:t>
            </a:fld>
            <a:endParaRPr lang="en-US"/>
          </a:p>
        </p:txBody>
      </p:sp>
    </p:spTree>
    <p:extLst>
      <p:ext uri="{BB962C8B-B14F-4D97-AF65-F5344CB8AC3E}">
        <p14:creationId xmlns:p14="http://schemas.microsoft.com/office/powerpoint/2010/main" val="5469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A640C-AB0E-4BCC-A235-C1FFC72A595A}"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9D11C-5556-4683-81C3-DA0EE7D490C1}" type="slidenum">
              <a:rPr lang="en-US" smtClean="0"/>
              <a:t>‹#›</a:t>
            </a:fld>
            <a:endParaRPr lang="en-US"/>
          </a:p>
        </p:txBody>
      </p:sp>
    </p:spTree>
    <p:extLst>
      <p:ext uri="{BB962C8B-B14F-4D97-AF65-F5344CB8AC3E}">
        <p14:creationId xmlns:p14="http://schemas.microsoft.com/office/powerpoint/2010/main" val="302773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A640C-AB0E-4BCC-A235-C1FFC72A595A}"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9D11C-5556-4683-81C3-DA0EE7D490C1}" type="slidenum">
              <a:rPr lang="en-US" smtClean="0"/>
              <a:t>‹#›</a:t>
            </a:fld>
            <a:endParaRPr lang="en-US"/>
          </a:p>
        </p:txBody>
      </p:sp>
    </p:spTree>
    <p:extLst>
      <p:ext uri="{BB962C8B-B14F-4D97-AF65-F5344CB8AC3E}">
        <p14:creationId xmlns:p14="http://schemas.microsoft.com/office/powerpoint/2010/main" val="337696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0A640C-AB0E-4BCC-A235-C1FFC72A595A}"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9D11C-5556-4683-81C3-DA0EE7D490C1}" type="slidenum">
              <a:rPr lang="en-US" smtClean="0"/>
              <a:t>‹#›</a:t>
            </a:fld>
            <a:endParaRPr lang="en-US"/>
          </a:p>
        </p:txBody>
      </p:sp>
    </p:spTree>
    <p:extLst>
      <p:ext uri="{BB962C8B-B14F-4D97-AF65-F5344CB8AC3E}">
        <p14:creationId xmlns:p14="http://schemas.microsoft.com/office/powerpoint/2010/main" val="49200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0A640C-AB0E-4BCC-A235-C1FFC72A595A}"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9D11C-5556-4683-81C3-DA0EE7D490C1}" type="slidenum">
              <a:rPr lang="en-US" smtClean="0"/>
              <a:t>‹#›</a:t>
            </a:fld>
            <a:endParaRPr lang="en-US"/>
          </a:p>
        </p:txBody>
      </p:sp>
    </p:spTree>
    <p:extLst>
      <p:ext uri="{BB962C8B-B14F-4D97-AF65-F5344CB8AC3E}">
        <p14:creationId xmlns:p14="http://schemas.microsoft.com/office/powerpoint/2010/main" val="219764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0A640C-AB0E-4BCC-A235-C1FFC72A595A}" type="datetimeFigureOut">
              <a:rPr lang="en-US" smtClean="0"/>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9D11C-5556-4683-81C3-DA0EE7D490C1}" type="slidenum">
              <a:rPr lang="en-US" smtClean="0"/>
              <a:t>‹#›</a:t>
            </a:fld>
            <a:endParaRPr lang="en-US"/>
          </a:p>
        </p:txBody>
      </p:sp>
    </p:spTree>
    <p:extLst>
      <p:ext uri="{BB962C8B-B14F-4D97-AF65-F5344CB8AC3E}">
        <p14:creationId xmlns:p14="http://schemas.microsoft.com/office/powerpoint/2010/main" val="51476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0A640C-AB0E-4BCC-A235-C1FFC72A595A}" type="datetimeFigureOut">
              <a:rPr lang="en-US" smtClean="0"/>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9D11C-5556-4683-81C3-DA0EE7D490C1}" type="slidenum">
              <a:rPr lang="en-US" smtClean="0"/>
              <a:t>‹#›</a:t>
            </a:fld>
            <a:endParaRPr lang="en-US"/>
          </a:p>
        </p:txBody>
      </p:sp>
    </p:spTree>
    <p:extLst>
      <p:ext uri="{BB962C8B-B14F-4D97-AF65-F5344CB8AC3E}">
        <p14:creationId xmlns:p14="http://schemas.microsoft.com/office/powerpoint/2010/main" val="186492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A640C-AB0E-4BCC-A235-C1FFC72A595A}" type="datetimeFigureOut">
              <a:rPr lang="en-US" smtClean="0"/>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9D11C-5556-4683-81C3-DA0EE7D490C1}" type="slidenum">
              <a:rPr lang="en-US" smtClean="0"/>
              <a:t>‹#›</a:t>
            </a:fld>
            <a:endParaRPr lang="en-US"/>
          </a:p>
        </p:txBody>
      </p:sp>
    </p:spTree>
    <p:extLst>
      <p:ext uri="{BB962C8B-B14F-4D97-AF65-F5344CB8AC3E}">
        <p14:creationId xmlns:p14="http://schemas.microsoft.com/office/powerpoint/2010/main" val="1070141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0A640C-AB0E-4BCC-A235-C1FFC72A595A}"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9D11C-5556-4683-81C3-DA0EE7D490C1}" type="slidenum">
              <a:rPr lang="en-US" smtClean="0"/>
              <a:t>‹#›</a:t>
            </a:fld>
            <a:endParaRPr lang="en-US"/>
          </a:p>
        </p:txBody>
      </p:sp>
    </p:spTree>
    <p:extLst>
      <p:ext uri="{BB962C8B-B14F-4D97-AF65-F5344CB8AC3E}">
        <p14:creationId xmlns:p14="http://schemas.microsoft.com/office/powerpoint/2010/main" val="404768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0A640C-AB0E-4BCC-A235-C1FFC72A595A}"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9D11C-5556-4683-81C3-DA0EE7D490C1}" type="slidenum">
              <a:rPr lang="en-US" smtClean="0"/>
              <a:t>‹#›</a:t>
            </a:fld>
            <a:endParaRPr lang="en-US"/>
          </a:p>
        </p:txBody>
      </p:sp>
    </p:spTree>
    <p:extLst>
      <p:ext uri="{BB962C8B-B14F-4D97-AF65-F5344CB8AC3E}">
        <p14:creationId xmlns:p14="http://schemas.microsoft.com/office/powerpoint/2010/main" val="66089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A640C-AB0E-4BCC-A235-C1FFC72A595A}" type="datetimeFigureOut">
              <a:rPr lang="en-US" smtClean="0"/>
              <a:t>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9D11C-5556-4683-81C3-DA0EE7D490C1}" type="slidenum">
              <a:rPr lang="en-US" smtClean="0"/>
              <a:t>‹#›</a:t>
            </a:fld>
            <a:endParaRPr lang="en-US"/>
          </a:p>
        </p:txBody>
      </p:sp>
    </p:spTree>
    <p:extLst>
      <p:ext uri="{BB962C8B-B14F-4D97-AF65-F5344CB8AC3E}">
        <p14:creationId xmlns:p14="http://schemas.microsoft.com/office/powerpoint/2010/main" val="238229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park.adobe.com/video/aVF7fj20E6VO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 y="454147"/>
            <a:ext cx="10454640" cy="937773"/>
          </a:xfrm>
        </p:spPr>
        <p:txBody>
          <a:bodyPr/>
          <a:lstStyle/>
          <a:p>
            <a:pPr algn="l"/>
            <a:r>
              <a:rPr lang="en-US" dirty="0" smtClean="0">
                <a:solidFill>
                  <a:srgbClr val="00B050"/>
                </a:solidFill>
              </a:rPr>
              <a:t>MIT Libraries OA strategies</a:t>
            </a:r>
            <a:endParaRPr lang="en-US" dirty="0">
              <a:solidFill>
                <a:srgbClr val="00B050"/>
              </a:solidFill>
            </a:endParaRPr>
          </a:p>
        </p:txBody>
      </p:sp>
      <p:sp>
        <p:nvSpPr>
          <p:cNvPr id="3" name="Subtitle 2"/>
          <p:cNvSpPr>
            <a:spLocks noGrp="1"/>
          </p:cNvSpPr>
          <p:nvPr>
            <p:ph type="subTitle" idx="1"/>
          </p:nvPr>
        </p:nvSpPr>
        <p:spPr>
          <a:xfrm>
            <a:off x="863600" y="2433638"/>
            <a:ext cx="9509760" cy="3144202"/>
          </a:xfrm>
        </p:spPr>
        <p:txBody>
          <a:bodyPr>
            <a:normAutofit lnSpcReduction="10000"/>
          </a:bodyPr>
          <a:lstStyle/>
          <a:p>
            <a:pPr algn="r"/>
            <a:r>
              <a:rPr lang="en-US" dirty="0" smtClean="0"/>
              <a:t>Ellen Finnie</a:t>
            </a:r>
          </a:p>
          <a:p>
            <a:pPr algn="r"/>
            <a:r>
              <a:rPr lang="en-US" dirty="0" smtClean="0"/>
              <a:t>Head, Scholarly Communications &amp; </a:t>
            </a:r>
          </a:p>
          <a:p>
            <a:pPr algn="r"/>
            <a:r>
              <a:rPr lang="en-US" dirty="0" smtClean="0"/>
              <a:t>Collections Strategy</a:t>
            </a:r>
          </a:p>
          <a:p>
            <a:pPr algn="r"/>
            <a:r>
              <a:rPr lang="en-US" dirty="0" smtClean="0"/>
              <a:t>MIT Libraries</a:t>
            </a:r>
          </a:p>
          <a:p>
            <a:pPr algn="r"/>
            <a:endParaRPr lang="en-US" dirty="0" smtClean="0"/>
          </a:p>
          <a:p>
            <a:pPr algn="r"/>
            <a:r>
              <a:rPr lang="en-US" dirty="0" smtClean="0"/>
              <a:t>February 2019</a:t>
            </a:r>
          </a:p>
          <a:p>
            <a:pPr algn="r"/>
            <a:r>
              <a:rPr lang="en-US" smtClean="0"/>
              <a:t>Meeting </a:t>
            </a:r>
            <a:r>
              <a:rPr lang="en-US" smtClean="0"/>
              <a:t>of </a:t>
            </a:r>
            <a:r>
              <a:rPr lang="en-US" dirty="0"/>
              <a:t>ALCTS </a:t>
            </a:r>
            <a:r>
              <a:rPr lang="en-US" dirty="0" smtClean="0"/>
              <a:t>Collection Development Officers</a:t>
            </a:r>
            <a:endParaRPr lang="en-US" dirty="0"/>
          </a:p>
        </p:txBody>
      </p:sp>
    </p:spTree>
    <p:extLst>
      <p:ext uri="{BB962C8B-B14F-4D97-AF65-F5344CB8AC3E}">
        <p14:creationId xmlns:p14="http://schemas.microsoft.com/office/powerpoint/2010/main" val="2069071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Scholarly </a:t>
            </a:r>
            <a:r>
              <a:rPr lang="en-US" dirty="0"/>
              <a:t>communication topics </a:t>
            </a:r>
            <a:r>
              <a:rPr lang="en-US" dirty="0" smtClean="0"/>
              <a:t>and license negotiation</a:t>
            </a:r>
            <a:endParaRPr lang="en-US" dirty="0"/>
          </a:p>
        </p:txBody>
      </p:sp>
      <p:sp>
        <p:nvSpPr>
          <p:cNvPr id="3" name="Content Placeholder 2"/>
          <p:cNvSpPr>
            <a:spLocks noGrp="1"/>
          </p:cNvSpPr>
          <p:nvPr>
            <p:ph sz="half" idx="1"/>
          </p:nvPr>
        </p:nvSpPr>
        <p:spPr/>
        <p:txBody>
          <a:bodyPr>
            <a:normAutofit/>
          </a:bodyPr>
          <a:lstStyle/>
          <a:p>
            <a:pPr lvl="1"/>
            <a:r>
              <a:rPr lang="en-US" sz="2600" dirty="0"/>
              <a:t>Fair use savings clause</a:t>
            </a:r>
          </a:p>
          <a:p>
            <a:pPr lvl="1"/>
            <a:r>
              <a:rPr lang="en-US" sz="2600" dirty="0"/>
              <a:t>Scholarly sharing language</a:t>
            </a:r>
          </a:p>
          <a:p>
            <a:pPr lvl="1"/>
            <a:r>
              <a:rPr lang="en-US" sz="2600" dirty="0"/>
              <a:t>Text and data mining </a:t>
            </a:r>
          </a:p>
          <a:p>
            <a:pPr lvl="1"/>
            <a:r>
              <a:rPr lang="en-US" sz="2600" dirty="0"/>
              <a:t>Perpetual access</a:t>
            </a:r>
          </a:p>
          <a:p>
            <a:pPr lvl="1"/>
            <a:r>
              <a:rPr lang="en-US" sz="2600" dirty="0"/>
              <a:t>Walk-in user access</a:t>
            </a:r>
          </a:p>
          <a:p>
            <a:pPr lvl="1"/>
            <a:r>
              <a:rPr lang="en-US" sz="2600" dirty="0"/>
              <a:t>Privacy protections for user data</a:t>
            </a:r>
          </a:p>
          <a:p>
            <a:pPr lvl="1"/>
            <a:r>
              <a:rPr lang="en-US" sz="2600" dirty="0"/>
              <a:t>Obligations around user breach</a:t>
            </a:r>
          </a:p>
          <a:p>
            <a:pPr marL="457200" lvl="1" indent="0">
              <a:buNone/>
            </a:pPr>
            <a:endParaRPr lang="en-US" sz="2600" dirty="0"/>
          </a:p>
          <a:p>
            <a:pPr marL="457200" lvl="1" indent="0">
              <a:buNone/>
            </a:pPr>
            <a:endParaRPr lang="en-US" sz="2600" dirty="0"/>
          </a:p>
          <a:p>
            <a:endParaRPr lang="en-US" dirty="0"/>
          </a:p>
        </p:txBody>
      </p:sp>
      <p:sp>
        <p:nvSpPr>
          <p:cNvPr id="4" name="Content Placeholder 3"/>
          <p:cNvSpPr>
            <a:spLocks noGrp="1"/>
          </p:cNvSpPr>
          <p:nvPr>
            <p:ph sz="half" idx="2"/>
          </p:nvPr>
        </p:nvSpPr>
        <p:spPr/>
        <p:txBody>
          <a:bodyPr>
            <a:normAutofit/>
          </a:bodyPr>
          <a:lstStyle/>
          <a:p>
            <a:pPr lvl="1"/>
            <a:r>
              <a:rPr lang="en-US" dirty="0" smtClean="0"/>
              <a:t>Authors</a:t>
            </a:r>
            <a:r>
              <a:rPr lang="en-US" dirty="0"/>
              <a:t>‘ rights for reuse / repository sharing rights</a:t>
            </a:r>
          </a:p>
          <a:p>
            <a:pPr lvl="1"/>
            <a:r>
              <a:rPr lang="en-US" dirty="0"/>
              <a:t>Interlibrary loan</a:t>
            </a:r>
          </a:p>
          <a:p>
            <a:pPr lvl="1"/>
            <a:r>
              <a:rPr lang="en-US" sz="2600" dirty="0"/>
              <a:t>Reuse rights for </a:t>
            </a:r>
            <a:r>
              <a:rPr lang="en-US" sz="2600" dirty="0" err="1"/>
              <a:t>MITx</a:t>
            </a:r>
            <a:r>
              <a:rPr lang="en-US" sz="2600" dirty="0"/>
              <a:t> classes  (MOOCs)</a:t>
            </a:r>
          </a:p>
          <a:p>
            <a:pPr lvl="1"/>
            <a:r>
              <a:rPr lang="en-US" sz="2600" dirty="0"/>
              <a:t>Course reserves/course packs </a:t>
            </a:r>
          </a:p>
          <a:p>
            <a:pPr lvl="1"/>
            <a:r>
              <a:rPr lang="en-US" dirty="0" err="1" smtClean="0"/>
              <a:t>Autodeposit</a:t>
            </a:r>
            <a:endParaRPr lang="en-US" dirty="0" smtClean="0"/>
          </a:p>
          <a:p>
            <a:pPr lvl="2"/>
            <a:r>
              <a:rPr lang="en-US" dirty="0" smtClean="0"/>
              <a:t>Preferably with SWORD protocol  </a:t>
            </a:r>
          </a:p>
          <a:p>
            <a:pPr lvl="1"/>
            <a:r>
              <a:rPr lang="en-US" dirty="0" smtClean="0"/>
              <a:t>OA for campus-authored articles (offsetting)</a:t>
            </a:r>
            <a:endParaRPr lang="en-US" dirty="0"/>
          </a:p>
          <a:p>
            <a:pPr marL="0" indent="0">
              <a:buNone/>
            </a:pPr>
            <a:endParaRPr lang="en-US" dirty="0"/>
          </a:p>
        </p:txBody>
      </p:sp>
    </p:spTree>
    <p:extLst>
      <p:ext uri="{BB962C8B-B14F-4D97-AF65-F5344CB8AC3E}">
        <p14:creationId xmlns:p14="http://schemas.microsoft.com/office/powerpoint/2010/main" val="1124772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 y="1568768"/>
            <a:ext cx="4709568" cy="4983912"/>
          </a:xfrm>
          <a:prstGeom prst="rect">
            <a:avLst/>
          </a:prstGeom>
          <a:effectLst>
            <a:glow rad="63500">
              <a:schemeClr val="accent1">
                <a:satMod val="175000"/>
                <a:alpha val="40000"/>
              </a:schemeClr>
            </a:glow>
          </a:effectLst>
        </p:spPr>
      </p:pic>
      <p:sp>
        <p:nvSpPr>
          <p:cNvPr id="2" name="Title 1"/>
          <p:cNvSpPr>
            <a:spLocks noGrp="1"/>
          </p:cNvSpPr>
          <p:nvPr>
            <p:ph type="title"/>
          </p:nvPr>
        </p:nvSpPr>
        <p:spPr>
          <a:xfrm>
            <a:off x="182880" y="134347"/>
            <a:ext cx="10515600" cy="1325563"/>
          </a:xfrm>
        </p:spPr>
        <p:txBody>
          <a:bodyPr>
            <a:normAutofit/>
          </a:bodyPr>
          <a:lstStyle/>
          <a:p>
            <a:r>
              <a:rPr lang="en-US" dirty="0" smtClean="0"/>
              <a:t>Success with </a:t>
            </a:r>
            <a:r>
              <a:rPr lang="en-US" dirty="0" err="1" smtClean="0"/>
              <a:t>schol-comm</a:t>
            </a:r>
            <a:r>
              <a:rPr lang="en-US" dirty="0" smtClean="0"/>
              <a:t> focused negotiations: TDM</a:t>
            </a:r>
            <a:r>
              <a:rPr lang="en-US" dirty="0" smtClean="0"/>
              <a:t>, Scholarly Sharing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1960354"/>
            <a:ext cx="8229600" cy="4200739"/>
          </a:xfrm>
          <a:effectLst>
            <a:glow rad="101600">
              <a:schemeClr val="accent1">
                <a:satMod val="175000"/>
                <a:alpha val="40000"/>
              </a:schemeClr>
            </a:glow>
          </a:effectLst>
        </p:spPr>
      </p:pic>
    </p:spTree>
    <p:extLst>
      <p:ext uri="{BB962C8B-B14F-4D97-AF65-F5344CB8AC3E}">
        <p14:creationId xmlns:p14="http://schemas.microsoft.com/office/powerpoint/2010/main" val="1379554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Transformative Agreements </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8733" y="2942239"/>
            <a:ext cx="5181600" cy="3438909"/>
          </a:xfrm>
        </p:spPr>
      </p:pic>
      <p:sp>
        <p:nvSpPr>
          <p:cNvPr id="5" name="Content Placeholder 4"/>
          <p:cNvSpPr>
            <a:spLocks noGrp="1"/>
          </p:cNvSpPr>
          <p:nvPr>
            <p:ph sz="half" idx="2"/>
          </p:nvPr>
        </p:nvSpPr>
        <p:spPr/>
        <p:txBody>
          <a:bodyPr/>
          <a:lstStyle/>
          <a:p>
            <a:r>
              <a:rPr lang="en-US" dirty="0" smtClean="0"/>
              <a:t>Royal Society of Chemistry Offsetting contract</a:t>
            </a:r>
          </a:p>
          <a:p>
            <a:pPr lvl="1"/>
            <a:r>
              <a:rPr lang="en-US" dirty="0" smtClean="0"/>
              <a:t>Language committing RSC to transition to full OA</a:t>
            </a:r>
          </a:p>
          <a:p>
            <a:r>
              <a:rPr lang="en-US" dirty="0" smtClean="0"/>
              <a:t>Discussions with 6 other scholarly societies</a:t>
            </a:r>
            <a:endParaRPr lang="en-US" dirty="0"/>
          </a:p>
        </p:txBody>
      </p:sp>
    </p:spTree>
    <p:extLst>
      <p:ext uri="{BB962C8B-B14F-4D97-AF65-F5344CB8AC3E}">
        <p14:creationId xmlns:p14="http://schemas.microsoft.com/office/powerpoint/2010/main" val="281747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Transformative agreement language:</a:t>
            </a:r>
            <a:br>
              <a:rPr lang="en-US" dirty="0" smtClean="0"/>
            </a:br>
            <a:r>
              <a:rPr lang="en-US" dirty="0" smtClean="0"/>
              <a:t>MIT and Royal Society of Chemistry</a:t>
            </a:r>
            <a:endParaRPr lang="en-US" dirty="0"/>
          </a:p>
        </p:txBody>
      </p:sp>
      <p:sp>
        <p:nvSpPr>
          <p:cNvPr id="3" name="Content Placeholder 2"/>
          <p:cNvSpPr>
            <a:spLocks noGrp="1"/>
          </p:cNvSpPr>
          <p:nvPr>
            <p:ph idx="1"/>
          </p:nvPr>
        </p:nvSpPr>
        <p:spPr/>
        <p:txBody>
          <a:bodyPr>
            <a:normAutofit/>
          </a:bodyPr>
          <a:lstStyle/>
          <a:p>
            <a:r>
              <a:rPr lang="en-US" i="1" dirty="0"/>
              <a:t>Publisher represents that the Read &amp; Publish model, with its foundation in “hybrid” open access – where some articles are </a:t>
            </a:r>
            <a:r>
              <a:rPr lang="en-US" i="1" dirty="0" err="1"/>
              <a:t>paywalled</a:t>
            </a:r>
            <a:r>
              <a:rPr lang="en-US" i="1" dirty="0"/>
              <a:t> and others published open access – is a temporary and transitional business model whose aim is to provide a mechanism to shift over time to full open access. The Publisher commits to informing Customer of progress towards this longer-term aim on an annual basis, and to adjusting Read &amp; Publish terms based on its progress towards full open access. </a:t>
            </a:r>
            <a:endParaRPr lang="en-US" dirty="0"/>
          </a:p>
        </p:txBody>
      </p:sp>
      <p:sp>
        <p:nvSpPr>
          <p:cNvPr id="4" name="TextBox 3"/>
          <p:cNvSpPr txBox="1"/>
          <p:nvPr/>
        </p:nvSpPr>
        <p:spPr>
          <a:xfrm>
            <a:off x="3657600" y="5867400"/>
            <a:ext cx="6705600" cy="400110"/>
          </a:xfrm>
          <a:prstGeom prst="rect">
            <a:avLst/>
          </a:prstGeom>
          <a:noFill/>
        </p:spPr>
        <p:txBody>
          <a:bodyPr wrap="square" rtlCol="0">
            <a:spAutoFit/>
          </a:bodyPr>
          <a:lstStyle/>
          <a:p>
            <a:r>
              <a:rPr lang="en-US" sz="1000" dirty="0"/>
              <a:t>http://intheopen.net/2018/06/mit-rsc-read-and-publish-agreementn-access-mit-and-the-royal-society-of-chemistry-sign-first-north-american-read-and-publish-agreement/</a:t>
            </a:r>
          </a:p>
        </p:txBody>
      </p:sp>
    </p:spTree>
    <p:extLst>
      <p:ext uri="{BB962C8B-B14F-4D97-AF65-F5344CB8AC3E}">
        <p14:creationId xmlns:p14="http://schemas.microsoft.com/office/powerpoint/2010/main" val="126703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40" y="202825"/>
            <a:ext cx="10515600" cy="1325563"/>
          </a:xfrm>
        </p:spPr>
        <p:txBody>
          <a:bodyPr/>
          <a:lstStyle/>
          <a:p>
            <a:r>
              <a:rPr lang="en-US" dirty="0" smtClean="0"/>
              <a:t>Partnership with MIT </a:t>
            </a:r>
            <a:r>
              <a:rPr lang="en-US" dirty="0" smtClean="0"/>
              <a:t>Press to support OA-- </a:t>
            </a:r>
            <a:r>
              <a:rPr lang="en-US" dirty="0" smtClean="0"/>
              <a:t>examples</a:t>
            </a:r>
            <a:endParaRPr lang="en-US" dirty="0"/>
          </a:p>
        </p:txBody>
      </p:sp>
      <p:sp>
        <p:nvSpPr>
          <p:cNvPr id="3" name="Content Placeholder 2"/>
          <p:cNvSpPr>
            <a:spLocks noGrp="1"/>
          </p:cNvSpPr>
          <p:nvPr>
            <p:ph idx="1"/>
          </p:nvPr>
        </p:nvSpPr>
        <p:spPr>
          <a:xfrm>
            <a:off x="203201" y="1825624"/>
            <a:ext cx="3534060" cy="5032376"/>
          </a:xfrm>
        </p:spPr>
        <p:txBody>
          <a:bodyPr>
            <a:normAutofit/>
          </a:bodyPr>
          <a:lstStyle/>
          <a:p>
            <a:r>
              <a:rPr lang="en-US" dirty="0" smtClean="0"/>
              <a:t>MIT Press “Strong Ideas” monograph series– funded to be open access</a:t>
            </a:r>
          </a:p>
          <a:p>
            <a:r>
              <a:rPr lang="en-US" dirty="0" smtClean="0"/>
              <a:t>Provided funding to support acquisition of two journals, to enable them to become OA, including new </a:t>
            </a:r>
            <a:r>
              <a:rPr lang="en-US" i="1" dirty="0" smtClean="0"/>
              <a:t>Quantitative Science Studies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327" y="1528388"/>
            <a:ext cx="8070279" cy="4945809"/>
          </a:xfrm>
          <a:prstGeom prst="rect">
            <a:avLst/>
          </a:prstGeom>
        </p:spPr>
      </p:pic>
    </p:spTree>
    <p:extLst>
      <p:ext uri="{BB962C8B-B14F-4D97-AF65-F5344CB8AC3E}">
        <p14:creationId xmlns:p14="http://schemas.microsoft.com/office/powerpoint/2010/main" val="1883321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idx="4294967295"/>
          </p:nvPr>
        </p:nvSpPr>
        <p:spPr>
          <a:xfrm>
            <a:off x="-1443989" y="117083"/>
            <a:ext cx="10058400" cy="1204004"/>
          </a:xfrm>
          <a:prstGeom prst="rect">
            <a:avLst/>
          </a:prstGeom>
          <a:noFill/>
          <a:ln>
            <a:noFill/>
          </a:ln>
        </p:spPr>
        <p:txBody>
          <a:bodyPr spcFirstLastPara="1" vert="horz" wrap="square" lIns="91433" tIns="45700" rIns="91433" bIns="45700" rtlCol="0" anchor="ctr" anchorCtr="0">
            <a:noAutofit/>
          </a:bodyPr>
          <a:lstStyle/>
          <a:p>
            <a:pPr algn="ctr">
              <a:lnSpc>
                <a:spcPct val="85000"/>
              </a:lnSpc>
              <a:spcBef>
                <a:spcPts val="0"/>
              </a:spcBef>
              <a:buClr>
                <a:srgbClr val="3F3F3F"/>
              </a:buClr>
              <a:buSzPts val="3600"/>
            </a:pPr>
            <a:r>
              <a:rPr lang="en" sz="4800" dirty="0">
                <a:solidFill>
                  <a:srgbClr val="3F3F3F"/>
                </a:solidFill>
                <a:latin typeface="Helvetica Neue"/>
                <a:ea typeface="Helvetica Neue"/>
                <a:cs typeface="Helvetica Neue"/>
                <a:sym typeface="Helvetica Neue"/>
              </a:rPr>
              <a:t>Opt-in OA license @ MIT</a:t>
            </a:r>
            <a:br>
              <a:rPr lang="en" sz="4800" dirty="0">
                <a:solidFill>
                  <a:srgbClr val="3F3F3F"/>
                </a:solidFill>
                <a:latin typeface="Helvetica Neue"/>
                <a:ea typeface="Helvetica Neue"/>
                <a:cs typeface="Helvetica Neue"/>
                <a:sym typeface="Helvetica Neue"/>
              </a:rPr>
            </a:br>
            <a:r>
              <a:rPr lang="en" sz="2400" dirty="0">
                <a:solidFill>
                  <a:srgbClr val="3F3F3F"/>
                </a:solidFill>
                <a:latin typeface="Helvetica Neue"/>
                <a:ea typeface="Helvetica Neue"/>
                <a:cs typeface="Helvetica Neue"/>
                <a:sym typeface="Helvetica Neue"/>
              </a:rPr>
              <a:t>libraries.mit.edu/opt-in</a:t>
            </a:r>
            <a:endParaRPr sz="2400" dirty="0">
              <a:solidFill>
                <a:srgbClr val="3F3F3F"/>
              </a:solidFill>
              <a:latin typeface="Helvetica Neue"/>
              <a:ea typeface="Helvetica Neue"/>
              <a:cs typeface="Helvetica Neue"/>
              <a:sym typeface="Helvetica Neue"/>
            </a:endParaRPr>
          </a:p>
        </p:txBody>
      </p:sp>
      <p:grpSp>
        <p:nvGrpSpPr>
          <p:cNvPr id="613" name="Shape 613"/>
          <p:cNvGrpSpPr/>
          <p:nvPr/>
        </p:nvGrpSpPr>
        <p:grpSpPr>
          <a:xfrm>
            <a:off x="-3443456" y="1222823"/>
            <a:ext cx="14209311" cy="5418195"/>
            <a:chOff x="-4548356" y="-697417"/>
            <a:chExt cx="14209310" cy="5418195"/>
          </a:xfrm>
        </p:grpSpPr>
        <p:sp>
          <p:nvSpPr>
            <p:cNvPr id="614" name="Shape 614"/>
            <p:cNvSpPr/>
            <p:nvPr/>
          </p:nvSpPr>
          <p:spPr>
            <a:xfrm>
              <a:off x="-4548356" y="-697417"/>
              <a:ext cx="5418195" cy="5418195"/>
            </a:xfrm>
            <a:prstGeom prst="blockArc">
              <a:avLst>
                <a:gd name="adj1" fmla="val 18900000"/>
                <a:gd name="adj2" fmla="val 2700000"/>
                <a:gd name="adj3" fmla="val 399"/>
              </a:avLst>
            </a:prstGeom>
            <a:noFill/>
            <a:ln w="15875" cap="flat" cmpd="sng">
              <a:solidFill>
                <a:srgbClr val="62A534"/>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615" name="Shape 615"/>
            <p:cNvSpPr/>
            <p:nvPr/>
          </p:nvSpPr>
          <p:spPr>
            <a:xfrm>
              <a:off x="455617" y="309315"/>
              <a:ext cx="9205337" cy="618953"/>
            </a:xfrm>
            <a:prstGeom prst="rect">
              <a:avLst/>
            </a:prstGeom>
            <a:solidFill>
              <a:srgbClr val="62A534"/>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616" name="Shape 616"/>
            <p:cNvSpPr txBox="1"/>
            <p:nvPr/>
          </p:nvSpPr>
          <p:spPr>
            <a:xfrm>
              <a:off x="455617" y="309315"/>
              <a:ext cx="9205337" cy="618953"/>
            </a:xfrm>
            <a:prstGeom prst="rect">
              <a:avLst/>
            </a:prstGeom>
            <a:noFill/>
            <a:ln>
              <a:noFill/>
            </a:ln>
          </p:spPr>
          <p:txBody>
            <a:bodyPr spcFirstLastPara="1" wrap="square" lIns="491267" tIns="86367" rIns="86367" bIns="86367" anchor="ctr" anchorCtr="0">
              <a:noAutofit/>
            </a:bodyPr>
            <a:lstStyle/>
            <a:p>
              <a:pPr>
                <a:lnSpc>
                  <a:spcPct val="90000"/>
                </a:lnSpc>
              </a:pPr>
              <a:r>
                <a:rPr lang="en" sz="3467" dirty="0">
                  <a:solidFill>
                    <a:schemeClr val="lt1"/>
                  </a:solidFill>
                  <a:latin typeface="Helvetica Neue"/>
                  <a:ea typeface="Helvetica Neue"/>
                  <a:cs typeface="Helvetica Neue"/>
                  <a:sym typeface="Helvetica Neue"/>
                </a:rPr>
                <a:t>A tool to use if you want </a:t>
              </a:r>
              <a:endParaRPr sz="3467" dirty="0">
                <a:solidFill>
                  <a:schemeClr val="lt1"/>
                </a:solidFill>
                <a:latin typeface="Helvetica Neue"/>
                <a:ea typeface="Helvetica Neue"/>
                <a:cs typeface="Helvetica Neue"/>
                <a:sym typeface="Helvetica Neue"/>
              </a:endParaRPr>
            </a:p>
          </p:txBody>
        </p:sp>
        <p:sp>
          <p:nvSpPr>
            <p:cNvPr id="617" name="Shape 617"/>
            <p:cNvSpPr/>
            <p:nvPr/>
          </p:nvSpPr>
          <p:spPr>
            <a:xfrm>
              <a:off x="68771" y="231946"/>
              <a:ext cx="773692" cy="773692"/>
            </a:xfrm>
            <a:prstGeom prst="ellipse">
              <a:avLst/>
            </a:prstGeom>
            <a:solidFill>
              <a:schemeClr val="lt1"/>
            </a:solidFill>
            <a:ln w="15875" cap="flat" cmpd="sng">
              <a:solidFill>
                <a:srgbClr val="62A534"/>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618" name="Shape 618"/>
            <p:cNvSpPr/>
            <p:nvPr/>
          </p:nvSpPr>
          <p:spPr>
            <a:xfrm>
              <a:off x="810477" y="1237907"/>
              <a:ext cx="8850477" cy="618953"/>
            </a:xfrm>
            <a:prstGeom prst="rect">
              <a:avLst/>
            </a:prstGeom>
            <a:solidFill>
              <a:srgbClr val="34A76C"/>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619" name="Shape 619"/>
            <p:cNvSpPr txBox="1"/>
            <p:nvPr/>
          </p:nvSpPr>
          <p:spPr>
            <a:xfrm>
              <a:off x="810477" y="1237907"/>
              <a:ext cx="8850477" cy="618953"/>
            </a:xfrm>
            <a:prstGeom prst="rect">
              <a:avLst/>
            </a:prstGeom>
            <a:noFill/>
            <a:ln>
              <a:noFill/>
            </a:ln>
          </p:spPr>
          <p:txBody>
            <a:bodyPr spcFirstLastPara="1" wrap="square" lIns="491267" tIns="86367" rIns="86367" bIns="86367" anchor="ctr" anchorCtr="0">
              <a:noAutofit/>
            </a:bodyPr>
            <a:lstStyle/>
            <a:p>
              <a:pPr>
                <a:lnSpc>
                  <a:spcPct val="90000"/>
                </a:lnSpc>
              </a:pPr>
              <a:r>
                <a:rPr lang="en" sz="3467">
                  <a:solidFill>
                    <a:schemeClr val="lt1"/>
                  </a:solidFill>
                  <a:latin typeface="Helvetica Neue"/>
                  <a:ea typeface="Helvetica Neue"/>
                  <a:cs typeface="Helvetica Neue"/>
                  <a:sym typeface="Helvetica Neue"/>
                </a:rPr>
                <a:t>You do not sign away copyright to MIT</a:t>
              </a:r>
              <a:endParaRPr sz="3467">
                <a:solidFill>
                  <a:schemeClr val="lt1"/>
                </a:solidFill>
                <a:latin typeface="Helvetica Neue"/>
                <a:ea typeface="Helvetica Neue"/>
                <a:cs typeface="Helvetica Neue"/>
                <a:sym typeface="Helvetica Neue"/>
              </a:endParaRPr>
            </a:p>
          </p:txBody>
        </p:sp>
        <p:sp>
          <p:nvSpPr>
            <p:cNvPr id="620" name="Shape 620"/>
            <p:cNvSpPr/>
            <p:nvPr/>
          </p:nvSpPr>
          <p:spPr>
            <a:xfrm>
              <a:off x="423631" y="1160538"/>
              <a:ext cx="773692" cy="773692"/>
            </a:xfrm>
            <a:prstGeom prst="ellipse">
              <a:avLst/>
            </a:prstGeom>
            <a:solidFill>
              <a:schemeClr val="lt1"/>
            </a:solidFill>
            <a:ln w="15875" cap="flat" cmpd="sng">
              <a:solidFill>
                <a:srgbClr val="34A76C"/>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621" name="Shape 621"/>
            <p:cNvSpPr/>
            <p:nvPr/>
          </p:nvSpPr>
          <p:spPr>
            <a:xfrm>
              <a:off x="810477" y="2166498"/>
              <a:ext cx="8850477" cy="618953"/>
            </a:xfrm>
            <a:prstGeom prst="rect">
              <a:avLst/>
            </a:prstGeom>
            <a:solidFill>
              <a:srgbClr val="43C1A3"/>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622" name="Shape 622"/>
            <p:cNvSpPr txBox="1"/>
            <p:nvPr/>
          </p:nvSpPr>
          <p:spPr>
            <a:xfrm>
              <a:off x="810477" y="2166498"/>
              <a:ext cx="8850477" cy="618953"/>
            </a:xfrm>
            <a:prstGeom prst="rect">
              <a:avLst/>
            </a:prstGeom>
            <a:noFill/>
            <a:ln>
              <a:noFill/>
            </a:ln>
          </p:spPr>
          <p:txBody>
            <a:bodyPr spcFirstLastPara="1" wrap="square" lIns="491267" tIns="86367" rIns="86367" bIns="86367" anchor="ctr" anchorCtr="0">
              <a:noAutofit/>
            </a:bodyPr>
            <a:lstStyle/>
            <a:p>
              <a:pPr>
                <a:lnSpc>
                  <a:spcPct val="90000"/>
                </a:lnSpc>
              </a:pPr>
              <a:r>
                <a:rPr lang="en" sz="3467">
                  <a:solidFill>
                    <a:schemeClr val="lt1"/>
                  </a:solidFill>
                  <a:latin typeface="Helvetica Neue"/>
                  <a:ea typeface="Helvetica Neue"/>
                  <a:cs typeface="Helvetica Neue"/>
                  <a:sym typeface="Helvetica Neue"/>
                </a:rPr>
                <a:t>Publish wherever you want </a:t>
              </a:r>
              <a:endParaRPr sz="3467">
                <a:solidFill>
                  <a:schemeClr val="lt1"/>
                </a:solidFill>
                <a:latin typeface="Helvetica Neue"/>
                <a:ea typeface="Helvetica Neue"/>
                <a:cs typeface="Helvetica Neue"/>
                <a:sym typeface="Helvetica Neue"/>
              </a:endParaRPr>
            </a:p>
          </p:txBody>
        </p:sp>
        <p:sp>
          <p:nvSpPr>
            <p:cNvPr id="623" name="Shape 623"/>
            <p:cNvSpPr/>
            <p:nvPr/>
          </p:nvSpPr>
          <p:spPr>
            <a:xfrm>
              <a:off x="423631" y="2089129"/>
              <a:ext cx="773692" cy="773692"/>
            </a:xfrm>
            <a:prstGeom prst="ellipse">
              <a:avLst/>
            </a:prstGeom>
            <a:solidFill>
              <a:schemeClr val="lt1"/>
            </a:solidFill>
            <a:ln w="15875" cap="flat" cmpd="sng">
              <a:solidFill>
                <a:srgbClr val="43C1A3"/>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624" name="Shape 624"/>
            <p:cNvSpPr/>
            <p:nvPr/>
          </p:nvSpPr>
          <p:spPr>
            <a:xfrm>
              <a:off x="455617" y="3095090"/>
              <a:ext cx="9205337" cy="618953"/>
            </a:xfrm>
            <a:prstGeom prst="rect">
              <a:avLst/>
            </a:prstGeom>
            <a:solidFill>
              <a:srgbClr val="4CB3CE"/>
            </a:solidFill>
            <a:ln w="15875"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625" name="Shape 625"/>
            <p:cNvSpPr txBox="1"/>
            <p:nvPr/>
          </p:nvSpPr>
          <p:spPr>
            <a:xfrm>
              <a:off x="455617" y="3095090"/>
              <a:ext cx="9205337" cy="618953"/>
            </a:xfrm>
            <a:prstGeom prst="rect">
              <a:avLst/>
            </a:prstGeom>
            <a:noFill/>
            <a:ln>
              <a:noFill/>
            </a:ln>
          </p:spPr>
          <p:txBody>
            <a:bodyPr spcFirstLastPara="1" wrap="square" lIns="491267" tIns="86367" rIns="86367" bIns="86367" anchor="ctr" anchorCtr="0">
              <a:noAutofit/>
            </a:bodyPr>
            <a:lstStyle/>
            <a:p>
              <a:pPr>
                <a:lnSpc>
                  <a:spcPct val="90000"/>
                </a:lnSpc>
              </a:pPr>
              <a:r>
                <a:rPr lang="en" sz="3467">
                  <a:solidFill>
                    <a:schemeClr val="lt1"/>
                  </a:solidFill>
                  <a:latin typeface="Helvetica Neue"/>
                  <a:ea typeface="Helvetica Neue"/>
                  <a:cs typeface="Helvetica Neue"/>
                  <a:sym typeface="Helvetica Neue"/>
                </a:rPr>
                <a:t>Opt out for any reason</a:t>
              </a:r>
              <a:endParaRPr sz="3467">
                <a:solidFill>
                  <a:schemeClr val="lt1"/>
                </a:solidFill>
                <a:latin typeface="Helvetica Neue"/>
                <a:ea typeface="Helvetica Neue"/>
                <a:cs typeface="Helvetica Neue"/>
                <a:sym typeface="Helvetica Neue"/>
              </a:endParaRPr>
            </a:p>
          </p:txBody>
        </p:sp>
        <p:sp>
          <p:nvSpPr>
            <p:cNvPr id="626" name="Shape 626"/>
            <p:cNvSpPr/>
            <p:nvPr/>
          </p:nvSpPr>
          <p:spPr>
            <a:xfrm>
              <a:off x="68771" y="3017721"/>
              <a:ext cx="773692" cy="773692"/>
            </a:xfrm>
            <a:prstGeom prst="ellipse">
              <a:avLst/>
            </a:prstGeom>
            <a:solidFill>
              <a:schemeClr val="lt1"/>
            </a:solidFill>
            <a:ln w="15875" cap="flat" cmpd="sng">
              <a:solidFill>
                <a:srgbClr val="4CB3CE"/>
              </a:solidFill>
              <a:prstDash val="solid"/>
              <a:round/>
              <a:headEnd type="none" w="sm" len="sm"/>
              <a:tailEnd type="none" w="sm" len="sm"/>
            </a:ln>
          </p:spPr>
          <p:txBody>
            <a:bodyPr spcFirstLastPara="1" wrap="square" lIns="91433" tIns="91433" rIns="91433" bIns="91433" anchor="ctr" anchorCtr="0">
              <a:noAutofit/>
            </a:bodyPr>
            <a:lstStyle/>
            <a:p>
              <a:endParaRPr sz="2400"/>
            </a:p>
          </p:txBody>
        </p:sp>
      </p:grpSp>
      <p:sp>
        <p:nvSpPr>
          <p:cNvPr id="3" name="TextBox 2"/>
          <p:cNvSpPr txBox="1"/>
          <p:nvPr/>
        </p:nvSpPr>
        <p:spPr>
          <a:xfrm>
            <a:off x="3493771" y="5994687"/>
            <a:ext cx="7498080" cy="646331"/>
          </a:xfrm>
          <a:prstGeom prst="rect">
            <a:avLst/>
          </a:prstGeom>
          <a:noFill/>
        </p:spPr>
        <p:txBody>
          <a:bodyPr wrap="square" rtlCol="0">
            <a:spAutoFit/>
          </a:bodyPr>
          <a:lstStyle/>
          <a:p>
            <a:r>
              <a:rPr lang="en-US" dirty="0" smtClean="0"/>
              <a:t>And see: </a:t>
            </a:r>
            <a:r>
              <a:rPr lang="en-US" u="sng" dirty="0">
                <a:solidFill>
                  <a:srgbClr val="1F497D"/>
                </a:solidFill>
                <a:latin typeface="Calibri" panose="020F0502020204030204" pitchFamily="34" charset="0"/>
                <a:ea typeface="Calibri" panose="020F0502020204030204" pitchFamily="34" charset="0"/>
                <a:hlinkClick r:id="rId3"/>
              </a:rPr>
              <a:t>https://spark.adobe.com/video/aVF7fj20E6VOK</a:t>
            </a:r>
            <a:endParaRPr lang="en-US" dirty="0">
              <a:latin typeface="Calibri" panose="020F0502020204030204" pitchFamily="34" charset="0"/>
              <a:ea typeface="Calibri" panose="020F0502020204030204" pitchFamily="34" charset="0"/>
            </a:endParaRPr>
          </a:p>
          <a:p>
            <a:endParaRPr lang="en-US" dirty="0"/>
          </a:p>
        </p:txBody>
      </p:sp>
      <p:pic>
        <p:nvPicPr>
          <p:cNvPr id="19"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2625" y="0"/>
            <a:ext cx="4519375" cy="3176637"/>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1492147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Author rights, </a:t>
            </a:r>
            <a:r>
              <a:rPr lang="en-US" dirty="0" err="1" smtClean="0"/>
              <a:t>autodeposit</a:t>
            </a:r>
            <a:endParaRPr lang="en-US" dirty="0"/>
          </a:p>
        </p:txBody>
      </p:sp>
      <p:sp>
        <p:nvSpPr>
          <p:cNvPr id="4" name="Rectangle 3"/>
          <p:cNvSpPr/>
          <p:nvPr/>
        </p:nvSpPr>
        <p:spPr>
          <a:xfrm>
            <a:off x="-345440" y="1325563"/>
            <a:ext cx="8321040" cy="3970318"/>
          </a:xfrm>
          <a:prstGeom prst="rect">
            <a:avLst/>
          </a:prstGeom>
        </p:spPr>
        <p:txBody>
          <a:bodyPr wrap="square">
            <a:spAutoFit/>
          </a:bodyPr>
          <a:lstStyle/>
          <a:p>
            <a:pPr marL="1028700" lvl="1" indent="-571500">
              <a:buFont typeface="Arial" panose="020B0604020202020204" pitchFamily="34" charset="0"/>
              <a:buChar char="•"/>
            </a:pPr>
            <a:r>
              <a:rPr lang="en-US" sz="3600" dirty="0" smtClean="0"/>
              <a:t>Rights for repository deposit</a:t>
            </a:r>
          </a:p>
          <a:p>
            <a:pPr marL="1028700" lvl="1" indent="-571500">
              <a:buFont typeface="Arial" panose="020B0604020202020204" pitchFamily="34" charset="0"/>
              <a:buChar char="•"/>
            </a:pPr>
            <a:r>
              <a:rPr lang="en-US" sz="3600" dirty="0" smtClean="0"/>
              <a:t>A</a:t>
            </a:r>
            <a:r>
              <a:rPr lang="en-US" sz="3600" dirty="0" smtClean="0"/>
              <a:t>uto deposit, e.g.:</a:t>
            </a:r>
          </a:p>
          <a:p>
            <a:pPr marL="1200150" lvl="2" indent="-285750">
              <a:buFont typeface="Arial" panose="020B0604020202020204" pitchFamily="34" charset="0"/>
              <a:buChar char="•"/>
            </a:pPr>
            <a:r>
              <a:rPr lang="en-US" sz="3600" dirty="0" smtClean="0"/>
              <a:t>Springer</a:t>
            </a:r>
          </a:p>
          <a:p>
            <a:pPr marL="1200150" lvl="2" indent="-285750">
              <a:buFont typeface="Arial" panose="020B0604020202020204" pitchFamily="34" charset="0"/>
              <a:buChar char="•"/>
            </a:pPr>
            <a:r>
              <a:rPr lang="en-US" sz="3600" dirty="0" smtClean="0"/>
              <a:t>APS</a:t>
            </a:r>
          </a:p>
          <a:p>
            <a:pPr marL="1200150" lvl="2" indent="-285750">
              <a:buFont typeface="Arial" panose="020B0604020202020204" pitchFamily="34" charset="0"/>
              <a:buChar char="•"/>
            </a:pPr>
            <a:r>
              <a:rPr lang="en-US" sz="3600" dirty="0" err="1" smtClean="0"/>
              <a:t>Hindawi</a:t>
            </a:r>
            <a:endParaRPr lang="en-US" sz="3600" dirty="0" smtClean="0"/>
          </a:p>
          <a:p>
            <a:pPr marL="742950" lvl="1" indent="-285750">
              <a:buFont typeface="Arial" panose="020B0604020202020204" pitchFamily="34" charset="0"/>
              <a:buChar char="•"/>
            </a:pPr>
            <a:r>
              <a:rPr lang="en-US" sz="3600" dirty="0" smtClean="0"/>
              <a:t>Personalized author publication </a:t>
            </a:r>
            <a:r>
              <a:rPr lang="en-US" sz="3600" dirty="0" smtClean="0"/>
              <a:t>contract review service</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283" y="261423"/>
            <a:ext cx="5518437" cy="3946286"/>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088289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1010602"/>
            <a:ext cx="11135752" cy="2862322"/>
          </a:xfrm>
          <a:prstGeom prst="rect">
            <a:avLst/>
          </a:prstGeom>
        </p:spPr>
        <p:txBody>
          <a:bodyPr wrap="square">
            <a:spAutoFit/>
          </a:bodyPr>
          <a:lstStyle/>
          <a:p>
            <a:pPr marL="742950" lvl="1" indent="-285750">
              <a:buFont typeface="Arial" panose="020B0604020202020204" pitchFamily="34" charset="0"/>
              <a:buChar char="•"/>
            </a:pPr>
            <a:r>
              <a:rPr lang="en-US" sz="3600" dirty="0" smtClean="0">
                <a:latin typeface="FreightSansProBook-Regular"/>
              </a:rPr>
              <a:t>Formats beyond journal articles: data, code, educational materials</a:t>
            </a:r>
          </a:p>
          <a:p>
            <a:pPr marL="742950" lvl="1" indent="-285750">
              <a:buFont typeface="Arial" panose="020B0604020202020204" pitchFamily="34" charset="0"/>
              <a:buChar char="•"/>
            </a:pPr>
            <a:r>
              <a:rPr lang="en-US" sz="3600" dirty="0" smtClean="0">
                <a:latin typeface="FreightSansProBook-Regular"/>
              </a:rPr>
              <a:t>P&amp;T recommendations being considered</a:t>
            </a:r>
            <a:endParaRPr lang="en-US" sz="3600" dirty="0" smtClean="0">
              <a:latin typeface="FreightSansProBook-Regular"/>
            </a:endParaRPr>
          </a:p>
          <a:p>
            <a:pPr marL="742950" lvl="1" indent="-285750">
              <a:buFont typeface="Arial" panose="020B0604020202020204" pitchFamily="34" charset="0"/>
              <a:buChar char="•"/>
            </a:pPr>
            <a:r>
              <a:rPr lang="en-US" sz="3600" dirty="0" smtClean="0">
                <a:latin typeface="FreightSansProBook-Regular"/>
              </a:rPr>
              <a:t>L</a:t>
            </a:r>
            <a:r>
              <a:rPr lang="en-US" sz="3600" dirty="0" smtClean="0">
                <a:latin typeface="FreightSansProBook-Regular"/>
              </a:rPr>
              <a:t>ooking </a:t>
            </a:r>
            <a:r>
              <a:rPr lang="en-US" sz="3600" dirty="0" smtClean="0">
                <a:latin typeface="FreightSansProBook-Regular"/>
              </a:rPr>
              <a:t>at </a:t>
            </a:r>
            <a:r>
              <a:rPr lang="en-US" sz="3600" dirty="0" smtClean="0">
                <a:latin typeface="FreightSansProBook-Regular"/>
              </a:rPr>
              <a:t>licensing principles to support open access</a:t>
            </a:r>
            <a:endParaRPr lang="en-US" sz="3600" dirty="0">
              <a:latin typeface="FreightSansProBook-Regular"/>
            </a:endParaRPr>
          </a:p>
        </p:txBody>
      </p:sp>
      <p:sp>
        <p:nvSpPr>
          <p:cNvPr id="3" name="Title 2"/>
          <p:cNvSpPr>
            <a:spLocks noGrp="1"/>
          </p:cNvSpPr>
          <p:nvPr>
            <p:ph type="title"/>
          </p:nvPr>
        </p:nvSpPr>
        <p:spPr>
          <a:xfrm>
            <a:off x="0" y="0"/>
            <a:ext cx="12719538" cy="1325563"/>
          </a:xfrm>
        </p:spPr>
        <p:txBody>
          <a:bodyPr>
            <a:normAutofit fontScale="90000"/>
          </a:bodyPr>
          <a:lstStyle/>
          <a:p>
            <a:r>
              <a:rPr lang="fr-FR" dirty="0" smtClean="0">
                <a:latin typeface="FreightSansProBook-Regular"/>
              </a:rPr>
              <a:t/>
            </a:r>
            <a:br>
              <a:rPr lang="fr-FR" dirty="0" smtClean="0">
                <a:latin typeface="FreightSansProBook-Regular"/>
              </a:rPr>
            </a:br>
            <a:r>
              <a:rPr lang="en-US" dirty="0">
                <a:latin typeface="FreightSansProBook-Regular"/>
              </a:rPr>
              <a:t>Open Access Task </a:t>
            </a:r>
            <a:r>
              <a:rPr lang="en-US" dirty="0" smtClean="0">
                <a:latin typeface="FreightSansProBook-Regular"/>
              </a:rPr>
              <a:t>Force</a:t>
            </a:r>
            <a:br>
              <a:rPr lang="en-US" dirty="0" smtClean="0">
                <a:latin typeface="FreightSansProBook-Regular"/>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939" y="3364076"/>
            <a:ext cx="9211961" cy="3038899"/>
          </a:xfrm>
          <a:prstGeom prst="rect">
            <a:avLst/>
          </a:prstGeom>
          <a:effectLst>
            <a:glow rad="101600">
              <a:schemeClr val="accent5">
                <a:satMod val="175000"/>
                <a:alpha val="40000"/>
              </a:schemeClr>
            </a:glow>
          </a:effectLst>
        </p:spPr>
      </p:pic>
    </p:spTree>
    <p:extLst>
      <p:ext uri="{BB962C8B-B14F-4D97-AF65-F5344CB8AC3E}">
        <p14:creationId xmlns:p14="http://schemas.microsoft.com/office/powerpoint/2010/main" val="1725686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2" y="0"/>
            <a:ext cx="10515600" cy="1325563"/>
          </a:xfrm>
        </p:spPr>
        <p:txBody>
          <a:bodyPr/>
          <a:lstStyle/>
          <a:p>
            <a:r>
              <a:rPr lang="en-US" dirty="0" smtClean="0"/>
              <a:t>PASS – reducing the burden on researchers</a:t>
            </a:r>
            <a:endParaRPr lang="en-US" dirty="0"/>
          </a:p>
        </p:txBody>
      </p:sp>
      <p:sp>
        <p:nvSpPr>
          <p:cNvPr id="3" name="Content Placeholder 2"/>
          <p:cNvSpPr>
            <a:spLocks noGrp="1"/>
          </p:cNvSpPr>
          <p:nvPr>
            <p:ph idx="1"/>
          </p:nvPr>
        </p:nvSpPr>
        <p:spPr>
          <a:xfrm>
            <a:off x="281354" y="996462"/>
            <a:ext cx="11095892" cy="5555640"/>
          </a:xfrm>
        </p:spPr>
        <p:txBody>
          <a:bodyPr>
            <a:normAutofit/>
          </a:bodyPr>
          <a:lstStyle/>
          <a:p>
            <a:r>
              <a:rPr lang="en-US" dirty="0" smtClean="0"/>
              <a:t>JHU, </a:t>
            </a:r>
            <a:r>
              <a:rPr lang="en-US" dirty="0" smtClean="0"/>
              <a:t>MIT </a:t>
            </a:r>
            <a:r>
              <a:rPr lang="en-US" dirty="0"/>
              <a:t>Libraries, and the Harvard University Office for Scholarly Communication are building the Public Access Submission System (PASS), an open platform to support researchers’ workflows related to compliance with funding agencies’ public access policies and deposits to local campus repositories. </a:t>
            </a:r>
          </a:p>
          <a:p>
            <a:r>
              <a:rPr lang="en-US" dirty="0" smtClean="0"/>
              <a:t>PASS </a:t>
            </a:r>
            <a:r>
              <a:rPr lang="en-US" dirty="0"/>
              <a:t>is being built as a </a:t>
            </a:r>
            <a:r>
              <a:rPr lang="en-US" b="1" dirty="0"/>
              <a:t>unified submission interface</a:t>
            </a:r>
            <a:r>
              <a:rPr lang="en-US" dirty="0"/>
              <a:t> to lighten the burden on researchers and universities in making their work openly available, and improve compliance with open access policies</a:t>
            </a:r>
            <a:r>
              <a:rPr lang="en-US" dirty="0" smtClean="0"/>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4303133"/>
            <a:ext cx="10058400" cy="3056021"/>
          </a:xfrm>
          <a:prstGeom prst="rect">
            <a:avLst/>
          </a:prstGeom>
        </p:spPr>
      </p:pic>
    </p:spTree>
    <p:extLst>
      <p:ext uri="{BB962C8B-B14F-4D97-AF65-F5344CB8AC3E}">
        <p14:creationId xmlns:p14="http://schemas.microsoft.com/office/powerpoint/2010/main" val="1654730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155"/>
            <a:ext cx="12191999" cy="1325563"/>
          </a:xfrm>
        </p:spPr>
        <p:txBody>
          <a:bodyPr/>
          <a:lstStyle/>
          <a:p>
            <a:r>
              <a:rPr lang="en-US" dirty="0" smtClean="0"/>
              <a:t>Other Green </a:t>
            </a:r>
            <a:r>
              <a:rPr lang="en-US" dirty="0" smtClean="0"/>
              <a:t>OA </a:t>
            </a:r>
            <a:r>
              <a:rPr lang="en-US" dirty="0" smtClean="0"/>
              <a:t>supports </a:t>
            </a:r>
            <a:r>
              <a:rPr lang="en-US" dirty="0" smtClean="0"/>
              <a:t>–</a:t>
            </a:r>
            <a:r>
              <a:rPr lang="en-US" dirty="0" smtClean="0"/>
              <a:t> MIT Libraries</a:t>
            </a:r>
            <a:endParaRPr lang="en-US" dirty="0"/>
          </a:p>
        </p:txBody>
      </p:sp>
      <p:sp>
        <p:nvSpPr>
          <p:cNvPr id="3" name="Content Placeholder 2"/>
          <p:cNvSpPr>
            <a:spLocks noGrp="1"/>
          </p:cNvSpPr>
          <p:nvPr>
            <p:ph idx="1"/>
          </p:nvPr>
        </p:nvSpPr>
        <p:spPr>
          <a:xfrm>
            <a:off x="128954" y="879231"/>
            <a:ext cx="11365524" cy="6330461"/>
          </a:xfrm>
        </p:spPr>
        <p:txBody>
          <a:bodyPr>
            <a:normAutofit fontScale="85000" lnSpcReduction="20000"/>
          </a:bodyPr>
          <a:lstStyle/>
          <a:p>
            <a:pPr marL="285750" indent="-285750"/>
            <a:r>
              <a:rPr lang="en-US" sz="3600" dirty="0" smtClean="0">
                <a:latin typeface="FreightSansProBook-Regular"/>
              </a:rPr>
              <a:t>Discipline-specific repository</a:t>
            </a:r>
          </a:p>
          <a:p>
            <a:pPr marL="742950" lvl="1" indent="-285750"/>
            <a:r>
              <a:rPr lang="en-US" sz="3300" dirty="0" smtClean="0">
                <a:solidFill>
                  <a:srgbClr val="00B050"/>
                </a:solidFill>
                <a:latin typeface="FreightSansProBook-Regular"/>
              </a:rPr>
              <a:t>Supporting </a:t>
            </a:r>
            <a:r>
              <a:rPr lang="en-US" sz="3300" dirty="0" err="1" smtClean="0">
                <a:solidFill>
                  <a:srgbClr val="00B050"/>
                </a:solidFill>
                <a:latin typeface="FreightSansProBook-Regular"/>
              </a:rPr>
              <a:t>arXiv</a:t>
            </a:r>
            <a:r>
              <a:rPr lang="en-US" sz="3300" dirty="0" smtClean="0">
                <a:solidFill>
                  <a:srgbClr val="00B050"/>
                </a:solidFill>
                <a:latin typeface="FreightSansProBook-Regular"/>
              </a:rPr>
              <a:t> and </a:t>
            </a:r>
            <a:r>
              <a:rPr lang="en-US" sz="3300" dirty="0" err="1" smtClean="0">
                <a:solidFill>
                  <a:srgbClr val="00B050"/>
                </a:solidFill>
                <a:latin typeface="FreightSansProBook-Regular"/>
              </a:rPr>
              <a:t>SocArXiv</a:t>
            </a:r>
            <a:r>
              <a:rPr lang="en-US" sz="3300" dirty="0" smtClean="0">
                <a:solidFill>
                  <a:srgbClr val="00B050"/>
                </a:solidFill>
                <a:latin typeface="FreightSansProBook-Regular"/>
              </a:rPr>
              <a:t> with collections </a:t>
            </a:r>
            <a:r>
              <a:rPr lang="en-US" sz="3300" dirty="0" smtClean="0">
                <a:solidFill>
                  <a:srgbClr val="00B050"/>
                </a:solidFill>
                <a:latin typeface="FreightSansProBook-Regular"/>
              </a:rPr>
              <a:t>budget</a:t>
            </a:r>
          </a:p>
          <a:p>
            <a:pPr marL="742950" lvl="1" indent="-285750"/>
            <a:r>
              <a:rPr lang="en-US" sz="3300" dirty="0" smtClean="0">
                <a:solidFill>
                  <a:srgbClr val="00B050"/>
                </a:solidFill>
                <a:latin typeface="FreightSansProBook-Regular"/>
              </a:rPr>
              <a:t>Many OA investments– 2.5% project</a:t>
            </a:r>
            <a:endParaRPr lang="en-US" sz="3300" dirty="0" smtClean="0">
              <a:solidFill>
                <a:srgbClr val="00B050"/>
              </a:solidFill>
              <a:latin typeface="FreightSansProBook-Regular"/>
            </a:endParaRPr>
          </a:p>
          <a:p>
            <a:pPr marL="285750" indent="-285750"/>
            <a:r>
              <a:rPr lang="en-US" sz="3600" dirty="0" smtClean="0">
                <a:latin typeface="FreightSansProBook-Regular"/>
              </a:rPr>
              <a:t>Outreach &amp; personal support</a:t>
            </a:r>
          </a:p>
          <a:p>
            <a:pPr marL="742950" lvl="1" indent="-285750"/>
            <a:r>
              <a:rPr lang="en-US" sz="3200" dirty="0" smtClean="0">
                <a:solidFill>
                  <a:srgbClr val="00B050"/>
                </a:solidFill>
                <a:latin typeface="FreightSansProBook-Regular"/>
              </a:rPr>
              <a:t>Mediated deposit</a:t>
            </a:r>
          </a:p>
          <a:p>
            <a:pPr marL="742950" lvl="1" indent="-285750"/>
            <a:r>
              <a:rPr lang="en-US" sz="3200" dirty="0" smtClean="0">
                <a:solidFill>
                  <a:srgbClr val="00B050"/>
                </a:solidFill>
                <a:latin typeface="FreightSansProBook-Regular"/>
              </a:rPr>
              <a:t>Systematic acquisition process: Each </a:t>
            </a:r>
            <a:r>
              <a:rPr lang="en-US" sz="3200" dirty="0" smtClean="0">
                <a:solidFill>
                  <a:srgbClr val="00B050"/>
                </a:solidFill>
                <a:latin typeface="FreightSansProBook-Regular"/>
              </a:rPr>
              <a:t>author receives list of articles not yet acquired app. every 18 months</a:t>
            </a:r>
          </a:p>
          <a:p>
            <a:pPr marL="742950" lvl="1" indent="-285750"/>
            <a:r>
              <a:rPr lang="en-US" sz="3200" dirty="0" smtClean="0">
                <a:solidFill>
                  <a:srgbClr val="00B050"/>
                </a:solidFill>
                <a:latin typeface="FreightSansProBook-Regular"/>
              </a:rPr>
              <a:t>Pilot “open </a:t>
            </a:r>
            <a:r>
              <a:rPr lang="en-US" sz="3200" dirty="0" smtClean="0">
                <a:solidFill>
                  <a:srgbClr val="00B050"/>
                </a:solidFill>
                <a:latin typeface="FreightSansProBook-Regular"/>
              </a:rPr>
              <a:t>your legacy” – rights support for faculty materials prior to OA policy, with deposit in repository  </a:t>
            </a:r>
          </a:p>
          <a:p>
            <a:pPr marL="285750" indent="-285750"/>
            <a:r>
              <a:rPr lang="en-US" sz="3600" dirty="0" smtClean="0">
                <a:latin typeface="FreightSansProBook-Regular"/>
              </a:rPr>
              <a:t>Discovery </a:t>
            </a:r>
            <a:r>
              <a:rPr lang="en-US" sz="3600" dirty="0" smtClean="0">
                <a:latin typeface="FreightSansProBook-Regular"/>
              </a:rPr>
              <a:t>support </a:t>
            </a:r>
            <a:r>
              <a:rPr lang="en-US" sz="3600" dirty="0" smtClean="0">
                <a:latin typeface="FreightSansProBook-Regular"/>
              </a:rPr>
              <a:t>– open access articles</a:t>
            </a:r>
            <a:endParaRPr lang="en-US" sz="3600" dirty="0" smtClean="0">
              <a:latin typeface="FreightSansProBook-Regular"/>
            </a:endParaRPr>
          </a:p>
          <a:p>
            <a:pPr lvl="1"/>
            <a:r>
              <a:rPr lang="en-US" sz="3200" dirty="0" smtClean="0">
                <a:solidFill>
                  <a:srgbClr val="00B050"/>
                </a:solidFill>
                <a:latin typeface="FreightSansProBook-Regular"/>
              </a:rPr>
              <a:t>Extensive metadata, including version of article</a:t>
            </a:r>
          </a:p>
          <a:p>
            <a:pPr lvl="1"/>
            <a:r>
              <a:rPr lang="en-US" sz="3200" dirty="0" smtClean="0">
                <a:solidFill>
                  <a:srgbClr val="00B050"/>
                </a:solidFill>
                <a:latin typeface="FreightSansProBook-Regular"/>
              </a:rPr>
              <a:t>Contribute data to SHARE</a:t>
            </a:r>
          </a:p>
          <a:p>
            <a:pPr lvl="1"/>
            <a:r>
              <a:rPr lang="en-US" sz="3200" dirty="0" smtClean="0">
                <a:solidFill>
                  <a:srgbClr val="00B050"/>
                </a:solidFill>
                <a:latin typeface="FreightSansProBook-Regular"/>
              </a:rPr>
              <a:t>Optimize metadata for Google scholar</a:t>
            </a:r>
          </a:p>
          <a:p>
            <a:pPr lvl="1"/>
            <a:r>
              <a:rPr lang="en-US" sz="3200" dirty="0" smtClean="0">
                <a:solidFill>
                  <a:srgbClr val="00B050"/>
                </a:solidFill>
                <a:latin typeface="FreightSansProBook-Regular"/>
              </a:rPr>
              <a:t>Offer under CC license (CC BY NC SA)</a:t>
            </a:r>
          </a:p>
          <a:p>
            <a:pPr lvl="1"/>
            <a:r>
              <a:rPr lang="en-US" sz="3200" dirty="0" smtClean="0">
                <a:solidFill>
                  <a:srgbClr val="00B050"/>
                </a:solidFill>
                <a:latin typeface="FreightSansProBook-Regular"/>
              </a:rPr>
              <a:t>Aim towards vision of Future of Libraries report: open global platform and index of MIT’s scholarly output</a:t>
            </a:r>
          </a:p>
          <a:p>
            <a:pPr lvl="1"/>
            <a:r>
              <a:rPr lang="en-US" sz="3200" dirty="0" smtClean="0">
                <a:solidFill>
                  <a:srgbClr val="00B050"/>
                </a:solidFill>
                <a:latin typeface="FreightSansProBook-Regular"/>
              </a:rPr>
              <a:t>OADOI in SFX</a:t>
            </a:r>
            <a:endParaRPr lang="en-US" sz="3200" dirty="0" smtClean="0">
              <a:solidFill>
                <a:srgbClr val="00B050"/>
              </a:solidFill>
            </a:endParaRPr>
          </a:p>
          <a:p>
            <a:endParaRPr lang="en-US" dirty="0"/>
          </a:p>
        </p:txBody>
      </p:sp>
    </p:spTree>
    <p:extLst>
      <p:ext uri="{BB962C8B-B14F-4D97-AF65-F5344CB8AC3E}">
        <p14:creationId xmlns:p14="http://schemas.microsoft.com/office/powerpoint/2010/main" val="681302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3330</TotalTime>
  <Words>699</Words>
  <Application>Microsoft Office PowerPoint</Application>
  <PresentationFormat>Widescreen</PresentationFormat>
  <Paragraphs>88</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FreightSansProBook-Regular</vt:lpstr>
      <vt:lpstr>Helvetica Neue</vt:lpstr>
      <vt:lpstr>Office Theme</vt:lpstr>
      <vt:lpstr>MIT Libraries OA strategies</vt:lpstr>
      <vt:lpstr>Transformative Agreements </vt:lpstr>
      <vt:lpstr>Transformative agreement language: MIT and Royal Society of Chemistry</vt:lpstr>
      <vt:lpstr>Partnership with MIT Press to support OA-- examples</vt:lpstr>
      <vt:lpstr>Opt-in OA license @ MIT libraries.mit.edu/opt-in</vt:lpstr>
      <vt:lpstr>Author rights, autodeposit</vt:lpstr>
      <vt:lpstr> Open Access Task Force </vt:lpstr>
      <vt:lpstr>PASS – reducing the burden on researchers</vt:lpstr>
      <vt:lpstr>Other Green OA supports – MIT Libraries</vt:lpstr>
      <vt:lpstr>Scholarly communication topics and license negotiation</vt:lpstr>
      <vt:lpstr>Success with schol-comm focused negotiations: TDM, Scholarly Sharing</vt:lpstr>
    </vt:vector>
  </TitlesOfParts>
  <Company>Massachusetts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OA at MIT</dc:title>
  <dc:creator>Ellen Finnie</dc:creator>
  <cp:lastModifiedBy>Ellen Finnie</cp:lastModifiedBy>
  <cp:revision>52</cp:revision>
  <dcterms:created xsi:type="dcterms:W3CDTF">2018-05-11T18:14:59Z</dcterms:created>
  <dcterms:modified xsi:type="dcterms:W3CDTF">2019-02-07T19:32:15Z</dcterms:modified>
</cp:coreProperties>
</file>