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8" r:id="rId3"/>
    <p:sldId id="260"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E5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3" autoAdjust="0"/>
    <p:restoredTop sz="93979" autoAdjust="0"/>
  </p:normalViewPr>
  <p:slideViewPr>
    <p:cSldViewPr snapToGrid="0">
      <p:cViewPr varScale="1">
        <p:scale>
          <a:sx n="65" d="100"/>
          <a:sy n="65" d="100"/>
        </p:scale>
        <p:origin x="532" y="40"/>
      </p:cViewPr>
      <p:guideLst/>
    </p:cSldViewPr>
  </p:slideViewPr>
  <p:notesTextViewPr>
    <p:cViewPr>
      <p:scale>
        <a:sx n="1" d="1"/>
        <a:sy n="1" d="1"/>
      </p:scale>
      <p:origin x="0" y="0"/>
    </p:cViewPr>
  </p:notesTextViewPr>
  <p:notesViewPr>
    <p:cSldViewPr snapToGrid="0">
      <p:cViewPr varScale="1">
        <p:scale>
          <a:sx n="49" d="100"/>
          <a:sy n="49" d="100"/>
        </p:scale>
        <p:origin x="2272"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99BD858-83C1-47AB-8FA2-81D4F173AAA9}" type="datetimeFigureOut">
              <a:rPr lang="en-US" smtClean="0"/>
              <a:t>2/16/2021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7ACB73-CECB-4DD5-B8EE-EED299222964}" type="slidenum">
              <a:rPr lang="en-US" smtClean="0"/>
              <a:t>‹#›</a:t>
            </a:fld>
            <a:endParaRPr lang="en-US"/>
          </a:p>
        </p:txBody>
      </p:sp>
    </p:spTree>
    <p:extLst>
      <p:ext uri="{BB962C8B-B14F-4D97-AF65-F5344CB8AC3E}">
        <p14:creationId xmlns:p14="http://schemas.microsoft.com/office/powerpoint/2010/main" val="3622226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81608B-7744-4576-A042-444DF6F147E1}" type="datetimeFigureOut">
              <a:rPr lang="en-US" smtClean="0"/>
              <a:t>2/16/2021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64C03E-C275-4944-BFEC-383BA5912942}" type="slidenum">
              <a:rPr lang="en-US" smtClean="0"/>
              <a:t>‹#›</a:t>
            </a:fld>
            <a:endParaRPr lang="en-US"/>
          </a:p>
        </p:txBody>
      </p:sp>
    </p:spTree>
    <p:extLst>
      <p:ext uri="{BB962C8B-B14F-4D97-AF65-F5344CB8AC3E}">
        <p14:creationId xmlns:p14="http://schemas.microsoft.com/office/powerpoint/2010/main" val="2606490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Hi, my name is Jessalyn Zoom, Chief of the</a:t>
            </a:r>
            <a:r>
              <a:rPr lang="en-US" sz="1200" i="0" kern="1200" baseline="0" dirty="0" smtClean="0">
                <a:solidFill>
                  <a:schemeClr val="tx1"/>
                </a:solidFill>
                <a:effectLst/>
                <a:latin typeface="+mn-lt"/>
                <a:ea typeface="+mn-ea"/>
                <a:cs typeface="+mn-cs"/>
              </a:rPr>
              <a:t> Asian and Middle Easter Division at the Library of Congress. </a:t>
            </a:r>
            <a:r>
              <a:rPr lang="en-US" sz="1200" i="0" kern="1200" dirty="0" smtClean="0">
                <a:solidFill>
                  <a:schemeClr val="tx1"/>
                </a:solidFill>
                <a:effectLst/>
                <a:latin typeface="+mn-lt"/>
                <a:ea typeface="+mn-ea"/>
                <a:cs typeface="+mn-cs"/>
              </a:rPr>
              <a:t>Like many of you, we worked on database cleanup projects during the pandemic. One of them is undifferentiated name authority records containing non-Latin script reference(s). All of you are familiar with the NACO </a:t>
            </a:r>
            <a:r>
              <a:rPr lang="en-US" sz="1200" i="0" kern="1200" dirty="0" smtClean="0">
                <a:solidFill>
                  <a:schemeClr val="tx1"/>
                </a:solidFill>
                <a:effectLst/>
                <a:latin typeface="+mn-lt"/>
                <a:ea typeface="+mn-ea"/>
                <a:cs typeface="+mn-cs"/>
              </a:rPr>
              <a:t>work.</a:t>
            </a:r>
            <a:r>
              <a:rPr lang="en-US" sz="1200" i="0" kern="1200" dirty="0" smtClean="0">
                <a:solidFill>
                  <a:schemeClr val="tx1"/>
                </a:solidFill>
                <a:effectLst/>
                <a:latin typeface="+mn-lt"/>
                <a:ea typeface="+mn-ea"/>
                <a:cs typeface="+mn-cs"/>
              </a:rPr>
              <a:t>  This brief presentation will be about the planning and thinking behind the project. </a:t>
            </a:r>
          </a:p>
          <a:p>
            <a:endParaRPr lang="en-US" dirty="0"/>
          </a:p>
        </p:txBody>
      </p:sp>
      <p:sp>
        <p:nvSpPr>
          <p:cNvPr id="4" name="Slide Number Placeholder 3"/>
          <p:cNvSpPr>
            <a:spLocks noGrp="1"/>
          </p:cNvSpPr>
          <p:nvPr>
            <p:ph type="sldNum" sz="quarter" idx="10"/>
          </p:nvPr>
        </p:nvSpPr>
        <p:spPr/>
        <p:txBody>
          <a:bodyPr/>
          <a:lstStyle/>
          <a:p>
            <a:fld id="{0D64C03E-C275-4944-BFEC-383BA5912942}" type="slidenum">
              <a:rPr lang="en-US" smtClean="0"/>
              <a:t>1</a:t>
            </a:fld>
            <a:endParaRPr lang="en-US"/>
          </a:p>
        </p:txBody>
      </p:sp>
    </p:spTree>
    <p:extLst>
      <p:ext uri="{BB962C8B-B14F-4D97-AF65-F5344CB8AC3E}">
        <p14:creationId xmlns:p14="http://schemas.microsoft.com/office/powerpoint/2010/main" val="1972362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US" sz="1200" kern="1200" dirty="0" smtClean="0">
                <a:solidFill>
                  <a:schemeClr val="tx1"/>
                </a:solidFill>
                <a:effectLst/>
                <a:latin typeface="+mn-lt"/>
                <a:ea typeface="+mn-ea"/>
                <a:cs typeface="+mn-cs"/>
              </a:rPr>
              <a:t>Like many of you, one year ago, all of a sudden, we were sent home due to the Coronavirus outbreak in the U.S.</a:t>
            </a:r>
          </a:p>
          <a:p>
            <a:pPr lvl="0"/>
            <a:r>
              <a:rPr lang="en-US" sz="1200" kern="1200" dirty="0" smtClean="0">
                <a:solidFill>
                  <a:schemeClr val="tx1"/>
                </a:solidFill>
                <a:effectLst/>
                <a:latin typeface="+mn-lt"/>
                <a:ea typeface="+mn-ea"/>
                <a:cs typeface="+mn-cs"/>
              </a:rPr>
              <a:t>We couldn’t go back to the Library and had to start full-time telework immediately.  How could we quickly jump on meaningful work while staying home?  There was a sense of urgency.  </a:t>
            </a:r>
          </a:p>
          <a:p>
            <a:pPr lvl="0"/>
            <a:r>
              <a:rPr lang="en-US" sz="1200" kern="1200" dirty="0" smtClean="0">
                <a:solidFill>
                  <a:schemeClr val="tx1"/>
                </a:solidFill>
                <a:effectLst/>
                <a:latin typeface="+mn-lt"/>
                <a:ea typeface="+mn-ea"/>
                <a:cs typeface="+mn-cs"/>
              </a:rPr>
              <a:t>There was the ongoing CJK Non-Latin Reference Cleanup Project.  But the staff would need training to be familiar with the instruction of the project. Moreover, we needed a project for other language catalogers aside from CJK. Then it came about undifferentiated non-Latin NARs project which complement the CJK reference cleanup project (since </a:t>
            </a:r>
            <a:r>
              <a:rPr lang="en-US" sz="1200" kern="1200" dirty="0" err="1" smtClean="0">
                <a:solidFill>
                  <a:schemeClr val="tx1"/>
                </a:solidFill>
                <a:effectLst/>
                <a:latin typeface="+mn-lt"/>
                <a:ea typeface="+mn-ea"/>
                <a:cs typeface="+mn-cs"/>
              </a:rPr>
              <a:t>undiff</a:t>
            </a:r>
            <a:r>
              <a:rPr lang="en-US" sz="1200" kern="1200" dirty="0" smtClean="0">
                <a:solidFill>
                  <a:schemeClr val="tx1"/>
                </a:solidFill>
                <a:effectLst/>
                <a:latin typeface="+mn-lt"/>
                <a:ea typeface="+mn-ea"/>
                <a:cs typeface="+mn-cs"/>
              </a:rPr>
              <a:t> NAR is not part of the CJK project,) and the instructions are already there.  And all the catalogers in the division could work on the project.  </a:t>
            </a:r>
          </a:p>
          <a:p>
            <a:pPr lvl="0"/>
            <a:r>
              <a:rPr lang="en-US" sz="1200" kern="1200" dirty="0" smtClean="0">
                <a:solidFill>
                  <a:schemeClr val="tx1"/>
                </a:solidFill>
                <a:effectLst/>
                <a:latin typeface="+mn-lt"/>
                <a:ea typeface="+mn-ea"/>
                <a:cs typeface="+mn-cs"/>
              </a:rPr>
              <a:t>After the project is identified, the next question is, how can we create separate list of </a:t>
            </a:r>
            <a:r>
              <a:rPr lang="en-US" sz="1200" kern="1200" dirty="0" err="1" smtClean="0">
                <a:solidFill>
                  <a:schemeClr val="tx1"/>
                </a:solidFill>
                <a:effectLst/>
                <a:latin typeface="+mn-lt"/>
                <a:ea typeface="+mn-ea"/>
                <a:cs typeface="+mn-cs"/>
              </a:rPr>
              <a:t>undiff</a:t>
            </a:r>
            <a:r>
              <a:rPr lang="en-US" sz="1200" kern="1200" dirty="0" smtClean="0">
                <a:solidFill>
                  <a:schemeClr val="tx1"/>
                </a:solidFill>
                <a:effectLst/>
                <a:latin typeface="+mn-lt"/>
                <a:ea typeface="+mn-ea"/>
                <a:cs typeface="+mn-cs"/>
              </a:rPr>
              <a:t>. NAR by language.  The ILS Office promptly provided us the complete list of the entire </a:t>
            </a:r>
            <a:r>
              <a:rPr lang="en-US" sz="1200" kern="1200" dirty="0" err="1" smtClean="0">
                <a:solidFill>
                  <a:schemeClr val="tx1"/>
                </a:solidFill>
                <a:effectLst/>
                <a:latin typeface="+mn-lt"/>
                <a:ea typeface="+mn-ea"/>
                <a:cs typeface="+mn-cs"/>
              </a:rPr>
              <a:t>undiff</a:t>
            </a:r>
            <a:r>
              <a:rPr lang="en-US" sz="1200" kern="1200" dirty="0" smtClean="0">
                <a:solidFill>
                  <a:schemeClr val="tx1"/>
                </a:solidFill>
                <a:effectLst/>
                <a:latin typeface="+mn-lt"/>
                <a:ea typeface="+mn-ea"/>
                <a:cs typeface="+mn-cs"/>
              </a:rPr>
              <a:t> NAR in the NACO file.  Then our division automation coordinator took on the next crucial step and used MS Access to create the lists by language.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D64C03E-C275-4944-BFEC-383BA5912942}" type="slidenum">
              <a:rPr lang="en-US" smtClean="0"/>
              <a:t>2</a:t>
            </a:fld>
            <a:endParaRPr lang="en-US"/>
          </a:p>
        </p:txBody>
      </p:sp>
    </p:spTree>
    <p:extLst>
      <p:ext uri="{BB962C8B-B14F-4D97-AF65-F5344CB8AC3E}">
        <p14:creationId xmlns:p14="http://schemas.microsoft.com/office/powerpoint/2010/main" val="2388502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US" sz="1200" kern="1200" dirty="0" smtClean="0">
                <a:solidFill>
                  <a:schemeClr val="tx1"/>
                </a:solidFill>
                <a:effectLst/>
                <a:latin typeface="+mn-lt"/>
                <a:ea typeface="+mn-ea"/>
                <a:cs typeface="+mn-cs"/>
              </a:rPr>
              <a:t>Imported into MS Access the LCCNs of 50,816 authority records where 008/32 = b (Personal name in field 100 is used by two or more persons) from lists generated by the ILS Program Office.</a:t>
            </a:r>
          </a:p>
          <a:p>
            <a:pPr lvl="0"/>
            <a:r>
              <a:rPr lang="en-US" sz="1200" kern="1200" dirty="0" smtClean="0">
                <a:solidFill>
                  <a:schemeClr val="tx1"/>
                </a:solidFill>
                <a:effectLst/>
                <a:latin typeface="+mn-lt"/>
                <a:ea typeface="+mn-ea"/>
                <a:cs typeface="+mn-cs"/>
              </a:rPr>
              <a:t>Used a query on the Voyager tables that link authority records to bib records.</a:t>
            </a:r>
          </a:p>
          <a:p>
            <a:pPr lvl="0"/>
            <a:r>
              <a:rPr lang="en-US" sz="1200" kern="1200" dirty="0" smtClean="0">
                <a:solidFill>
                  <a:schemeClr val="tx1"/>
                </a:solidFill>
                <a:effectLst/>
                <a:latin typeface="+mn-lt"/>
                <a:ea typeface="+mn-ea"/>
                <a:cs typeface="+mn-cs"/>
              </a:rPr>
              <a:t>The query retrieves all bib records linked to one authority record. </a:t>
            </a:r>
          </a:p>
          <a:p>
            <a:pPr lvl="0"/>
            <a:r>
              <a:rPr lang="en-US" sz="1200" kern="1200" dirty="0" smtClean="0">
                <a:solidFill>
                  <a:schemeClr val="tx1"/>
                </a:solidFill>
                <a:effectLst/>
                <a:latin typeface="+mn-lt"/>
                <a:ea typeface="+mn-ea"/>
                <a:cs typeface="+mn-cs"/>
              </a:rPr>
              <a:t>It adds up the number of bib records for each language code that occurs in linked BIB_TEXT records. </a:t>
            </a:r>
          </a:p>
          <a:p>
            <a:pPr lvl="0"/>
            <a:r>
              <a:rPr lang="en-US" sz="1200" kern="1200" dirty="0" smtClean="0">
                <a:solidFill>
                  <a:schemeClr val="tx1"/>
                </a:solidFill>
                <a:effectLst/>
                <a:latin typeface="+mn-lt"/>
                <a:ea typeface="+mn-ea"/>
                <a:cs typeface="+mn-cs"/>
              </a:rPr>
              <a:t>Assumed the associated language for the name authority was the language with highest bib record count. If the authority record is linked to ten bib records, seven for works in Korean and three for works in English, it’s likely that the NAR is for a Korean name.</a:t>
            </a:r>
          </a:p>
          <a:p>
            <a:endParaRPr lang="en-US" dirty="0"/>
          </a:p>
        </p:txBody>
      </p:sp>
      <p:sp>
        <p:nvSpPr>
          <p:cNvPr id="4" name="Slide Number Placeholder 3"/>
          <p:cNvSpPr>
            <a:spLocks noGrp="1"/>
          </p:cNvSpPr>
          <p:nvPr>
            <p:ph type="sldNum" sz="quarter" idx="10"/>
          </p:nvPr>
        </p:nvSpPr>
        <p:spPr/>
        <p:txBody>
          <a:bodyPr/>
          <a:lstStyle/>
          <a:p>
            <a:fld id="{0D64C03E-C275-4944-BFEC-383BA5912942}" type="slidenum">
              <a:rPr lang="en-US" smtClean="0"/>
              <a:t>3</a:t>
            </a:fld>
            <a:endParaRPr lang="en-US"/>
          </a:p>
        </p:txBody>
      </p:sp>
    </p:spTree>
    <p:extLst>
      <p:ext uri="{BB962C8B-B14F-4D97-AF65-F5344CB8AC3E}">
        <p14:creationId xmlns:p14="http://schemas.microsoft.com/office/powerpoint/2010/main" val="362624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Now that we have a way to create the list, the project will stay and we will continue to work on it whenever cataloger has an extra time.  </a:t>
            </a:r>
          </a:p>
          <a:p>
            <a:r>
              <a:rPr lang="en-US" sz="1200" kern="1200" dirty="0" smtClean="0">
                <a:solidFill>
                  <a:schemeClr val="tx1"/>
                </a:solidFill>
                <a:effectLst/>
                <a:latin typeface="+mn-lt"/>
                <a:ea typeface="+mn-ea"/>
                <a:cs typeface="+mn-cs"/>
              </a:rPr>
              <a:t>That’s all for my presentation.  Thank you. </a:t>
            </a:r>
          </a:p>
          <a:p>
            <a:endParaRPr lang="en-US" dirty="0"/>
          </a:p>
        </p:txBody>
      </p:sp>
      <p:sp>
        <p:nvSpPr>
          <p:cNvPr id="4" name="Slide Number Placeholder 3"/>
          <p:cNvSpPr>
            <a:spLocks noGrp="1"/>
          </p:cNvSpPr>
          <p:nvPr>
            <p:ph type="sldNum" sz="quarter" idx="10"/>
          </p:nvPr>
        </p:nvSpPr>
        <p:spPr/>
        <p:txBody>
          <a:bodyPr/>
          <a:lstStyle/>
          <a:p>
            <a:fld id="{0D64C03E-C275-4944-BFEC-383BA5912942}" type="slidenum">
              <a:rPr lang="en-US" smtClean="0"/>
              <a:t>4</a:t>
            </a:fld>
            <a:endParaRPr lang="en-US"/>
          </a:p>
        </p:txBody>
      </p:sp>
    </p:spTree>
    <p:extLst>
      <p:ext uri="{BB962C8B-B14F-4D97-AF65-F5344CB8AC3E}">
        <p14:creationId xmlns:p14="http://schemas.microsoft.com/office/powerpoint/2010/main" val="1863468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47DB7D-F4D5-4275-9C84-55B17863717F}"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B4A89-FA25-4B7B-82B2-ECFEA96022EA}" type="slidenum">
              <a:rPr lang="en-US" smtClean="0"/>
              <a:t>‹#›</a:t>
            </a:fld>
            <a:endParaRPr lang="en-US"/>
          </a:p>
        </p:txBody>
      </p:sp>
    </p:spTree>
    <p:extLst>
      <p:ext uri="{BB962C8B-B14F-4D97-AF65-F5344CB8AC3E}">
        <p14:creationId xmlns:p14="http://schemas.microsoft.com/office/powerpoint/2010/main" val="789341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7DB7D-F4D5-4275-9C84-55B17863717F}"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B4A89-FA25-4B7B-82B2-ECFEA96022EA}" type="slidenum">
              <a:rPr lang="en-US" smtClean="0"/>
              <a:t>‹#›</a:t>
            </a:fld>
            <a:endParaRPr lang="en-US"/>
          </a:p>
        </p:txBody>
      </p:sp>
    </p:spTree>
    <p:extLst>
      <p:ext uri="{BB962C8B-B14F-4D97-AF65-F5344CB8AC3E}">
        <p14:creationId xmlns:p14="http://schemas.microsoft.com/office/powerpoint/2010/main" val="2836870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7DB7D-F4D5-4275-9C84-55B17863717F}"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B4A89-FA25-4B7B-82B2-ECFEA96022EA}" type="slidenum">
              <a:rPr lang="en-US" smtClean="0"/>
              <a:t>‹#›</a:t>
            </a:fld>
            <a:endParaRPr lang="en-US"/>
          </a:p>
        </p:txBody>
      </p:sp>
    </p:spTree>
    <p:extLst>
      <p:ext uri="{BB962C8B-B14F-4D97-AF65-F5344CB8AC3E}">
        <p14:creationId xmlns:p14="http://schemas.microsoft.com/office/powerpoint/2010/main" val="3855213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7DB7D-F4D5-4275-9C84-55B17863717F}"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B4A89-FA25-4B7B-82B2-ECFEA96022EA}" type="slidenum">
              <a:rPr lang="en-US" smtClean="0"/>
              <a:t>‹#›</a:t>
            </a:fld>
            <a:endParaRPr lang="en-US"/>
          </a:p>
        </p:txBody>
      </p:sp>
    </p:spTree>
    <p:extLst>
      <p:ext uri="{BB962C8B-B14F-4D97-AF65-F5344CB8AC3E}">
        <p14:creationId xmlns:p14="http://schemas.microsoft.com/office/powerpoint/2010/main" val="3950726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47DB7D-F4D5-4275-9C84-55B17863717F}"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B4A89-FA25-4B7B-82B2-ECFEA96022EA}" type="slidenum">
              <a:rPr lang="en-US" smtClean="0"/>
              <a:t>‹#›</a:t>
            </a:fld>
            <a:endParaRPr lang="en-US"/>
          </a:p>
        </p:txBody>
      </p:sp>
    </p:spTree>
    <p:extLst>
      <p:ext uri="{BB962C8B-B14F-4D97-AF65-F5344CB8AC3E}">
        <p14:creationId xmlns:p14="http://schemas.microsoft.com/office/powerpoint/2010/main" val="1462265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47DB7D-F4D5-4275-9C84-55B17863717F}"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6B4A89-FA25-4B7B-82B2-ECFEA96022EA}" type="slidenum">
              <a:rPr lang="en-US" smtClean="0"/>
              <a:t>‹#›</a:t>
            </a:fld>
            <a:endParaRPr lang="en-US"/>
          </a:p>
        </p:txBody>
      </p:sp>
    </p:spTree>
    <p:extLst>
      <p:ext uri="{BB962C8B-B14F-4D97-AF65-F5344CB8AC3E}">
        <p14:creationId xmlns:p14="http://schemas.microsoft.com/office/powerpoint/2010/main" val="1107477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47DB7D-F4D5-4275-9C84-55B17863717F}" type="datetimeFigureOut">
              <a:rPr lang="en-US" smtClean="0"/>
              <a:t>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6B4A89-FA25-4B7B-82B2-ECFEA96022EA}" type="slidenum">
              <a:rPr lang="en-US" smtClean="0"/>
              <a:t>‹#›</a:t>
            </a:fld>
            <a:endParaRPr lang="en-US"/>
          </a:p>
        </p:txBody>
      </p:sp>
    </p:spTree>
    <p:extLst>
      <p:ext uri="{BB962C8B-B14F-4D97-AF65-F5344CB8AC3E}">
        <p14:creationId xmlns:p14="http://schemas.microsoft.com/office/powerpoint/2010/main" val="3296981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47DB7D-F4D5-4275-9C84-55B17863717F}" type="datetimeFigureOut">
              <a:rPr lang="en-US" smtClean="0"/>
              <a:t>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6B4A89-FA25-4B7B-82B2-ECFEA96022EA}" type="slidenum">
              <a:rPr lang="en-US" smtClean="0"/>
              <a:t>‹#›</a:t>
            </a:fld>
            <a:endParaRPr lang="en-US"/>
          </a:p>
        </p:txBody>
      </p:sp>
    </p:spTree>
    <p:extLst>
      <p:ext uri="{BB962C8B-B14F-4D97-AF65-F5344CB8AC3E}">
        <p14:creationId xmlns:p14="http://schemas.microsoft.com/office/powerpoint/2010/main" val="2537598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47DB7D-F4D5-4275-9C84-55B17863717F}" type="datetimeFigureOut">
              <a:rPr lang="en-US" smtClean="0"/>
              <a:t>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6B4A89-FA25-4B7B-82B2-ECFEA96022EA}" type="slidenum">
              <a:rPr lang="en-US" smtClean="0"/>
              <a:t>‹#›</a:t>
            </a:fld>
            <a:endParaRPr lang="en-US"/>
          </a:p>
        </p:txBody>
      </p:sp>
    </p:spTree>
    <p:extLst>
      <p:ext uri="{BB962C8B-B14F-4D97-AF65-F5344CB8AC3E}">
        <p14:creationId xmlns:p14="http://schemas.microsoft.com/office/powerpoint/2010/main" val="2231935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47DB7D-F4D5-4275-9C84-55B17863717F}"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6B4A89-FA25-4B7B-82B2-ECFEA96022EA}" type="slidenum">
              <a:rPr lang="en-US" smtClean="0"/>
              <a:t>‹#›</a:t>
            </a:fld>
            <a:endParaRPr lang="en-US"/>
          </a:p>
        </p:txBody>
      </p:sp>
    </p:spTree>
    <p:extLst>
      <p:ext uri="{BB962C8B-B14F-4D97-AF65-F5344CB8AC3E}">
        <p14:creationId xmlns:p14="http://schemas.microsoft.com/office/powerpoint/2010/main" val="148836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47DB7D-F4D5-4275-9C84-55B17863717F}"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6B4A89-FA25-4B7B-82B2-ECFEA96022EA}" type="slidenum">
              <a:rPr lang="en-US" smtClean="0"/>
              <a:t>‹#›</a:t>
            </a:fld>
            <a:endParaRPr lang="en-US"/>
          </a:p>
        </p:txBody>
      </p:sp>
    </p:spTree>
    <p:extLst>
      <p:ext uri="{BB962C8B-B14F-4D97-AF65-F5344CB8AC3E}">
        <p14:creationId xmlns:p14="http://schemas.microsoft.com/office/powerpoint/2010/main" val="3391395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47DB7D-F4D5-4275-9C84-55B17863717F}" type="datetimeFigureOut">
              <a:rPr lang="en-US" smtClean="0"/>
              <a:t>2/16/2021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a:solidFill>
                  <a:schemeClr val="tx1">
                    <a:tint val="75000"/>
                  </a:schemeClr>
                </a:solidFill>
              </a:defRPr>
            </a:lvl1pPr>
          </a:lstStyle>
          <a:p>
            <a:r>
              <a:rPr lang="en-US" dirty="0" smtClean="0"/>
              <a:t>Asian and Middle Eastern Division </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6B4A89-FA25-4B7B-82B2-ECFEA96022EA}" type="slidenum">
              <a:rPr lang="en-US" smtClean="0"/>
              <a:t>‹#›</a:t>
            </a:fld>
            <a:endParaRPr lang="en-US"/>
          </a:p>
        </p:txBody>
      </p:sp>
      <p:pic>
        <p:nvPicPr>
          <p:cNvPr id="7" name="Picture 6"/>
          <p:cNvPicPr>
            <a:picLocks noChangeAspect="1"/>
          </p:cNvPicPr>
          <p:nvPr userDrawn="1"/>
        </p:nvPicPr>
        <p:blipFill>
          <a:blip r:embed="rId13"/>
          <a:stretch>
            <a:fillRect/>
          </a:stretch>
        </p:blipFill>
        <p:spPr>
          <a:xfrm>
            <a:off x="281143" y="5905658"/>
            <a:ext cx="2485714" cy="723810"/>
          </a:xfrm>
          <a:prstGeom prst="rect">
            <a:avLst/>
          </a:prstGeom>
        </p:spPr>
      </p:pic>
      <p:sp>
        <p:nvSpPr>
          <p:cNvPr id="8" name="Rectangle 18"/>
          <p:cNvSpPr>
            <a:spLocks noChangeArrowheads="1"/>
          </p:cNvSpPr>
          <p:nvPr userDrawn="1"/>
        </p:nvSpPr>
        <p:spPr bwMode="auto">
          <a:xfrm>
            <a:off x="508000" y="381000"/>
            <a:ext cx="11176000" cy="76200"/>
          </a:xfrm>
          <a:prstGeom prst="rect">
            <a:avLst/>
          </a:prstGeom>
          <a:solidFill>
            <a:schemeClr val="tx1"/>
          </a:solidFill>
          <a:ln>
            <a:noFill/>
          </a:ln>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dirty="0"/>
          </a:p>
        </p:txBody>
      </p:sp>
    </p:spTree>
    <p:extLst>
      <p:ext uri="{BB962C8B-B14F-4D97-AF65-F5344CB8AC3E}">
        <p14:creationId xmlns:p14="http://schemas.microsoft.com/office/powerpoint/2010/main" val="1105287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Pandemic Project: Undifferentiated Name Authority Records Containing Non-Latin Script Reference(s)</a:t>
            </a:r>
            <a:endParaRPr lang="en-US" sz="4800" dirty="0"/>
          </a:p>
        </p:txBody>
      </p:sp>
      <p:sp>
        <p:nvSpPr>
          <p:cNvPr id="3" name="Subtitle 2"/>
          <p:cNvSpPr>
            <a:spLocks noGrp="1"/>
          </p:cNvSpPr>
          <p:nvPr>
            <p:ph type="subTitle" idx="1"/>
          </p:nvPr>
        </p:nvSpPr>
        <p:spPr>
          <a:xfrm>
            <a:off x="1523999" y="3746090"/>
            <a:ext cx="9330813" cy="1855840"/>
          </a:xfrm>
        </p:spPr>
        <p:txBody>
          <a:bodyPr>
            <a:normAutofit fontScale="70000" lnSpcReduction="20000"/>
          </a:bodyPr>
          <a:lstStyle/>
          <a:p>
            <a:r>
              <a:rPr lang="en-US" dirty="0"/>
              <a:t>Authority Control Interest Group lightning round and </a:t>
            </a:r>
            <a:r>
              <a:rPr lang="en-US" dirty="0" smtClean="0"/>
              <a:t>discussion</a:t>
            </a:r>
          </a:p>
          <a:p>
            <a:r>
              <a:rPr lang="en-US" dirty="0" smtClean="0"/>
              <a:t>February 16, 2021</a:t>
            </a:r>
          </a:p>
          <a:p>
            <a:endParaRPr lang="en-US" dirty="0"/>
          </a:p>
          <a:p>
            <a:r>
              <a:rPr lang="en-US" dirty="0" smtClean="0"/>
              <a:t>Jessalyn Zoom</a:t>
            </a:r>
          </a:p>
          <a:p>
            <a:r>
              <a:rPr lang="en-US" dirty="0" smtClean="0"/>
              <a:t>Asian and Middle Eastern Division</a:t>
            </a:r>
          </a:p>
          <a:p>
            <a:r>
              <a:rPr lang="en-US" dirty="0" smtClean="0"/>
              <a:t>Acquisitions and Bibliographic Access Directorate</a:t>
            </a:r>
            <a:endParaRPr lang="en-US" dirty="0"/>
          </a:p>
        </p:txBody>
      </p:sp>
    </p:spTree>
    <p:extLst>
      <p:ext uri="{BB962C8B-B14F-4D97-AF65-F5344CB8AC3E}">
        <p14:creationId xmlns:p14="http://schemas.microsoft.com/office/powerpoint/2010/main" val="877554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the Project Come About? </a:t>
            </a:r>
            <a:endParaRPr lang="en-US" dirty="0"/>
          </a:p>
        </p:txBody>
      </p:sp>
      <p:sp>
        <p:nvSpPr>
          <p:cNvPr id="3" name="Content Placeholder 2"/>
          <p:cNvSpPr>
            <a:spLocks noGrp="1"/>
          </p:cNvSpPr>
          <p:nvPr>
            <p:ph idx="1"/>
          </p:nvPr>
        </p:nvSpPr>
        <p:spPr/>
        <p:txBody>
          <a:bodyPr/>
          <a:lstStyle/>
          <a:p>
            <a:r>
              <a:rPr lang="en-US" dirty="0" smtClean="0"/>
              <a:t>Timeline - Urgency</a:t>
            </a:r>
          </a:p>
          <a:p>
            <a:r>
              <a:rPr lang="en-US" dirty="0" smtClean="0"/>
              <a:t>Project scope – Non-Latin cataloging staff</a:t>
            </a:r>
          </a:p>
          <a:p>
            <a:r>
              <a:rPr lang="en-US" dirty="0" smtClean="0"/>
              <a:t>ILS Office</a:t>
            </a:r>
          </a:p>
          <a:p>
            <a:r>
              <a:rPr lang="en-US" dirty="0" smtClean="0"/>
              <a:t>Key role of Automation Coordinator</a:t>
            </a:r>
          </a:p>
        </p:txBody>
      </p:sp>
    </p:spTree>
    <p:extLst>
      <p:ext uri="{BB962C8B-B14F-4D97-AF65-F5344CB8AC3E}">
        <p14:creationId xmlns:p14="http://schemas.microsoft.com/office/powerpoint/2010/main" val="3169201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the Project</a:t>
            </a:r>
            <a:endParaRPr lang="en-US" dirty="0"/>
          </a:p>
        </p:txBody>
      </p:sp>
      <p:sp>
        <p:nvSpPr>
          <p:cNvPr id="3" name="Hexagon 2"/>
          <p:cNvSpPr/>
          <p:nvPr/>
        </p:nvSpPr>
        <p:spPr>
          <a:xfrm>
            <a:off x="1493817" y="2054017"/>
            <a:ext cx="1881249" cy="1211283"/>
          </a:xfrm>
          <a:prstGeom prst="hexagon">
            <a:avLst/>
          </a:prstGeom>
          <a:solidFill>
            <a:schemeClr val="accent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Load LCCNS</a:t>
            </a:r>
            <a:endParaRPr lang="en-US" sz="2000" b="1" dirty="0"/>
          </a:p>
        </p:txBody>
      </p:sp>
      <p:grpSp>
        <p:nvGrpSpPr>
          <p:cNvPr id="5" name="Group 4"/>
          <p:cNvGrpSpPr/>
          <p:nvPr/>
        </p:nvGrpSpPr>
        <p:grpSpPr>
          <a:xfrm>
            <a:off x="2119455" y="3156852"/>
            <a:ext cx="1618497" cy="633600"/>
            <a:chOff x="0" y="0"/>
            <a:chExt cx="1376526" cy="633600"/>
          </a:xfrm>
        </p:grpSpPr>
        <p:sp>
          <p:nvSpPr>
            <p:cNvPr id="6" name="Rounded Rectangle 5"/>
            <p:cNvSpPr/>
            <p:nvPr/>
          </p:nvSpPr>
          <p:spPr>
            <a:xfrm>
              <a:off x="0" y="0"/>
              <a:ext cx="1376526" cy="633600"/>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 name="Rounded Rectangle 4"/>
            <p:cNvSpPr txBox="1"/>
            <p:nvPr/>
          </p:nvSpPr>
          <p:spPr>
            <a:xfrm>
              <a:off x="18558" y="18558"/>
              <a:ext cx="1339410" cy="596484"/>
            </a:xfrm>
            <a:prstGeom prst="rect">
              <a:avLst/>
            </a:prstGeom>
            <a:solidFill>
              <a:srgbClr val="C4E59F"/>
            </a:solidFill>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US" b="1" kern="1200" dirty="0" smtClean="0"/>
                <a:t>50,000 NARs</a:t>
              </a:r>
              <a:endParaRPr lang="en-US" b="1" kern="1200" dirty="0"/>
            </a:p>
            <a:p>
              <a:pPr marL="57150" lvl="1" indent="-57150" algn="l" defTabSz="488950">
                <a:lnSpc>
                  <a:spcPct val="90000"/>
                </a:lnSpc>
                <a:spcBef>
                  <a:spcPct val="0"/>
                </a:spcBef>
                <a:spcAft>
                  <a:spcPct val="15000"/>
                </a:spcAft>
                <a:buChar char="••"/>
              </a:pPr>
              <a:r>
                <a:rPr lang="en-US" b="1" kern="1200" dirty="0" smtClean="0"/>
                <a:t>008/32 =b</a:t>
              </a:r>
              <a:endParaRPr lang="en-US" b="1" kern="1200" dirty="0"/>
            </a:p>
          </p:txBody>
        </p:sp>
      </p:grpSp>
      <p:grpSp>
        <p:nvGrpSpPr>
          <p:cNvPr id="8" name="Group 7"/>
          <p:cNvGrpSpPr/>
          <p:nvPr/>
        </p:nvGrpSpPr>
        <p:grpSpPr>
          <a:xfrm>
            <a:off x="3847090" y="2301502"/>
            <a:ext cx="855537" cy="727770"/>
            <a:chOff x="1591304" y="1687511"/>
            <a:chExt cx="442394" cy="342715"/>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grpSpPr>
        <p:sp>
          <p:nvSpPr>
            <p:cNvPr id="9" name="Right Arrow 8"/>
            <p:cNvSpPr/>
            <p:nvPr/>
          </p:nvSpPr>
          <p:spPr>
            <a:xfrm>
              <a:off x="1591304" y="1687511"/>
              <a:ext cx="442394" cy="342715"/>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0" name="Right Arrow 4"/>
            <p:cNvSpPr txBox="1"/>
            <p:nvPr/>
          </p:nvSpPr>
          <p:spPr>
            <a:xfrm>
              <a:off x="1591304" y="1756054"/>
              <a:ext cx="339580" cy="20562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p:txBody>
        </p:sp>
      </p:grpSp>
      <p:sp>
        <p:nvSpPr>
          <p:cNvPr id="11" name="Hexagon 10"/>
          <p:cNvSpPr/>
          <p:nvPr/>
        </p:nvSpPr>
        <p:spPr>
          <a:xfrm>
            <a:off x="5072496" y="2054017"/>
            <a:ext cx="1881249" cy="1211283"/>
          </a:xfrm>
          <a:prstGeom prst="hexagon">
            <a:avLst/>
          </a:prstGeom>
          <a:solidFill>
            <a:schemeClr val="accent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Query</a:t>
            </a:r>
            <a:endParaRPr lang="en-US" sz="2000" b="1" dirty="0"/>
          </a:p>
        </p:txBody>
      </p:sp>
      <p:sp>
        <p:nvSpPr>
          <p:cNvPr id="12" name="Rounded Rectangle 4"/>
          <p:cNvSpPr txBox="1"/>
          <p:nvPr/>
        </p:nvSpPr>
        <p:spPr>
          <a:xfrm>
            <a:off x="4044344" y="3492210"/>
            <a:ext cx="1574857" cy="59648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8232" tIns="78232" rIns="78232" bIns="78232" numCol="1" spcCol="1270" anchor="t" anchorCtr="0">
            <a:noAutofit/>
          </a:bodyPr>
          <a:lstStyle/>
          <a:p>
            <a:pPr lvl="0"/>
            <a:endParaRPr lang="en-US" b="1" dirty="0"/>
          </a:p>
        </p:txBody>
      </p:sp>
      <p:sp>
        <p:nvSpPr>
          <p:cNvPr id="15" name="Rounded Rectangle 4"/>
          <p:cNvSpPr txBox="1"/>
          <p:nvPr/>
        </p:nvSpPr>
        <p:spPr>
          <a:xfrm>
            <a:off x="4044344" y="3492210"/>
            <a:ext cx="1574857" cy="59648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8232" tIns="78232" rIns="78232" bIns="78232" numCol="1" spcCol="1270" anchor="t" anchorCtr="0">
            <a:noAutofit/>
          </a:bodyPr>
          <a:lstStyle/>
          <a:p>
            <a:pPr lvl="0"/>
            <a:endParaRPr lang="en-US" b="1" dirty="0"/>
          </a:p>
        </p:txBody>
      </p:sp>
      <p:sp>
        <p:nvSpPr>
          <p:cNvPr id="18" name="Rounded Rectangle 17"/>
          <p:cNvSpPr/>
          <p:nvPr/>
        </p:nvSpPr>
        <p:spPr>
          <a:xfrm>
            <a:off x="5673480" y="3159383"/>
            <a:ext cx="1618497" cy="633600"/>
          </a:xfrm>
          <a:prstGeom prst="roundRect">
            <a:avLst>
              <a:gd name="adj" fmla="val 10000"/>
            </a:avLst>
          </a:prstGeom>
          <a:solidFill>
            <a:srgbClr val="C4E59F">
              <a:alpha val="89804"/>
            </a:srgbClr>
          </a:solid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b="1" dirty="0" smtClean="0"/>
              <a:t>Voyager tables NARs to bibs</a:t>
            </a:r>
            <a:endParaRPr lang="en-US" b="1" dirty="0"/>
          </a:p>
        </p:txBody>
      </p:sp>
      <p:sp>
        <p:nvSpPr>
          <p:cNvPr id="20" name="Hexagon 19"/>
          <p:cNvSpPr/>
          <p:nvPr/>
        </p:nvSpPr>
        <p:spPr>
          <a:xfrm>
            <a:off x="8651175" y="2024536"/>
            <a:ext cx="1881249" cy="1211283"/>
          </a:xfrm>
          <a:prstGeom prst="hexagon">
            <a:avLst/>
          </a:prstGeom>
          <a:solidFill>
            <a:schemeClr val="accent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Retrieve</a:t>
            </a:r>
            <a:endParaRPr lang="en-US" sz="2000" b="1" dirty="0"/>
          </a:p>
        </p:txBody>
      </p:sp>
      <p:sp>
        <p:nvSpPr>
          <p:cNvPr id="21" name="Hexagon 20"/>
          <p:cNvSpPr/>
          <p:nvPr/>
        </p:nvSpPr>
        <p:spPr>
          <a:xfrm>
            <a:off x="3737952" y="4376647"/>
            <a:ext cx="1881249" cy="1211283"/>
          </a:xfrm>
          <a:prstGeom prst="hexagon">
            <a:avLst/>
          </a:prstGeom>
          <a:solidFill>
            <a:schemeClr val="accent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Add up</a:t>
            </a:r>
            <a:endParaRPr lang="en-US" sz="2000" b="1" dirty="0"/>
          </a:p>
        </p:txBody>
      </p:sp>
      <p:sp>
        <p:nvSpPr>
          <p:cNvPr id="22" name="Hexagon 21"/>
          <p:cNvSpPr/>
          <p:nvPr/>
        </p:nvSpPr>
        <p:spPr>
          <a:xfrm>
            <a:off x="7445348" y="4361627"/>
            <a:ext cx="1881249" cy="1211283"/>
          </a:xfrm>
          <a:prstGeom prst="hexagon">
            <a:avLst/>
          </a:prstGeom>
          <a:solidFill>
            <a:schemeClr val="accent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Group the NAR under</a:t>
            </a:r>
            <a:endParaRPr lang="en-US" sz="2000" b="1" dirty="0"/>
          </a:p>
        </p:txBody>
      </p:sp>
      <p:sp>
        <p:nvSpPr>
          <p:cNvPr id="24" name="Rounded Rectangle 23"/>
          <p:cNvSpPr/>
          <p:nvPr/>
        </p:nvSpPr>
        <p:spPr>
          <a:xfrm>
            <a:off x="9380333" y="3165123"/>
            <a:ext cx="1973467" cy="625329"/>
          </a:xfrm>
          <a:prstGeom prst="roundRect">
            <a:avLst>
              <a:gd name="adj" fmla="val 10000"/>
            </a:avLst>
          </a:prstGeom>
          <a:solidFill>
            <a:srgbClr val="C4E59F"/>
          </a:solid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b="1" dirty="0" smtClean="0"/>
              <a:t>All bib records linked to one NAR</a:t>
            </a:r>
            <a:endParaRPr lang="en-US" b="1" dirty="0"/>
          </a:p>
        </p:txBody>
      </p:sp>
      <p:grpSp>
        <p:nvGrpSpPr>
          <p:cNvPr id="26" name="Group 25"/>
          <p:cNvGrpSpPr/>
          <p:nvPr/>
        </p:nvGrpSpPr>
        <p:grpSpPr>
          <a:xfrm>
            <a:off x="8602784" y="5487568"/>
            <a:ext cx="1618497" cy="633600"/>
            <a:chOff x="0" y="0"/>
            <a:chExt cx="1376526" cy="633600"/>
          </a:xfrm>
          <a:solidFill>
            <a:srgbClr val="C4E59F"/>
          </a:solidFill>
        </p:grpSpPr>
        <p:sp>
          <p:nvSpPr>
            <p:cNvPr id="27" name="Rounded Rectangle 26"/>
            <p:cNvSpPr/>
            <p:nvPr/>
          </p:nvSpPr>
          <p:spPr>
            <a:xfrm>
              <a:off x="0" y="0"/>
              <a:ext cx="1376526" cy="633600"/>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Rounded Rectangle 4"/>
            <p:cNvSpPr txBox="1"/>
            <p:nvPr/>
          </p:nvSpPr>
          <p:spPr>
            <a:xfrm>
              <a:off x="18558" y="18558"/>
              <a:ext cx="1339410" cy="596484"/>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8232" tIns="78232" rIns="78232" bIns="78232" numCol="1" spcCol="1270" anchor="t" anchorCtr="0">
              <a:noAutofit/>
            </a:bodyPr>
            <a:lstStyle/>
            <a:p>
              <a:pPr lvl="0"/>
              <a:r>
                <a:rPr lang="en-US" b="1" dirty="0" smtClean="0"/>
                <a:t>List for Korean language</a:t>
              </a:r>
              <a:endParaRPr lang="en-US" b="1" dirty="0"/>
            </a:p>
          </p:txBody>
        </p:sp>
      </p:grpSp>
      <p:sp>
        <p:nvSpPr>
          <p:cNvPr id="30" name="Rounded Rectangle 29"/>
          <p:cNvSpPr/>
          <p:nvPr/>
        </p:nvSpPr>
        <p:spPr>
          <a:xfrm>
            <a:off x="4456146" y="5530371"/>
            <a:ext cx="1778400" cy="633600"/>
          </a:xfrm>
          <a:prstGeom prst="roundRect">
            <a:avLst>
              <a:gd name="adj" fmla="val 10000"/>
            </a:avLst>
          </a:prstGeom>
          <a:solidFill>
            <a:srgbClr val="C4E59F">
              <a:alpha val="89804"/>
            </a:srgbClr>
          </a:solid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b="1" dirty="0" smtClean="0"/>
              <a:t>7 bibs in Korean</a:t>
            </a:r>
          </a:p>
          <a:p>
            <a:r>
              <a:rPr lang="en-US" b="1" dirty="0" smtClean="0"/>
              <a:t>3 bibs in English</a:t>
            </a:r>
            <a:endParaRPr lang="en-US" b="1" dirty="0"/>
          </a:p>
        </p:txBody>
      </p:sp>
      <p:grpSp>
        <p:nvGrpSpPr>
          <p:cNvPr id="37" name="Group 36"/>
          <p:cNvGrpSpPr/>
          <p:nvPr/>
        </p:nvGrpSpPr>
        <p:grpSpPr>
          <a:xfrm>
            <a:off x="6135096" y="4603383"/>
            <a:ext cx="855537" cy="727770"/>
            <a:chOff x="1591304" y="1687511"/>
            <a:chExt cx="442394" cy="342715"/>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grpSpPr>
        <p:sp>
          <p:nvSpPr>
            <p:cNvPr id="38" name="Right Arrow 37"/>
            <p:cNvSpPr/>
            <p:nvPr/>
          </p:nvSpPr>
          <p:spPr>
            <a:xfrm>
              <a:off x="1591304" y="1687511"/>
              <a:ext cx="442394" cy="342715"/>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9" name="Right Arrow 4"/>
            <p:cNvSpPr txBox="1"/>
            <p:nvPr/>
          </p:nvSpPr>
          <p:spPr>
            <a:xfrm>
              <a:off x="1591304" y="1756054"/>
              <a:ext cx="339580" cy="20562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p:txBody>
        </p:sp>
      </p:grpSp>
      <p:grpSp>
        <p:nvGrpSpPr>
          <p:cNvPr id="40" name="Group 39"/>
          <p:cNvGrpSpPr/>
          <p:nvPr/>
        </p:nvGrpSpPr>
        <p:grpSpPr>
          <a:xfrm>
            <a:off x="2535650" y="4618403"/>
            <a:ext cx="855537" cy="727770"/>
            <a:chOff x="1591304" y="1687511"/>
            <a:chExt cx="442394" cy="342715"/>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grpSpPr>
        <p:sp>
          <p:nvSpPr>
            <p:cNvPr id="41" name="Right Arrow 40"/>
            <p:cNvSpPr/>
            <p:nvPr/>
          </p:nvSpPr>
          <p:spPr>
            <a:xfrm>
              <a:off x="1591304" y="1687511"/>
              <a:ext cx="442394" cy="342715"/>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2" name="Right Arrow 4"/>
            <p:cNvSpPr txBox="1"/>
            <p:nvPr/>
          </p:nvSpPr>
          <p:spPr>
            <a:xfrm>
              <a:off x="1591304" y="1756054"/>
              <a:ext cx="339580" cy="20562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p:txBody>
        </p:sp>
      </p:grpSp>
      <p:grpSp>
        <p:nvGrpSpPr>
          <p:cNvPr id="43" name="Group 42"/>
          <p:cNvGrpSpPr/>
          <p:nvPr/>
        </p:nvGrpSpPr>
        <p:grpSpPr>
          <a:xfrm>
            <a:off x="7530436" y="2308348"/>
            <a:ext cx="855537" cy="727770"/>
            <a:chOff x="1591304" y="1687511"/>
            <a:chExt cx="442394" cy="342715"/>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grpSpPr>
        <p:sp>
          <p:nvSpPr>
            <p:cNvPr id="44" name="Right Arrow 43"/>
            <p:cNvSpPr/>
            <p:nvPr/>
          </p:nvSpPr>
          <p:spPr>
            <a:xfrm>
              <a:off x="1591304" y="1687511"/>
              <a:ext cx="442394" cy="342715"/>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5" name="Right Arrow 4"/>
            <p:cNvSpPr txBox="1"/>
            <p:nvPr/>
          </p:nvSpPr>
          <p:spPr>
            <a:xfrm>
              <a:off x="1591304" y="1756054"/>
              <a:ext cx="339580" cy="20562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p:txBody>
        </p:sp>
      </p:grpSp>
    </p:spTree>
    <p:extLst>
      <p:ext uri="{BB962C8B-B14F-4D97-AF65-F5344CB8AC3E}">
        <p14:creationId xmlns:p14="http://schemas.microsoft.com/office/powerpoint/2010/main" val="2540702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Report</a:t>
            </a:r>
            <a:endParaRPr lang="en-US" dirty="0"/>
          </a:p>
        </p:txBody>
      </p:sp>
      <p:sp>
        <p:nvSpPr>
          <p:cNvPr id="3" name="Content Placeholder 2"/>
          <p:cNvSpPr>
            <a:spLocks noGrp="1"/>
          </p:cNvSpPr>
          <p:nvPr>
            <p:ph idx="1"/>
          </p:nvPr>
        </p:nvSpPr>
        <p:spPr/>
        <p:txBody>
          <a:bodyPr/>
          <a:lstStyle/>
          <a:p>
            <a:r>
              <a:rPr lang="en-US" dirty="0"/>
              <a:t>Arabic, CJK, Hebrew, Persian, Russian, Spanish, </a:t>
            </a:r>
            <a:r>
              <a:rPr lang="en-US"/>
              <a:t>Yiddish </a:t>
            </a:r>
            <a:r>
              <a:rPr lang="en-US" smtClean="0"/>
              <a:t>lists</a:t>
            </a:r>
          </a:p>
          <a:p>
            <a:r>
              <a:rPr lang="en-US" smtClean="0"/>
              <a:t>Long </a:t>
            </a:r>
            <a:r>
              <a:rPr lang="en-US" dirty="0" smtClean="0"/>
              <a:t>term goal</a:t>
            </a:r>
            <a:endParaRPr lang="en-US" dirty="0"/>
          </a:p>
        </p:txBody>
      </p:sp>
    </p:spTree>
    <p:extLst>
      <p:ext uri="{BB962C8B-B14F-4D97-AF65-F5344CB8AC3E}">
        <p14:creationId xmlns:p14="http://schemas.microsoft.com/office/powerpoint/2010/main" val="667778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CB9A875-EA73-44A9-826A-8962AB2654B4}" vid="{2DE1C138-2856-4566-B7DF-F55D42B54D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Template>
  <TotalTime>552</TotalTime>
  <Words>586</Words>
  <Application>Microsoft Office PowerPoint</Application>
  <PresentationFormat>Widescreen</PresentationFormat>
  <Paragraphs>44</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ＭＳ Ｐゴシック</vt:lpstr>
      <vt:lpstr>Arial</vt:lpstr>
      <vt:lpstr>Calibri</vt:lpstr>
      <vt:lpstr>Office Theme</vt:lpstr>
      <vt:lpstr>Pandemic Project: Undifferentiated Name Authority Records Containing Non-Latin Script Reference(s)</vt:lpstr>
      <vt:lpstr>How Did the Project Come About? </vt:lpstr>
      <vt:lpstr>Preparing the Project</vt:lpstr>
      <vt:lpstr>Progress Report</vt:lpstr>
    </vt:vector>
  </TitlesOfParts>
  <Company>The Library of Congress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Jessalyn Zoom</dc:creator>
  <cp:lastModifiedBy>Jessalyn Zoom</cp:lastModifiedBy>
  <cp:revision>28</cp:revision>
  <dcterms:created xsi:type="dcterms:W3CDTF">2021-02-13T21:28:47Z</dcterms:created>
  <dcterms:modified xsi:type="dcterms:W3CDTF">2021-02-16T22:18:09Z</dcterms:modified>
</cp:coreProperties>
</file>