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Hello and welcome. My name is Colin Bitter and I am the part time Music Cataloger and Repository Librarian at The College of New Jersey. Today I am here with my colleague Yuji Tosaka, the Cataloging and Metadata Librarian. We conducted a survey on LCGFT use this past summer and are here to share select findings.</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4b9497bccd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4b9497bccd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addition to displaying pre-existing headings, we wanted to find out if LCGFT was being applied in new records. 80% of 469 respondents are adding LCGFTs in original cataloging.</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4b9497bccd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4b9497bccd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Looking at </a:t>
            </a:r>
            <a:r>
              <a:rPr lang="en"/>
              <a:t>responses</a:t>
            </a:r>
            <a:r>
              <a:rPr lang="en"/>
              <a:t> to the previous question by institution, a greater percentage of public libraries are are using LCGFTs in original cataloging. This makes sense given the type of materials collected by public libraries and their historic application of subject headings. For example, in Subject heading manual H 1790, we see special provisions for increased subject access to fiction, some of which are aimed at the ‘average public library user.’ Given the vast amounts of fiction and literature that public libraries collect (to say nothing of motion pictures and sound recordings), increased rates of LCGFT application seems to make sense here.</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4b9497bccd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4b9497bccd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And looking at original cataloging by PCC status, not </a:t>
            </a:r>
            <a:r>
              <a:rPr lang="en"/>
              <a:t>surprisingly</a:t>
            </a:r>
            <a:r>
              <a:rPr lang="en"/>
              <a:t> more PCC libraries are applying LCGFTs, likely due to increased access to training, documentation, and time to learn the vocabulary.</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4b9497bccd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4b9497bccd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Showing similar results to the question regarding the reasons for displaying LCGFTs locally, it appears the primary reasons for LCGFT adoption in original cataloging have to do with LCGFT’s ability to describe non-topical attributes, and the vocabulary’s ability to support filtering of results and faceted searching. Somewhat surprisingly, only 9% of respondents said they used LCGFT because it is easier to apply. Looking at this, it may have been more effective to have a specific question inquiring about the ease of applying the vocabulary, because this answer doesn’t necessarily show that it is more difficult to apply than another subject index, such as LCSH; it could simply mean that ease of term application is not of significant importance to respondents.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4b9497bccd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4b9497bccd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were also interested in LCGFT application between the different areas of the vocabulary. In looking at copy cataloging, we see high numbers for motion pictures, television programs, sound recordings, literature, and music.</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4b9497bccd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4b9497bccd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Looking at the same question by original cataloging, we see a slightly more even distribution, though there is still clear domination in the same five areas.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4b9497bccd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4b9497bccd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Has LCGFT overtaken LCSH? From the results of our survey, it is a clear ‘no.’ Over 90% of respondents are not abandoning LCSH in favor of LCGFT. This being said, a small number of respondents are doing so for literature, motion pictures, television programs, and others. [pause]</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4b9497bccd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4b9497bccd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Finding the reasons for delay in LCGFT implementation was also crucial to answering our original research questions. Popular responses include LCSH’s adequacy, issues with duplication between LCSH and LCGFT, and that LCGFTs are not indexed in some ILSs. Some other free-text responses included that not enough pre-existing catalog records contain the headings, and that LCGFT is a low priority compared with other cataloging projects.</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4b9497bccd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4b9497bccd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23 respondents said that do not intend on implementing LCGFT in copy cataloging. Here 70% of respondents said there is no demonstrated benefit to using LCGFT. Again, the adequacy of LCSH and indexing issues with LCGFT were also amongst top answers. In looking at free-text responses, one respondent pointed out that they use local-genre terms instead of LCGFT. Another respondent said Sears was preferred to LCGFT at their shop.</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g33bf4f567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33bf4f567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were also curious about display issues. While only a small portion of respondents reported local display issues, their free-text responses illuminate some of the difficulties in integrating 6xx headings from a variety of sources in modern discovery systems as seen on the following slide.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33bf4f5674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33bf4f5674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Starting in the library field as a music cataloger some years ago I have always been excited about LCGFT. It has clear benefits for music resources, but what about others? Having seen rising rates of LCGFT use in OCLC over the past few years, I was curious about what others thought about the vocabulary. We intended to answer the following questions in conducting our survey. To what extent has LCGFT been adopted by the cataloging community? Why do catalogers use LCGFT headings? What is the prevalence of LCGFT use by format? What types of institutions are using LCGFT in bib records? And how does LCGFT application relate to LCSH?</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33bf4f5674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33bf4f567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bullets on this slide represent display issues common to a number of </a:t>
            </a:r>
            <a:r>
              <a:rPr lang="en"/>
              <a:t>respondents</a:t>
            </a:r>
            <a:r>
              <a:rPr lang="en"/>
              <a:t>. Here we see problems with distinguishing between LCSH and LCGFT, problems in suppressing $2, indexing issues, and inconsistency between faceting and bib-record display. Many respondents expressed dismay with vendors and the desire for more communication in order to rectify some of these issues and others. [pause]</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4b9497bccd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4b9497bccd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can conclude from this data that adoption of LCGFT is high, in both copy and original cataloging. Additionally, LCGFT’s ability to describe non-topical attributes of resources has given catalogers alternatives to providing subject access to appropriate resources. This being said, many who do not currently use LCGFT are still unsure of whether or not they will implement the vocabulary locally. We also found that certain areas, such as music and motion pictures, have been adopted at higher rates, perhaps do the prevalence or nature of the resources. Or, perhaps certain cataloging communities have been quicker to adopt the vocabulary.</a:t>
            </a:r>
            <a:endParaRPr/>
          </a:p>
          <a:p>
            <a:pPr indent="0" lvl="0" marL="0" rtl="0" algn="l">
              <a:spcBef>
                <a:spcPts val="0"/>
              </a:spcBef>
              <a:spcAft>
                <a:spcPts val="0"/>
              </a:spcAft>
              <a:buNone/>
            </a:pPr>
            <a:r>
              <a:rPr lang="en"/>
              <a:t>We also saw that only a small minority of respondents have abandoned LCSH altogether in favor of LCGFT for certain resources. Lastly, some shops still have display issues to rectify before the vocabulary can be fully integrated into discovery.</a:t>
            </a:r>
            <a:endParaRPr/>
          </a:p>
          <a:p>
            <a:pPr indent="0" lvl="0" marL="0" rtl="0" algn="l">
              <a:spcBef>
                <a:spcPts val="0"/>
              </a:spcBef>
              <a:spcAft>
                <a:spcPts val="0"/>
              </a:spcAft>
              <a:buNone/>
            </a:pPr>
            <a:r>
              <a:rPr lang="en"/>
              <a:t>It should be noted that this was only a small subset of our survey. We plan to issue a much more comprehensive analysis of our data in the near future. Thank you.</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4b9497bccd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b9497bccd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Using Qualtrics, we developed a 45-question survey in the summer of 2018. The survey was distributed on major listservs, such as AUTOCAT and PCCLIST, and was kept open for five weeks. We received over 500 responses and the majority of respondents finished the survey. Not all respondents were given every question--that is, flow of the survey depended upon users responses. For example, if a user said they did not plan on implementing LCGFT in original cataloging, they were asked about reasons why they had no intention of doing so, but they would not be asked about types of materials they apply LCGFTs for in original cataloging.</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4b9497bccd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4b9497bccd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terms of respondents’ institutional profile, as expected academic libraries were over-represented. This is likely due to the fact that new cataloging initiatives are spearheaded in academic libraries. This being said, public libraries came in as a strong second. We also had minor representation from school libraries, special libraries, museums, and archives.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4b9497bccd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4b9497bccd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were also interested in PCC status. Over half of respondents did not participate in any PCC program. We used these institutional characteristics to garner more sophisticated results from the survey--for example, we could examine rates of LCGFT adoption against NACO participation.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4b9497bccd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4b9497bccd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Moving on to the meat of the survey, we would like to share some select highlights with you today.</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4b9497bccd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4b9497bccd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of our primary areas of interest is what is being done with LCGFTs that already exist. Are institutions displaying these headings? Clearly, there is a move toward keeping LCGFTs in records and displaying them locally as over 87% are doing so. 7% delete headings and 6% retain headings but do not display locally.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4b9497bccd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4b9497bccd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those responding yes to the previous question, we wanted to know why they retain and display LCGFTs. Respondents definitely showed interest in describing ‘is-ness’ rather than ‘aboutness’--so LCGFT has done well in attacking non-topical attributes. Additionally, the majority of respondents thought that LCGFT would help with filtering results and support faceted searching.</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4b9497bccd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4b9497bccd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those that do not display LCGFTs, we wanted to know whether they had some plan of doing so down the road. Somewhat surprising, of these 64 </a:t>
            </a:r>
            <a:r>
              <a:rPr lang="en"/>
              <a:t>respondents</a:t>
            </a:r>
            <a:r>
              <a:rPr lang="en"/>
              <a:t>, over half seem tentative. About a third have no plans of implementing the vocabulary. This could be for any number of reasons--perhaps more documentation and training is needed in order to show the benefits of using LCGFT. Or, perhaps LCGFT has no clear benefit for this set of respondents.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Clr>
                <a:srgbClr val="000000"/>
              </a:buClr>
              <a:buSzPts val="1800"/>
              <a:buChar char="●"/>
              <a:defRPr>
                <a:solidFill>
                  <a:srgbClr val="000000"/>
                </a:solidFill>
              </a:defRPr>
            </a:lvl1pPr>
            <a:lvl2pPr indent="-317500" lvl="1" marL="914400">
              <a:spcBef>
                <a:spcPts val="1600"/>
              </a:spcBef>
              <a:spcAft>
                <a:spcPts val="0"/>
              </a:spcAft>
              <a:buClr>
                <a:srgbClr val="000000"/>
              </a:buClr>
              <a:buSzPts val="1400"/>
              <a:buChar char="○"/>
              <a:defRPr>
                <a:solidFill>
                  <a:srgbClr val="000000"/>
                </a:solidFill>
              </a:defRPr>
            </a:lvl2pPr>
            <a:lvl3pPr indent="-317500" lvl="2" marL="1371600">
              <a:spcBef>
                <a:spcPts val="1600"/>
              </a:spcBef>
              <a:spcAft>
                <a:spcPts val="0"/>
              </a:spcAft>
              <a:buClr>
                <a:srgbClr val="000000"/>
              </a:buClr>
              <a:buSzPts val="1400"/>
              <a:buChar char="■"/>
              <a:defRPr>
                <a:solidFill>
                  <a:srgbClr val="000000"/>
                </a:solidFill>
              </a:defRPr>
            </a:lvl3pPr>
            <a:lvl4pPr indent="-317500" lvl="3" marL="1828800">
              <a:spcBef>
                <a:spcPts val="1600"/>
              </a:spcBef>
              <a:spcAft>
                <a:spcPts val="0"/>
              </a:spcAft>
              <a:buClr>
                <a:srgbClr val="000000"/>
              </a:buClr>
              <a:buSzPts val="1400"/>
              <a:buChar char="●"/>
              <a:defRPr>
                <a:solidFill>
                  <a:srgbClr val="000000"/>
                </a:solidFill>
              </a:defRPr>
            </a:lvl4pPr>
            <a:lvl5pPr indent="-317500" lvl="4" marL="2286000">
              <a:spcBef>
                <a:spcPts val="1600"/>
              </a:spcBef>
              <a:spcAft>
                <a:spcPts val="0"/>
              </a:spcAft>
              <a:buClr>
                <a:srgbClr val="000000"/>
              </a:buClr>
              <a:buSzPts val="1400"/>
              <a:buChar char="○"/>
              <a:defRPr>
                <a:solidFill>
                  <a:srgbClr val="000000"/>
                </a:solidFill>
              </a:defRPr>
            </a:lvl5pPr>
            <a:lvl6pPr indent="-317500" lvl="5" marL="2743200">
              <a:spcBef>
                <a:spcPts val="1600"/>
              </a:spcBef>
              <a:spcAft>
                <a:spcPts val="0"/>
              </a:spcAft>
              <a:buClr>
                <a:srgbClr val="000000"/>
              </a:buClr>
              <a:buSzPts val="1400"/>
              <a:buChar char="■"/>
              <a:defRPr>
                <a:solidFill>
                  <a:srgbClr val="000000"/>
                </a:solidFill>
              </a:defRPr>
            </a:lvl6pPr>
            <a:lvl7pPr indent="-317500" lvl="6" marL="3200400">
              <a:spcBef>
                <a:spcPts val="1600"/>
              </a:spcBef>
              <a:spcAft>
                <a:spcPts val="0"/>
              </a:spcAft>
              <a:buClr>
                <a:srgbClr val="000000"/>
              </a:buClr>
              <a:buSzPts val="1400"/>
              <a:buChar char="●"/>
              <a:defRPr>
                <a:solidFill>
                  <a:srgbClr val="000000"/>
                </a:solidFill>
              </a:defRPr>
            </a:lvl7pPr>
            <a:lvl8pPr indent="-317500" lvl="7" marL="3657600">
              <a:spcBef>
                <a:spcPts val="1600"/>
              </a:spcBef>
              <a:spcAft>
                <a:spcPts val="0"/>
              </a:spcAft>
              <a:buClr>
                <a:srgbClr val="000000"/>
              </a:buClr>
              <a:buSzPts val="1400"/>
              <a:buChar char="○"/>
              <a:defRPr>
                <a:solidFill>
                  <a:srgbClr val="000000"/>
                </a:solidFill>
              </a:defRPr>
            </a:lvl8pPr>
            <a:lvl9pPr indent="-317500" lvl="8" marL="4114800">
              <a:spcBef>
                <a:spcPts val="1600"/>
              </a:spcBef>
              <a:spcAft>
                <a:spcPts val="1600"/>
              </a:spcAft>
              <a:buClr>
                <a:srgbClr val="000000"/>
              </a:buClr>
              <a:buSzPts val="1400"/>
              <a:buChar char="■"/>
              <a:defRPr>
                <a:solidFill>
                  <a:srgbClr val="000000"/>
                </a:solidFill>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906375"/>
            <a:ext cx="8520600" cy="1371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000"/>
              <a:t>LCGFT Ten Years Later: A Survey on Genre/Form Vocabulary Usage</a:t>
            </a:r>
            <a:endParaRPr sz="3000"/>
          </a:p>
        </p:txBody>
      </p:sp>
      <p:sp>
        <p:nvSpPr>
          <p:cNvPr id="55" name="Google Shape;55;p13"/>
          <p:cNvSpPr txBox="1"/>
          <p:nvPr>
            <p:ph idx="1" type="subTitle"/>
          </p:nvPr>
        </p:nvSpPr>
        <p:spPr>
          <a:xfrm>
            <a:off x="311700" y="25577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600">
                <a:solidFill>
                  <a:srgbClr val="000000"/>
                </a:solidFill>
              </a:rPr>
              <a:t>ALCTS CaMMS CCRIG</a:t>
            </a:r>
            <a:endParaRPr sz="1600">
              <a:solidFill>
                <a:srgbClr val="000000"/>
              </a:solidFill>
            </a:endParaRPr>
          </a:p>
          <a:p>
            <a:pPr indent="0" lvl="0" marL="0" rtl="0" algn="ctr">
              <a:spcBef>
                <a:spcPts val="0"/>
              </a:spcBef>
              <a:spcAft>
                <a:spcPts val="0"/>
              </a:spcAft>
              <a:buNone/>
            </a:pPr>
            <a:r>
              <a:rPr lang="en" sz="1600">
                <a:solidFill>
                  <a:srgbClr val="000000"/>
                </a:solidFill>
              </a:rPr>
              <a:t>ALA Midwinter</a:t>
            </a:r>
            <a:r>
              <a:rPr lang="en" sz="1600">
                <a:solidFill>
                  <a:srgbClr val="000000"/>
                </a:solidFill>
              </a:rPr>
              <a:t> Meeting</a:t>
            </a:r>
            <a:endParaRPr sz="1600">
              <a:solidFill>
                <a:srgbClr val="000000"/>
              </a:solidFill>
            </a:endParaRPr>
          </a:p>
          <a:p>
            <a:pPr indent="0" lvl="0" marL="0" rtl="0" algn="ctr">
              <a:spcBef>
                <a:spcPts val="0"/>
              </a:spcBef>
              <a:spcAft>
                <a:spcPts val="0"/>
              </a:spcAft>
              <a:buNone/>
            </a:pPr>
            <a:r>
              <a:rPr lang="en" sz="1600">
                <a:solidFill>
                  <a:srgbClr val="000000"/>
                </a:solidFill>
              </a:rPr>
              <a:t>January 26, 2019</a:t>
            </a:r>
            <a:endParaRPr sz="1600">
              <a:solidFill>
                <a:srgbClr val="000000"/>
              </a:solidFill>
            </a:endParaRPr>
          </a:p>
          <a:p>
            <a:pPr indent="0" lvl="0" marL="0" rtl="0" algn="ctr">
              <a:spcBef>
                <a:spcPts val="0"/>
              </a:spcBef>
              <a:spcAft>
                <a:spcPts val="0"/>
              </a:spcAft>
              <a:buNone/>
            </a:pPr>
            <a:r>
              <a:t/>
            </a:r>
            <a:endParaRPr sz="1600">
              <a:solidFill>
                <a:srgbClr val="000000"/>
              </a:solidFill>
            </a:endParaRPr>
          </a:p>
          <a:p>
            <a:pPr indent="0" lvl="0" marL="0" rtl="0" algn="ctr">
              <a:spcBef>
                <a:spcPts val="0"/>
              </a:spcBef>
              <a:spcAft>
                <a:spcPts val="0"/>
              </a:spcAft>
              <a:buNone/>
            </a:pPr>
            <a:r>
              <a:rPr lang="en" sz="1600">
                <a:solidFill>
                  <a:srgbClr val="000000"/>
                </a:solidFill>
              </a:rPr>
              <a:t>Colin Bitter</a:t>
            </a:r>
            <a:endParaRPr sz="1600">
              <a:solidFill>
                <a:srgbClr val="000000"/>
              </a:solidFill>
            </a:endParaRPr>
          </a:p>
          <a:p>
            <a:pPr indent="0" lvl="0" marL="0" rtl="0" algn="ctr">
              <a:spcBef>
                <a:spcPts val="0"/>
              </a:spcBef>
              <a:spcAft>
                <a:spcPts val="0"/>
              </a:spcAft>
              <a:buNone/>
            </a:pPr>
            <a:r>
              <a:rPr lang="en" sz="1600">
                <a:solidFill>
                  <a:srgbClr val="000000"/>
                </a:solidFill>
              </a:rPr>
              <a:t>Music Cataloger/Repository Librarian</a:t>
            </a:r>
            <a:endParaRPr sz="1600">
              <a:solidFill>
                <a:srgbClr val="000000"/>
              </a:solidFill>
            </a:endParaRPr>
          </a:p>
          <a:p>
            <a:pPr indent="0" lvl="0" marL="0" rtl="0" algn="ctr">
              <a:spcBef>
                <a:spcPts val="0"/>
              </a:spcBef>
              <a:spcAft>
                <a:spcPts val="0"/>
              </a:spcAft>
              <a:buNone/>
            </a:pPr>
            <a:r>
              <a:rPr lang="en" sz="1600">
                <a:solidFill>
                  <a:srgbClr val="000000"/>
                </a:solidFill>
              </a:rPr>
              <a:t>Yuji Tosaka</a:t>
            </a:r>
            <a:endParaRPr sz="1600">
              <a:solidFill>
                <a:srgbClr val="000000"/>
              </a:solidFill>
            </a:endParaRPr>
          </a:p>
          <a:p>
            <a:pPr indent="0" lvl="0" marL="0" rtl="0" algn="ctr">
              <a:spcBef>
                <a:spcPts val="0"/>
              </a:spcBef>
              <a:spcAft>
                <a:spcPts val="0"/>
              </a:spcAft>
              <a:buNone/>
            </a:pPr>
            <a:r>
              <a:rPr lang="en" sz="1600">
                <a:solidFill>
                  <a:srgbClr val="000000"/>
                </a:solidFill>
              </a:rPr>
              <a:t>Cataloging/Metadata Librarian</a:t>
            </a:r>
            <a:endParaRPr sz="1600">
              <a:solidFill>
                <a:srgbClr val="000000"/>
              </a:solidFill>
            </a:endParaRPr>
          </a:p>
          <a:p>
            <a:pPr indent="0" lvl="0" marL="0" rtl="0" algn="ctr">
              <a:spcBef>
                <a:spcPts val="0"/>
              </a:spcBef>
              <a:spcAft>
                <a:spcPts val="0"/>
              </a:spcAft>
              <a:buNone/>
            </a:pPr>
            <a:r>
              <a:rPr lang="en" sz="1600">
                <a:solidFill>
                  <a:srgbClr val="000000"/>
                </a:solidFill>
              </a:rPr>
              <a:t>R. Barbara Gitenstein Library, </a:t>
            </a:r>
            <a:r>
              <a:rPr lang="en" sz="1600">
                <a:solidFill>
                  <a:srgbClr val="000000"/>
                </a:solidFill>
              </a:rPr>
              <a:t>The College of New Jersey</a:t>
            </a:r>
            <a:endParaRPr sz="1600">
              <a:solidFill>
                <a:srgbClr val="000000"/>
              </a:solidFill>
            </a:endParaRPr>
          </a:p>
        </p:txBody>
      </p:sp>
      <p:pic>
        <p:nvPicPr>
          <p:cNvPr id="56" name="Google Shape;56;p13"/>
          <p:cNvPicPr preferRelativeResize="0"/>
          <p:nvPr/>
        </p:nvPicPr>
        <p:blipFill>
          <a:blip r:embed="rId3">
            <a:alphaModFix/>
          </a:blip>
          <a:stretch>
            <a:fillRect/>
          </a:stretch>
        </p:blipFill>
        <p:spPr>
          <a:xfrm>
            <a:off x="176425" y="113775"/>
            <a:ext cx="2542667" cy="792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13" y="1963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t>R</a:t>
            </a:r>
            <a:r>
              <a:rPr lang="en" sz="2600"/>
              <a:t>espondents using LCGFT in original cataloging</a:t>
            </a:r>
            <a:endParaRPr sz="2600"/>
          </a:p>
        </p:txBody>
      </p:sp>
      <p:pic>
        <p:nvPicPr>
          <p:cNvPr id="109" name="Google Shape;109;p22"/>
          <p:cNvPicPr preferRelativeResize="0"/>
          <p:nvPr/>
        </p:nvPicPr>
        <p:blipFill>
          <a:blip r:embed="rId3">
            <a:alphaModFix/>
          </a:blip>
          <a:stretch>
            <a:fillRect/>
          </a:stretch>
        </p:blipFill>
        <p:spPr>
          <a:xfrm>
            <a:off x="1656975" y="718200"/>
            <a:ext cx="5830050" cy="42839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25" y="151100"/>
            <a:ext cx="8720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Respondents using LCGFT in original cataloging by institution</a:t>
            </a:r>
            <a:endParaRPr sz="2200"/>
          </a:p>
        </p:txBody>
      </p:sp>
      <p:pic>
        <p:nvPicPr>
          <p:cNvPr id="115" name="Google Shape;115;p23"/>
          <p:cNvPicPr preferRelativeResize="0"/>
          <p:nvPr/>
        </p:nvPicPr>
        <p:blipFill>
          <a:blip r:embed="rId3">
            <a:alphaModFix/>
          </a:blip>
          <a:stretch>
            <a:fillRect/>
          </a:stretch>
        </p:blipFill>
        <p:spPr>
          <a:xfrm>
            <a:off x="720238" y="910100"/>
            <a:ext cx="7703576" cy="41149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25" y="151100"/>
            <a:ext cx="8832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Respondents using LCGFT in original cataloging by PCC status</a:t>
            </a:r>
            <a:endParaRPr sz="2200"/>
          </a:p>
        </p:txBody>
      </p:sp>
      <p:pic>
        <p:nvPicPr>
          <p:cNvPr id="121" name="Google Shape;121;p24"/>
          <p:cNvPicPr preferRelativeResize="0"/>
          <p:nvPr/>
        </p:nvPicPr>
        <p:blipFill>
          <a:blip r:embed="rId3">
            <a:alphaModFix/>
          </a:blip>
          <a:stretch>
            <a:fillRect/>
          </a:stretch>
        </p:blipFill>
        <p:spPr>
          <a:xfrm>
            <a:off x="1051225" y="944025"/>
            <a:ext cx="7353300" cy="39243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945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t>What are the main reasons you have adopted the LCGFT vocabulary for original cataloging?</a:t>
            </a:r>
            <a:endParaRPr sz="2600"/>
          </a:p>
        </p:txBody>
      </p:sp>
      <p:pic>
        <p:nvPicPr>
          <p:cNvPr id="127" name="Google Shape;127;p25"/>
          <p:cNvPicPr preferRelativeResize="0"/>
          <p:nvPr/>
        </p:nvPicPr>
        <p:blipFill>
          <a:blip r:embed="rId3">
            <a:alphaModFix/>
          </a:blip>
          <a:stretch>
            <a:fillRect/>
          </a:stretch>
        </p:blipFill>
        <p:spPr>
          <a:xfrm>
            <a:off x="603950" y="972075"/>
            <a:ext cx="7936111" cy="41714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6"/>
          <p:cNvSpPr txBox="1"/>
          <p:nvPr>
            <p:ph type="title"/>
          </p:nvPr>
        </p:nvSpPr>
        <p:spPr>
          <a:xfrm>
            <a:off x="187350" y="494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For which materials do you currently add LCGFT headings in copy records?</a:t>
            </a:r>
            <a:endParaRPr sz="2400"/>
          </a:p>
        </p:txBody>
      </p:sp>
      <p:pic>
        <p:nvPicPr>
          <p:cNvPr id="133" name="Google Shape;133;p26"/>
          <p:cNvPicPr preferRelativeResize="0"/>
          <p:nvPr/>
        </p:nvPicPr>
        <p:blipFill>
          <a:blip r:embed="rId3">
            <a:alphaModFix/>
          </a:blip>
          <a:stretch>
            <a:fillRect/>
          </a:stretch>
        </p:blipFill>
        <p:spPr>
          <a:xfrm>
            <a:off x="152400" y="891775"/>
            <a:ext cx="8839201" cy="418015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311700" y="1398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When you are performing original cataloging, for which materials do you currently apply LCGFT headings?</a:t>
            </a:r>
            <a:endParaRPr sz="2400"/>
          </a:p>
        </p:txBody>
      </p:sp>
      <p:pic>
        <p:nvPicPr>
          <p:cNvPr id="139" name="Google Shape;139;p27"/>
          <p:cNvPicPr preferRelativeResize="0"/>
          <p:nvPr/>
        </p:nvPicPr>
        <p:blipFill>
          <a:blip r:embed="rId3">
            <a:alphaModFix/>
          </a:blip>
          <a:stretch>
            <a:fillRect/>
          </a:stretch>
        </p:blipFill>
        <p:spPr>
          <a:xfrm>
            <a:off x="1157625" y="1017325"/>
            <a:ext cx="6828744" cy="412617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8"/>
          <p:cNvSpPr txBox="1"/>
          <p:nvPr>
            <p:ph type="title"/>
          </p:nvPr>
        </p:nvSpPr>
        <p:spPr>
          <a:xfrm>
            <a:off x="25890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At your institution, are there certain materials for which you apply LCGFT headings only for original cataloging while omitting LCSH altogether?</a:t>
            </a:r>
            <a:endParaRPr sz="1600"/>
          </a:p>
        </p:txBody>
      </p:sp>
      <p:pic>
        <p:nvPicPr>
          <p:cNvPr id="145" name="Google Shape;145;p28"/>
          <p:cNvPicPr preferRelativeResize="0"/>
          <p:nvPr/>
        </p:nvPicPr>
        <p:blipFill>
          <a:blip r:embed="rId3">
            <a:alphaModFix/>
          </a:blip>
          <a:stretch>
            <a:fillRect/>
          </a:stretch>
        </p:blipFill>
        <p:spPr>
          <a:xfrm>
            <a:off x="632988" y="668575"/>
            <a:ext cx="7772422" cy="4266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9"/>
          <p:cNvSpPr txBox="1"/>
          <p:nvPr>
            <p:ph type="title"/>
          </p:nvPr>
        </p:nvSpPr>
        <p:spPr>
          <a:xfrm>
            <a:off x="311700" y="1823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Why has implementation been delayed for copy records at your institution? </a:t>
            </a:r>
            <a:endParaRPr sz="2200"/>
          </a:p>
        </p:txBody>
      </p:sp>
      <p:pic>
        <p:nvPicPr>
          <p:cNvPr id="151" name="Google Shape;151;p29"/>
          <p:cNvPicPr preferRelativeResize="0"/>
          <p:nvPr/>
        </p:nvPicPr>
        <p:blipFill>
          <a:blip r:embed="rId3">
            <a:alphaModFix/>
          </a:blip>
          <a:stretch>
            <a:fillRect/>
          </a:stretch>
        </p:blipFill>
        <p:spPr>
          <a:xfrm>
            <a:off x="510563" y="923725"/>
            <a:ext cx="8122865" cy="40836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30"/>
          <p:cNvSpPr txBox="1"/>
          <p:nvPr>
            <p:ph type="title"/>
          </p:nvPr>
        </p:nvSpPr>
        <p:spPr>
          <a:xfrm>
            <a:off x="311700" y="1228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Please describe the reasons for not planning to implement the LCGFT vocabulary for copy records at your institution.</a:t>
            </a:r>
            <a:endParaRPr sz="2000"/>
          </a:p>
        </p:txBody>
      </p:sp>
      <p:pic>
        <p:nvPicPr>
          <p:cNvPr id="157" name="Google Shape;157;p30"/>
          <p:cNvPicPr preferRelativeResize="0"/>
          <p:nvPr/>
        </p:nvPicPr>
        <p:blipFill>
          <a:blip r:embed="rId3">
            <a:alphaModFix/>
          </a:blip>
          <a:stretch>
            <a:fillRect/>
          </a:stretch>
        </p:blipFill>
        <p:spPr>
          <a:xfrm>
            <a:off x="701188" y="863750"/>
            <a:ext cx="7741631" cy="41431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31"/>
          <p:cNvSpPr txBox="1"/>
          <p:nvPr>
            <p:ph type="title"/>
          </p:nvPr>
        </p:nvSpPr>
        <p:spPr>
          <a:xfrm>
            <a:off x="311700" y="2379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Have you experienced any display problems with LCGFT headings in your OPAC or discovery system?</a:t>
            </a:r>
            <a:endParaRPr sz="2400"/>
          </a:p>
        </p:txBody>
      </p:sp>
      <p:pic>
        <p:nvPicPr>
          <p:cNvPr id="163" name="Google Shape;163;p31"/>
          <p:cNvPicPr preferRelativeResize="0"/>
          <p:nvPr/>
        </p:nvPicPr>
        <p:blipFill>
          <a:blip r:embed="rId3">
            <a:alphaModFix/>
          </a:blip>
          <a:stretch>
            <a:fillRect/>
          </a:stretch>
        </p:blipFill>
        <p:spPr>
          <a:xfrm>
            <a:off x="1347788" y="1138750"/>
            <a:ext cx="6448425" cy="3733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Questions</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SzPts val="2200"/>
              <a:buChar char="●"/>
            </a:pPr>
            <a:r>
              <a:rPr lang="en" sz="2200"/>
              <a:t>To what extent has LCGFT been adopted by the cataloging community? </a:t>
            </a:r>
            <a:endParaRPr sz="2200"/>
          </a:p>
          <a:p>
            <a:pPr indent="-368300" lvl="0" marL="457200" rtl="0" algn="l">
              <a:spcBef>
                <a:spcPts val="0"/>
              </a:spcBef>
              <a:spcAft>
                <a:spcPts val="0"/>
              </a:spcAft>
              <a:buSzPts val="2200"/>
              <a:buChar char="●"/>
            </a:pPr>
            <a:r>
              <a:rPr lang="en" sz="2200"/>
              <a:t>Why do catalogers use LCGFT headings? </a:t>
            </a:r>
            <a:endParaRPr sz="2200"/>
          </a:p>
          <a:p>
            <a:pPr indent="-368300" lvl="0" marL="457200" rtl="0" algn="l">
              <a:spcBef>
                <a:spcPts val="0"/>
              </a:spcBef>
              <a:spcAft>
                <a:spcPts val="0"/>
              </a:spcAft>
              <a:buSzPts val="2200"/>
              <a:buChar char="●"/>
            </a:pPr>
            <a:r>
              <a:rPr lang="en" sz="2200"/>
              <a:t>What is the prevalence of LCGFT use by format? </a:t>
            </a:r>
            <a:endParaRPr sz="2200"/>
          </a:p>
          <a:p>
            <a:pPr indent="-368300" lvl="0" marL="457200" rtl="0" algn="l">
              <a:spcBef>
                <a:spcPts val="0"/>
              </a:spcBef>
              <a:spcAft>
                <a:spcPts val="0"/>
              </a:spcAft>
              <a:buSzPts val="2200"/>
              <a:buChar char="●"/>
            </a:pPr>
            <a:r>
              <a:rPr lang="en" sz="2200"/>
              <a:t>What types of institutions are using LCGFT in bib records? </a:t>
            </a:r>
            <a:endParaRPr sz="2200"/>
          </a:p>
          <a:p>
            <a:pPr indent="-368300" lvl="0" marL="457200" rtl="0" algn="l">
              <a:spcBef>
                <a:spcPts val="0"/>
              </a:spcBef>
              <a:spcAft>
                <a:spcPts val="0"/>
              </a:spcAft>
              <a:buSzPts val="2200"/>
              <a:buChar char="●"/>
            </a:pPr>
            <a:r>
              <a:rPr lang="en" sz="2200"/>
              <a:t>How does LCGFT application relate to LCSH?</a:t>
            </a:r>
            <a:endParaRPr sz="22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Please describe any display issues</a:t>
            </a:r>
            <a:endParaRPr/>
          </a:p>
        </p:txBody>
      </p:sp>
      <p:sp>
        <p:nvSpPr>
          <p:cNvPr id="169" name="Google Shape;169;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Char char="●"/>
            </a:pPr>
            <a:r>
              <a:rPr lang="en"/>
              <a:t>Currently no distinction in the OPAC between subject and genre terms (all display as subjects)</a:t>
            </a:r>
            <a:endParaRPr/>
          </a:p>
          <a:p>
            <a:pPr indent="-342900" lvl="0" marL="457200" rtl="0" algn="l">
              <a:lnSpc>
                <a:spcPct val="100000"/>
              </a:lnSpc>
              <a:spcBef>
                <a:spcPts val="0"/>
              </a:spcBef>
              <a:spcAft>
                <a:spcPts val="0"/>
              </a:spcAft>
              <a:buSzPts val="1800"/>
              <a:buChar char="●"/>
            </a:pPr>
            <a:r>
              <a:rPr lang="en"/>
              <a:t>We need to educate the vendors more in the use, display and differences between LCGFT and LCSH.  Ex Libris likes to lump all 6xx fields together in the discovery tool.</a:t>
            </a:r>
            <a:endParaRPr/>
          </a:p>
          <a:p>
            <a:pPr indent="-342900" lvl="0" marL="457200" rtl="0" algn="l">
              <a:lnSpc>
                <a:spcPct val="100000"/>
              </a:lnSpc>
              <a:spcBef>
                <a:spcPts val="0"/>
              </a:spcBef>
              <a:spcAft>
                <a:spcPts val="0"/>
              </a:spcAft>
              <a:buSzPts val="1800"/>
              <a:buChar char="●"/>
            </a:pPr>
            <a:r>
              <a:rPr lang="en"/>
              <a:t>Subfield 2 information displayed and was confusing to students.</a:t>
            </a:r>
            <a:endParaRPr/>
          </a:p>
          <a:p>
            <a:pPr indent="-342900" lvl="0" marL="457200" rtl="0" algn="l">
              <a:lnSpc>
                <a:spcPct val="100000"/>
              </a:lnSpc>
              <a:spcBef>
                <a:spcPts val="0"/>
              </a:spcBef>
              <a:spcAft>
                <a:spcPts val="0"/>
              </a:spcAft>
              <a:buSzPts val="1800"/>
              <a:buChar char="●"/>
            </a:pPr>
            <a:r>
              <a:rPr lang="en"/>
              <a:t>Because LCGFT is currently in our subject index (this will change fairly soon), instances where an LCGFT heading is a variant term for an LCSH heading have caused some issues when undertaking a subject browse</a:t>
            </a:r>
            <a:endParaRPr/>
          </a:p>
          <a:p>
            <a:pPr indent="-342900" lvl="0" marL="457200" rtl="0" algn="l">
              <a:lnSpc>
                <a:spcPct val="100000"/>
              </a:lnSpc>
              <a:spcBef>
                <a:spcPts val="0"/>
              </a:spcBef>
              <a:spcAft>
                <a:spcPts val="0"/>
              </a:spcAft>
              <a:buSzPts val="1800"/>
              <a:buChar char="●"/>
            </a:pPr>
            <a:r>
              <a:rPr lang="en"/>
              <a:t>LCGFT and LCSH are separated out for faceting, but lumped together for bib record display.  This is however only one of several display issues as we have recently migrated.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Conclusions</a:t>
            </a:r>
            <a:endParaRPr/>
          </a:p>
        </p:txBody>
      </p:sp>
      <p:sp>
        <p:nvSpPr>
          <p:cNvPr id="175" name="Google Shape;175;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Char char="●"/>
            </a:pPr>
            <a:r>
              <a:rPr lang="en" sz="2200">
                <a:solidFill>
                  <a:schemeClr val="dk1"/>
                </a:solidFill>
              </a:rPr>
              <a:t>High rates of LCGFT application in both original and copy cataloging</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Clear success in describing is-ness</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Current non-users tentative over future adoption</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Some subject areas dominate (motion pictures, television programs, sound recordings, literature, and music).</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LCSH still relevant</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Local display issues</a:t>
            </a:r>
            <a:endParaRPr sz="22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Survey Methods</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en"/>
              <a:t>Summer 2018</a:t>
            </a:r>
            <a:endParaRPr/>
          </a:p>
          <a:p>
            <a:pPr indent="-342900" lvl="0" marL="457200" rtl="0" algn="l">
              <a:spcBef>
                <a:spcPts val="0"/>
              </a:spcBef>
              <a:spcAft>
                <a:spcPts val="0"/>
              </a:spcAft>
              <a:buClr>
                <a:srgbClr val="000000"/>
              </a:buClr>
              <a:buSzPts val="1800"/>
              <a:buChar char="●"/>
            </a:pPr>
            <a:r>
              <a:rPr lang="en"/>
              <a:t>Qualtrics</a:t>
            </a:r>
            <a:endParaRPr/>
          </a:p>
          <a:p>
            <a:pPr indent="-342900" lvl="0" marL="457200" rtl="0" algn="l">
              <a:spcBef>
                <a:spcPts val="0"/>
              </a:spcBef>
              <a:spcAft>
                <a:spcPts val="0"/>
              </a:spcAft>
              <a:buSzPts val="1800"/>
              <a:buChar char="●"/>
            </a:pPr>
            <a:r>
              <a:rPr lang="en"/>
              <a:t>45 questions</a:t>
            </a:r>
            <a:endParaRPr/>
          </a:p>
          <a:p>
            <a:pPr indent="-317500" lvl="1" marL="914400" rtl="0" algn="l">
              <a:spcBef>
                <a:spcPts val="0"/>
              </a:spcBef>
              <a:spcAft>
                <a:spcPts val="0"/>
              </a:spcAft>
              <a:buSzPts val="1400"/>
              <a:buChar char="○"/>
            </a:pPr>
            <a:r>
              <a:rPr lang="en"/>
              <a:t>Multiple choice, Likert scale, Free-text</a:t>
            </a:r>
            <a:endParaRPr/>
          </a:p>
          <a:p>
            <a:pPr indent="-342900" lvl="0" marL="457200" rtl="0" algn="l">
              <a:spcBef>
                <a:spcPts val="0"/>
              </a:spcBef>
              <a:spcAft>
                <a:spcPts val="0"/>
              </a:spcAft>
              <a:buSzPts val="1800"/>
              <a:buChar char="●"/>
            </a:pPr>
            <a:r>
              <a:rPr lang="en"/>
              <a:t>Distributed on listservs</a:t>
            </a:r>
            <a:endParaRPr/>
          </a:p>
          <a:p>
            <a:pPr indent="-342900" lvl="0" marL="457200" rtl="0" algn="l">
              <a:spcBef>
                <a:spcPts val="0"/>
              </a:spcBef>
              <a:spcAft>
                <a:spcPts val="0"/>
              </a:spcAft>
              <a:buSzPts val="1800"/>
              <a:buChar char="●"/>
            </a:pPr>
            <a:r>
              <a:rPr lang="en"/>
              <a:t>576 responses over five weeks</a:t>
            </a:r>
            <a:endParaRPr/>
          </a:p>
          <a:p>
            <a:pPr indent="-317500" lvl="1" marL="914400" rtl="0" algn="l">
              <a:spcBef>
                <a:spcPts val="0"/>
              </a:spcBef>
              <a:spcAft>
                <a:spcPts val="0"/>
              </a:spcAft>
              <a:buSzPts val="1400"/>
              <a:buChar char="○"/>
            </a:pPr>
            <a:r>
              <a:rPr lang="en"/>
              <a:t>76% completion rate</a:t>
            </a:r>
            <a:endParaRPr/>
          </a:p>
          <a:p>
            <a:pPr indent="-342900" lvl="0" marL="457200" rtl="0" algn="l">
              <a:spcBef>
                <a:spcPts val="0"/>
              </a:spcBef>
              <a:spcAft>
                <a:spcPts val="0"/>
              </a:spcAft>
              <a:buSzPts val="1800"/>
              <a:buChar char="●"/>
            </a:pPr>
            <a:r>
              <a:rPr lang="en"/>
              <a:t>Respondent profile</a:t>
            </a:r>
            <a:endParaRPr/>
          </a:p>
          <a:p>
            <a:pPr indent="-317500" lvl="1" marL="914400" rtl="0" algn="l">
              <a:spcBef>
                <a:spcPts val="0"/>
              </a:spcBef>
              <a:spcAft>
                <a:spcPts val="0"/>
              </a:spcAft>
              <a:buSzPts val="1400"/>
              <a:buChar char="○"/>
            </a:pPr>
            <a:r>
              <a:rPr lang="en"/>
              <a:t>Cataloging librarians (42.1%)</a:t>
            </a:r>
            <a:endParaRPr/>
          </a:p>
          <a:p>
            <a:pPr indent="-317500" lvl="1" marL="914400" rtl="0" algn="l">
              <a:spcBef>
                <a:spcPts val="0"/>
              </a:spcBef>
              <a:spcAft>
                <a:spcPts val="0"/>
              </a:spcAft>
              <a:buSzPts val="1400"/>
              <a:buChar char="○"/>
            </a:pPr>
            <a:r>
              <a:rPr lang="en"/>
              <a:t>Cataloging department heads/managers (19.9%)</a:t>
            </a:r>
            <a:endParaRPr/>
          </a:p>
          <a:p>
            <a:pPr indent="-317500" lvl="1" marL="914400" rtl="0" algn="l">
              <a:spcBef>
                <a:spcPts val="0"/>
              </a:spcBef>
              <a:spcAft>
                <a:spcPts val="0"/>
              </a:spcAft>
              <a:buSzPts val="1400"/>
              <a:buChar char="○"/>
            </a:pPr>
            <a:r>
              <a:rPr lang="en"/>
              <a:t>Metadata librarians (11.7%)</a:t>
            </a:r>
            <a:endParaRPr/>
          </a:p>
          <a:p>
            <a:pPr indent="-317500" lvl="1" marL="914400" rtl="0" algn="l">
              <a:spcBef>
                <a:spcPts val="0"/>
              </a:spcBef>
              <a:spcAft>
                <a:spcPts val="0"/>
              </a:spcAft>
              <a:buSzPts val="1400"/>
              <a:buChar char="○"/>
            </a:pPr>
            <a:r>
              <a:rPr lang="en"/>
              <a:t>Paraprofessionals (8.5%)</a:t>
            </a:r>
            <a:endParaRPr/>
          </a:p>
          <a:p>
            <a:pPr indent="-317500" lvl="1" marL="914400" rtl="0" algn="l">
              <a:spcBef>
                <a:spcPts val="0"/>
              </a:spcBef>
              <a:spcAft>
                <a:spcPts val="0"/>
              </a:spcAft>
              <a:buSzPts val="1400"/>
              <a:buChar char="○"/>
            </a:pPr>
            <a:r>
              <a:rPr lang="en"/>
              <a:t>Administrators (7.2%)</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763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Institutional Profile</a:t>
            </a:r>
            <a:endParaRPr/>
          </a:p>
        </p:txBody>
      </p:sp>
      <p:pic>
        <p:nvPicPr>
          <p:cNvPr id="74" name="Google Shape;74;p16"/>
          <p:cNvPicPr preferRelativeResize="0"/>
          <p:nvPr/>
        </p:nvPicPr>
        <p:blipFill>
          <a:blip r:embed="rId3">
            <a:alphaModFix/>
          </a:blip>
          <a:stretch>
            <a:fillRect/>
          </a:stretch>
        </p:blipFill>
        <p:spPr>
          <a:xfrm>
            <a:off x="955888" y="649027"/>
            <a:ext cx="7232226" cy="4374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13" y="301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PCC Participation</a:t>
            </a:r>
            <a:endParaRPr/>
          </a:p>
        </p:txBody>
      </p:sp>
      <p:pic>
        <p:nvPicPr>
          <p:cNvPr id="80" name="Google Shape;80;p17"/>
          <p:cNvPicPr preferRelativeResize="0"/>
          <p:nvPr/>
        </p:nvPicPr>
        <p:blipFill>
          <a:blip r:embed="rId3">
            <a:alphaModFix/>
          </a:blip>
          <a:stretch>
            <a:fillRect/>
          </a:stretch>
        </p:blipFill>
        <p:spPr>
          <a:xfrm>
            <a:off x="1109663" y="1015250"/>
            <a:ext cx="6924675" cy="37528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Survey Findings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173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400"/>
              <a:t>W</a:t>
            </a:r>
            <a:r>
              <a:rPr lang="en" sz="2400"/>
              <a:t>hen you are copy cataloging and see LCGFT terms in a record, you generally:</a:t>
            </a:r>
            <a:endParaRPr sz="2400"/>
          </a:p>
          <a:p>
            <a:pPr indent="0" lvl="0" marL="0" rtl="0" algn="l">
              <a:spcBef>
                <a:spcPts val="0"/>
              </a:spcBef>
              <a:spcAft>
                <a:spcPts val="0"/>
              </a:spcAft>
              <a:buClr>
                <a:schemeClr val="dk1"/>
              </a:buClr>
              <a:buSzPts val="1100"/>
              <a:buFont typeface="Arial"/>
              <a:buNone/>
            </a:pPr>
            <a:r>
              <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t/>
            </a:r>
            <a:endParaRPr sz="2400"/>
          </a:p>
        </p:txBody>
      </p:sp>
      <p:pic>
        <p:nvPicPr>
          <p:cNvPr id="91" name="Google Shape;91;p19"/>
          <p:cNvPicPr preferRelativeResize="0"/>
          <p:nvPr/>
        </p:nvPicPr>
        <p:blipFill>
          <a:blip r:embed="rId3">
            <a:alphaModFix/>
          </a:blip>
          <a:stretch>
            <a:fillRect/>
          </a:stretch>
        </p:blipFill>
        <p:spPr>
          <a:xfrm>
            <a:off x="1704650" y="1051225"/>
            <a:ext cx="5734691" cy="40922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20"/>
          <p:cNvSpPr txBox="1"/>
          <p:nvPr>
            <p:ph type="title"/>
          </p:nvPr>
        </p:nvSpPr>
        <p:spPr>
          <a:xfrm>
            <a:off x="232575" y="1172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I</a:t>
            </a:r>
            <a:r>
              <a:rPr lang="en" sz="2400"/>
              <a:t>f you locally display LCGFT headings for copy records, what are the main reasons for doing so?</a:t>
            </a:r>
            <a:endParaRPr sz="2400"/>
          </a:p>
        </p:txBody>
      </p:sp>
      <p:pic>
        <p:nvPicPr>
          <p:cNvPr id="97" name="Google Shape;97;p20"/>
          <p:cNvPicPr preferRelativeResize="0"/>
          <p:nvPr/>
        </p:nvPicPr>
        <p:blipFill>
          <a:blip r:embed="rId3">
            <a:alphaModFix/>
          </a:blip>
          <a:stretch>
            <a:fillRect/>
          </a:stretch>
        </p:blipFill>
        <p:spPr>
          <a:xfrm>
            <a:off x="518113" y="994700"/>
            <a:ext cx="7949515" cy="4148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173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If you currently delete or suppress LCGFT headings in copy records for display, do you plan to adopt the vocabulary locally in the future?</a:t>
            </a:r>
            <a:endParaRPr sz="2000"/>
          </a:p>
        </p:txBody>
      </p:sp>
      <p:pic>
        <p:nvPicPr>
          <p:cNvPr id="103" name="Google Shape;103;p21"/>
          <p:cNvPicPr preferRelativeResize="0"/>
          <p:nvPr/>
        </p:nvPicPr>
        <p:blipFill>
          <a:blip r:embed="rId3">
            <a:alphaModFix/>
          </a:blip>
          <a:stretch>
            <a:fillRect/>
          </a:stretch>
        </p:blipFill>
        <p:spPr>
          <a:xfrm>
            <a:off x="1309688" y="1102300"/>
            <a:ext cx="6524625" cy="38195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