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58" r:id="rId1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1A1"/>
    <a:srgbClr val="F9982F"/>
    <a:srgbClr val="00A0B0"/>
    <a:srgbClr val="F15930"/>
    <a:srgbClr val="E7F5F7"/>
    <a:srgbClr val="00A2E7"/>
    <a:srgbClr val="7BBE6B"/>
    <a:srgbClr val="10306B"/>
    <a:srgbClr val="0071AD"/>
    <a:srgbClr val="03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B368E-42A8-478C-BA00-02EA19453699}" type="datetimeFigureOut">
              <a:rPr lang="en-US" smtClean="0"/>
              <a:t>6/20/2018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12A1-F226-4CA9-B23F-FDB3949E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65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43A46B0-BAC8-4677-AB37-106F73FFE070}" type="datetimeFigureOut">
              <a:rPr lang="en-US" smtClean="0"/>
              <a:pPr/>
              <a:t>6/20/2018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7820CC3-B173-4EE9-8D05-C7B06FB50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2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06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2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7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20CC3-B173-4EE9-8D05-C7B06FB501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7200"/>
            <a:ext cx="9144000" cy="1066800"/>
          </a:xfrm>
        </p:spPr>
        <p:txBody>
          <a:bodyPr>
            <a:normAutofit/>
          </a:bodyPr>
          <a:lstStyle>
            <a:lvl1pPr algn="ctr">
              <a:defRPr sz="3800">
                <a:solidFill>
                  <a:srgbClr val="F998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10200"/>
            <a:ext cx="9144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6E51A1"/>
                </a:solidFill>
                <a:latin typeface="Futura Std Book" panose="020B05020202040203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657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57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528184-495B-44DF-9282-34AB1C7D9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876800"/>
            <a:ext cx="9144000" cy="990600"/>
          </a:xfrm>
        </p:spPr>
        <p:txBody>
          <a:bodyPr>
            <a:normAutofit/>
          </a:bodyPr>
          <a:lstStyle>
            <a:lvl1pPr algn="ctr">
              <a:defRPr sz="3800">
                <a:solidFill>
                  <a:srgbClr val="F998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051E3F8-C59B-4A87-91B6-AB87BFF0B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0"/>
            <a:ext cx="9144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6E51A1"/>
                </a:solidFill>
                <a:latin typeface="Futura Std Book" panose="020B05020202040203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E51A1"/>
                </a:solidFill>
                <a:latin typeface="Futura Std Book" panose="020B05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00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6E51A1"/>
                </a:solidFill>
                <a:latin typeface="Futura Std Book" panose="020B05020202040203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00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 spc="0" baseline="0">
                <a:solidFill>
                  <a:srgbClr val="F998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460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11302"/>
            <a:ext cx="3008313" cy="3746498"/>
          </a:xfrm>
        </p:spPr>
        <p:txBody>
          <a:bodyPr/>
          <a:lstStyle>
            <a:lvl1pPr marL="0" indent="0">
              <a:buNone/>
              <a:defRPr sz="1400">
                <a:solidFill>
                  <a:srgbClr val="6E51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91000"/>
            <a:ext cx="5486400" cy="606425"/>
          </a:xfrm>
        </p:spPr>
        <p:txBody>
          <a:bodyPr anchor="b"/>
          <a:lstStyle>
            <a:lvl1pPr algn="l">
              <a:defRPr sz="2000" b="1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73626"/>
            <a:ext cx="5486400" cy="381000"/>
          </a:xfrm>
        </p:spPr>
        <p:txBody>
          <a:bodyPr/>
          <a:lstStyle>
            <a:lvl1pPr marL="0" indent="0">
              <a:buNone/>
              <a:defRPr sz="1400">
                <a:solidFill>
                  <a:srgbClr val="6E51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657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rgbClr val="F9982F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A0B0"/>
          </a:solidFill>
          <a:latin typeface="Futura Std Book" panose="020B05020202040203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A0B0"/>
          </a:solidFill>
          <a:latin typeface="Futura Std Book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A0B0"/>
          </a:solidFill>
          <a:latin typeface="Futura Std Book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A0B0"/>
          </a:solidFill>
          <a:latin typeface="Futura Std Book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A0B0"/>
          </a:solidFill>
          <a:latin typeface="Futura Std Book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C64B3C-837B-445D-A523-02705D3393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Springhillian</a:t>
            </a:r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Newspaper Digitization Project</a:t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D0A7DC-8F73-4395-9B63-657625C22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Lauren Jensen, Digital Services Librarian</a:t>
            </a:r>
          </a:p>
          <a:p>
            <a:r>
              <a:rPr lang="en-US" dirty="0" smtClean="0"/>
              <a:t>Spring Hill College: Mobile, Alabama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876800" cy="3992561"/>
          </a:xfrm>
        </p:spPr>
        <p:txBody>
          <a:bodyPr>
            <a:normAutofit/>
          </a:bodyPr>
          <a:lstStyle/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Clear communication with funding agency</a:t>
            </a:r>
          </a:p>
          <a:p>
            <a:pPr lvl="1"/>
            <a:r>
              <a:rPr lang="en-US" dirty="0" smtClean="0"/>
              <a:t>Well defined timeline</a:t>
            </a:r>
          </a:p>
          <a:p>
            <a:pPr lvl="1"/>
            <a:r>
              <a:rPr lang="en-US" dirty="0" smtClean="0"/>
              <a:t>Budget adherence</a:t>
            </a:r>
          </a:p>
          <a:p>
            <a:r>
              <a:rPr lang="en-US" dirty="0" smtClean="0"/>
              <a:t>Tricky</a:t>
            </a:r>
          </a:p>
          <a:p>
            <a:pPr lvl="1"/>
            <a:r>
              <a:rPr lang="en-US" dirty="0" smtClean="0"/>
              <a:t>Timelines with adjustments</a:t>
            </a:r>
          </a:p>
          <a:p>
            <a:pPr lvl="1"/>
            <a:r>
              <a:rPr lang="en-US" dirty="0" smtClean="0"/>
              <a:t>Adapt to unanticipated delays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8719" y="1374895"/>
            <a:ext cx="4576762" cy="34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14525"/>
            <a:ext cx="4038600" cy="30289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3962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Unexpected</a:t>
            </a:r>
          </a:p>
          <a:p>
            <a:pPr lvl="1"/>
            <a:r>
              <a:rPr lang="en-US" dirty="0"/>
              <a:t>Detailed </a:t>
            </a:r>
            <a:r>
              <a:rPr lang="en-US" dirty="0" smtClean="0"/>
              <a:t>insurance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 smtClean="0"/>
              <a:t>requirements </a:t>
            </a:r>
            <a:endParaRPr lang="en-US" dirty="0"/>
          </a:p>
          <a:p>
            <a:r>
              <a:rPr lang="en-US" dirty="0" smtClean="0"/>
              <a:t>Enthusiasm from: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unding agency</a:t>
            </a:r>
          </a:p>
          <a:p>
            <a:pPr lvl="1"/>
            <a:r>
              <a:rPr lang="en-US" dirty="0" smtClean="0"/>
              <a:t>Campus offices</a:t>
            </a:r>
          </a:p>
          <a:p>
            <a:pPr lvl="1"/>
            <a:r>
              <a:rPr lang="en-US" dirty="0" smtClean="0"/>
              <a:t>Students</a:t>
            </a:r>
            <a:endParaRPr lang="en-US" dirty="0" smtClean="0"/>
          </a:p>
          <a:p>
            <a:r>
              <a:rPr lang="en-US" dirty="0" smtClean="0"/>
              <a:t>Next project already in the works</a:t>
            </a:r>
          </a:p>
        </p:txBody>
      </p:sp>
    </p:spTree>
    <p:extLst>
      <p:ext uri="{BB962C8B-B14F-4D97-AF65-F5344CB8AC3E}">
        <p14:creationId xmlns:p14="http://schemas.microsoft.com/office/powerpoint/2010/main" val="33771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990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62200" y="2667000"/>
            <a:ext cx="67818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Thank you!</a:t>
            </a:r>
          </a:p>
          <a:p>
            <a:endParaRPr lang="en-US" dirty="0" smtClean="0"/>
          </a:p>
          <a:p>
            <a:r>
              <a:rPr lang="en-US" dirty="0" smtClean="0"/>
              <a:t>Follow </a:t>
            </a:r>
            <a:r>
              <a:rPr lang="en-US" dirty="0" smtClean="0"/>
              <a:t>up with me:</a:t>
            </a:r>
          </a:p>
          <a:p>
            <a:r>
              <a:rPr lang="en-US" dirty="0" smtClean="0"/>
              <a:t>ljensen@shc.edu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7" t="23334" r="31112" b="29259"/>
          <a:stretch/>
        </p:blipFill>
        <p:spPr>
          <a:xfrm rot="5400000">
            <a:off x="1600200" y="2057400"/>
            <a:ext cx="2133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7E57AB-4609-4855-B448-271F2236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Spring Hill College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810D653-BC5C-4290-9F70-FB1D34130AA1}"/>
              </a:ext>
            </a:extLst>
          </p:cNvPr>
          <p:cNvSpPr txBox="1">
            <a:spLocks/>
          </p:cNvSpPr>
          <p:nvPr/>
        </p:nvSpPr>
        <p:spPr>
          <a:xfrm>
            <a:off x="152400" y="1417638"/>
            <a:ext cx="8686800" cy="365759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A0B0"/>
                </a:solidFill>
                <a:latin typeface="Futura Std Book" panose="020B05020202040203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A0B0"/>
                </a:solidFill>
                <a:latin typeface="Futura Std Book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A0B0"/>
                </a:solidFill>
                <a:latin typeface="Futura Std Book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A0B0"/>
                </a:solidFill>
                <a:latin typeface="Futura Std Book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A0B0"/>
                </a:solidFill>
                <a:latin typeface="Futura Std Book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Residential liberal arts college: 1,500 students</a:t>
            </a:r>
          </a:p>
          <a:p>
            <a:pPr marL="285750" indent="-285750"/>
            <a:r>
              <a:rPr lang="en-US" dirty="0" smtClean="0"/>
              <a:t>No full time </a:t>
            </a:r>
            <a:r>
              <a:rPr lang="en-US" dirty="0" smtClean="0">
                <a:effectLst>
                  <a:reflection stA="45000" endPos="4000" dist="50800" dir="5400000" sy="-100000" algn="bl" rotWithShape="0"/>
                </a:effectLst>
              </a:rPr>
              <a:t>archivist</a:t>
            </a:r>
          </a:p>
          <a:p>
            <a:pPr marL="285750" indent="-285750"/>
            <a:r>
              <a:rPr lang="en-US" dirty="0" smtClean="0"/>
              <a:t>Increased usage </a:t>
            </a:r>
          </a:p>
          <a:p>
            <a:pPr marL="285750" indent="-285750"/>
            <a:r>
              <a:rPr lang="en-US" dirty="0" smtClean="0"/>
              <a:t>No digital copies </a:t>
            </a:r>
          </a:p>
          <a:p>
            <a:pPr marL="285750" indent="-285750"/>
            <a:r>
              <a:rPr lang="en-US" dirty="0" smtClean="0"/>
              <a:t>Newspapers in poor                                                 </a:t>
            </a:r>
          </a:p>
          <a:p>
            <a:pPr marL="285750" indent="-285750"/>
            <a:r>
              <a:rPr lang="en-US" dirty="0" smtClean="0"/>
              <a:t>Microfilm cut into                                        pieces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5963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Assessment: Fall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840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No Inventory, 3 </a:t>
            </a:r>
            <a:r>
              <a:rPr lang="en-US" dirty="0"/>
              <a:t>formats:</a:t>
            </a:r>
          </a:p>
          <a:p>
            <a:r>
              <a:rPr lang="en-US" dirty="0"/>
              <a:t>Paper 6,105 pages </a:t>
            </a:r>
          </a:p>
          <a:p>
            <a:pPr lvl="1"/>
            <a:r>
              <a:rPr lang="en-US" dirty="0" smtClean="0"/>
              <a:t>69 </a:t>
            </a:r>
            <a:r>
              <a:rPr lang="en-US" dirty="0"/>
              <a:t>bound volumes </a:t>
            </a:r>
            <a:endParaRPr lang="en-US" dirty="0" smtClean="0"/>
          </a:p>
          <a:p>
            <a:pPr lvl="1"/>
            <a:r>
              <a:rPr lang="en-US" dirty="0" smtClean="0"/>
              <a:t>1924-1989</a:t>
            </a:r>
            <a:endParaRPr lang="en-US" dirty="0"/>
          </a:p>
          <a:p>
            <a:r>
              <a:rPr lang="en-US" dirty="0"/>
              <a:t>Microfilm 351 strips </a:t>
            </a:r>
            <a:endParaRPr lang="en-US" dirty="0" smtClean="0"/>
          </a:p>
          <a:p>
            <a:pPr lvl="1"/>
            <a:r>
              <a:rPr lang="en-US" dirty="0" smtClean="0"/>
              <a:t>4,292 </a:t>
            </a:r>
            <a:r>
              <a:rPr lang="en-US" dirty="0"/>
              <a:t>images </a:t>
            </a:r>
            <a:endParaRPr lang="en-US" dirty="0" smtClean="0"/>
          </a:p>
          <a:p>
            <a:pPr lvl="1"/>
            <a:r>
              <a:rPr lang="en-US" dirty="0" smtClean="0"/>
              <a:t>1910-1924; 1990–1996</a:t>
            </a:r>
            <a:endParaRPr lang="en-US" dirty="0"/>
          </a:p>
          <a:p>
            <a:r>
              <a:rPr lang="en-US" dirty="0"/>
              <a:t>Born Digital PDFs 2,683 pages </a:t>
            </a:r>
            <a:endParaRPr lang="en-US" dirty="0" smtClean="0"/>
          </a:p>
          <a:p>
            <a:pPr lvl="1"/>
            <a:r>
              <a:rPr lang="en-US" dirty="0" smtClean="0"/>
              <a:t>2006-present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7E57AB-4609-4855-B448-271F2236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Research: Fall 2016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10D653-BC5C-4290-9F70-FB1D34130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0" y="1219200"/>
            <a:ext cx="5181600" cy="4140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Reviewed external and internal options</a:t>
            </a:r>
          </a:p>
          <a:p>
            <a:pPr lvl="1"/>
            <a:r>
              <a:rPr lang="en-US" dirty="0" smtClean="0"/>
              <a:t>Reviewed quotes from vendors</a:t>
            </a:r>
          </a:p>
          <a:p>
            <a:pPr lvl="1"/>
            <a:r>
              <a:rPr lang="en-US" dirty="0" smtClean="0"/>
              <a:t>Explored </a:t>
            </a:r>
            <a:r>
              <a:rPr lang="en-US" dirty="0"/>
              <a:t>Open Source </a:t>
            </a:r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In house, ultimately, impractical</a:t>
            </a:r>
          </a:p>
          <a:p>
            <a:r>
              <a:rPr lang="en-US" dirty="0" smtClean="0"/>
              <a:t>Researched to locate best potential funding agency</a:t>
            </a:r>
          </a:p>
          <a:p>
            <a:pPr lvl="1"/>
            <a:r>
              <a:rPr lang="en-US" dirty="0" smtClean="0"/>
              <a:t>National, state and local</a:t>
            </a:r>
          </a:p>
          <a:p>
            <a:pPr lvl="1"/>
            <a:r>
              <a:rPr lang="en-US" dirty="0" smtClean="0"/>
              <a:t>NEH, IMLS, state NEH, NHPRC, NA, CLIR, Mellon, Knight Foundation, Lyrasis Catalyst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800" y="1803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8528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7E57AB-4609-4855-B448-271F2236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Narrowed Options: Spring 2017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10D653-BC5C-4290-9F70-FB1D34130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5257800" cy="39925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Concerns: lack of staff and short timelines</a:t>
            </a:r>
          </a:p>
          <a:p>
            <a:r>
              <a:rPr lang="en-US" dirty="0"/>
              <a:t>Narrowed external vendor choices</a:t>
            </a:r>
          </a:p>
          <a:p>
            <a:r>
              <a:rPr lang="en-US" dirty="0" smtClean="0"/>
              <a:t>Applied for local Friends of the Library grant funding</a:t>
            </a:r>
          </a:p>
          <a:p>
            <a:r>
              <a:rPr lang="en-US" dirty="0" smtClean="0"/>
              <a:t>Met with Campus Risk Assessment Officer regarding insurance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2087" y="1776413"/>
            <a:ext cx="4152899" cy="311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Proposal: April &amp; May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 included:</a:t>
            </a:r>
          </a:p>
          <a:p>
            <a:pPr lvl="1"/>
            <a:r>
              <a:rPr lang="en-US" dirty="0" smtClean="0"/>
              <a:t>Project timeline by month</a:t>
            </a:r>
          </a:p>
          <a:p>
            <a:pPr lvl="1"/>
            <a:r>
              <a:rPr lang="en-US" dirty="0" smtClean="0"/>
              <a:t>Budget (including supplies)</a:t>
            </a:r>
          </a:p>
          <a:p>
            <a:pPr lvl="1"/>
            <a:r>
              <a:rPr lang="en-US" dirty="0" smtClean="0"/>
              <a:t>External vendor digitization quotes</a:t>
            </a:r>
          </a:p>
          <a:p>
            <a:pPr lvl="1"/>
            <a:r>
              <a:rPr lang="en-US" dirty="0" smtClean="0"/>
              <a:t>Staff time: library would supply</a:t>
            </a:r>
          </a:p>
          <a:p>
            <a:r>
              <a:rPr lang="en-US" dirty="0" smtClean="0"/>
              <a:t>Asked to present to FOL Board in person</a:t>
            </a:r>
          </a:p>
          <a:p>
            <a:pPr lvl="1"/>
            <a:r>
              <a:rPr lang="en-US" dirty="0" smtClean="0"/>
              <a:t>Supplied clarification to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Included: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3657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$12,000 for digitization</a:t>
            </a:r>
          </a:p>
          <a:p>
            <a:pPr lvl="1"/>
            <a:r>
              <a:rPr lang="en-US" dirty="0" smtClean="0"/>
              <a:t>Detailed vendor quotes</a:t>
            </a:r>
          </a:p>
          <a:p>
            <a:pPr lvl="1"/>
            <a:r>
              <a:rPr lang="en-US" dirty="0" smtClean="0"/>
              <a:t>Variation among quotes</a:t>
            </a:r>
          </a:p>
          <a:p>
            <a:r>
              <a:rPr lang="en-US" dirty="0" smtClean="0"/>
              <a:t>$3,000 for supplies</a:t>
            </a:r>
          </a:p>
          <a:p>
            <a:pPr lvl="1"/>
            <a:r>
              <a:rPr lang="en-US" dirty="0" smtClean="0"/>
              <a:t>Archival materials ($1,150)</a:t>
            </a:r>
          </a:p>
          <a:p>
            <a:pPr lvl="1"/>
            <a:r>
              <a:rPr lang="en-US" dirty="0" smtClean="0"/>
              <a:t>Housing supplies ($450)</a:t>
            </a:r>
          </a:p>
          <a:p>
            <a:pPr lvl="1"/>
            <a:r>
              <a:rPr lang="en-US" dirty="0" smtClean="0"/>
              <a:t>Shipping costs ($1,400)</a:t>
            </a:r>
          </a:p>
          <a:p>
            <a:r>
              <a:rPr lang="en-US" dirty="0" smtClean="0"/>
              <a:t>$0 – staff supplied by library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5375" y="1343025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Funded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3704" r="9259" b="4937"/>
          <a:stretch/>
        </p:blipFill>
        <p:spPr>
          <a:xfrm rot="5400000">
            <a:off x="142009" y="1610591"/>
            <a:ext cx="3962400" cy="33320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295400"/>
            <a:ext cx="4800600" cy="4114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Grant approved</a:t>
            </a:r>
            <a:r>
              <a:rPr lang="en-US" dirty="0" smtClean="0"/>
              <a:t>: May 2017 for a total of </a:t>
            </a:r>
            <a:r>
              <a:rPr lang="en-US" dirty="0" smtClean="0"/>
              <a:t>$15,000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12,000 for digitizing</a:t>
            </a:r>
            <a:endParaRPr lang="en-US" sz="1600" dirty="0"/>
          </a:p>
          <a:p>
            <a:pPr lvl="1"/>
            <a:r>
              <a:rPr lang="en-US" dirty="0"/>
              <a:t>$3,00 for </a:t>
            </a:r>
            <a:r>
              <a:rPr lang="en-US" dirty="0" smtClean="0"/>
              <a:t>supplies and shipping</a:t>
            </a:r>
            <a:endParaRPr lang="en-US" sz="2000" dirty="0"/>
          </a:p>
          <a:p>
            <a:r>
              <a:rPr lang="en-US" dirty="0" smtClean="0"/>
              <a:t>Deadline set: August </a:t>
            </a:r>
            <a:r>
              <a:rPr lang="en-US" dirty="0" smtClean="0"/>
              <a:t>2018</a:t>
            </a:r>
            <a:endParaRPr lang="en-US" sz="2200" dirty="0"/>
          </a:p>
          <a:p>
            <a:r>
              <a:rPr lang="en-US" dirty="0" smtClean="0"/>
              <a:t>Required:</a:t>
            </a:r>
          </a:p>
          <a:p>
            <a:pPr lvl="1"/>
            <a:r>
              <a:rPr lang="en-US" dirty="0" smtClean="0"/>
              <a:t>Monthly updates</a:t>
            </a:r>
          </a:p>
          <a:p>
            <a:pPr lvl="1"/>
            <a:r>
              <a:rPr lang="en-US" dirty="0" smtClean="0"/>
              <a:t>Mention of funding source on final project</a:t>
            </a:r>
          </a:p>
          <a:p>
            <a:pPr lvl="1"/>
            <a:r>
              <a:rPr lang="en-US" dirty="0" smtClean="0"/>
              <a:t>Final report when complete</a:t>
            </a:r>
          </a:p>
        </p:txBody>
      </p:sp>
    </p:spTree>
    <p:extLst>
      <p:ext uri="{BB962C8B-B14F-4D97-AF65-F5344CB8AC3E}">
        <p14:creationId xmlns:p14="http://schemas.microsoft.com/office/powerpoint/2010/main" val="17312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 &amp;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72330"/>
            <a:ext cx="49530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Preparation: Locate missing issues</a:t>
            </a:r>
          </a:p>
          <a:p>
            <a:r>
              <a:rPr lang="en-US" dirty="0" smtClean="0"/>
              <a:t>Scanning details</a:t>
            </a:r>
            <a:endParaRPr lang="en-US" dirty="0" smtClean="0"/>
          </a:p>
          <a:p>
            <a:pPr lvl="1"/>
            <a:r>
              <a:rPr lang="en-US" dirty="0"/>
              <a:t>Paper &amp; film scanned in grayscale at 300-400dpi and </a:t>
            </a:r>
            <a:r>
              <a:rPr lang="en-US" dirty="0" smtClean="0"/>
              <a:t>saved </a:t>
            </a:r>
            <a:r>
              <a:rPr lang="en-US" dirty="0"/>
              <a:t>as uncompressed TIFF files. </a:t>
            </a:r>
            <a:endParaRPr lang="en-US" sz="2000" dirty="0"/>
          </a:p>
          <a:p>
            <a:pPr lvl="1"/>
            <a:r>
              <a:rPr lang="en-US" dirty="0"/>
              <a:t>Convert </a:t>
            </a:r>
            <a:r>
              <a:rPr lang="en-US" dirty="0" smtClean="0"/>
              <a:t>PDF </a:t>
            </a:r>
            <a:r>
              <a:rPr lang="en-US" dirty="0"/>
              <a:t>files to TIFF files.</a:t>
            </a:r>
            <a:endParaRPr lang="en-US" sz="2000" dirty="0"/>
          </a:p>
          <a:p>
            <a:pPr lvl="1"/>
            <a:r>
              <a:rPr lang="en-US" dirty="0"/>
              <a:t>All formats to be de-skewed and crop images for OCR.</a:t>
            </a:r>
            <a:endParaRPr lang="en-US" sz="2000" dirty="0"/>
          </a:p>
          <a:p>
            <a:r>
              <a:rPr lang="en-US" dirty="0" smtClean="0"/>
              <a:t>Metadata created with </a:t>
            </a:r>
            <a:r>
              <a:rPr lang="en-US" dirty="0"/>
              <a:t>vendor and best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Materials shipped in batches to meet insurance requirements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6350" y="1809750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39194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W17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414</Words>
  <Application>Microsoft Office PowerPoint</Application>
  <PresentationFormat>On-screen Show (4:3)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Futura Std Book</vt:lpstr>
      <vt:lpstr>Times New Roman</vt:lpstr>
      <vt:lpstr>Ubuntu</vt:lpstr>
      <vt:lpstr>MW17_Theme1</vt:lpstr>
      <vt:lpstr>The Springhillian Student Newspaper Digitization Project </vt:lpstr>
      <vt:lpstr>Background: Spring Hill College</vt:lpstr>
      <vt:lpstr>Collection Assessment: Fall 2016</vt:lpstr>
      <vt:lpstr>Research: Fall 2016</vt:lpstr>
      <vt:lpstr>Narrowed Options: Spring 2017</vt:lpstr>
      <vt:lpstr>Project Proposal: April &amp; May 2017</vt:lpstr>
      <vt:lpstr>Budget Included:</vt:lpstr>
      <vt:lpstr>Project Funded</vt:lpstr>
      <vt:lpstr>Preparation &amp; Scanning</vt:lpstr>
      <vt:lpstr>Lessons Learned</vt:lpstr>
      <vt:lpstr>Lessons Learned</vt:lpstr>
      <vt:lpstr>Questions?</vt:lpstr>
    </vt:vector>
  </TitlesOfParts>
  <Company>American Library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Veronica Perez</dc:creator>
  <cp:lastModifiedBy>Jensen, Lauren</cp:lastModifiedBy>
  <cp:revision>78</cp:revision>
  <dcterms:created xsi:type="dcterms:W3CDTF">2014-09-09T21:29:59Z</dcterms:created>
  <dcterms:modified xsi:type="dcterms:W3CDTF">2018-06-20T15:24:59Z</dcterms:modified>
</cp:coreProperties>
</file>