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2.xml" ContentType="application/vnd.openxmlformats-officedocument.presentationml.comments+xml"/>
  <Override PartName="/ppt/notesSlides/notesSlide24.xml" ContentType="application/vnd.openxmlformats-officedocument.presentationml.notesSlide+xml"/>
  <Override PartName="/ppt/comments/comment3.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hq0yjvZ8Y8CGvu+6MpE/YanAYR0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jamin Riesenberg" initials="" lastIdx="3" clrIdx="0"/>
  <p:cmAuthor id="1" name="Annamarie Klose"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customschemas.google.com/relationships/presentationmetadata" Target="meta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06-24T19:05:12.202" idx="1">
    <p:pos x="6000" y="0"/>
    <p:text>Remove duplicate slide</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M6aPH8k"/>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21-06-20T21:21:10.237" idx="2">
    <p:pos x="383" y="1902"/>
    <p:text>LOC LD can be tricky.For example, the IRI on your slide doesn't identify Maya Angelou. It identifies an authority record:
&lt;http://id.loc.gov/authorities/names/n50024879&gt; a madsrdf:Authority .
&lt;http://id.loc.gov/rwo/agents/n50024879&gt; identifies Maya Angelou:
&lt;http://id.loc.gov/authorities/names/n50024879&gt; madsrdf:identifiesRWO &lt;http://id.loc.gov/rwo/agents/n50024879&gt;</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M3exCV0"/>
      </p:ext>
    </p:extLst>
  </p:cm>
  <p:cm authorId="1" dt="2021-06-20T21:21:10.237" idx="1">
    <p:pos x="383" y="1902"/>
    <p:text>@briesenberg07@gmail.com / @ries07@uw.edu Agreed! I'm switching to Wikidata and going even more basic.</p:text>
    <p:extLst>
      <p:ext uri="{C676402C-5697-4E1C-873F-D02D1690AC5C}">
        <p15:threadingInfo xmlns:p15="http://schemas.microsoft.com/office/powerpoint/2012/main" timeZoneBias="0">
          <p15:parentCm authorId="0" idx="2"/>
        </p15:threadingInfo>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M3-M_yU"/>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21-06-20T21:21:10.237" idx="3">
    <p:pos x="383" y="869"/>
    <p:text>LOC LD can be tricky.For example, the IRI on your slide doesn't identify Maya Angelou. It identifies an authority record:
&lt;http://id.loc.gov/authorities/names/n50024879&gt; a madsrdf:Authority .
&lt;http://id.loc.gov/rwo/agents/n50024879&gt; identifies Maya Angelou:
&lt;http://id.loc.gov/authorities/names/n50024879&gt; madsrdf:identifiesRWO &lt;http://id.loc.gov/rwo/agents/n50024879&gt;</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M3exCV0"/>
      </p:ext>
    </p:extLst>
  </p:cm>
  <p:cm authorId="1" dt="2021-06-20T21:21:10.237" idx="2">
    <p:pos x="383" y="869"/>
    <p:text>@briesenberg07@gmail.com / @ries07@uw.edu Agreed! I'm switching to Wikidata and going even more basic.</p:text>
    <p:extLst>
      <p:ext uri="{C676402C-5697-4E1C-873F-D02D1690AC5C}">
        <p15:threadingInfo xmlns:p15="http://schemas.microsoft.com/office/powerpoint/2012/main" timeZoneBias="0">
          <p15:parentCm authorId="0" idx="3"/>
        </p15:threadingInfo>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M3-M_yU"/>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 name="Google Shape;60;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e199104350_1_4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e199104350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e1fc131d79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e1fc131d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e1fc131d79_0_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e1fc131d7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e1d12aad04_2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e1d12aad04_2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e1d12aad04_2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e1d12aad04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e1fc131d79_0_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e1fc131d7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ddcd81fcb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gddcd81fcb4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199104350_1_6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199104350_1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e199104350_1_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e19910435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e199104350_1_5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e199104350_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 name="Google Shape;65;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e199104350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ge199104350_1_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e199104350_1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ge199104350_1_3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 name="Google Shape;7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 name="Google Shape;7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dcd81fcb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gddcd81fcb4_0_1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e1d12aad04_2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e1d12aad04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ddcd81fcb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gddcd81fcb4_0_2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e1d12aad04_3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e1d12aad04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15"/>
          <p:cNvPicPr preferRelativeResize="0"/>
          <p:nvPr/>
        </p:nvPicPr>
        <p:blipFill rotWithShape="1">
          <a:blip r:embed="rId2">
            <a:alphaModFix/>
          </a:blip>
          <a:srcRect l="127" r="126"/>
          <a:stretch/>
        </p:blipFill>
        <p:spPr>
          <a:xfrm>
            <a:off x="0" y="3275843"/>
            <a:ext cx="9144000" cy="1871663"/>
          </a:xfrm>
          <a:prstGeom prst="rect">
            <a:avLst/>
          </a:prstGeom>
          <a:noFill/>
          <a:ln>
            <a:noFill/>
          </a:ln>
        </p:spPr>
      </p:pic>
      <p:sp>
        <p:nvSpPr>
          <p:cNvPr id="10" name="Google Shape;10;p15"/>
          <p:cNvSpPr/>
          <p:nvPr/>
        </p:nvSpPr>
        <p:spPr>
          <a:xfrm>
            <a:off x="0" y="2776279"/>
            <a:ext cx="9144000" cy="140586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15"/>
          <p:cNvSpPr txBox="1">
            <a:spLocks noGrp="1"/>
          </p:cNvSpPr>
          <p:nvPr>
            <p:ph type="ctrTitle"/>
          </p:nvPr>
        </p:nvSpPr>
        <p:spPr>
          <a:xfrm>
            <a:off x="189023" y="2892724"/>
            <a:ext cx="8736419" cy="114173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Arial"/>
              <a:buNone/>
              <a:defRPr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15"/>
          <p:cNvSpPr txBox="1">
            <a:spLocks noGrp="1"/>
          </p:cNvSpPr>
          <p:nvPr>
            <p:ph type="subTitle" idx="1"/>
          </p:nvPr>
        </p:nvSpPr>
        <p:spPr>
          <a:xfrm>
            <a:off x="42083" y="4432699"/>
            <a:ext cx="9059834" cy="454342"/>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SzPts val="2400"/>
              <a:buNone/>
              <a:defRPr sz="2400" b="1" i="0" cap="none">
                <a:solidFill>
                  <a:srgbClr val="FFFFFF"/>
                </a:solidFill>
                <a:latin typeface="Arial"/>
                <a:ea typeface="Arial"/>
                <a:cs typeface="Arial"/>
                <a:sym typeface="Arial"/>
              </a:defRPr>
            </a:lvl1pPr>
            <a:lvl2pPr lvl="1" algn="ctr">
              <a:spcBef>
                <a:spcPts val="560"/>
              </a:spcBef>
              <a:spcAft>
                <a:spcPts val="0"/>
              </a:spcAft>
              <a:buSzPts val="2520"/>
              <a:buNone/>
              <a:defRPr>
                <a:solidFill>
                  <a:srgbClr val="888888"/>
                </a:solidFill>
              </a:defRPr>
            </a:lvl2pPr>
            <a:lvl3pPr lvl="2" algn="ctr">
              <a:spcBef>
                <a:spcPts val="480"/>
              </a:spcBef>
              <a:spcAft>
                <a:spcPts val="0"/>
              </a:spcAft>
              <a:buSzPts val="192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pic>
        <p:nvPicPr>
          <p:cNvPr id="13" name="Google Shape;13;p15" descr="ALA Annual Conference and Exhibition June 23–29, 2021 Virtual"/>
          <p:cNvPicPr preferRelativeResize="0"/>
          <p:nvPr/>
        </p:nvPicPr>
        <p:blipFill rotWithShape="1">
          <a:blip r:embed="rId3">
            <a:alphaModFix/>
          </a:blip>
          <a:srcRect t="2214" b="2215"/>
          <a:stretch/>
        </p:blipFill>
        <p:spPr>
          <a:xfrm>
            <a:off x="1449263" y="695562"/>
            <a:ext cx="6245475" cy="1760786"/>
          </a:xfrm>
          <a:prstGeom prst="rect">
            <a:avLst/>
          </a:prstGeom>
          <a:noFill/>
          <a:ln>
            <a:noFill/>
          </a:ln>
        </p:spPr>
      </p:pic>
      <p:pic>
        <p:nvPicPr>
          <p:cNvPr id="14" name="Google Shape;14;p15" descr="American Library Association"/>
          <p:cNvPicPr preferRelativeResize="0"/>
          <p:nvPr/>
        </p:nvPicPr>
        <p:blipFill rotWithShape="1">
          <a:blip r:embed="rId4">
            <a:alphaModFix/>
          </a:blip>
          <a:srcRect/>
          <a:stretch/>
        </p:blipFill>
        <p:spPr>
          <a:xfrm>
            <a:off x="3014925" y="280151"/>
            <a:ext cx="3114150" cy="20761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5"/>
        <p:cNvGrpSpPr/>
        <p:nvPr/>
      </p:nvGrpSpPr>
      <p:grpSpPr>
        <a:xfrm>
          <a:off x="0" y="0"/>
          <a:ext cx="0" cy="0"/>
          <a:chOff x="0" y="0"/>
          <a:chExt cx="0" cy="0"/>
        </a:xfrm>
      </p:grpSpPr>
      <p:sp>
        <p:nvSpPr>
          <p:cNvPr id="16" name="Google Shape;16;p16"/>
          <p:cNvSpPr/>
          <p:nvPr/>
        </p:nvSpPr>
        <p:spPr>
          <a:xfrm>
            <a:off x="0" y="4803151"/>
            <a:ext cx="9144000" cy="34034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7" name="Google Shape;17;p16"/>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31469" algn="l">
              <a:spcBef>
                <a:spcPts val="360"/>
              </a:spcBef>
              <a:spcAft>
                <a:spcPts val="0"/>
              </a:spcAft>
              <a:buSzPts val="1620"/>
              <a:buChar char="▪"/>
              <a:defRPr/>
            </a:lvl2pPr>
            <a:lvl3pPr marL="1371600" lvl="2" indent="-320039" algn="l">
              <a:spcBef>
                <a:spcPts val="360"/>
              </a:spcBef>
              <a:spcAft>
                <a:spcPts val="0"/>
              </a:spcAft>
              <a:buSzPts val="144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9" name="Google Shape;19;p16" descr="American Library Association"/>
          <p:cNvPicPr preferRelativeResize="0"/>
          <p:nvPr/>
        </p:nvPicPr>
        <p:blipFill rotWithShape="1">
          <a:blip r:embed="rId2">
            <a:alphaModFix/>
          </a:blip>
          <a:srcRect/>
          <a:stretch/>
        </p:blipFill>
        <p:spPr>
          <a:xfrm>
            <a:off x="7647074" y="4868939"/>
            <a:ext cx="1245927" cy="83062"/>
          </a:xfrm>
          <a:prstGeom prst="rect">
            <a:avLst/>
          </a:prstGeom>
          <a:noFill/>
          <a:ln>
            <a:noFill/>
          </a:ln>
        </p:spPr>
      </p:pic>
      <p:pic>
        <p:nvPicPr>
          <p:cNvPr id="20" name="Google Shape;20;p16" descr="ALA Annual Conference and Exhibition June 23–29, 2021 Virtual"/>
          <p:cNvPicPr preferRelativeResize="0"/>
          <p:nvPr/>
        </p:nvPicPr>
        <p:blipFill rotWithShape="1">
          <a:blip r:embed="rId3">
            <a:alphaModFix/>
          </a:blip>
          <a:srcRect/>
          <a:stretch/>
        </p:blipFill>
        <p:spPr>
          <a:xfrm>
            <a:off x="7647660" y="4396949"/>
            <a:ext cx="1257656" cy="36472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21"/>
        <p:cNvGrpSpPr/>
        <p:nvPr/>
      </p:nvGrpSpPr>
      <p:grpSpPr>
        <a:xfrm>
          <a:off x="0" y="0"/>
          <a:ext cx="0" cy="0"/>
          <a:chOff x="0" y="0"/>
          <a:chExt cx="0" cy="0"/>
        </a:xfrm>
      </p:grpSpPr>
      <p:pic>
        <p:nvPicPr>
          <p:cNvPr id="22" name="Google Shape;22;p17"/>
          <p:cNvPicPr preferRelativeResize="0"/>
          <p:nvPr/>
        </p:nvPicPr>
        <p:blipFill rotWithShape="1">
          <a:blip r:embed="rId2">
            <a:alphaModFix/>
          </a:blip>
          <a:srcRect/>
          <a:stretch/>
        </p:blipFill>
        <p:spPr>
          <a:xfrm>
            <a:off x="2859218" y="4703845"/>
            <a:ext cx="3425565" cy="228371"/>
          </a:xfrm>
          <a:prstGeom prst="rect">
            <a:avLst/>
          </a:prstGeom>
          <a:noFill/>
          <a:ln>
            <a:noFill/>
          </a:ln>
        </p:spPr>
      </p:pic>
      <p:pic>
        <p:nvPicPr>
          <p:cNvPr id="23" name="Google Shape;23;p17"/>
          <p:cNvPicPr preferRelativeResize="0"/>
          <p:nvPr/>
        </p:nvPicPr>
        <p:blipFill rotWithShape="1">
          <a:blip r:embed="rId3">
            <a:alphaModFix/>
          </a:blip>
          <a:srcRect l="127" r="126"/>
          <a:stretch/>
        </p:blipFill>
        <p:spPr>
          <a:xfrm>
            <a:off x="0" y="3275843"/>
            <a:ext cx="9144000" cy="1871663"/>
          </a:xfrm>
          <a:prstGeom prst="rect">
            <a:avLst/>
          </a:prstGeom>
          <a:noFill/>
          <a:ln>
            <a:noFill/>
          </a:ln>
        </p:spPr>
      </p:pic>
      <p:pic>
        <p:nvPicPr>
          <p:cNvPr id="24" name="Google Shape;24;p17"/>
          <p:cNvPicPr preferRelativeResize="0"/>
          <p:nvPr/>
        </p:nvPicPr>
        <p:blipFill rotWithShape="1">
          <a:blip r:embed="rId3">
            <a:alphaModFix/>
          </a:blip>
          <a:srcRect l="127" r="126"/>
          <a:stretch/>
        </p:blipFill>
        <p:spPr>
          <a:xfrm flipH="1">
            <a:off x="0" y="-23628"/>
            <a:ext cx="9144000" cy="1871663"/>
          </a:xfrm>
          <a:prstGeom prst="rect">
            <a:avLst/>
          </a:prstGeom>
          <a:noFill/>
          <a:ln>
            <a:noFill/>
          </a:ln>
        </p:spPr>
      </p:pic>
      <p:sp>
        <p:nvSpPr>
          <p:cNvPr id="25" name="Google Shape;25;p17"/>
          <p:cNvSpPr/>
          <p:nvPr/>
        </p:nvSpPr>
        <p:spPr>
          <a:xfrm>
            <a:off x="0" y="1496681"/>
            <a:ext cx="9144000" cy="215013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 name="Google Shape;26;p17"/>
          <p:cNvSpPr txBox="1">
            <a:spLocks noGrp="1"/>
          </p:cNvSpPr>
          <p:nvPr>
            <p:ph type="ctrTitle"/>
          </p:nvPr>
        </p:nvSpPr>
        <p:spPr>
          <a:xfrm>
            <a:off x="197884" y="1673890"/>
            <a:ext cx="8748232" cy="1795721"/>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Arial"/>
              <a:buNone/>
              <a:defRPr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7" name="Google Shape;27;p17"/>
          <p:cNvPicPr preferRelativeResize="0"/>
          <p:nvPr/>
        </p:nvPicPr>
        <p:blipFill rotWithShape="1">
          <a:blip r:embed="rId4">
            <a:alphaModFix/>
          </a:blip>
          <a:srcRect/>
          <a:stretch/>
        </p:blipFill>
        <p:spPr>
          <a:xfrm>
            <a:off x="3011618" y="4856245"/>
            <a:ext cx="3425565" cy="22837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Only">
  <p:cSld name="2_Title Only">
    <p:spTree>
      <p:nvGrpSpPr>
        <p:cNvPr id="1" name="Shape 28"/>
        <p:cNvGrpSpPr/>
        <p:nvPr/>
      </p:nvGrpSpPr>
      <p:grpSpPr>
        <a:xfrm>
          <a:off x="0" y="0"/>
          <a:ext cx="0" cy="0"/>
          <a:chOff x="0" y="0"/>
          <a:chExt cx="0" cy="0"/>
        </a:xfrm>
      </p:grpSpPr>
      <p:sp>
        <p:nvSpPr>
          <p:cNvPr id="29" name="Google Shape;29;p18"/>
          <p:cNvSpPr/>
          <p:nvPr/>
        </p:nvSpPr>
        <p:spPr>
          <a:xfrm>
            <a:off x="0" y="4803151"/>
            <a:ext cx="9144000" cy="34034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 name="Google Shape;30;p18"/>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457200" y="1571256"/>
            <a:ext cx="8229600" cy="3023367"/>
          </a:xfrm>
          <a:prstGeom prst="rect">
            <a:avLst/>
          </a:prstGeom>
          <a:noFill/>
          <a:ln>
            <a:noFill/>
          </a:ln>
        </p:spPr>
        <p:txBody>
          <a:bodyPr spcFirstLastPara="1" wrap="square" lIns="91425" tIns="45700" rIns="91425" bIns="45700" anchor="t" anchorCtr="0">
            <a:normAutofit/>
          </a:bodyPr>
          <a:lstStyle>
            <a:lvl1pPr marL="457200" lvl="0" indent="-228600" algn="l">
              <a:spcBef>
                <a:spcPts val="640"/>
              </a:spcBef>
              <a:spcAft>
                <a:spcPts val="0"/>
              </a:spcAft>
              <a:buSzPts val="3200"/>
              <a:buNone/>
              <a:defRPr/>
            </a:lvl1pPr>
            <a:lvl2pPr marL="914400" lvl="1" indent="-331469" algn="l">
              <a:spcBef>
                <a:spcPts val="360"/>
              </a:spcBef>
              <a:spcAft>
                <a:spcPts val="0"/>
              </a:spcAft>
              <a:buSzPts val="1620"/>
              <a:buChar char="▪"/>
              <a:defRPr/>
            </a:lvl2pPr>
            <a:lvl3pPr marL="1371600" lvl="2" indent="-320039" algn="l">
              <a:spcBef>
                <a:spcPts val="360"/>
              </a:spcBef>
              <a:spcAft>
                <a:spcPts val="0"/>
              </a:spcAft>
              <a:buSzPts val="144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2" name="Google Shape;32;p18"/>
          <p:cNvSpPr txBox="1"/>
          <p:nvPr/>
        </p:nvSpPr>
        <p:spPr>
          <a:xfrm>
            <a:off x="457200" y="962810"/>
            <a:ext cx="82296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cap="none">
                <a:solidFill>
                  <a:schemeClr val="dk2"/>
                </a:solidFill>
                <a:latin typeface="Arial"/>
                <a:ea typeface="Arial"/>
                <a:cs typeface="Arial"/>
                <a:sym typeface="Arial"/>
              </a:rPr>
              <a:t>CLICK TO EDIT SUBTITLE</a:t>
            </a:r>
            <a:endParaRPr sz="1800" cap="none">
              <a:solidFill>
                <a:schemeClr val="dk2"/>
              </a:solidFill>
              <a:latin typeface="Arial"/>
              <a:ea typeface="Arial"/>
              <a:cs typeface="Arial"/>
              <a:sym typeface="Arial"/>
            </a:endParaRPr>
          </a:p>
        </p:txBody>
      </p:sp>
      <p:pic>
        <p:nvPicPr>
          <p:cNvPr id="33" name="Google Shape;33;p18" descr="American Library Association"/>
          <p:cNvPicPr preferRelativeResize="0"/>
          <p:nvPr/>
        </p:nvPicPr>
        <p:blipFill rotWithShape="1">
          <a:blip r:embed="rId2">
            <a:alphaModFix/>
          </a:blip>
          <a:srcRect/>
          <a:stretch/>
        </p:blipFill>
        <p:spPr>
          <a:xfrm>
            <a:off x="7647074" y="4868939"/>
            <a:ext cx="1245927" cy="83062"/>
          </a:xfrm>
          <a:prstGeom prst="rect">
            <a:avLst/>
          </a:prstGeom>
          <a:noFill/>
          <a:ln>
            <a:noFill/>
          </a:ln>
        </p:spPr>
      </p:pic>
      <p:pic>
        <p:nvPicPr>
          <p:cNvPr id="34" name="Google Shape;34;p18" descr="ALA Annual Conference and Exhibition June 23–29, 2021 Virtual"/>
          <p:cNvPicPr preferRelativeResize="0"/>
          <p:nvPr/>
        </p:nvPicPr>
        <p:blipFill rotWithShape="1">
          <a:blip r:embed="rId3">
            <a:alphaModFix/>
          </a:blip>
          <a:srcRect/>
          <a:stretch/>
        </p:blipFill>
        <p:spPr>
          <a:xfrm>
            <a:off x="7647660" y="4396949"/>
            <a:ext cx="1257656" cy="36472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35"/>
        <p:cNvGrpSpPr/>
        <p:nvPr/>
      </p:nvGrpSpPr>
      <p:grpSpPr>
        <a:xfrm>
          <a:off x="0" y="0"/>
          <a:ext cx="0" cy="0"/>
          <a:chOff x="0" y="0"/>
          <a:chExt cx="0" cy="0"/>
        </a:xfrm>
      </p:grpSpPr>
      <p:sp>
        <p:nvSpPr>
          <p:cNvPr id="36" name="Google Shape;36;p19"/>
          <p:cNvSpPr/>
          <p:nvPr/>
        </p:nvSpPr>
        <p:spPr>
          <a:xfrm>
            <a:off x="0" y="4803151"/>
            <a:ext cx="9144000" cy="34034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7" name="Google Shape;37;p19"/>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9"/>
          <p:cNvSpPr txBox="1">
            <a:spLocks noGrp="1"/>
          </p:cNvSpPr>
          <p:nvPr>
            <p:ph type="body" idx="1"/>
          </p:nvPr>
        </p:nvSpPr>
        <p:spPr>
          <a:xfrm>
            <a:off x="457200" y="1200151"/>
            <a:ext cx="4020288" cy="339447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31469" algn="l">
              <a:spcBef>
                <a:spcPts val="360"/>
              </a:spcBef>
              <a:spcAft>
                <a:spcPts val="0"/>
              </a:spcAft>
              <a:buSzPts val="1620"/>
              <a:buChar char="▪"/>
              <a:defRPr/>
            </a:lvl2pPr>
            <a:lvl3pPr marL="1371600" lvl="2" indent="-320039" algn="l">
              <a:spcBef>
                <a:spcPts val="360"/>
              </a:spcBef>
              <a:spcAft>
                <a:spcPts val="0"/>
              </a:spcAft>
              <a:buSzPts val="144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9" name="Google Shape;39;p19"/>
          <p:cNvSpPr txBox="1">
            <a:spLocks noGrp="1"/>
          </p:cNvSpPr>
          <p:nvPr>
            <p:ph type="body" idx="2"/>
          </p:nvPr>
        </p:nvSpPr>
        <p:spPr>
          <a:xfrm>
            <a:off x="4607442" y="1200151"/>
            <a:ext cx="4079358" cy="339447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31469" algn="l">
              <a:spcBef>
                <a:spcPts val="360"/>
              </a:spcBef>
              <a:spcAft>
                <a:spcPts val="0"/>
              </a:spcAft>
              <a:buSzPts val="1620"/>
              <a:buChar char="▪"/>
              <a:defRPr/>
            </a:lvl2pPr>
            <a:lvl3pPr marL="1371600" lvl="2" indent="-320039" algn="l">
              <a:spcBef>
                <a:spcPts val="360"/>
              </a:spcBef>
              <a:spcAft>
                <a:spcPts val="0"/>
              </a:spcAft>
              <a:buSzPts val="144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40" name="Google Shape;40;p19" descr="American Library Association"/>
          <p:cNvPicPr preferRelativeResize="0"/>
          <p:nvPr/>
        </p:nvPicPr>
        <p:blipFill rotWithShape="1">
          <a:blip r:embed="rId2">
            <a:alphaModFix/>
          </a:blip>
          <a:srcRect/>
          <a:stretch/>
        </p:blipFill>
        <p:spPr>
          <a:xfrm>
            <a:off x="7647074" y="4868939"/>
            <a:ext cx="1245927" cy="83062"/>
          </a:xfrm>
          <a:prstGeom prst="rect">
            <a:avLst/>
          </a:prstGeom>
          <a:noFill/>
          <a:ln>
            <a:noFill/>
          </a:ln>
        </p:spPr>
      </p:pic>
      <p:pic>
        <p:nvPicPr>
          <p:cNvPr id="41" name="Google Shape;41;p19" descr="ALA Annual Conference and Exhibition June 23–29, 2021 Virtual"/>
          <p:cNvPicPr preferRelativeResize="0"/>
          <p:nvPr/>
        </p:nvPicPr>
        <p:blipFill rotWithShape="1">
          <a:blip r:embed="rId3">
            <a:alphaModFix/>
          </a:blip>
          <a:srcRect/>
          <a:stretch/>
        </p:blipFill>
        <p:spPr>
          <a:xfrm>
            <a:off x="7647660" y="4396949"/>
            <a:ext cx="1257656" cy="36472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2"/>
        <p:cNvGrpSpPr/>
        <p:nvPr/>
      </p:nvGrpSpPr>
      <p:grpSpPr>
        <a:xfrm>
          <a:off x="0" y="0"/>
          <a:ext cx="0" cy="0"/>
          <a:chOff x="0" y="0"/>
          <a:chExt cx="0" cy="0"/>
        </a:xfrm>
      </p:grpSpPr>
      <p:sp>
        <p:nvSpPr>
          <p:cNvPr id="43" name="Google Shape;43;p20"/>
          <p:cNvSpPr/>
          <p:nvPr/>
        </p:nvSpPr>
        <p:spPr>
          <a:xfrm>
            <a:off x="0" y="4803151"/>
            <a:ext cx="9144000" cy="34034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4" name="Google Shape;44;p20"/>
          <p:cNvSpPr txBox="1">
            <a:spLocks noGrp="1"/>
          </p:cNvSpPr>
          <p:nvPr>
            <p:ph type="title"/>
          </p:nvPr>
        </p:nvSpPr>
        <p:spPr>
          <a:xfrm>
            <a:off x="5791201" y="270956"/>
            <a:ext cx="3008314" cy="182602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20"/>
          <p:cNvSpPr txBox="1">
            <a:spLocks noGrp="1"/>
          </p:cNvSpPr>
          <p:nvPr>
            <p:ph type="body" idx="1"/>
          </p:nvPr>
        </p:nvSpPr>
        <p:spPr>
          <a:xfrm>
            <a:off x="5791201" y="2191488"/>
            <a:ext cx="3008314" cy="1819350"/>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SzPts val="2400"/>
              <a:buFont typeface="Arial"/>
              <a:buNone/>
              <a:defRPr sz="2400">
                <a:solidFill>
                  <a:schemeClr val="dk2"/>
                </a:solidFill>
              </a:defRPr>
            </a:lvl1pPr>
            <a:lvl2pPr marL="914400" lvl="1" indent="-331469" algn="l">
              <a:spcBef>
                <a:spcPts val="360"/>
              </a:spcBef>
              <a:spcAft>
                <a:spcPts val="0"/>
              </a:spcAft>
              <a:buSzPts val="1620"/>
              <a:buChar char="▪"/>
              <a:defRPr/>
            </a:lvl2pPr>
            <a:lvl3pPr marL="1371600" lvl="2" indent="-320039" algn="l">
              <a:spcBef>
                <a:spcPts val="360"/>
              </a:spcBef>
              <a:spcAft>
                <a:spcPts val="0"/>
              </a:spcAft>
              <a:buSzPts val="144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6" name="Google Shape;46;p20"/>
          <p:cNvSpPr>
            <a:spLocks noGrp="1"/>
          </p:cNvSpPr>
          <p:nvPr>
            <p:ph type="pic" idx="2"/>
          </p:nvPr>
        </p:nvSpPr>
        <p:spPr>
          <a:xfrm>
            <a:off x="339171" y="313070"/>
            <a:ext cx="5095247" cy="4312093"/>
          </a:xfrm>
          <a:prstGeom prst="rect">
            <a:avLst/>
          </a:prstGeom>
          <a:solidFill>
            <a:srgbClr val="EAEAEA"/>
          </a:solidFill>
          <a:ln w="79375" cap="flat" cmpd="sng">
            <a:solidFill>
              <a:schemeClr val="lt1"/>
            </a:solidFill>
            <a:prstDash val="solid"/>
            <a:miter lim="800000"/>
            <a:headEnd type="none" w="sm" len="sm"/>
            <a:tailEnd type="none" w="sm" len="sm"/>
          </a:ln>
          <a:effectLst>
            <a:outerShdw blurRad="50800" algn="tl" rotWithShape="0">
              <a:srgbClr val="000000">
                <a:alpha val="42745"/>
              </a:srgbClr>
            </a:outerShdw>
          </a:effectLst>
        </p:spPr>
        <p:txBody>
          <a:bodyPr spcFirstLastPara="1" wrap="square" lIns="91425" tIns="45700" rIns="91425" bIns="45700" anchor="t" anchorCtr="0">
            <a:normAutofit/>
          </a:bodyPr>
          <a:lstStyle>
            <a:lvl1pPr marR="0" lvl="0" algn="l" rtl="0">
              <a:spcBef>
                <a:spcPts val="640"/>
              </a:spcBef>
              <a:spcAft>
                <a:spcPts val="0"/>
              </a:spcAft>
              <a:buClr>
                <a:schemeClr val="lt2"/>
              </a:buClr>
              <a:buSzPts val="3200"/>
              <a:buFont typeface="Noto Sans Symbols"/>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2"/>
              </a:buClr>
              <a:buSzPts val="2520"/>
              <a:buFont typeface="Noto Sans Symbols"/>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1920"/>
              <a:buFont typeface="Noto Sans Symbols"/>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pic>
        <p:nvPicPr>
          <p:cNvPr id="47" name="Google Shape;47;p20" descr="American Library Association"/>
          <p:cNvPicPr preferRelativeResize="0"/>
          <p:nvPr/>
        </p:nvPicPr>
        <p:blipFill rotWithShape="1">
          <a:blip r:embed="rId2">
            <a:alphaModFix/>
          </a:blip>
          <a:srcRect/>
          <a:stretch/>
        </p:blipFill>
        <p:spPr>
          <a:xfrm>
            <a:off x="7647074" y="4868939"/>
            <a:ext cx="1245927" cy="83062"/>
          </a:xfrm>
          <a:prstGeom prst="rect">
            <a:avLst/>
          </a:prstGeom>
          <a:noFill/>
          <a:ln>
            <a:noFill/>
          </a:ln>
        </p:spPr>
      </p:pic>
      <p:pic>
        <p:nvPicPr>
          <p:cNvPr id="48" name="Google Shape;48;p20" descr="ALA Annual Conference and Exhibition June 23–29, 2021 Virtual"/>
          <p:cNvPicPr preferRelativeResize="0"/>
          <p:nvPr/>
        </p:nvPicPr>
        <p:blipFill rotWithShape="1">
          <a:blip r:embed="rId3">
            <a:alphaModFix/>
          </a:blip>
          <a:srcRect/>
          <a:stretch/>
        </p:blipFill>
        <p:spPr>
          <a:xfrm>
            <a:off x="7647660" y="4396949"/>
            <a:ext cx="1257656" cy="36472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ntent with Caption">
  <p:cSld name="1_Content with Caption">
    <p:spTree>
      <p:nvGrpSpPr>
        <p:cNvPr id="1" name="Shape 49"/>
        <p:cNvGrpSpPr/>
        <p:nvPr/>
      </p:nvGrpSpPr>
      <p:grpSpPr>
        <a:xfrm>
          <a:off x="0" y="0"/>
          <a:ext cx="0" cy="0"/>
          <a:chOff x="0" y="0"/>
          <a:chExt cx="0" cy="0"/>
        </a:xfrm>
      </p:grpSpPr>
      <p:sp>
        <p:nvSpPr>
          <p:cNvPr id="50" name="Google Shape;50;p21"/>
          <p:cNvSpPr/>
          <p:nvPr/>
        </p:nvSpPr>
        <p:spPr>
          <a:xfrm>
            <a:off x="0" y="4803151"/>
            <a:ext cx="9144000" cy="34034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51" name="Google Shape;51;p21" descr="American Library Association"/>
          <p:cNvPicPr preferRelativeResize="0"/>
          <p:nvPr/>
        </p:nvPicPr>
        <p:blipFill rotWithShape="1">
          <a:blip r:embed="rId2">
            <a:alphaModFix/>
          </a:blip>
          <a:srcRect/>
          <a:stretch/>
        </p:blipFill>
        <p:spPr>
          <a:xfrm>
            <a:off x="7647074" y="4868939"/>
            <a:ext cx="1245927" cy="83062"/>
          </a:xfrm>
          <a:prstGeom prst="rect">
            <a:avLst/>
          </a:prstGeom>
          <a:noFill/>
          <a:ln>
            <a:noFill/>
          </a:ln>
        </p:spPr>
      </p:pic>
      <p:pic>
        <p:nvPicPr>
          <p:cNvPr id="52" name="Google Shape;52;p21"/>
          <p:cNvPicPr preferRelativeResize="0"/>
          <p:nvPr/>
        </p:nvPicPr>
        <p:blipFill rotWithShape="1">
          <a:blip r:embed="rId3">
            <a:alphaModFix/>
          </a:blip>
          <a:srcRect t="12041" b="12041"/>
          <a:stretch/>
        </p:blipFill>
        <p:spPr>
          <a:xfrm>
            <a:off x="0" y="-1527"/>
            <a:ext cx="9144000" cy="1417320"/>
          </a:xfrm>
          <a:prstGeom prst="rect">
            <a:avLst/>
          </a:prstGeom>
          <a:noFill/>
          <a:ln>
            <a:noFill/>
          </a:ln>
        </p:spPr>
      </p:pic>
      <p:sp>
        <p:nvSpPr>
          <p:cNvPr id="53" name="Google Shape;53;p21"/>
          <p:cNvSpPr>
            <a:spLocks noGrp="1"/>
          </p:cNvSpPr>
          <p:nvPr>
            <p:ph type="pic" idx="2"/>
          </p:nvPr>
        </p:nvSpPr>
        <p:spPr>
          <a:xfrm>
            <a:off x="504567" y="1257871"/>
            <a:ext cx="2850596" cy="2717524"/>
          </a:xfrm>
          <a:prstGeom prst="rect">
            <a:avLst/>
          </a:prstGeom>
          <a:solidFill>
            <a:srgbClr val="EAEAEA"/>
          </a:solidFill>
          <a:ln w="79375" cap="flat" cmpd="sng">
            <a:solidFill>
              <a:schemeClr val="lt1"/>
            </a:solidFill>
            <a:prstDash val="solid"/>
            <a:miter lim="800000"/>
            <a:headEnd type="none" w="sm" len="sm"/>
            <a:tailEnd type="none" w="sm" len="sm"/>
          </a:ln>
          <a:effectLst>
            <a:outerShdw blurRad="50800" algn="tl" rotWithShape="0">
              <a:srgbClr val="000000">
                <a:alpha val="42745"/>
              </a:srgbClr>
            </a:outerShdw>
          </a:effectLst>
        </p:spPr>
        <p:txBody>
          <a:bodyPr spcFirstLastPara="1" wrap="square" lIns="91425" tIns="45700" rIns="91425" bIns="45700" anchor="t" anchorCtr="0">
            <a:normAutofit/>
          </a:bodyPr>
          <a:lstStyle>
            <a:lvl1pPr marR="0" lvl="0" algn="l" rtl="0">
              <a:spcBef>
                <a:spcPts val="640"/>
              </a:spcBef>
              <a:spcAft>
                <a:spcPts val="0"/>
              </a:spcAft>
              <a:buClr>
                <a:schemeClr val="lt2"/>
              </a:buClr>
              <a:buSzPts val="3200"/>
              <a:buFont typeface="Noto Sans Symbols"/>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2"/>
              </a:buClr>
              <a:buSzPts val="2520"/>
              <a:buFont typeface="Noto Sans Symbols"/>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1920"/>
              <a:buFont typeface="Noto Sans Symbols"/>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54" name="Google Shape;54;p21"/>
          <p:cNvSpPr txBox="1">
            <a:spLocks noGrp="1"/>
          </p:cNvSpPr>
          <p:nvPr>
            <p:ph type="body" idx="1"/>
          </p:nvPr>
        </p:nvSpPr>
        <p:spPr>
          <a:xfrm>
            <a:off x="3638697" y="1606699"/>
            <a:ext cx="4867349" cy="3236080"/>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SzPts val="2400"/>
              <a:buFont typeface="Arial"/>
              <a:buNone/>
              <a:defRPr sz="2400"/>
            </a:lvl1pPr>
            <a:lvl2pPr marL="914400" lvl="1" indent="-331469" algn="l">
              <a:spcBef>
                <a:spcPts val="360"/>
              </a:spcBef>
              <a:spcAft>
                <a:spcPts val="0"/>
              </a:spcAft>
              <a:buSzPts val="1620"/>
              <a:buChar char="▪"/>
              <a:defRPr/>
            </a:lvl2pPr>
            <a:lvl3pPr marL="1371600" lvl="2" indent="-320039" algn="l">
              <a:spcBef>
                <a:spcPts val="360"/>
              </a:spcBef>
              <a:spcAft>
                <a:spcPts val="0"/>
              </a:spcAft>
              <a:buSzPts val="144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5" name="Google Shape;55;p21"/>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FFFFF"/>
              </a:buClr>
              <a:buSzPts val="4000"/>
              <a:buFont typeface="Arial"/>
              <a:buNone/>
              <a:defRPr>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1"/>
          <p:cNvSpPr txBox="1">
            <a:spLocks noGrp="1"/>
          </p:cNvSpPr>
          <p:nvPr>
            <p:ph type="body" idx="3"/>
          </p:nvPr>
        </p:nvSpPr>
        <p:spPr>
          <a:xfrm>
            <a:off x="457201" y="4058093"/>
            <a:ext cx="3008314" cy="826977"/>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SzPts val="2400"/>
              <a:buFont typeface="Arial"/>
              <a:buNone/>
              <a:defRPr sz="2400">
                <a:solidFill>
                  <a:schemeClr val="dk2"/>
                </a:solidFill>
              </a:defRPr>
            </a:lvl1pPr>
            <a:lvl2pPr marL="914400" lvl="1" indent="-331469" algn="l">
              <a:spcBef>
                <a:spcPts val="360"/>
              </a:spcBef>
              <a:spcAft>
                <a:spcPts val="0"/>
              </a:spcAft>
              <a:buSzPts val="1620"/>
              <a:buChar char="▪"/>
              <a:defRPr/>
            </a:lvl2pPr>
            <a:lvl3pPr marL="1371600" lvl="2" indent="-320039" algn="l">
              <a:spcBef>
                <a:spcPts val="360"/>
              </a:spcBef>
              <a:spcAft>
                <a:spcPts val="0"/>
              </a:spcAft>
              <a:buSzPts val="144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57" name="Google Shape;57;p21" descr="ALA Annual Conference and Exhibition June 23–29, 2021 Virtual"/>
          <p:cNvPicPr preferRelativeResize="0"/>
          <p:nvPr/>
        </p:nvPicPr>
        <p:blipFill rotWithShape="1">
          <a:blip r:embed="rId4">
            <a:alphaModFix/>
          </a:blip>
          <a:srcRect/>
          <a:stretch/>
        </p:blipFill>
        <p:spPr>
          <a:xfrm>
            <a:off x="7647660" y="4396949"/>
            <a:ext cx="1257656" cy="36472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accent1"/>
              </a:buClr>
              <a:buSzPts val="4000"/>
              <a:buFont typeface="Arial"/>
              <a:buNone/>
              <a:defRPr sz="4000" b="1" i="0" u="none" strike="noStrike" cap="none">
                <a:solidFill>
                  <a:schemeClr val="accen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lt2"/>
              </a:buClr>
              <a:buSzPts val="3200"/>
              <a:buFont typeface="Noto Sans Symbols"/>
              <a:buChar char="▪"/>
              <a:defRPr sz="3200" b="0" i="0" u="none" strike="noStrike" cap="none">
                <a:solidFill>
                  <a:schemeClr val="dk1"/>
                </a:solidFill>
                <a:latin typeface="Arial"/>
                <a:ea typeface="Arial"/>
                <a:cs typeface="Arial"/>
                <a:sym typeface="Arial"/>
              </a:defRPr>
            </a:lvl1pPr>
            <a:lvl2pPr marL="914400" marR="0" lvl="1" indent="-388619" algn="l" rtl="0">
              <a:spcBef>
                <a:spcPts val="560"/>
              </a:spcBef>
              <a:spcAft>
                <a:spcPts val="0"/>
              </a:spcAft>
              <a:buClr>
                <a:schemeClr val="dk2"/>
              </a:buClr>
              <a:buSzPts val="2520"/>
              <a:buFont typeface="Noto Sans Symbols"/>
              <a:buChar char="▪"/>
              <a:defRPr sz="2800" b="0" i="0" u="none" strike="noStrike" cap="none">
                <a:solidFill>
                  <a:schemeClr val="dk1"/>
                </a:solidFill>
                <a:latin typeface="Arial"/>
                <a:ea typeface="Arial"/>
                <a:cs typeface="Arial"/>
                <a:sym typeface="Arial"/>
              </a:defRPr>
            </a:lvl2pPr>
            <a:lvl3pPr marL="1371600" marR="0" lvl="2" indent="-350519" algn="l" rtl="0">
              <a:spcBef>
                <a:spcPts val="480"/>
              </a:spcBef>
              <a:spcAft>
                <a:spcPts val="0"/>
              </a:spcAft>
              <a:buClr>
                <a:schemeClr val="accent1"/>
              </a:buClr>
              <a:buSzPts val="19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ala.org/core/member-center/interest-groups/linked-dat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hyperlink" Target="https://www.w3.org/DesignIssues/LinkedData.html"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hyperlink" Target="https://pixabay.com/photos/robot-b9-toy-retro-nostalgia-4022563/"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hyperlink" Target="https://pixabay.com/photos/hand-robot-human-keyboard-networks-3685829/" TargetMode="Externa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www.ted.com/speakers/tim_berners_lee"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hyperlink" Target="https://youtu.be/4x_xzT5eF5Q"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hyperlink" Target="https://www.ala.org/core/continuing-education/interest-group-wee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entificamerican.com/article/the-semantic-web/"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
          <p:cNvSpPr txBox="1">
            <a:spLocks noGrp="1"/>
          </p:cNvSpPr>
          <p:nvPr>
            <p:ph type="ctrTitle"/>
          </p:nvPr>
        </p:nvSpPr>
        <p:spPr>
          <a:xfrm>
            <a:off x="189023" y="2892724"/>
            <a:ext cx="8736419" cy="1141739"/>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lt1"/>
              </a:buClr>
              <a:buSzPct val="100000"/>
              <a:buFont typeface="Arial"/>
              <a:buNone/>
            </a:pPr>
            <a:r>
              <a:rPr lang="en-US"/>
              <a:t>Core Linked Data Interest Group (LDIG) Discussion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e199104350_1_45"/>
          <p:cNvSpPr txBox="1">
            <a:spLocks noGrp="1"/>
          </p:cNvSpPr>
          <p:nvPr>
            <p:ph type="title"/>
          </p:nvPr>
        </p:nvSpPr>
        <p:spPr>
          <a:xfrm>
            <a:off x="457200" y="1316126"/>
            <a:ext cx="8229600" cy="1832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SzPts val="990"/>
              <a:buNone/>
            </a:pPr>
            <a:r>
              <a:rPr lang="en-US" sz="5000"/>
              <a:t>“The Semantic Web is the killer app.” (p. 42)</a:t>
            </a:r>
            <a:endParaRPr sz="5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e1fc131d79_0_0"/>
          <p:cNvSpPr txBox="1">
            <a:spLocks noGrp="1"/>
          </p:cNvSpPr>
          <p:nvPr>
            <p:ph type="title"/>
          </p:nvPr>
        </p:nvSpPr>
        <p:spPr>
          <a:xfrm>
            <a:off x="457200" y="892550"/>
            <a:ext cx="8229600" cy="27231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SzPts val="990"/>
              <a:buNone/>
            </a:pPr>
            <a:r>
              <a:rPr lang="en-US" sz="5000"/>
              <a:t>What about the</a:t>
            </a:r>
            <a:endParaRPr sz="5000"/>
          </a:p>
          <a:p>
            <a:pPr marL="0" lvl="0" indent="0" algn="ctr" rtl="0">
              <a:spcBef>
                <a:spcPts val="0"/>
              </a:spcBef>
              <a:spcAft>
                <a:spcPts val="0"/>
              </a:spcAft>
              <a:buSzPts val="990"/>
              <a:buNone/>
            </a:pPr>
            <a:r>
              <a:rPr lang="en-US" sz="5000"/>
              <a:t>Digital Divide</a:t>
            </a:r>
            <a:endParaRPr sz="5000"/>
          </a:p>
          <a:p>
            <a:pPr marL="0" lvl="0" indent="0" algn="ctr" rtl="0">
              <a:spcBef>
                <a:spcPts val="0"/>
              </a:spcBef>
              <a:spcAft>
                <a:spcPts val="0"/>
              </a:spcAft>
              <a:buSzPts val="990"/>
              <a:buNone/>
            </a:pPr>
            <a:r>
              <a:rPr lang="en-US" sz="5000"/>
              <a:t>across the globe?</a:t>
            </a:r>
            <a:endParaRPr sz="5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e1fc131d79_0_4"/>
          <p:cNvSpPr txBox="1">
            <a:spLocks noGrp="1"/>
          </p:cNvSpPr>
          <p:nvPr>
            <p:ph type="title"/>
          </p:nvPr>
        </p:nvSpPr>
        <p:spPr>
          <a:xfrm>
            <a:off x="457200" y="892550"/>
            <a:ext cx="8229600" cy="27231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SzPts val="990"/>
              <a:buNone/>
            </a:pPr>
            <a:r>
              <a:rPr lang="en-US" sz="5000"/>
              <a:t>What about the</a:t>
            </a:r>
            <a:endParaRPr sz="5000"/>
          </a:p>
          <a:p>
            <a:pPr marL="0" lvl="0" indent="0" algn="ctr" rtl="0">
              <a:spcBef>
                <a:spcPts val="0"/>
              </a:spcBef>
              <a:spcAft>
                <a:spcPts val="0"/>
              </a:spcAft>
              <a:buSzPts val="990"/>
              <a:buNone/>
            </a:pPr>
            <a:r>
              <a:rPr lang="en-US" sz="5000"/>
              <a:t>Digital Divide</a:t>
            </a:r>
            <a:endParaRPr sz="5000"/>
          </a:p>
          <a:p>
            <a:pPr marL="0" lvl="0" indent="0" algn="ctr" rtl="0">
              <a:spcBef>
                <a:spcPts val="0"/>
              </a:spcBef>
              <a:spcAft>
                <a:spcPts val="0"/>
              </a:spcAft>
              <a:buSzPts val="990"/>
              <a:buNone/>
            </a:pPr>
            <a:r>
              <a:rPr lang="en-US" sz="5000"/>
              <a:t>across the globe?</a:t>
            </a:r>
            <a:endParaRPr sz="5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e1d12aad04_2_12"/>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What is linked data doing?</a:t>
            </a:r>
            <a:endParaRPr/>
          </a:p>
        </p:txBody>
      </p:sp>
      <p:sp>
        <p:nvSpPr>
          <p:cNvPr id="132" name="Google Shape;132;ge1d12aad04_2_12"/>
          <p:cNvSpPr txBox="1">
            <a:spLocks noGrp="1"/>
          </p:cNvSpPr>
          <p:nvPr>
            <p:ph type="body" idx="1"/>
          </p:nvPr>
        </p:nvSpPr>
        <p:spPr>
          <a:xfrm>
            <a:off x="457200" y="1200150"/>
            <a:ext cx="7810800" cy="3394500"/>
          </a:xfrm>
          <a:prstGeom prst="rect">
            <a:avLst/>
          </a:prstGeom>
        </p:spPr>
        <p:txBody>
          <a:bodyPr spcFirstLastPara="1" wrap="square" lIns="91425" tIns="45700" rIns="91425" bIns="45700" anchor="t" anchorCtr="0">
            <a:normAutofit fontScale="77500" lnSpcReduction="20000"/>
          </a:bodyPr>
          <a:lstStyle/>
          <a:p>
            <a:pPr marL="457200" lvl="0" indent="-317182" algn="l" rtl="0">
              <a:spcBef>
                <a:spcPts val="360"/>
              </a:spcBef>
              <a:spcAft>
                <a:spcPts val="0"/>
              </a:spcAft>
              <a:buSzPct val="56250"/>
              <a:buChar char="▪"/>
            </a:pPr>
            <a:r>
              <a:rPr lang="en-US"/>
              <a:t>There’s a lot of ways linked data is being used in industry.</a:t>
            </a:r>
            <a:endParaRPr/>
          </a:p>
          <a:p>
            <a:pPr marL="457200" lvl="0" indent="-317182" algn="l" rtl="0">
              <a:spcBef>
                <a:spcPts val="0"/>
              </a:spcBef>
              <a:spcAft>
                <a:spcPts val="0"/>
              </a:spcAft>
              <a:buSzPct val="56250"/>
              <a:buChar char="▪"/>
            </a:pPr>
            <a:r>
              <a:rPr lang="en-US"/>
              <a:t>How is it being used in libraries?</a:t>
            </a:r>
            <a:endParaRPr/>
          </a:p>
          <a:p>
            <a:pPr marL="457200" lvl="0" indent="-317182" algn="l" rtl="0">
              <a:spcBef>
                <a:spcPts val="0"/>
              </a:spcBef>
              <a:spcAft>
                <a:spcPts val="0"/>
              </a:spcAft>
              <a:buSzPct val="56250"/>
              <a:buChar char="▪"/>
            </a:pPr>
            <a:r>
              <a:rPr lang="en-US"/>
              <a:t>Are libraries falling behind in terms of linked data?</a:t>
            </a:r>
            <a:endParaRPr/>
          </a:p>
          <a:p>
            <a:pPr marL="457200" lvl="0" indent="-317182" algn="l" rtl="0">
              <a:spcBef>
                <a:spcPts val="0"/>
              </a:spcBef>
              <a:spcAft>
                <a:spcPts val="0"/>
              </a:spcAft>
              <a:buSzPct val="56250"/>
              <a:buChar char="▪"/>
            </a:pPr>
            <a:r>
              <a:rPr lang="en-US"/>
              <a:t>How is it difficult for libraries to adapt or change to embrace linked data?</a:t>
            </a:r>
            <a:endParaRPr/>
          </a:p>
          <a:p>
            <a:pPr marL="457200" lvl="0" indent="-317182" algn="l" rtl="0">
              <a:spcBef>
                <a:spcPts val="0"/>
              </a:spcBef>
              <a:spcAft>
                <a:spcPts val="0"/>
              </a:spcAft>
              <a:buSzPct val="56250"/>
              <a:buChar char="▪"/>
            </a:pPr>
            <a:r>
              <a:rPr lang="en-US"/>
              <a:t>Are there downsides to the Semantic Web?</a:t>
            </a:r>
            <a:endParaRPr/>
          </a:p>
          <a:p>
            <a:pPr marL="457200" lvl="0" indent="-317182" algn="l" rtl="0">
              <a:spcBef>
                <a:spcPts val="0"/>
              </a:spcBef>
              <a:spcAft>
                <a:spcPts val="0"/>
              </a:spcAft>
              <a:buSzPct val="56250"/>
              <a:buChar char="▪"/>
            </a:pPr>
            <a:r>
              <a:rPr lang="en-US"/>
              <a:t>Are there potential ramifications to this futuristic vision?</a:t>
            </a:r>
            <a:endParaRPr/>
          </a:p>
          <a:p>
            <a:pPr marL="457200" lvl="0" indent="-317182" algn="l" rtl="0">
              <a:spcBef>
                <a:spcPts val="0"/>
              </a:spcBef>
              <a:spcAft>
                <a:spcPts val="0"/>
              </a:spcAft>
              <a:buSzPct val="56250"/>
              <a:buChar char="▪"/>
            </a:pPr>
            <a:r>
              <a:rPr lang="en-US"/>
              <a:t>Does the Internet of Things play a role?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e1d12aad04_2_0"/>
          <p:cNvSpPr txBox="1">
            <a:spLocks noGrp="1"/>
          </p:cNvSpPr>
          <p:nvPr>
            <p:ph type="title"/>
          </p:nvPr>
        </p:nvSpPr>
        <p:spPr>
          <a:xfrm>
            <a:off x="457200" y="188704"/>
            <a:ext cx="8229600" cy="85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SzPts val="990"/>
              <a:buNone/>
            </a:pPr>
            <a:r>
              <a:rPr lang="en-US" sz="3000"/>
              <a:t>Where is it?</a:t>
            </a:r>
            <a:endParaRPr sz="3000"/>
          </a:p>
        </p:txBody>
      </p:sp>
      <p:sp>
        <p:nvSpPr>
          <p:cNvPr id="138" name="Google Shape;138;ge1d12aad04_2_0"/>
          <p:cNvSpPr txBox="1">
            <a:spLocks noGrp="1"/>
          </p:cNvSpPr>
          <p:nvPr>
            <p:ph type="body" idx="2"/>
          </p:nvPr>
        </p:nvSpPr>
        <p:spPr>
          <a:xfrm>
            <a:off x="568100" y="1046100"/>
            <a:ext cx="8118900" cy="3548700"/>
          </a:xfrm>
          <a:prstGeom prst="rect">
            <a:avLst/>
          </a:prstGeom>
        </p:spPr>
        <p:txBody>
          <a:bodyPr spcFirstLastPara="1" wrap="square" lIns="91425" tIns="45700" rIns="91425" bIns="45700" anchor="t" anchorCtr="0">
            <a:normAutofit/>
          </a:bodyPr>
          <a:lstStyle/>
          <a:p>
            <a:pPr marL="457200" lvl="0" indent="-381000" algn="l" rtl="0">
              <a:spcBef>
                <a:spcPts val="360"/>
              </a:spcBef>
              <a:spcAft>
                <a:spcPts val="0"/>
              </a:spcAft>
              <a:buSzPts val="2400"/>
              <a:buChar char="▪"/>
            </a:pPr>
            <a:r>
              <a:rPr lang="en-US" sz="2400"/>
              <a:t>Technology is centralized and hidden from view</a:t>
            </a:r>
            <a:endParaRPr sz="2400"/>
          </a:p>
          <a:p>
            <a:pPr marL="457200" lvl="0" indent="-381000" algn="l" rtl="0">
              <a:spcBef>
                <a:spcPts val="0"/>
              </a:spcBef>
              <a:spcAft>
                <a:spcPts val="0"/>
              </a:spcAft>
              <a:buSzPts val="2400"/>
              <a:buChar char="▪"/>
            </a:pPr>
            <a:r>
              <a:rPr lang="en-US" sz="2400"/>
              <a:t>Need for information literacy re. quality sources</a:t>
            </a:r>
            <a:endParaRPr sz="2400"/>
          </a:p>
          <a:p>
            <a:pPr marL="457200" lvl="0" indent="-381000" algn="l" rtl="0">
              <a:spcBef>
                <a:spcPts val="0"/>
              </a:spcBef>
              <a:spcAft>
                <a:spcPts val="0"/>
              </a:spcAft>
              <a:buSzPts val="2400"/>
              <a:buChar char="▪"/>
            </a:pPr>
            <a:r>
              <a:rPr lang="en-US" sz="2400"/>
              <a:t>Reference service</a:t>
            </a:r>
            <a:endParaRPr sz="2400"/>
          </a:p>
          <a:p>
            <a:pPr marL="457200" lvl="0" indent="-381000" algn="l" rtl="0">
              <a:spcBef>
                <a:spcPts val="0"/>
              </a:spcBef>
              <a:spcAft>
                <a:spcPts val="0"/>
              </a:spcAft>
              <a:buSzPts val="2400"/>
              <a:buChar char="▪"/>
            </a:pPr>
            <a:r>
              <a:rPr lang="en-US" sz="2400"/>
              <a:t>Customizations across devices</a:t>
            </a:r>
            <a:endParaRPr sz="2400"/>
          </a:p>
          <a:p>
            <a:pPr marL="457200" lvl="0" indent="-381000" algn="l" rtl="0">
              <a:spcBef>
                <a:spcPts val="0"/>
              </a:spcBef>
              <a:spcAft>
                <a:spcPts val="0"/>
              </a:spcAft>
              <a:buSzPts val="2400"/>
              <a:buChar char="▪"/>
            </a:pPr>
            <a:r>
              <a:rPr lang="en-US" sz="2400"/>
              <a:t>Context missing</a:t>
            </a:r>
            <a:endParaRPr sz="2400"/>
          </a:p>
          <a:p>
            <a:pPr marL="457200" lvl="0" indent="-381000" algn="l" rtl="0">
              <a:spcBef>
                <a:spcPts val="0"/>
              </a:spcBef>
              <a:spcAft>
                <a:spcPts val="0"/>
              </a:spcAft>
              <a:buSzPts val="2400"/>
              <a:buChar char="▪"/>
            </a:pPr>
            <a:r>
              <a:rPr lang="en-US" sz="2400"/>
              <a:t>Who is generating this data?</a:t>
            </a:r>
            <a:endParaRPr sz="2400"/>
          </a:p>
          <a:p>
            <a:pPr marL="457200" lvl="0" indent="-381000" algn="l" rtl="0">
              <a:spcBef>
                <a:spcPts val="0"/>
              </a:spcBef>
              <a:spcAft>
                <a:spcPts val="0"/>
              </a:spcAft>
              <a:buSzPts val="2400"/>
              <a:buChar char="▪"/>
            </a:pPr>
            <a:r>
              <a:rPr lang="en-US" sz="2400"/>
              <a:t>Privacy issues &amp; hacking</a:t>
            </a:r>
            <a:endParaRPr sz="2400"/>
          </a:p>
          <a:p>
            <a:pPr marL="457200" lvl="0" indent="-381000" algn="l" rtl="0">
              <a:spcBef>
                <a:spcPts val="0"/>
              </a:spcBef>
              <a:spcAft>
                <a:spcPts val="0"/>
              </a:spcAft>
              <a:buSzPts val="2400"/>
              <a:buChar char="▪"/>
            </a:pPr>
            <a:r>
              <a:rPr lang="en-US" sz="2400"/>
              <a:t>Does this futuristic vision seem only for the privileged?</a:t>
            </a:r>
            <a:endParaRPr sz="2400"/>
          </a:p>
          <a:p>
            <a:pPr marL="457200" lvl="0" indent="-381000" algn="l" rtl="0">
              <a:spcBef>
                <a:spcPts val="0"/>
              </a:spcBef>
              <a:spcAft>
                <a:spcPts val="0"/>
              </a:spcAft>
              <a:buSzPts val="2400"/>
              <a:buChar char="▪"/>
            </a:pPr>
            <a:r>
              <a:rPr lang="en-US" sz="2400"/>
              <a:t>How can this technology further the divide?</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e1fc131d79_0_8"/>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SzPts val="990"/>
              <a:buNone/>
            </a:pPr>
            <a:r>
              <a:rPr lang="en-US" sz="3000"/>
              <a:t>Security, Hacking, &amp; Authenticity</a:t>
            </a:r>
            <a:endParaRPr sz="3000"/>
          </a:p>
        </p:txBody>
      </p:sp>
      <p:sp>
        <p:nvSpPr>
          <p:cNvPr id="144" name="Google Shape;144;ge1fc131d79_0_8"/>
          <p:cNvSpPr txBox="1">
            <a:spLocks noGrp="1"/>
          </p:cNvSpPr>
          <p:nvPr>
            <p:ph type="body" idx="1"/>
          </p:nvPr>
        </p:nvSpPr>
        <p:spPr>
          <a:xfrm>
            <a:off x="457200" y="1571256"/>
            <a:ext cx="8229600" cy="3023400"/>
          </a:xfrm>
          <a:prstGeom prst="rect">
            <a:avLst/>
          </a:prstGeom>
        </p:spPr>
        <p:txBody>
          <a:bodyPr spcFirstLastPara="1" wrap="square" lIns="91425" tIns="45700" rIns="91425" bIns="45700" anchor="t" anchorCtr="0">
            <a:normAutofit fontScale="70000" lnSpcReduction="10000"/>
          </a:bodyPr>
          <a:lstStyle/>
          <a:p>
            <a:pPr marL="0" lvl="0" indent="0" algn="l" rtl="0">
              <a:lnSpc>
                <a:spcPct val="100000"/>
              </a:lnSpc>
              <a:spcBef>
                <a:spcPts val="640"/>
              </a:spcBef>
              <a:spcAft>
                <a:spcPts val="0"/>
              </a:spcAft>
              <a:buNone/>
            </a:pPr>
            <a:r>
              <a:rPr lang="en-US" sz="2800"/>
              <a:t>“Another vital feature will be digital signatures, which are encrypted blocks of data that computers and agents can use to verify that the attached information has been provided by a specific trusted source. You want to be quite sure that a statement sent to your accounting program that you owe money to an online retailer is not a forgery generated by the computer-savvy teenager next door. Agents should be skeptical of assertions that they read on the Semantic Web until they have checked the sources of information. (We wish more people would learn to do this on the Web as it is!)”</a:t>
            </a:r>
            <a:endParaRPr sz="2800"/>
          </a:p>
          <a:p>
            <a:pPr marL="0" lvl="0" indent="457200" algn="l" rtl="0">
              <a:lnSpc>
                <a:spcPct val="115000"/>
              </a:lnSpc>
              <a:spcBef>
                <a:spcPts val="640"/>
              </a:spcBef>
              <a:spcAft>
                <a:spcPts val="0"/>
              </a:spcAft>
              <a:buNone/>
            </a:pPr>
            <a:r>
              <a:rPr lang="en-US" sz="2800"/>
              <a:t>- pg. 42</a:t>
            </a:r>
            <a:endParaRPr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ddcd81fcb4_0_5"/>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4000"/>
              <a:buFont typeface="Arial"/>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Where are we going?</a:t>
            </a:r>
            <a:endParaRPr/>
          </a:p>
        </p:txBody>
      </p:sp>
      <p:sp>
        <p:nvSpPr>
          <p:cNvPr id="150" name="Google Shape;150;gddcd81fcb4_0_5"/>
          <p:cNvSpPr txBox="1">
            <a:spLocks noGrp="1"/>
          </p:cNvSpPr>
          <p:nvPr>
            <p:ph type="body" idx="1"/>
          </p:nvPr>
        </p:nvSpPr>
        <p:spPr>
          <a:xfrm>
            <a:off x="457200" y="1200150"/>
            <a:ext cx="7826100" cy="3083700"/>
          </a:xfrm>
          <a:prstGeom prst="rect">
            <a:avLst/>
          </a:prstGeom>
          <a:noFill/>
          <a:ln>
            <a:noFill/>
          </a:ln>
        </p:spPr>
        <p:txBody>
          <a:bodyPr spcFirstLastPara="1" wrap="square" lIns="91425" tIns="45700" rIns="91425" bIns="45700" anchor="t" anchorCtr="0">
            <a:normAutofit/>
          </a:bodyPr>
          <a:lstStyle/>
          <a:p>
            <a:pPr marL="457200" lvl="0" indent="-355600" algn="l" rtl="0">
              <a:lnSpc>
                <a:spcPct val="150000"/>
              </a:lnSpc>
              <a:spcBef>
                <a:spcPts val="0"/>
              </a:spcBef>
              <a:spcAft>
                <a:spcPts val="0"/>
              </a:spcAft>
              <a:buSzPts val="2000"/>
              <a:buChar char="▪"/>
            </a:pPr>
            <a:r>
              <a:rPr lang="en-US" sz="2000"/>
              <a:t>How do you feel about transitioning from MARC to BIBFRAME?</a:t>
            </a:r>
            <a:endParaRPr sz="2000"/>
          </a:p>
          <a:p>
            <a:pPr marL="457200" lvl="0" indent="-355600" algn="l" rtl="0">
              <a:lnSpc>
                <a:spcPct val="150000"/>
              </a:lnSpc>
              <a:spcBef>
                <a:spcPts val="0"/>
              </a:spcBef>
              <a:spcAft>
                <a:spcPts val="0"/>
              </a:spcAft>
              <a:buSzPts val="2000"/>
              <a:buChar char="▪"/>
            </a:pPr>
            <a:r>
              <a:rPr lang="en-US" sz="2000"/>
              <a:t>Do you see the value of Wikidata?</a:t>
            </a:r>
            <a:endParaRPr sz="2000"/>
          </a:p>
          <a:p>
            <a:pPr marL="457200" lvl="0" indent="-355600" algn="l" rtl="0">
              <a:lnSpc>
                <a:spcPct val="150000"/>
              </a:lnSpc>
              <a:spcBef>
                <a:spcPts val="0"/>
              </a:spcBef>
              <a:spcAft>
                <a:spcPts val="0"/>
              </a:spcAft>
              <a:buSzPts val="2000"/>
              <a:buChar char="▪"/>
            </a:pPr>
            <a:r>
              <a:rPr lang="en-US" sz="2000"/>
              <a:t>Do you see the benefit of sharing Libraries linked data outside of Library-specific uses?</a:t>
            </a:r>
            <a:endParaRPr sz="2000"/>
          </a:p>
          <a:p>
            <a:pPr marL="457200" lvl="0" indent="-355600" algn="l" rtl="0">
              <a:lnSpc>
                <a:spcPct val="150000"/>
              </a:lnSpc>
              <a:spcBef>
                <a:spcPts val="0"/>
              </a:spcBef>
              <a:spcAft>
                <a:spcPts val="0"/>
              </a:spcAft>
              <a:buSzPts val="2000"/>
              <a:buChar char="▪"/>
            </a:pPr>
            <a:r>
              <a:rPr lang="en-US" sz="2000"/>
              <a:t>What is the impact of linked data on search and discovery at your institution?</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e199104350_1_62"/>
          <p:cNvSpPr txBox="1">
            <a:spLocks noGrp="1"/>
          </p:cNvSpPr>
          <p:nvPr>
            <p:ph type="body" idx="1"/>
          </p:nvPr>
        </p:nvSpPr>
        <p:spPr>
          <a:xfrm>
            <a:off x="768400" y="1597225"/>
            <a:ext cx="7352700" cy="2661300"/>
          </a:xfrm>
          <a:prstGeom prst="rect">
            <a:avLst/>
          </a:prstGeom>
        </p:spPr>
        <p:txBody>
          <a:bodyPr spcFirstLastPara="1" wrap="square" lIns="91425" tIns="45700" rIns="91425" bIns="45700" anchor="t" anchorCtr="0">
            <a:normAutofit/>
          </a:bodyPr>
          <a:lstStyle/>
          <a:p>
            <a:pPr marL="0" lvl="0" indent="0" algn="l" rtl="0">
              <a:spcBef>
                <a:spcPts val="640"/>
              </a:spcBef>
              <a:spcAft>
                <a:spcPts val="0"/>
              </a:spcAft>
              <a:buNone/>
            </a:pPr>
            <a:r>
              <a:rPr lang="en-US" sz="4000" b="1">
                <a:solidFill>
                  <a:schemeClr val="accent1"/>
                </a:solidFill>
              </a:rPr>
              <a:t>A Google search for “Maya Angelou” currently leads to about 10,900,000 results.</a:t>
            </a:r>
            <a:endParaRPr sz="4000" b="1">
              <a:solidFill>
                <a:schemeClr val="accen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e199104350_1_1"/>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SzPts val="990"/>
              <a:buNone/>
            </a:pPr>
            <a:r>
              <a:rPr lang="en-US" sz="3000"/>
              <a:t>What is the Semantic Web supposed to do?</a:t>
            </a:r>
            <a:endParaRPr sz="3000"/>
          </a:p>
        </p:txBody>
      </p:sp>
      <p:sp>
        <p:nvSpPr>
          <p:cNvPr id="161" name="Google Shape;161;ge199104350_1_1"/>
          <p:cNvSpPr txBox="1">
            <a:spLocks noGrp="1"/>
          </p:cNvSpPr>
          <p:nvPr>
            <p:ph type="body" idx="1"/>
          </p:nvPr>
        </p:nvSpPr>
        <p:spPr>
          <a:xfrm>
            <a:off x="457200" y="1571256"/>
            <a:ext cx="8229600" cy="3023400"/>
          </a:xfrm>
          <a:prstGeom prst="rect">
            <a:avLst/>
          </a:prstGeom>
        </p:spPr>
        <p:txBody>
          <a:bodyPr spcFirstLastPara="1" wrap="square" lIns="91425" tIns="45700" rIns="91425" bIns="45700" anchor="t" anchorCtr="0">
            <a:normAutofit lnSpcReduction="10000"/>
          </a:bodyPr>
          <a:lstStyle/>
          <a:p>
            <a:pPr marL="0" lvl="0" indent="0" algn="l" rtl="0">
              <a:lnSpc>
                <a:spcPct val="115000"/>
              </a:lnSpc>
              <a:spcBef>
                <a:spcPts val="640"/>
              </a:spcBef>
              <a:spcAft>
                <a:spcPts val="0"/>
              </a:spcAft>
              <a:buNone/>
            </a:pPr>
            <a:r>
              <a:rPr lang="en-US" sz="2800"/>
              <a:t>“The Semantic Web will bring structure to the meaningful content of Web pages, creating an environment where software agents roaming from page to page can readily carry out sophisticated tasks for users.”</a:t>
            </a:r>
            <a:endParaRPr sz="2800"/>
          </a:p>
          <a:p>
            <a:pPr marL="0" lvl="0" indent="457200" algn="l" rtl="0">
              <a:lnSpc>
                <a:spcPct val="115000"/>
              </a:lnSpc>
              <a:spcBef>
                <a:spcPts val="640"/>
              </a:spcBef>
              <a:spcAft>
                <a:spcPts val="0"/>
              </a:spcAft>
              <a:buNone/>
            </a:pPr>
            <a:r>
              <a:rPr lang="en-US" sz="2800"/>
              <a:t>- pg. 36</a:t>
            </a:r>
            <a:endParaRPr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ge199104350_1_52"/>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a:t>Which Maya Angelou did you want?</a:t>
            </a:r>
            <a:endParaRPr/>
          </a:p>
        </p:txBody>
      </p:sp>
      <p:pic>
        <p:nvPicPr>
          <p:cNvPr id="167" name="Google Shape;167;ge199104350_1_52"/>
          <p:cNvPicPr preferRelativeResize="0"/>
          <p:nvPr/>
        </p:nvPicPr>
        <p:blipFill rotWithShape="1">
          <a:blip r:embed="rId3">
            <a:alphaModFix/>
          </a:blip>
          <a:srcRect l="1111" t="15065" r="1432" b="14402"/>
          <a:stretch/>
        </p:blipFill>
        <p:spPr>
          <a:xfrm>
            <a:off x="513850" y="941200"/>
            <a:ext cx="6724574" cy="3590700"/>
          </a:xfrm>
          <a:prstGeom prst="rect">
            <a:avLst/>
          </a:prstGeom>
          <a:noFill/>
          <a:ln>
            <a:noFill/>
          </a:ln>
        </p:spPr>
      </p:pic>
      <p:sp>
        <p:nvSpPr>
          <p:cNvPr id="168" name="Google Shape;168;ge199104350_1_52"/>
          <p:cNvSpPr/>
          <p:nvPr/>
        </p:nvSpPr>
        <p:spPr>
          <a:xfrm>
            <a:off x="5472725" y="1834800"/>
            <a:ext cx="1564800" cy="354300"/>
          </a:xfrm>
          <a:prstGeom prst="roundRect">
            <a:avLst>
              <a:gd name="adj" fmla="val 16667"/>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69" name="Google Shape;169;ge199104350_1_52"/>
          <p:cNvCxnSpPr/>
          <p:nvPr/>
        </p:nvCxnSpPr>
        <p:spPr>
          <a:xfrm rot="10800000">
            <a:off x="7080450" y="2020450"/>
            <a:ext cx="674400" cy="289800"/>
          </a:xfrm>
          <a:prstGeom prst="straightConnector1">
            <a:avLst/>
          </a:prstGeom>
          <a:noFill/>
          <a:ln w="28575" cap="flat" cmpd="sng">
            <a:solidFill>
              <a:srgbClr val="FF0000"/>
            </a:solidFill>
            <a:prstDash val="solid"/>
            <a:round/>
            <a:headEnd type="none" w="med" len="med"/>
            <a:tailEnd type="triangle" w="med" len="med"/>
          </a:ln>
        </p:spPr>
      </p:cxnSp>
      <p:sp>
        <p:nvSpPr>
          <p:cNvPr id="170" name="Google Shape;170;ge199104350_1_52"/>
          <p:cNvSpPr txBox="1"/>
          <p:nvPr/>
        </p:nvSpPr>
        <p:spPr>
          <a:xfrm>
            <a:off x="7486900" y="2266900"/>
            <a:ext cx="1008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solidFill>
                  <a:srgbClr val="FF0000"/>
                </a:solidFill>
              </a:rPr>
              <a:t>This one!</a:t>
            </a:r>
            <a:endParaRPr>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2"/>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4000"/>
              <a:buFont typeface="Arial"/>
              <a:buNone/>
            </a:pPr>
            <a:r>
              <a:rPr lang="en-US"/>
              <a:t>About LDIG</a:t>
            </a:r>
            <a:endParaRPr/>
          </a:p>
        </p:txBody>
      </p:sp>
      <p:sp>
        <p:nvSpPr>
          <p:cNvPr id="68" name="Google Shape;68;p2"/>
          <p:cNvSpPr txBox="1">
            <a:spLocks noGrp="1"/>
          </p:cNvSpPr>
          <p:nvPr>
            <p:ph type="body" idx="1"/>
          </p:nvPr>
        </p:nvSpPr>
        <p:spPr>
          <a:xfrm>
            <a:off x="457200" y="1200151"/>
            <a:ext cx="8229600" cy="2463799"/>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SzPct val="100000"/>
              <a:buChar char="▪"/>
            </a:pPr>
            <a:r>
              <a:rPr lang="en-US" sz="2600"/>
              <a:t>Interest Group is in Core’s Technology Section</a:t>
            </a:r>
            <a:endParaRPr/>
          </a:p>
          <a:p>
            <a:pPr marL="342900" lvl="0" indent="-342900" algn="l" rtl="0">
              <a:spcBef>
                <a:spcPts val="403"/>
              </a:spcBef>
              <a:spcAft>
                <a:spcPts val="0"/>
              </a:spcAft>
              <a:buSzPct val="100000"/>
              <a:buChar char="▪"/>
            </a:pPr>
            <a:r>
              <a:rPr lang="en-US" sz="2600"/>
              <a:t>There is no formal membership</a:t>
            </a:r>
            <a:endParaRPr/>
          </a:p>
          <a:p>
            <a:pPr marL="342900" lvl="0" indent="-342900" algn="l" rtl="0">
              <a:spcBef>
                <a:spcPts val="403"/>
              </a:spcBef>
              <a:spcAft>
                <a:spcPts val="0"/>
              </a:spcAft>
              <a:buSzPct val="100000"/>
              <a:buChar char="▪"/>
            </a:pPr>
            <a:r>
              <a:rPr lang="en-US" sz="2600"/>
              <a:t>Previously ALCTS/LITA Linked Library Data Interest Group (LLDIG)</a:t>
            </a:r>
            <a:endParaRPr/>
          </a:p>
          <a:p>
            <a:pPr marL="342900" lvl="0" indent="-342900" algn="l" rtl="0">
              <a:spcBef>
                <a:spcPts val="403"/>
              </a:spcBef>
              <a:spcAft>
                <a:spcPts val="0"/>
              </a:spcAft>
              <a:buSzPct val="100000"/>
              <a:buChar char="▪"/>
            </a:pPr>
            <a:r>
              <a:rPr lang="en-US" sz="2600"/>
              <a:t>Current co-chairs: Annamarie Klose (2019-2021) and Ben Riesenberg (2020-2022)</a:t>
            </a:r>
            <a:endParaRPr/>
          </a:p>
          <a:p>
            <a:pPr marL="342900" lvl="0" indent="-342900" algn="l" rtl="0">
              <a:spcBef>
                <a:spcPts val="403"/>
              </a:spcBef>
              <a:spcAft>
                <a:spcPts val="0"/>
              </a:spcAft>
              <a:buSzPct val="100000"/>
              <a:buChar char="▪"/>
            </a:pPr>
            <a:r>
              <a:rPr lang="en-US" sz="2600"/>
              <a:t>Incoming co-chairs: Kevin Ford and Becky Skeen (both 2021-2023)</a:t>
            </a:r>
            <a:endParaRPr/>
          </a:p>
          <a:p>
            <a:pPr marL="342900" lvl="0" indent="-342900" algn="l" rtl="0">
              <a:spcBef>
                <a:spcPts val="403"/>
              </a:spcBef>
              <a:spcAft>
                <a:spcPts val="0"/>
              </a:spcAft>
              <a:buSzPct val="100000"/>
              <a:buChar char="▪"/>
            </a:pPr>
            <a:r>
              <a:rPr lang="en-US" sz="2600"/>
              <a:t>More information at </a:t>
            </a:r>
            <a:r>
              <a:rPr lang="en-US" sz="2600" u="sng">
                <a:solidFill>
                  <a:schemeClr val="hlink"/>
                </a:solidFill>
                <a:hlinkClick r:id="rId3"/>
              </a:rPr>
              <a:t>https://www.ala.org/core/member-center/interest-groups/linked-data</a:t>
            </a:r>
            <a:r>
              <a:rPr lang="en-US" sz="2600"/>
              <a:t> </a:t>
            </a:r>
            <a:endParaRPr/>
          </a:p>
        </p:txBody>
      </p:sp>
      <p:pic>
        <p:nvPicPr>
          <p:cNvPr id="69" name="Google Shape;69;p2" descr="A picture containing ax, tool, vector graphics, silhouette&#10;&#10;Description automatically generated"/>
          <p:cNvPicPr preferRelativeResize="0"/>
          <p:nvPr/>
        </p:nvPicPr>
        <p:blipFill rotWithShape="1">
          <a:blip r:embed="rId4">
            <a:alphaModFix/>
          </a:blip>
          <a:srcRect/>
          <a:stretch/>
        </p:blipFill>
        <p:spPr>
          <a:xfrm>
            <a:off x="863080" y="4006850"/>
            <a:ext cx="422680" cy="343470"/>
          </a:xfrm>
          <a:prstGeom prst="rect">
            <a:avLst/>
          </a:prstGeom>
          <a:noFill/>
          <a:ln>
            <a:noFill/>
          </a:ln>
        </p:spPr>
      </p:pic>
      <p:sp>
        <p:nvSpPr>
          <p:cNvPr id="70" name="Google Shape;70;p2"/>
          <p:cNvSpPr txBox="1"/>
          <p:nvPr/>
        </p:nvSpPr>
        <p:spPr>
          <a:xfrm>
            <a:off x="1412875" y="3940459"/>
            <a:ext cx="55594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dk1"/>
                </a:solidFill>
                <a:latin typeface="Arial"/>
                <a:ea typeface="Arial"/>
                <a:cs typeface="Arial"/>
                <a:sym typeface="Arial"/>
              </a:rPr>
              <a:t>#alaac21</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7"/>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4000"/>
              <a:buFont typeface="Arial"/>
              <a:buNone/>
            </a:pPr>
            <a:r>
              <a:rPr lang="en-US"/>
              <a:t>The Four Rules of Linked Data</a:t>
            </a:r>
            <a:endParaRPr/>
          </a:p>
        </p:txBody>
      </p:sp>
      <p:sp>
        <p:nvSpPr>
          <p:cNvPr id="176" name="Google Shape;176;p7"/>
          <p:cNvSpPr txBox="1">
            <a:spLocks noGrp="1"/>
          </p:cNvSpPr>
          <p:nvPr>
            <p:ph type="body" idx="1"/>
          </p:nvPr>
        </p:nvSpPr>
        <p:spPr>
          <a:xfrm>
            <a:off x="1054100" y="1513625"/>
            <a:ext cx="7200901" cy="3139321"/>
          </a:xfrm>
          <a:prstGeom prst="rect">
            <a:avLst/>
          </a:prstGeom>
          <a:noFill/>
          <a:ln>
            <a:noFill/>
          </a:ln>
        </p:spPr>
        <p:txBody>
          <a:bodyPr spcFirstLastPara="1" wrap="square" lIns="91425" tIns="45700" rIns="91425" bIns="45700" anchor="ctr" anchorCtr="0">
            <a:spAutoFit/>
          </a:bodyPr>
          <a:lstStyle/>
          <a:p>
            <a:pPr marL="457200" marR="0" lvl="0" indent="-457200" algn="l" rtl="0">
              <a:lnSpc>
                <a:spcPct val="150000"/>
              </a:lnSpc>
              <a:spcBef>
                <a:spcPts val="0"/>
              </a:spcBef>
              <a:spcAft>
                <a:spcPts val="0"/>
              </a:spcAft>
              <a:buClr>
                <a:srgbClr val="000000"/>
              </a:buClr>
              <a:buSzPts val="1800"/>
              <a:buFont typeface="Arial"/>
              <a:buAutoNum type="arabicPeriod"/>
            </a:pPr>
            <a:r>
              <a:rPr lang="en-US" sz="1800" b="0" i="0" u="none" strike="noStrike" cap="none">
                <a:solidFill>
                  <a:srgbClr val="000000"/>
                </a:solidFill>
              </a:rPr>
              <a:t>Use URIs as names for things</a:t>
            </a:r>
            <a:endParaRPr sz="1800" b="0" i="0" u="none" strike="noStrike" cap="none">
              <a:solidFill>
                <a:srgbClr val="000000"/>
              </a:solidFill>
            </a:endParaRPr>
          </a:p>
          <a:p>
            <a:pPr marL="457200" marR="0" lvl="0" indent="-457200" algn="l" rtl="0">
              <a:lnSpc>
                <a:spcPct val="150000"/>
              </a:lnSpc>
              <a:spcBef>
                <a:spcPts val="0"/>
              </a:spcBef>
              <a:spcAft>
                <a:spcPts val="0"/>
              </a:spcAft>
              <a:buClr>
                <a:srgbClr val="000000"/>
              </a:buClr>
              <a:buSzPts val="1800"/>
              <a:buFont typeface="Arial"/>
              <a:buAutoNum type="arabicPeriod"/>
            </a:pPr>
            <a:r>
              <a:rPr lang="en-US" sz="1800" b="0" i="0" u="none" strike="noStrike" cap="none">
                <a:solidFill>
                  <a:srgbClr val="000000"/>
                </a:solidFill>
              </a:rPr>
              <a:t>Use HTTP URIs so that people can look up those names.</a:t>
            </a:r>
            <a:endParaRPr sz="1800" b="0" i="0" u="none" strike="noStrike" cap="none">
              <a:solidFill>
                <a:srgbClr val="000000"/>
              </a:solidFill>
            </a:endParaRPr>
          </a:p>
          <a:p>
            <a:pPr marL="457200" marR="0" lvl="0" indent="-457200" algn="l" rtl="0">
              <a:lnSpc>
                <a:spcPct val="150000"/>
              </a:lnSpc>
              <a:spcBef>
                <a:spcPts val="0"/>
              </a:spcBef>
              <a:spcAft>
                <a:spcPts val="0"/>
              </a:spcAft>
              <a:buClr>
                <a:srgbClr val="000000"/>
              </a:buClr>
              <a:buSzPts val="1800"/>
              <a:buFont typeface="Arial"/>
              <a:buAutoNum type="arabicPeriod"/>
            </a:pPr>
            <a:r>
              <a:rPr lang="en-US" sz="1800" b="0" i="0" u="none" strike="noStrike" cap="none">
                <a:solidFill>
                  <a:srgbClr val="000000"/>
                </a:solidFill>
              </a:rPr>
              <a:t>When someone looks up a URI, provide useful information, using the standards (RDF*, SPARQL)</a:t>
            </a:r>
            <a:endParaRPr sz="1800" b="0" i="0" u="none" strike="noStrike" cap="none">
              <a:solidFill>
                <a:srgbClr val="000000"/>
              </a:solidFill>
            </a:endParaRPr>
          </a:p>
          <a:p>
            <a:pPr marL="457200" marR="0" lvl="0" indent="-457200" algn="l" rtl="0">
              <a:lnSpc>
                <a:spcPct val="150000"/>
              </a:lnSpc>
              <a:spcBef>
                <a:spcPts val="0"/>
              </a:spcBef>
              <a:spcAft>
                <a:spcPts val="0"/>
              </a:spcAft>
              <a:buClr>
                <a:srgbClr val="000000"/>
              </a:buClr>
              <a:buSzPts val="1800"/>
              <a:buFont typeface="Arial"/>
              <a:buAutoNum type="arabicPeriod"/>
            </a:pPr>
            <a:r>
              <a:rPr lang="en-US" sz="1800" b="0" i="0" u="none" strike="noStrike" cap="none">
                <a:solidFill>
                  <a:srgbClr val="000000"/>
                </a:solidFill>
              </a:rPr>
              <a:t>Include links to other URIs. so that they can discover more things.</a:t>
            </a:r>
            <a:endParaRPr sz="1800" b="0" i="0" u="none" strike="noStrike" cap="none">
              <a:solidFill>
                <a:srgbClr val="000000"/>
              </a:solidFill>
            </a:endParaRPr>
          </a:p>
          <a:p>
            <a:pPr marL="0" marR="0" lvl="0" indent="0" algn="l" rtl="0">
              <a:lnSpc>
                <a:spcPct val="100000"/>
              </a:lnSpc>
              <a:spcBef>
                <a:spcPts val="0"/>
              </a:spcBef>
              <a:spcAft>
                <a:spcPts val="0"/>
              </a:spcAft>
              <a:buClr>
                <a:schemeClr val="dk1"/>
              </a:buClr>
              <a:buSzPts val="1800"/>
              <a:buFont typeface="Arial"/>
              <a:buNone/>
            </a:pPr>
            <a:r>
              <a:rPr lang="en-US" sz="1800">
                <a:latin typeface="Arial"/>
                <a:ea typeface="Arial"/>
                <a:cs typeface="Arial"/>
                <a:sym typeface="Arial"/>
              </a:rPr>
              <a:t>Tim Berners-Lee, Design Issues, W3C </a:t>
            </a:r>
            <a:r>
              <a:rPr lang="en-US" sz="1800" u="sng">
                <a:solidFill>
                  <a:schemeClr val="hlink"/>
                </a:solidFill>
                <a:latin typeface="Arial"/>
                <a:ea typeface="Arial"/>
                <a:cs typeface="Arial"/>
                <a:sym typeface="Arial"/>
                <a:hlinkClick r:id="rId3"/>
              </a:rPr>
              <a:t>https://www.w3.org/DesignIssues/LinkedData.html</a:t>
            </a:r>
            <a:r>
              <a:rPr lang="en-US" sz="1800">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9"/>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accent1"/>
              </a:buClr>
              <a:buSzPts val="3600"/>
              <a:buFont typeface="Arial"/>
              <a:buNone/>
            </a:pPr>
            <a:r>
              <a:rPr lang="en-US" sz="3400"/>
              <a:t>Machine readable vs. Human readable</a:t>
            </a:r>
            <a:endParaRPr sz="3400"/>
          </a:p>
        </p:txBody>
      </p:sp>
      <p:sp>
        <p:nvSpPr>
          <p:cNvPr id="182" name="Google Shape;182;p9"/>
          <p:cNvSpPr txBox="1">
            <a:spLocks noGrp="1"/>
          </p:cNvSpPr>
          <p:nvPr>
            <p:ph type="body" idx="1"/>
          </p:nvPr>
        </p:nvSpPr>
        <p:spPr>
          <a:xfrm>
            <a:off x="507375" y="1545150"/>
            <a:ext cx="5631000" cy="2727300"/>
          </a:xfrm>
          <a:prstGeom prst="rect">
            <a:avLst/>
          </a:prstGeom>
          <a:noFill/>
          <a:ln>
            <a:noFill/>
          </a:ln>
        </p:spPr>
        <p:txBody>
          <a:bodyPr spcFirstLastPara="1" wrap="square" lIns="91425" tIns="45700" rIns="91425" bIns="45700" anchor="t" anchorCtr="0">
            <a:normAutofit/>
          </a:bodyPr>
          <a:lstStyle/>
          <a:p>
            <a:pPr marL="0" lvl="0" indent="0" algn="l" rtl="0">
              <a:lnSpc>
                <a:spcPct val="105000"/>
              </a:lnSpc>
              <a:spcBef>
                <a:spcPts val="0"/>
              </a:spcBef>
              <a:spcAft>
                <a:spcPts val="0"/>
              </a:spcAft>
              <a:buSzPts val="770"/>
              <a:buNone/>
            </a:pPr>
            <a:r>
              <a:rPr lang="en-US" sz="2040"/>
              <a:t>“</a:t>
            </a:r>
            <a:r>
              <a:rPr lang="en-US" sz="2040" b="1"/>
              <a:t>AGENT:</a:t>
            </a:r>
            <a:r>
              <a:rPr lang="en-US" sz="2040"/>
              <a:t> A piece of software that runs without direct human control or constant supervision to accomplish goals provided by a user. Agents typically collect, filter and process information found on the Web, sometimes with the help of other agents.”</a:t>
            </a:r>
            <a:endParaRPr sz="2040"/>
          </a:p>
          <a:p>
            <a:pPr marL="0" lvl="0" indent="0" algn="l" rtl="0">
              <a:lnSpc>
                <a:spcPct val="70000"/>
              </a:lnSpc>
              <a:spcBef>
                <a:spcPts val="0"/>
              </a:spcBef>
              <a:spcAft>
                <a:spcPts val="0"/>
              </a:spcAft>
              <a:buSzPts val="770"/>
              <a:buNone/>
            </a:pPr>
            <a:r>
              <a:rPr lang="en-US" sz="2040"/>
              <a:t> </a:t>
            </a:r>
            <a:endParaRPr sz="2040"/>
          </a:p>
          <a:p>
            <a:pPr marL="457200" lvl="0" indent="-358140" algn="l" rtl="0">
              <a:lnSpc>
                <a:spcPct val="70000"/>
              </a:lnSpc>
              <a:spcBef>
                <a:spcPts val="0"/>
              </a:spcBef>
              <a:spcAft>
                <a:spcPts val="0"/>
              </a:spcAft>
              <a:buSzPts val="2040"/>
              <a:buChar char="-"/>
            </a:pPr>
            <a:r>
              <a:rPr lang="en-US" sz="2040"/>
              <a:t>pg. 38, Glossary</a:t>
            </a:r>
            <a:endParaRPr sz="2040"/>
          </a:p>
        </p:txBody>
      </p:sp>
      <p:pic>
        <p:nvPicPr>
          <p:cNvPr id="183" name="Google Shape;183;p9"/>
          <p:cNvPicPr preferRelativeResize="0"/>
          <p:nvPr/>
        </p:nvPicPr>
        <p:blipFill>
          <a:blip r:embed="rId3">
            <a:alphaModFix/>
          </a:blip>
          <a:stretch>
            <a:fillRect/>
          </a:stretch>
        </p:blipFill>
        <p:spPr>
          <a:xfrm>
            <a:off x="6264675" y="1116425"/>
            <a:ext cx="1939701" cy="2910650"/>
          </a:xfrm>
          <a:prstGeom prst="rect">
            <a:avLst/>
          </a:prstGeom>
          <a:noFill/>
          <a:ln>
            <a:noFill/>
          </a:ln>
        </p:spPr>
      </p:pic>
      <p:sp>
        <p:nvSpPr>
          <p:cNvPr id="184" name="Google Shape;184;p9"/>
          <p:cNvSpPr txBox="1"/>
          <p:nvPr/>
        </p:nvSpPr>
        <p:spPr>
          <a:xfrm>
            <a:off x="5988025" y="3967900"/>
            <a:ext cx="2493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100" i="1" u="sng">
                <a:solidFill>
                  <a:schemeClr val="hlink"/>
                </a:solidFill>
                <a:hlinkClick r:id="rId4"/>
              </a:rPr>
              <a:t>Image by Chepe Nicoli from Pixabay</a:t>
            </a:r>
            <a:endParaRPr sz="1100"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e199104350_1_22"/>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accent1"/>
              </a:buClr>
              <a:buSzPts val="3600"/>
              <a:buFont typeface="Arial"/>
              <a:buNone/>
            </a:pPr>
            <a:r>
              <a:rPr lang="en-US" sz="3400"/>
              <a:t>Searching in the ocean of the Web</a:t>
            </a:r>
            <a:endParaRPr sz="3400"/>
          </a:p>
        </p:txBody>
      </p:sp>
      <p:sp>
        <p:nvSpPr>
          <p:cNvPr id="190" name="Google Shape;190;ge199104350_1_22"/>
          <p:cNvSpPr txBox="1">
            <a:spLocks noGrp="1"/>
          </p:cNvSpPr>
          <p:nvPr>
            <p:ph type="body" idx="1"/>
          </p:nvPr>
        </p:nvSpPr>
        <p:spPr>
          <a:xfrm>
            <a:off x="3778375" y="1285825"/>
            <a:ext cx="4780500" cy="3125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770"/>
              <a:buNone/>
            </a:pPr>
            <a:r>
              <a:rPr lang="en-US" sz="2000"/>
              <a:t>“</a:t>
            </a:r>
            <a:r>
              <a:rPr lang="en-US" sz="2000" b="1"/>
              <a:t>SERVICE DISCOVERY:</a:t>
            </a:r>
            <a:r>
              <a:rPr lang="en-US" sz="2000"/>
              <a:t> The process of locating an agent or automated Web-based service that will perform a required function. Semantics will enable agents to describe to one another precisely what function they carry out and what input data are needed.”</a:t>
            </a:r>
            <a:endParaRPr sz="2000"/>
          </a:p>
          <a:p>
            <a:pPr marL="0" lvl="0" indent="0" algn="l" rtl="0">
              <a:lnSpc>
                <a:spcPct val="80000"/>
              </a:lnSpc>
              <a:spcBef>
                <a:spcPts val="0"/>
              </a:spcBef>
              <a:spcAft>
                <a:spcPts val="0"/>
              </a:spcAft>
              <a:buSzPts val="770"/>
              <a:buNone/>
            </a:pPr>
            <a:r>
              <a:rPr lang="en-US" sz="2000"/>
              <a:t> </a:t>
            </a:r>
            <a:endParaRPr sz="2000"/>
          </a:p>
          <a:p>
            <a:pPr marL="457200" lvl="0" indent="-355600" algn="l" rtl="0">
              <a:lnSpc>
                <a:spcPct val="80000"/>
              </a:lnSpc>
              <a:spcBef>
                <a:spcPts val="0"/>
              </a:spcBef>
              <a:spcAft>
                <a:spcPts val="0"/>
              </a:spcAft>
              <a:buSzPts val="2000"/>
              <a:buChar char="-"/>
            </a:pPr>
            <a:r>
              <a:rPr lang="en-US" sz="2000"/>
              <a:t>pg. 38, Glossary</a:t>
            </a:r>
            <a:endParaRPr sz="2000"/>
          </a:p>
        </p:txBody>
      </p:sp>
      <p:pic>
        <p:nvPicPr>
          <p:cNvPr id="191" name="Google Shape;191;ge199104350_1_22"/>
          <p:cNvPicPr preferRelativeResize="0"/>
          <p:nvPr/>
        </p:nvPicPr>
        <p:blipFill>
          <a:blip r:embed="rId3">
            <a:alphaModFix/>
          </a:blip>
          <a:stretch>
            <a:fillRect/>
          </a:stretch>
        </p:blipFill>
        <p:spPr>
          <a:xfrm>
            <a:off x="595525" y="1749800"/>
            <a:ext cx="2907949" cy="1937850"/>
          </a:xfrm>
          <a:prstGeom prst="rect">
            <a:avLst/>
          </a:prstGeom>
          <a:noFill/>
          <a:ln>
            <a:noFill/>
          </a:ln>
        </p:spPr>
      </p:pic>
      <p:sp>
        <p:nvSpPr>
          <p:cNvPr id="192" name="Google Shape;192;ge199104350_1_22"/>
          <p:cNvSpPr txBox="1"/>
          <p:nvPr/>
        </p:nvSpPr>
        <p:spPr>
          <a:xfrm>
            <a:off x="595525" y="3772350"/>
            <a:ext cx="2907900" cy="361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100" i="1" u="sng">
                <a:solidFill>
                  <a:schemeClr val="hlink"/>
                </a:solidFill>
                <a:hlinkClick r:id="rId4"/>
              </a:rPr>
              <a:t>Image by </a:t>
            </a:r>
            <a:r>
              <a:rPr lang="en-US" sz="1150" u="sng">
                <a:solidFill>
                  <a:schemeClr val="hlink"/>
                </a:solidFill>
                <a:hlinkClick r:id="rId4"/>
              </a:rPr>
              <a:t>Gerd Altmann </a:t>
            </a:r>
            <a:r>
              <a:rPr lang="en-US" sz="1100" i="1" u="sng">
                <a:solidFill>
                  <a:schemeClr val="hlink"/>
                </a:solidFill>
                <a:hlinkClick r:id="rId4"/>
              </a:rPr>
              <a:t>from Pixabay</a:t>
            </a:r>
            <a:endParaRPr sz="1100" i="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8"/>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4000"/>
              <a:buFont typeface="Arial"/>
              <a:buNone/>
            </a:pPr>
            <a:r>
              <a:rPr lang="en-US"/>
              <a:t>Explaining things to a machine</a:t>
            </a:r>
            <a:endParaRPr/>
          </a:p>
        </p:txBody>
      </p:sp>
      <p:sp>
        <p:nvSpPr>
          <p:cNvPr id="198" name="Google Shape;198;p8"/>
          <p:cNvSpPr/>
          <p:nvPr/>
        </p:nvSpPr>
        <p:spPr>
          <a:xfrm>
            <a:off x="608250" y="1380600"/>
            <a:ext cx="2582100" cy="1431900"/>
          </a:xfrm>
          <a:prstGeom prst="ellipse">
            <a:avLst/>
          </a:prstGeom>
          <a:gradFill>
            <a:gsLst>
              <a:gs pos="0">
                <a:srgbClr val="FFFFFF"/>
              </a:gs>
              <a:gs pos="35000">
                <a:srgbClr val="FFFFFF"/>
              </a:gs>
              <a:gs pos="100000">
                <a:srgbClr val="FFFFFF"/>
              </a:gs>
            </a:gsLst>
            <a:lin ang="16200000" scaled="0"/>
          </a:grad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a:solidFill>
                  <a:schemeClr val="dk1"/>
                </a:solidFill>
              </a:rPr>
              <a:t>Subject</a:t>
            </a:r>
            <a:r>
              <a:rPr lang="en-US" sz="18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a:t>
            </a:r>
            <a:endParaRPr sz="1800">
              <a:solidFill>
                <a:schemeClr val="dk1"/>
              </a:solidFill>
            </a:endParaRPr>
          </a:p>
        </p:txBody>
      </p:sp>
      <p:sp>
        <p:nvSpPr>
          <p:cNvPr id="199" name="Google Shape;199;p8"/>
          <p:cNvSpPr/>
          <p:nvPr/>
        </p:nvSpPr>
        <p:spPr>
          <a:xfrm>
            <a:off x="5800450" y="1380600"/>
            <a:ext cx="2582100" cy="1431900"/>
          </a:xfrm>
          <a:prstGeom prst="ellipse">
            <a:avLst/>
          </a:prstGeom>
          <a:gradFill>
            <a:gsLst>
              <a:gs pos="0">
                <a:srgbClr val="FFFFFF"/>
              </a:gs>
              <a:gs pos="35000">
                <a:srgbClr val="FFFFFF"/>
              </a:gs>
              <a:gs pos="100000">
                <a:srgbClr val="FFFFFF"/>
              </a:gs>
            </a:gsLst>
            <a:lin ang="16200038" scaled="0"/>
          </a:gradFill>
          <a:ln w="9525" cap="flat" cmpd="sng">
            <a:solidFill>
              <a:schemeClr val="dk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a:solidFill>
                  <a:schemeClr val="dk1"/>
                </a:solidFill>
              </a:rPr>
              <a:t>Object</a:t>
            </a:r>
            <a:endParaRPr>
              <a:solidFill>
                <a:schemeClr val="dk1"/>
              </a:solidFill>
            </a:endParaRPr>
          </a:p>
        </p:txBody>
      </p:sp>
      <p:cxnSp>
        <p:nvCxnSpPr>
          <p:cNvPr id="200" name="Google Shape;200;p8"/>
          <p:cNvCxnSpPr/>
          <p:nvPr/>
        </p:nvCxnSpPr>
        <p:spPr>
          <a:xfrm>
            <a:off x="3190400" y="3735800"/>
            <a:ext cx="2610000" cy="0"/>
          </a:xfrm>
          <a:prstGeom prst="straightConnector1">
            <a:avLst/>
          </a:prstGeom>
          <a:noFill/>
          <a:ln w="9525" cap="flat" cmpd="sng">
            <a:solidFill>
              <a:schemeClr val="dk2"/>
            </a:solidFill>
            <a:prstDash val="solid"/>
            <a:round/>
            <a:headEnd type="none" w="med" len="med"/>
            <a:tailEnd type="triangle" w="med" len="med"/>
          </a:ln>
        </p:spPr>
      </p:cxnSp>
      <p:sp>
        <p:nvSpPr>
          <p:cNvPr id="201" name="Google Shape;201;p8"/>
          <p:cNvSpPr txBox="1"/>
          <p:nvPr/>
        </p:nvSpPr>
        <p:spPr>
          <a:xfrm>
            <a:off x="3388850" y="1713800"/>
            <a:ext cx="22131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a:t>predicate</a:t>
            </a:r>
            <a:endParaRPr sz="1200"/>
          </a:p>
        </p:txBody>
      </p:sp>
      <p:sp>
        <p:nvSpPr>
          <p:cNvPr id="202" name="Google Shape;202;p8"/>
          <p:cNvSpPr/>
          <p:nvPr/>
        </p:nvSpPr>
        <p:spPr>
          <a:xfrm>
            <a:off x="608250" y="3019850"/>
            <a:ext cx="2582100" cy="1431900"/>
          </a:xfrm>
          <a:prstGeom prst="ellipse">
            <a:avLst/>
          </a:prstGeom>
          <a:gradFill>
            <a:gsLst>
              <a:gs pos="0">
                <a:srgbClr val="FFFFFF"/>
              </a:gs>
              <a:gs pos="35000">
                <a:srgbClr val="FFFFFF"/>
              </a:gs>
              <a:gs pos="100000">
                <a:srgbClr val="FFFFFF"/>
              </a:gs>
            </a:gsLst>
            <a:lin ang="16200038" scaled="0"/>
          </a:gradFill>
          <a:ln w="9525" cap="flat" cmpd="sng">
            <a:solidFill>
              <a:schemeClr val="dk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a:solidFill>
                  <a:schemeClr val="dk1"/>
                </a:solidFill>
              </a:rPr>
              <a:t>Maya Angelou</a:t>
            </a:r>
            <a:endParaRPr>
              <a:solidFill>
                <a:schemeClr val="dk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endParaRPr>
          </a:p>
          <a:p>
            <a:pPr marL="0" marR="0" lvl="0" indent="0" algn="ctr" rtl="0">
              <a:spcBef>
                <a:spcPts val="0"/>
              </a:spcBef>
              <a:spcAft>
                <a:spcPts val="0"/>
              </a:spcAft>
              <a:buNone/>
            </a:pPr>
            <a:r>
              <a:rPr lang="en-US">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(https://www.wikidata.org/wiki/Q19526)</a:t>
            </a:r>
            <a:r>
              <a:rPr lang="en-US" sz="18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 </a:t>
            </a:r>
            <a:endParaRPr sz="1800">
              <a:solidFill>
                <a:schemeClr val="dk1"/>
              </a:solidFill>
            </a:endParaRPr>
          </a:p>
        </p:txBody>
      </p:sp>
      <p:sp>
        <p:nvSpPr>
          <p:cNvPr id="203" name="Google Shape;203;p8"/>
          <p:cNvSpPr/>
          <p:nvPr/>
        </p:nvSpPr>
        <p:spPr>
          <a:xfrm>
            <a:off x="5800450" y="3019850"/>
            <a:ext cx="2582100" cy="1431900"/>
          </a:xfrm>
          <a:prstGeom prst="ellipse">
            <a:avLst/>
          </a:prstGeom>
          <a:gradFill>
            <a:gsLst>
              <a:gs pos="0">
                <a:srgbClr val="FFFFFF"/>
              </a:gs>
              <a:gs pos="35000">
                <a:srgbClr val="FFFFFF"/>
              </a:gs>
              <a:gs pos="100000">
                <a:srgbClr val="FFFFFF"/>
              </a:gs>
            </a:gsLst>
            <a:lin ang="16200038" scaled="0"/>
          </a:gradFill>
          <a:ln w="9525" cap="flat" cmpd="sng">
            <a:solidFill>
              <a:schemeClr val="dk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a:solidFill>
                  <a:schemeClr val="dk1"/>
                </a:solidFill>
              </a:rPr>
              <a:t>human</a:t>
            </a:r>
            <a:endParaRPr>
              <a:solidFill>
                <a:schemeClr val="dk1"/>
              </a:solidFill>
            </a:endParaRPr>
          </a:p>
          <a:p>
            <a:pPr marL="0" marR="0" lvl="0" indent="0" algn="ctr" rtl="0">
              <a:spcBef>
                <a:spcPts val="0"/>
              </a:spcBef>
              <a:spcAft>
                <a:spcPts val="0"/>
              </a:spcAft>
              <a:buNone/>
            </a:pPr>
            <a:r>
              <a:rPr lang="en-US">
                <a:solidFill>
                  <a:schemeClr val="dk1"/>
                </a:solidFill>
              </a:rPr>
              <a:t>(https://www.wikidata.org/wiki/Q5)</a:t>
            </a:r>
            <a:endParaRPr>
              <a:solidFill>
                <a:schemeClr val="dk1"/>
              </a:solidFill>
            </a:endParaRPr>
          </a:p>
        </p:txBody>
      </p:sp>
      <p:sp>
        <p:nvSpPr>
          <p:cNvPr id="204" name="Google Shape;204;p8"/>
          <p:cNvSpPr txBox="1"/>
          <p:nvPr/>
        </p:nvSpPr>
        <p:spPr>
          <a:xfrm>
            <a:off x="3388850" y="2981325"/>
            <a:ext cx="22131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a:t>instance of (https://www.wikidata.org/wiki/Property:P31)</a:t>
            </a:r>
            <a:endParaRPr sz="1200"/>
          </a:p>
        </p:txBody>
      </p:sp>
      <p:cxnSp>
        <p:nvCxnSpPr>
          <p:cNvPr id="205" name="Google Shape;205;p8"/>
          <p:cNvCxnSpPr/>
          <p:nvPr/>
        </p:nvCxnSpPr>
        <p:spPr>
          <a:xfrm>
            <a:off x="3190400" y="2131363"/>
            <a:ext cx="2610000" cy="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ge199104350_1_33"/>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4000"/>
              <a:buFont typeface="Arial"/>
              <a:buNone/>
            </a:pPr>
            <a:endParaRPr/>
          </a:p>
        </p:txBody>
      </p:sp>
      <p:sp>
        <p:nvSpPr>
          <p:cNvPr id="211" name="Google Shape;211;ge199104350_1_33"/>
          <p:cNvSpPr/>
          <p:nvPr/>
        </p:nvSpPr>
        <p:spPr>
          <a:xfrm>
            <a:off x="608250" y="1380600"/>
            <a:ext cx="2582100" cy="1431900"/>
          </a:xfrm>
          <a:prstGeom prst="ellipse">
            <a:avLst/>
          </a:prstGeom>
          <a:gradFill>
            <a:gsLst>
              <a:gs pos="0">
                <a:srgbClr val="FFFFFF"/>
              </a:gs>
              <a:gs pos="35000">
                <a:srgbClr val="FFFFFF"/>
              </a:gs>
              <a:gs pos="100000">
                <a:srgbClr val="FFFFFF"/>
              </a:gs>
            </a:gsLst>
            <a:lin ang="16200038" scaled="0"/>
          </a:gradFill>
          <a:ln w="9525" cap="flat" cmpd="sng">
            <a:solidFill>
              <a:schemeClr val="dk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a:solidFill>
                  <a:schemeClr val="dk1"/>
                </a:solidFill>
              </a:rPr>
              <a:t>Subject</a:t>
            </a:r>
            <a:r>
              <a:rPr lang="en-US" sz="18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 </a:t>
            </a:r>
            <a:endParaRPr sz="1800">
              <a:solidFill>
                <a:schemeClr val="dk1"/>
              </a:solidFill>
            </a:endParaRPr>
          </a:p>
        </p:txBody>
      </p:sp>
      <p:sp>
        <p:nvSpPr>
          <p:cNvPr id="212" name="Google Shape;212;ge199104350_1_33"/>
          <p:cNvSpPr/>
          <p:nvPr/>
        </p:nvSpPr>
        <p:spPr>
          <a:xfrm>
            <a:off x="5800450" y="1380600"/>
            <a:ext cx="2582100" cy="1431900"/>
          </a:xfrm>
          <a:prstGeom prst="ellipse">
            <a:avLst/>
          </a:prstGeom>
          <a:gradFill>
            <a:gsLst>
              <a:gs pos="0">
                <a:srgbClr val="FFFFFF"/>
              </a:gs>
              <a:gs pos="35000">
                <a:srgbClr val="FFFFFF"/>
              </a:gs>
              <a:gs pos="100000">
                <a:srgbClr val="FFFFFF"/>
              </a:gs>
            </a:gsLst>
            <a:lin ang="16200038" scaled="0"/>
          </a:gradFill>
          <a:ln w="9525" cap="flat" cmpd="sng">
            <a:solidFill>
              <a:schemeClr val="dk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a:solidFill>
                  <a:schemeClr val="dk1"/>
                </a:solidFill>
              </a:rPr>
              <a:t>Object</a:t>
            </a:r>
            <a:endParaRPr>
              <a:solidFill>
                <a:schemeClr val="dk1"/>
              </a:solidFill>
            </a:endParaRPr>
          </a:p>
        </p:txBody>
      </p:sp>
      <p:cxnSp>
        <p:nvCxnSpPr>
          <p:cNvPr id="213" name="Google Shape;213;ge199104350_1_33"/>
          <p:cNvCxnSpPr/>
          <p:nvPr/>
        </p:nvCxnSpPr>
        <p:spPr>
          <a:xfrm>
            <a:off x="3190400" y="3735800"/>
            <a:ext cx="2610000" cy="0"/>
          </a:xfrm>
          <a:prstGeom prst="straightConnector1">
            <a:avLst/>
          </a:prstGeom>
          <a:noFill/>
          <a:ln w="9525" cap="flat" cmpd="sng">
            <a:solidFill>
              <a:schemeClr val="dk2"/>
            </a:solidFill>
            <a:prstDash val="solid"/>
            <a:round/>
            <a:headEnd type="none" w="med" len="med"/>
            <a:tailEnd type="triangle" w="med" len="med"/>
          </a:ln>
        </p:spPr>
      </p:cxnSp>
      <p:sp>
        <p:nvSpPr>
          <p:cNvPr id="214" name="Google Shape;214;ge199104350_1_33"/>
          <p:cNvSpPr txBox="1"/>
          <p:nvPr/>
        </p:nvSpPr>
        <p:spPr>
          <a:xfrm>
            <a:off x="3388850" y="1713800"/>
            <a:ext cx="22131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a:t>predicate</a:t>
            </a:r>
            <a:endParaRPr sz="1200"/>
          </a:p>
        </p:txBody>
      </p:sp>
      <p:sp>
        <p:nvSpPr>
          <p:cNvPr id="215" name="Google Shape;215;ge199104350_1_33"/>
          <p:cNvSpPr/>
          <p:nvPr/>
        </p:nvSpPr>
        <p:spPr>
          <a:xfrm>
            <a:off x="608250" y="3019850"/>
            <a:ext cx="2582100" cy="1431900"/>
          </a:xfrm>
          <a:prstGeom prst="ellipse">
            <a:avLst/>
          </a:prstGeom>
          <a:gradFill>
            <a:gsLst>
              <a:gs pos="0">
                <a:srgbClr val="FFFFFF"/>
              </a:gs>
              <a:gs pos="35000">
                <a:srgbClr val="FFFFFF"/>
              </a:gs>
              <a:gs pos="100000">
                <a:srgbClr val="FFFFFF"/>
              </a:gs>
            </a:gsLst>
            <a:lin ang="16200038" scaled="0"/>
          </a:gradFill>
          <a:ln w="9525" cap="flat" cmpd="sng">
            <a:solidFill>
              <a:schemeClr val="dk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a:solidFill>
                  <a:schemeClr val="dk1"/>
                </a:solidFill>
              </a:rPr>
              <a:t>Maya Angelou</a:t>
            </a:r>
            <a:endParaRPr>
              <a:solidFill>
                <a:schemeClr val="dk1"/>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endParaRPr>
          </a:p>
          <a:p>
            <a:pPr marL="0" marR="0" lvl="0" indent="0" algn="ctr" rtl="0">
              <a:spcBef>
                <a:spcPts val="0"/>
              </a:spcBef>
              <a:spcAft>
                <a:spcPts val="0"/>
              </a:spcAft>
              <a:buNone/>
            </a:pPr>
            <a:r>
              <a:rPr lang="en-US">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(https://www.wikidata.org/wiki/Q19526)</a:t>
            </a:r>
            <a:r>
              <a:rPr lang="en-US" sz="18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 </a:t>
            </a:r>
            <a:endParaRPr sz="1800">
              <a:solidFill>
                <a:schemeClr val="dk1"/>
              </a:solidFill>
            </a:endParaRPr>
          </a:p>
        </p:txBody>
      </p:sp>
      <p:sp>
        <p:nvSpPr>
          <p:cNvPr id="216" name="Google Shape;216;ge199104350_1_33"/>
          <p:cNvSpPr/>
          <p:nvPr/>
        </p:nvSpPr>
        <p:spPr>
          <a:xfrm>
            <a:off x="5800450" y="3019850"/>
            <a:ext cx="2582100" cy="1431900"/>
          </a:xfrm>
          <a:prstGeom prst="ellipse">
            <a:avLst/>
          </a:prstGeom>
          <a:gradFill>
            <a:gsLst>
              <a:gs pos="0">
                <a:srgbClr val="FFFFFF"/>
              </a:gs>
              <a:gs pos="35000">
                <a:srgbClr val="FFFFFF"/>
              </a:gs>
              <a:gs pos="100000">
                <a:srgbClr val="FFFFFF"/>
              </a:gs>
            </a:gsLst>
            <a:lin ang="16200038" scaled="0"/>
          </a:gradFill>
          <a:ln w="9525" cap="flat" cmpd="sng">
            <a:solidFill>
              <a:schemeClr val="dk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a:solidFill>
                  <a:schemeClr val="dk1"/>
                </a:solidFill>
              </a:rPr>
              <a:t>human</a:t>
            </a:r>
            <a:endParaRPr>
              <a:solidFill>
                <a:schemeClr val="dk1"/>
              </a:solidFill>
            </a:endParaRPr>
          </a:p>
          <a:p>
            <a:pPr marL="0" marR="0" lvl="0" indent="0" algn="ctr" rtl="0">
              <a:spcBef>
                <a:spcPts val="0"/>
              </a:spcBef>
              <a:spcAft>
                <a:spcPts val="0"/>
              </a:spcAft>
              <a:buNone/>
            </a:pPr>
            <a:r>
              <a:rPr lang="en-US">
                <a:solidFill>
                  <a:schemeClr val="dk1"/>
                </a:solidFill>
              </a:rPr>
              <a:t>(https://www.wikidata.org/wiki/Q5)</a:t>
            </a:r>
            <a:endParaRPr>
              <a:solidFill>
                <a:schemeClr val="dk1"/>
              </a:solidFill>
            </a:endParaRPr>
          </a:p>
        </p:txBody>
      </p:sp>
      <p:sp>
        <p:nvSpPr>
          <p:cNvPr id="217" name="Google Shape;217;ge199104350_1_33"/>
          <p:cNvSpPr txBox="1"/>
          <p:nvPr/>
        </p:nvSpPr>
        <p:spPr>
          <a:xfrm>
            <a:off x="3388850" y="2981325"/>
            <a:ext cx="22131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a:t>instance of (https://www.wikidata.org/wiki/Property:P31)</a:t>
            </a:r>
            <a:endParaRPr sz="1200"/>
          </a:p>
        </p:txBody>
      </p:sp>
      <p:cxnSp>
        <p:nvCxnSpPr>
          <p:cNvPr id="218" name="Google Shape;218;ge199104350_1_33"/>
          <p:cNvCxnSpPr/>
          <p:nvPr/>
        </p:nvCxnSpPr>
        <p:spPr>
          <a:xfrm>
            <a:off x="3190400" y="2131363"/>
            <a:ext cx="2610000" cy="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0"/>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4000"/>
              <a:buFont typeface="Arial"/>
              <a:buNone/>
            </a:pPr>
            <a:r>
              <a:rPr lang="en-US"/>
              <a:t>Resources</a:t>
            </a:r>
            <a:endParaRPr/>
          </a:p>
        </p:txBody>
      </p:sp>
      <p:sp>
        <p:nvSpPr>
          <p:cNvPr id="224" name="Google Shape;224;p10"/>
          <p:cNvSpPr txBox="1">
            <a:spLocks noGrp="1"/>
          </p:cNvSpPr>
          <p:nvPr>
            <p:ph type="body" idx="1"/>
          </p:nvPr>
        </p:nvSpPr>
        <p:spPr>
          <a:xfrm>
            <a:off x="457200" y="1571256"/>
            <a:ext cx="8229600" cy="3023367"/>
          </a:xfrm>
          <a:prstGeom prst="rect">
            <a:avLst/>
          </a:prstGeom>
          <a:noFill/>
          <a:ln>
            <a:noFill/>
          </a:ln>
        </p:spPr>
        <p:txBody>
          <a:bodyPr spcFirstLastPara="1" wrap="square" lIns="91425" tIns="45700" rIns="91425" bIns="45700" anchor="t" anchorCtr="0">
            <a:normAutofit/>
          </a:bodyPr>
          <a:lstStyle/>
          <a:p>
            <a:pPr marL="457200" lvl="0" indent="-457200" algn="l" rtl="0">
              <a:spcBef>
                <a:spcPts val="0"/>
              </a:spcBef>
              <a:spcAft>
                <a:spcPts val="0"/>
              </a:spcAft>
              <a:buSzPts val="2000"/>
              <a:buFont typeface="Arial"/>
              <a:buChar char="•"/>
            </a:pPr>
            <a:r>
              <a:rPr lang="en-US" sz="2000"/>
              <a:t>Tim Berners-Lee, TED Talks, </a:t>
            </a:r>
            <a:r>
              <a:rPr lang="en-US" sz="2000" u="sng">
                <a:solidFill>
                  <a:schemeClr val="hlink"/>
                </a:solidFill>
                <a:hlinkClick r:id="rId3"/>
              </a:rPr>
              <a:t>https://www.ted.com/speakers/tim_berners_lee</a:t>
            </a:r>
            <a:endParaRPr sz="2000"/>
          </a:p>
          <a:p>
            <a:pPr marL="457200" lvl="0" indent="-457200" algn="l" rtl="0">
              <a:spcBef>
                <a:spcPts val="400"/>
              </a:spcBef>
              <a:spcAft>
                <a:spcPts val="0"/>
              </a:spcAft>
              <a:buSzPts val="2000"/>
              <a:buFont typeface="Arial"/>
              <a:buChar char="•"/>
            </a:pPr>
            <a:r>
              <a:rPr lang="en-US" sz="2000"/>
              <a:t>Manu Sporny, “What is Linked Data?” </a:t>
            </a:r>
            <a:r>
              <a:rPr lang="en-US" sz="2000" u="sng">
                <a:solidFill>
                  <a:schemeClr val="hlink"/>
                </a:solidFill>
                <a:hlinkClick r:id="rId4"/>
              </a:rPr>
              <a:t>https://youtu.be/4x_xzT5eF5Q</a:t>
            </a:r>
            <a:r>
              <a:rPr lang="en-US" sz="2000"/>
              <a:t>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pic>
        <p:nvPicPr>
          <p:cNvPr id="229" name="Google Shape;229;p13" descr="Logo, company name&#10;&#10;Description automatically generated"/>
          <p:cNvPicPr preferRelativeResize="0">
            <a:picLocks noGrp="1"/>
          </p:cNvPicPr>
          <p:nvPr>
            <p:ph type="pic" idx="2"/>
          </p:nvPr>
        </p:nvPicPr>
        <p:blipFill rotWithShape="1">
          <a:blip r:embed="rId3">
            <a:alphaModFix/>
          </a:blip>
          <a:srcRect t="2312" b="2312"/>
          <a:stretch/>
        </p:blipFill>
        <p:spPr>
          <a:xfrm>
            <a:off x="504567" y="1257871"/>
            <a:ext cx="2850596" cy="2717524"/>
          </a:xfrm>
          <a:prstGeom prst="rect">
            <a:avLst/>
          </a:prstGeom>
          <a:solidFill>
            <a:srgbClr val="EAEAEA"/>
          </a:solidFill>
          <a:ln w="79375" cap="flat" cmpd="sng">
            <a:solidFill>
              <a:schemeClr val="lt1"/>
            </a:solidFill>
            <a:prstDash val="solid"/>
            <a:miter lim="800000"/>
            <a:headEnd type="none" w="sm" len="sm"/>
            <a:tailEnd type="none" w="sm" len="sm"/>
          </a:ln>
          <a:effectLst>
            <a:outerShdw blurRad="50800" algn="tl" rotWithShape="0">
              <a:srgbClr val="000000">
                <a:alpha val="42745"/>
              </a:srgbClr>
            </a:outerShdw>
          </a:effectLst>
        </p:spPr>
      </p:pic>
      <p:sp>
        <p:nvSpPr>
          <p:cNvPr id="230" name="Google Shape;230;p13"/>
          <p:cNvSpPr txBox="1">
            <a:spLocks noGrp="1"/>
          </p:cNvSpPr>
          <p:nvPr>
            <p:ph type="body" idx="1"/>
          </p:nvPr>
        </p:nvSpPr>
        <p:spPr>
          <a:xfrm>
            <a:off x="3667000" y="2016375"/>
            <a:ext cx="4867200" cy="15495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000"/>
              <a:buFont typeface="Arial"/>
              <a:buNone/>
            </a:pPr>
            <a:r>
              <a:rPr lang="en-US" sz="2000"/>
              <a:t>LDIG’s next event will be at ALA Core’s Interest Group Week, July 26-30, 2021.</a:t>
            </a:r>
            <a:endParaRPr/>
          </a:p>
          <a:p>
            <a:pPr marL="0" lvl="0" indent="0" algn="l" rtl="0">
              <a:spcBef>
                <a:spcPts val="400"/>
              </a:spcBef>
              <a:spcAft>
                <a:spcPts val="0"/>
              </a:spcAft>
              <a:buSzPts val="2000"/>
              <a:buFont typeface="Arial"/>
              <a:buNone/>
            </a:pPr>
            <a:r>
              <a:rPr lang="en-US" sz="2000" u="sng">
                <a:solidFill>
                  <a:schemeClr val="hlink"/>
                </a:solidFill>
                <a:hlinkClick r:id="rId4"/>
              </a:rPr>
              <a:t>https://www.ala.org/core/continuing-education/interest-group-week</a:t>
            </a:r>
            <a:r>
              <a:rPr lang="en-US" sz="2000"/>
              <a:t> </a:t>
            </a:r>
            <a:endParaRPr/>
          </a:p>
        </p:txBody>
      </p:sp>
      <p:sp>
        <p:nvSpPr>
          <p:cNvPr id="231" name="Google Shape;231;p13"/>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FFFFFF"/>
              </a:buClr>
              <a:buSzPts val="4000"/>
              <a:buFont typeface="Arial"/>
              <a:buNone/>
            </a:pPr>
            <a:r>
              <a:rPr lang="en-US"/>
              <a:t>See you at Core IG Week!</a:t>
            </a:r>
            <a:endParaRPr/>
          </a:p>
        </p:txBody>
      </p:sp>
      <p:sp>
        <p:nvSpPr>
          <p:cNvPr id="232" name="Google Shape;232;p13" descr="ALA Divisions | About ALA"/>
          <p:cNvSpPr/>
          <p:nvPr/>
        </p:nvSpPr>
        <p:spPr>
          <a:xfrm>
            <a:off x="1263650" y="-736600"/>
            <a:ext cx="3460750" cy="34607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3"/>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4000"/>
              <a:buFont typeface="Arial"/>
              <a:buNone/>
            </a:pPr>
            <a:r>
              <a:rPr lang="en-US"/>
              <a:t>Housekeeping</a:t>
            </a:r>
            <a:endParaRPr/>
          </a:p>
        </p:txBody>
      </p:sp>
      <p:sp>
        <p:nvSpPr>
          <p:cNvPr id="76" name="Google Shape;76;p3"/>
          <p:cNvSpPr txBox="1">
            <a:spLocks noGrp="1"/>
          </p:cNvSpPr>
          <p:nvPr>
            <p:ph type="body" idx="1"/>
          </p:nvPr>
        </p:nvSpPr>
        <p:spPr>
          <a:xfrm>
            <a:off x="457200" y="1063225"/>
            <a:ext cx="8229600" cy="3531300"/>
          </a:xfrm>
          <a:prstGeom prst="rect">
            <a:avLst/>
          </a:prstGeom>
          <a:noFill/>
          <a:ln>
            <a:noFill/>
          </a:ln>
        </p:spPr>
        <p:txBody>
          <a:bodyPr spcFirstLastPara="1" wrap="square" lIns="91425" tIns="45700" rIns="91425" bIns="45700" anchor="t" anchorCtr="0">
            <a:normAutofit fontScale="70000" lnSpcReduction="10000"/>
          </a:bodyPr>
          <a:lstStyle/>
          <a:p>
            <a:pPr marL="342900" lvl="0" indent="-316189" algn="l" rtl="0">
              <a:lnSpc>
                <a:spcPct val="115000"/>
              </a:lnSpc>
              <a:spcBef>
                <a:spcPts val="0"/>
              </a:spcBef>
              <a:spcAft>
                <a:spcPts val="0"/>
              </a:spcAft>
              <a:buSzPct val="100000"/>
              <a:buChar char="▪"/>
            </a:pPr>
            <a:r>
              <a:rPr lang="en-US" sz="2941"/>
              <a:t>This event is being recorded and will be shared via ALA Connect</a:t>
            </a:r>
            <a:endParaRPr sz="2941"/>
          </a:p>
          <a:p>
            <a:pPr marL="342900" lvl="0" indent="-316189" algn="l" rtl="0">
              <a:lnSpc>
                <a:spcPct val="115000"/>
              </a:lnSpc>
              <a:spcBef>
                <a:spcPts val="496"/>
              </a:spcBef>
              <a:spcAft>
                <a:spcPts val="0"/>
              </a:spcAft>
              <a:buSzPct val="100000"/>
              <a:buChar char="▪"/>
            </a:pPr>
            <a:r>
              <a:rPr lang="en-US" sz="2941" b="1" i="1"/>
              <a:t>To participate in the discussion, you can:</a:t>
            </a:r>
            <a:endParaRPr sz="2941" b="1" i="1"/>
          </a:p>
          <a:p>
            <a:pPr marL="742950" lvl="1" indent="-313649" algn="l" rtl="0">
              <a:lnSpc>
                <a:spcPct val="115000"/>
              </a:lnSpc>
              <a:spcBef>
                <a:spcPts val="496"/>
              </a:spcBef>
              <a:spcAft>
                <a:spcPts val="0"/>
              </a:spcAft>
              <a:buSzPct val="100000"/>
              <a:buChar char="▪"/>
            </a:pPr>
            <a:r>
              <a:rPr lang="en-US" sz="2941"/>
              <a:t>Unmute and share your comment or question</a:t>
            </a:r>
            <a:endParaRPr sz="2941"/>
          </a:p>
          <a:p>
            <a:pPr marL="742950" lvl="1" indent="-313649" algn="l" rtl="0">
              <a:lnSpc>
                <a:spcPct val="115000"/>
              </a:lnSpc>
              <a:spcBef>
                <a:spcPts val="496"/>
              </a:spcBef>
              <a:spcAft>
                <a:spcPts val="0"/>
              </a:spcAft>
              <a:buSzPct val="100000"/>
              <a:buChar char="▪"/>
            </a:pPr>
            <a:r>
              <a:rPr lang="en-US" sz="2941"/>
              <a:t>If discussion is lively, we will ask that you use the raise hand feature and we will call on participants</a:t>
            </a:r>
            <a:endParaRPr sz="2941"/>
          </a:p>
          <a:p>
            <a:pPr marL="742950" lvl="1" indent="-313649" algn="l" rtl="0">
              <a:lnSpc>
                <a:spcPct val="115000"/>
              </a:lnSpc>
              <a:spcBef>
                <a:spcPts val="496"/>
              </a:spcBef>
              <a:spcAft>
                <a:spcPts val="0"/>
              </a:spcAft>
              <a:buSzPct val="100000"/>
              <a:buChar char="▪"/>
            </a:pPr>
            <a:r>
              <a:rPr lang="en-US" sz="2941"/>
              <a:t>Post your question or comment using the Zoom chat feature (facilitators will read your question)</a:t>
            </a:r>
            <a:endParaRPr sz="2941"/>
          </a:p>
          <a:p>
            <a:pPr marL="742950" lvl="1" indent="-313649" algn="l" rtl="0">
              <a:lnSpc>
                <a:spcPct val="115000"/>
              </a:lnSpc>
              <a:spcBef>
                <a:spcPts val="496"/>
              </a:spcBef>
              <a:spcAft>
                <a:spcPts val="0"/>
              </a:spcAft>
              <a:buSzPct val="100000"/>
              <a:buChar char="▪"/>
            </a:pPr>
            <a:r>
              <a:rPr lang="en-US" sz="2941"/>
              <a:t>Post your question or comment using the Zoom Q&amp;A feature (if available)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4"/>
          <p:cNvSpPr txBox="1">
            <a:spLocks noGrp="1"/>
          </p:cNvSpPr>
          <p:nvPr>
            <p:ph type="ctrTitle"/>
          </p:nvPr>
        </p:nvSpPr>
        <p:spPr>
          <a:xfrm>
            <a:off x="197884" y="1673890"/>
            <a:ext cx="8748232" cy="1795721"/>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4000"/>
              <a:buFont typeface="Arial"/>
              <a:buNone/>
            </a:pPr>
            <a:r>
              <a:rPr lang="en-US"/>
              <a:t>The Semantic Web:</a:t>
            </a:r>
            <a:br>
              <a:rPr lang="en-US"/>
            </a:br>
            <a:r>
              <a:rPr lang="en-US"/>
              <a:t>Twenty Years Later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4000"/>
              <a:buFont typeface="Arial"/>
              <a:buNone/>
            </a:pPr>
            <a:r>
              <a:rPr lang="en-US"/>
              <a:t>Discussion Theme</a:t>
            </a:r>
            <a:endParaRPr/>
          </a:p>
        </p:txBody>
      </p:sp>
      <p:sp>
        <p:nvSpPr>
          <p:cNvPr id="87" name="Google Shape;87;p5"/>
          <p:cNvSpPr txBox="1">
            <a:spLocks noGrp="1"/>
          </p:cNvSpPr>
          <p:nvPr>
            <p:ph type="body" idx="1"/>
          </p:nvPr>
        </p:nvSpPr>
        <p:spPr>
          <a:xfrm>
            <a:off x="457200" y="1358156"/>
            <a:ext cx="8229600" cy="3023400"/>
          </a:xfrm>
          <a:prstGeom prst="rect">
            <a:avLst/>
          </a:prstGeom>
          <a:noFill/>
          <a:ln>
            <a:noFill/>
          </a:ln>
        </p:spPr>
        <p:txBody>
          <a:bodyPr spcFirstLastPara="1" wrap="square" lIns="91425" tIns="45700" rIns="91425" bIns="45700" anchor="t" anchorCtr="0">
            <a:normAutofit fontScale="55000"/>
          </a:bodyPr>
          <a:lstStyle/>
          <a:p>
            <a:pPr marL="0" lvl="0" indent="0" algn="l" rtl="0">
              <a:spcBef>
                <a:spcPts val="0"/>
              </a:spcBef>
              <a:spcAft>
                <a:spcPts val="0"/>
              </a:spcAft>
              <a:buSzPct val="100000"/>
              <a:buNone/>
            </a:pPr>
            <a:r>
              <a:rPr lang="en-US" b="0" i="0">
                <a:solidFill>
                  <a:srgbClr val="444444"/>
                </a:solidFill>
              </a:rPr>
              <a:t>In May 2001, Tim Berners-Lee, James Hendler, and Ora Lassila published the seminal article “The Semantic Web” in Scientific American (</a:t>
            </a:r>
            <a:r>
              <a:rPr lang="en-US" b="0" i="0" u="sng">
                <a:solidFill>
                  <a:schemeClr val="hlink"/>
                </a:solidFill>
                <a:hlinkClick r:id="rId3"/>
              </a:rPr>
              <a:t>https://www.scientificamerican.com/article/the-semantic-web/</a:t>
            </a:r>
            <a:r>
              <a:rPr lang="en-US" b="0" i="0">
                <a:solidFill>
                  <a:srgbClr val="444444"/>
                </a:solidFill>
              </a:rPr>
              <a:t>). This work has shaped both the World Wide Web and the larger information landscape. As libraries have adapted to these changes and the vision that was outlined, there is still a gap between the ideal and reality. This discussion will allow participants to share and hear from colleagues how the Semantic Web has impacted our work (or not) and how libraries are evolving (or not) based on these changes.</a:t>
            </a:r>
            <a:endParaRPr/>
          </a:p>
          <a:p>
            <a:pPr marL="0" lvl="0" indent="0" algn="l" rtl="0">
              <a:spcBef>
                <a:spcPts val="400"/>
              </a:spcBef>
              <a:spcAft>
                <a:spcPts val="0"/>
              </a:spcAft>
              <a:buSzPct val="100000"/>
              <a:buNone/>
            </a:pPr>
            <a:endParaRPr>
              <a:solidFill>
                <a:srgbClr val="444444"/>
              </a:solidFill>
            </a:endParaRPr>
          </a:p>
          <a:p>
            <a:pPr marL="0" lvl="0" indent="0" algn="l" rtl="0">
              <a:spcBef>
                <a:spcPts val="400"/>
              </a:spcBef>
              <a:spcAft>
                <a:spcPts val="0"/>
              </a:spcAft>
              <a:buSzPct val="100000"/>
              <a:buNone/>
            </a:pPr>
            <a:r>
              <a:rPr lang="en-US">
                <a:solidFill>
                  <a:srgbClr val="444444"/>
                </a:solidFill>
              </a:rPr>
              <a:t>Caveats: The article is behind a paywall.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ddcd81fcb4_0_11"/>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4000"/>
              <a:buFont typeface="Arial"/>
              <a:buNone/>
            </a:pPr>
            <a:r>
              <a:rPr lang="en-US"/>
              <a:t>Let’s get started...</a:t>
            </a:r>
            <a:endParaRPr/>
          </a:p>
        </p:txBody>
      </p:sp>
      <p:sp>
        <p:nvSpPr>
          <p:cNvPr id="93" name="Google Shape;93;gddcd81fcb4_0_11"/>
          <p:cNvSpPr txBox="1">
            <a:spLocks noGrp="1"/>
          </p:cNvSpPr>
          <p:nvPr>
            <p:ph type="body" idx="1"/>
          </p:nvPr>
        </p:nvSpPr>
        <p:spPr>
          <a:xfrm>
            <a:off x="457200" y="1063375"/>
            <a:ext cx="4020300" cy="32127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3200"/>
              <a:buNone/>
            </a:pPr>
            <a:r>
              <a:rPr lang="en-US" sz="2000" b="1"/>
              <a:t>Question #1:</a:t>
            </a:r>
            <a:endParaRPr sz="2000" b="1"/>
          </a:p>
          <a:p>
            <a:pPr marL="0" lvl="0" indent="0" algn="l" rtl="0">
              <a:spcBef>
                <a:spcPts val="0"/>
              </a:spcBef>
              <a:spcAft>
                <a:spcPts val="0"/>
              </a:spcAft>
              <a:buNone/>
            </a:pPr>
            <a:endParaRPr sz="2000"/>
          </a:p>
          <a:p>
            <a:pPr marL="0" lvl="0" indent="0" algn="l" rtl="0">
              <a:spcBef>
                <a:spcPts val="0"/>
              </a:spcBef>
              <a:spcAft>
                <a:spcPts val="0"/>
              </a:spcAft>
              <a:buNone/>
            </a:pPr>
            <a:r>
              <a:rPr lang="en-US" sz="2000"/>
              <a:t>How would you rate your knowledge of linked data concepts?</a:t>
            </a:r>
            <a:endParaRPr sz="2000"/>
          </a:p>
          <a:p>
            <a:pPr marL="0" lvl="0" indent="0" algn="l" rtl="0">
              <a:spcBef>
                <a:spcPts val="0"/>
              </a:spcBef>
              <a:spcAft>
                <a:spcPts val="0"/>
              </a:spcAft>
              <a:buNone/>
            </a:pPr>
            <a:endParaRPr sz="2000"/>
          </a:p>
          <a:p>
            <a:pPr marL="457200" lvl="0" indent="-431800" algn="l" rtl="0">
              <a:spcBef>
                <a:spcPts val="480"/>
              </a:spcBef>
              <a:spcAft>
                <a:spcPts val="0"/>
              </a:spcAft>
              <a:buSzPts val="2000"/>
              <a:buFont typeface="Arial"/>
              <a:buChar char="•"/>
            </a:pPr>
            <a:r>
              <a:rPr lang="en-US" sz="2000"/>
              <a:t>Beginner</a:t>
            </a:r>
            <a:endParaRPr sz="2000"/>
          </a:p>
          <a:p>
            <a:pPr marL="457200" lvl="0" indent="-431800" algn="l" rtl="0">
              <a:spcBef>
                <a:spcPts val="480"/>
              </a:spcBef>
              <a:spcAft>
                <a:spcPts val="0"/>
              </a:spcAft>
              <a:buSzPts val="2000"/>
              <a:buFont typeface="Arial"/>
              <a:buChar char="•"/>
            </a:pPr>
            <a:r>
              <a:rPr lang="en-US" sz="2000"/>
              <a:t>Intermediate</a:t>
            </a:r>
            <a:endParaRPr sz="2000"/>
          </a:p>
          <a:p>
            <a:pPr marL="457200" lvl="0" indent="-431800" algn="l" rtl="0">
              <a:spcBef>
                <a:spcPts val="480"/>
              </a:spcBef>
              <a:spcAft>
                <a:spcPts val="0"/>
              </a:spcAft>
              <a:buSzPts val="2000"/>
              <a:buFont typeface="Arial"/>
              <a:buChar char="•"/>
            </a:pPr>
            <a:r>
              <a:rPr lang="en-US" sz="2000"/>
              <a:t>Expert</a:t>
            </a:r>
            <a:endParaRPr sz="2000"/>
          </a:p>
        </p:txBody>
      </p:sp>
      <p:sp>
        <p:nvSpPr>
          <p:cNvPr id="94" name="Google Shape;94;gddcd81fcb4_0_11"/>
          <p:cNvSpPr txBox="1">
            <a:spLocks noGrp="1"/>
          </p:cNvSpPr>
          <p:nvPr>
            <p:ph type="body" idx="1"/>
          </p:nvPr>
        </p:nvSpPr>
        <p:spPr>
          <a:xfrm>
            <a:off x="4572000" y="1063376"/>
            <a:ext cx="4020300" cy="3394500"/>
          </a:xfrm>
          <a:prstGeom prst="rect">
            <a:avLst/>
          </a:prstGeom>
          <a:noFill/>
          <a:ln>
            <a:noFill/>
          </a:ln>
        </p:spPr>
        <p:txBody>
          <a:bodyPr spcFirstLastPara="1" wrap="square" lIns="91425" tIns="45700" rIns="91425" bIns="45700" anchor="t" anchorCtr="0">
            <a:normAutofit lnSpcReduction="20000"/>
          </a:bodyPr>
          <a:lstStyle/>
          <a:p>
            <a:pPr marL="0" lvl="0" indent="0" algn="l" rtl="0">
              <a:spcBef>
                <a:spcPts val="0"/>
              </a:spcBef>
              <a:spcAft>
                <a:spcPts val="0"/>
              </a:spcAft>
              <a:buSzPts val="3200"/>
              <a:buNone/>
            </a:pPr>
            <a:r>
              <a:rPr lang="en-US" sz="2000" b="1"/>
              <a:t>Question #2:</a:t>
            </a:r>
            <a:endParaRPr sz="2000" b="1"/>
          </a:p>
          <a:p>
            <a:pPr marL="0" lvl="0" indent="0" algn="l" rtl="0">
              <a:spcBef>
                <a:spcPts val="0"/>
              </a:spcBef>
              <a:spcAft>
                <a:spcPts val="0"/>
              </a:spcAft>
              <a:buNone/>
            </a:pPr>
            <a:endParaRPr sz="2000"/>
          </a:p>
          <a:p>
            <a:pPr marL="0" lvl="0" indent="0" algn="l" rtl="0">
              <a:spcBef>
                <a:spcPts val="0"/>
              </a:spcBef>
              <a:spcAft>
                <a:spcPts val="0"/>
              </a:spcAft>
              <a:buNone/>
            </a:pPr>
            <a:r>
              <a:rPr lang="en-US" sz="2000"/>
              <a:t>Do you work with linked data in your position?</a:t>
            </a:r>
            <a:endParaRPr sz="2000"/>
          </a:p>
          <a:p>
            <a:pPr marL="0" lvl="0" indent="0" algn="l" rtl="0">
              <a:spcBef>
                <a:spcPts val="0"/>
              </a:spcBef>
              <a:spcAft>
                <a:spcPts val="0"/>
              </a:spcAft>
              <a:buNone/>
            </a:pPr>
            <a:endParaRPr sz="2000"/>
          </a:p>
          <a:p>
            <a:pPr marL="457200" lvl="0" indent="-431800" algn="l" rtl="0">
              <a:spcBef>
                <a:spcPts val="480"/>
              </a:spcBef>
              <a:spcAft>
                <a:spcPts val="0"/>
              </a:spcAft>
              <a:buSzPts val="2000"/>
              <a:buFont typeface="Arial"/>
              <a:buChar char="•"/>
            </a:pPr>
            <a:r>
              <a:rPr lang="en-US" sz="2000"/>
              <a:t>No</a:t>
            </a:r>
            <a:endParaRPr sz="2000"/>
          </a:p>
          <a:p>
            <a:pPr marL="457200" lvl="0" indent="-431800" algn="l" rtl="0">
              <a:spcBef>
                <a:spcPts val="480"/>
              </a:spcBef>
              <a:spcAft>
                <a:spcPts val="0"/>
              </a:spcAft>
              <a:buSzPts val="2000"/>
              <a:buChar char="•"/>
            </a:pPr>
            <a:r>
              <a:rPr lang="en-US" sz="2000"/>
              <a:t>Only a little</a:t>
            </a:r>
            <a:endParaRPr sz="2000"/>
          </a:p>
          <a:p>
            <a:pPr marL="457200" lvl="0" indent="-431800" algn="l" rtl="0">
              <a:spcBef>
                <a:spcPts val="480"/>
              </a:spcBef>
              <a:spcAft>
                <a:spcPts val="0"/>
              </a:spcAft>
              <a:buSzPts val="2000"/>
              <a:buChar char="•"/>
            </a:pPr>
            <a:r>
              <a:rPr lang="en-US" sz="2000"/>
              <a:t>Regularly</a:t>
            </a:r>
            <a:endParaRPr sz="2000"/>
          </a:p>
          <a:p>
            <a:pPr marL="457200" lvl="0" indent="-431800" algn="l" rtl="0">
              <a:spcBef>
                <a:spcPts val="480"/>
              </a:spcBef>
              <a:spcAft>
                <a:spcPts val="0"/>
              </a:spcAft>
              <a:buSzPts val="2000"/>
              <a:buFont typeface="Arial"/>
              <a:buChar char="•"/>
            </a:pPr>
            <a:r>
              <a:rPr lang="en-US" sz="2000"/>
              <a:t>I’m not sure</a:t>
            </a:r>
            <a:endParaRPr sz="2000"/>
          </a:p>
          <a:p>
            <a:pPr marL="0" lvl="0" indent="0" algn="l" rtl="0">
              <a:spcBef>
                <a:spcPts val="480"/>
              </a:spcBef>
              <a:spcAft>
                <a:spcPts val="0"/>
              </a:spcAft>
              <a:buNone/>
            </a:pPr>
            <a:endParaRPr sz="2000"/>
          </a:p>
          <a:p>
            <a:pPr marL="0" lvl="0" indent="0" algn="l" rtl="0">
              <a:spcBef>
                <a:spcPts val="480"/>
              </a:spcBef>
              <a:spcAft>
                <a:spcPts val="0"/>
              </a:spcAft>
              <a:buNone/>
            </a:pP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e1d12aad04_2_6"/>
          <p:cNvSpPr txBox="1">
            <a:spLocks noGrp="1"/>
          </p:cNvSpPr>
          <p:nvPr>
            <p:ph type="title"/>
          </p:nvPr>
        </p:nvSpPr>
        <p:spPr>
          <a:xfrm>
            <a:off x="526375" y="788828"/>
            <a:ext cx="8229600" cy="321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SzPts val="990"/>
              <a:buNone/>
            </a:pPr>
            <a:r>
              <a:rPr lang="en-US" sz="6000"/>
              <a:t>Does</a:t>
            </a:r>
            <a:endParaRPr sz="6000"/>
          </a:p>
          <a:p>
            <a:pPr marL="0" lvl="0" indent="0" algn="ctr" rtl="0">
              <a:spcBef>
                <a:spcPts val="0"/>
              </a:spcBef>
              <a:spcAft>
                <a:spcPts val="0"/>
              </a:spcAft>
              <a:buSzPts val="990"/>
              <a:buNone/>
            </a:pPr>
            <a:r>
              <a:rPr lang="en-US" sz="6000"/>
              <a:t>“The Semantic Web” overpromise?</a:t>
            </a:r>
            <a:endParaRPr sz="6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ddcd81fcb4_0_28"/>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4000"/>
              <a:buFont typeface="Arial"/>
              <a:buNone/>
            </a:pPr>
            <a:r>
              <a:rPr lang="en-US"/>
              <a:t>Are we there yet?</a:t>
            </a:r>
            <a:endParaRPr/>
          </a:p>
        </p:txBody>
      </p:sp>
      <p:sp>
        <p:nvSpPr>
          <p:cNvPr id="105" name="Google Shape;105;gddcd81fcb4_0_28"/>
          <p:cNvSpPr txBox="1">
            <a:spLocks noGrp="1"/>
          </p:cNvSpPr>
          <p:nvPr>
            <p:ph type="body" idx="1"/>
          </p:nvPr>
        </p:nvSpPr>
        <p:spPr>
          <a:xfrm>
            <a:off x="457200" y="1200150"/>
            <a:ext cx="7780200" cy="3394500"/>
          </a:xfrm>
          <a:prstGeom prst="rect">
            <a:avLst/>
          </a:prstGeom>
          <a:noFill/>
          <a:ln>
            <a:noFill/>
          </a:ln>
        </p:spPr>
        <p:txBody>
          <a:bodyPr spcFirstLastPara="1" wrap="square" lIns="91425" tIns="45700" rIns="91425" bIns="45700" anchor="t" anchorCtr="0">
            <a:normAutofit/>
          </a:bodyPr>
          <a:lstStyle/>
          <a:p>
            <a:pPr marL="457200" lvl="0" indent="-431800" algn="l" rtl="0">
              <a:spcBef>
                <a:spcPts val="0"/>
              </a:spcBef>
              <a:spcAft>
                <a:spcPts val="0"/>
              </a:spcAft>
              <a:buSzPts val="3200"/>
              <a:buChar char="▪"/>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Does Tim-Berner-Lee’s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vision for the semantic web seem attainable for us?</a:t>
            </a:r>
            <a:endParaRPr/>
          </a:p>
          <a:p>
            <a:pPr marL="457200" lvl="0" indent="-431800" algn="l" rtl="0">
              <a:spcBef>
                <a:spcPts val="0"/>
              </a:spcBef>
              <a:spcAft>
                <a:spcPts val="0"/>
              </a:spcAft>
              <a:buSzPts val="3200"/>
              <a:buChar char="▪"/>
            </a:pPr>
            <a:r>
              <a:rPr lang="en-US"/>
              <a:t>What kind of work do you Libraries need to do to be more semantic web-ready?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e1d12aad04_3_0"/>
          <p:cNvSpPr txBox="1">
            <a:spLocks noGrp="1"/>
          </p:cNvSpPr>
          <p:nvPr>
            <p:ph type="title"/>
          </p:nvPr>
        </p:nvSpPr>
        <p:spPr>
          <a:xfrm>
            <a:off x="457200" y="188704"/>
            <a:ext cx="8229600" cy="85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SzPts val="990"/>
              <a:buNone/>
            </a:pPr>
            <a:r>
              <a:rPr lang="en-US" sz="3000"/>
              <a:t>Ethics &amp; DEI</a:t>
            </a:r>
            <a:endParaRPr sz="3000"/>
          </a:p>
        </p:txBody>
      </p:sp>
      <p:sp>
        <p:nvSpPr>
          <p:cNvPr id="111" name="Google Shape;111;ge1d12aad04_3_0"/>
          <p:cNvSpPr txBox="1">
            <a:spLocks noGrp="1"/>
          </p:cNvSpPr>
          <p:nvPr>
            <p:ph type="body" idx="2"/>
          </p:nvPr>
        </p:nvSpPr>
        <p:spPr>
          <a:xfrm>
            <a:off x="545058" y="1200150"/>
            <a:ext cx="8141700" cy="3394500"/>
          </a:xfrm>
          <a:prstGeom prst="rect">
            <a:avLst/>
          </a:prstGeom>
        </p:spPr>
        <p:txBody>
          <a:bodyPr spcFirstLastPara="1" wrap="square" lIns="91425" tIns="45700" rIns="91425" bIns="45700" anchor="t" anchorCtr="0">
            <a:normAutofit/>
          </a:bodyPr>
          <a:lstStyle/>
          <a:p>
            <a:pPr marL="457200" lvl="0" indent="-381000" algn="l" rtl="0">
              <a:spcBef>
                <a:spcPts val="360"/>
              </a:spcBef>
              <a:spcAft>
                <a:spcPts val="0"/>
              </a:spcAft>
              <a:buSzPts val="2400"/>
              <a:buChar char="▪"/>
            </a:pPr>
            <a:r>
              <a:rPr lang="en-US" sz="2400"/>
              <a:t>Questions such as: Is it ethical to publish life/death dates for living persons?</a:t>
            </a:r>
            <a:endParaRPr sz="2400"/>
          </a:p>
          <a:p>
            <a:pPr marL="457200" lvl="0" indent="-381000" algn="l" rtl="0">
              <a:spcBef>
                <a:spcPts val="0"/>
              </a:spcBef>
              <a:spcAft>
                <a:spcPts val="0"/>
              </a:spcAft>
              <a:buSzPts val="2400"/>
              <a:buChar char="▪"/>
            </a:pPr>
            <a:r>
              <a:rPr lang="en-US" sz="2400"/>
              <a:t>Does linked data pose challenges with how people are described in terms of race, sexual orientation, etc.?</a:t>
            </a:r>
            <a:endParaRPr sz="2400"/>
          </a:p>
          <a:p>
            <a:pPr marL="457200" lvl="0" indent="-381000" algn="l" rtl="0">
              <a:spcBef>
                <a:spcPts val="0"/>
              </a:spcBef>
              <a:spcAft>
                <a:spcPts val="0"/>
              </a:spcAft>
              <a:buSzPts val="2400"/>
              <a:buChar char="▪"/>
            </a:pPr>
            <a:r>
              <a:rPr lang="en-US" sz="2400"/>
              <a:t>Access issues with devices?</a:t>
            </a:r>
            <a:endParaRPr sz="2400"/>
          </a:p>
        </p:txBody>
      </p:sp>
    </p:spTree>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999A98"/>
      </a:dk2>
      <a:lt2>
        <a:srgbClr val="006A8F"/>
      </a:lt2>
      <a:accent1>
        <a:srgbClr val="5C2269"/>
      </a:accent1>
      <a:accent2>
        <a:srgbClr val="006A8F"/>
      </a:accent2>
      <a:accent3>
        <a:srgbClr val="26327C"/>
      </a:accent3>
      <a:accent4>
        <a:srgbClr val="B6BCC5"/>
      </a:accent4>
      <a:accent5>
        <a:srgbClr val="FFFEFD"/>
      </a:accent5>
      <a:accent6>
        <a:srgbClr val="FFFFFE"/>
      </a:accent6>
      <a:hlink>
        <a:srgbClr val="0089C4"/>
      </a:hlink>
      <a:folHlink>
        <a:srgbClr val="3051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1221</Words>
  <Application>Microsoft Office PowerPoint</Application>
  <PresentationFormat>On-screen Show (16:9)</PresentationFormat>
  <Paragraphs>124</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Noto Sans Symbols</vt:lpstr>
      <vt:lpstr>Office Theme</vt:lpstr>
      <vt:lpstr>Core Linked Data Interest Group (LDIG) Discussion</vt:lpstr>
      <vt:lpstr>About LDIG</vt:lpstr>
      <vt:lpstr>Housekeeping</vt:lpstr>
      <vt:lpstr>The Semantic Web: Twenty Years Later</vt:lpstr>
      <vt:lpstr>Discussion Theme</vt:lpstr>
      <vt:lpstr>Let’s get started...</vt:lpstr>
      <vt:lpstr>Does “The Semantic Web” overpromise?</vt:lpstr>
      <vt:lpstr>Are we there yet?</vt:lpstr>
      <vt:lpstr>Ethics &amp; DEI</vt:lpstr>
      <vt:lpstr>“The Semantic Web is the killer app.” (p. 42)</vt:lpstr>
      <vt:lpstr>What about the Digital Divide across the globe?</vt:lpstr>
      <vt:lpstr>What about the Digital Divide across the globe?</vt:lpstr>
      <vt:lpstr>What is linked data doing?</vt:lpstr>
      <vt:lpstr>Where is it?</vt:lpstr>
      <vt:lpstr>Security, Hacking, &amp; Authenticity</vt:lpstr>
      <vt:lpstr>Where are we going?</vt:lpstr>
      <vt:lpstr>PowerPoint Presentation</vt:lpstr>
      <vt:lpstr>What is the Semantic Web supposed to do?</vt:lpstr>
      <vt:lpstr>Which Maya Angelou did you want?</vt:lpstr>
      <vt:lpstr>The Four Rules of Linked Data</vt:lpstr>
      <vt:lpstr>Machine readable vs. Human readable</vt:lpstr>
      <vt:lpstr>Searching in the ocean of the Web</vt:lpstr>
      <vt:lpstr>Explaining things to a machine</vt:lpstr>
      <vt:lpstr>PowerPoint Presentation</vt:lpstr>
      <vt:lpstr>Resources</vt:lpstr>
      <vt:lpstr>See you at Core IG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Linked Data Interest Group (LDIG) Discussion</dc:title>
  <dc:creator>Donna Hunter</dc:creator>
  <cp:lastModifiedBy>Klose, Annamarie C.</cp:lastModifiedBy>
  <cp:revision>1</cp:revision>
  <dcterms:created xsi:type="dcterms:W3CDTF">2021-05-03T21:23:47Z</dcterms:created>
  <dcterms:modified xsi:type="dcterms:W3CDTF">2021-06-25T19:36:08Z</dcterms:modified>
</cp:coreProperties>
</file>