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5" r:id="rId1"/>
  </p:sldMasterIdLst>
  <p:notesMasterIdLst>
    <p:notesMasterId r:id="rId26"/>
  </p:notesMasterIdLst>
  <p:handoutMasterIdLst>
    <p:handoutMasterId r:id="rId27"/>
  </p:handoutMasterIdLst>
  <p:sldIdLst>
    <p:sldId id="615" r:id="rId2"/>
    <p:sldId id="572" r:id="rId3"/>
    <p:sldId id="614" r:id="rId4"/>
    <p:sldId id="603" r:id="rId5"/>
    <p:sldId id="518" r:id="rId6"/>
    <p:sldId id="597" r:id="rId7"/>
    <p:sldId id="612" r:id="rId8"/>
    <p:sldId id="600" r:id="rId9"/>
    <p:sldId id="599" r:id="rId10"/>
    <p:sldId id="601" r:id="rId11"/>
    <p:sldId id="514" r:id="rId12"/>
    <p:sldId id="611" r:id="rId13"/>
    <p:sldId id="590" r:id="rId14"/>
    <p:sldId id="607" r:id="rId15"/>
    <p:sldId id="608" r:id="rId16"/>
    <p:sldId id="610" r:id="rId17"/>
    <p:sldId id="585" r:id="rId18"/>
    <p:sldId id="542" r:id="rId19"/>
    <p:sldId id="617" r:id="rId20"/>
    <p:sldId id="587" r:id="rId21"/>
    <p:sldId id="616" r:id="rId22"/>
    <p:sldId id="589" r:id="rId23"/>
    <p:sldId id="588" r:id="rId24"/>
    <p:sldId id="468" r:id="rId25"/>
  </p:sldIdLst>
  <p:sldSz cx="12192000" cy="6858000"/>
  <p:notesSz cx="6797675" cy="9926638"/>
  <p:embeddedFontLst>
    <p:embeddedFont>
      <p:font typeface="Antonia H2" panose="00000500000000000000" pitchFamily="2" charset="0"/>
      <p:regular r:id="rId28"/>
      <p:italic r:id="rId29"/>
    </p:embeddedFont>
    <p:embeddedFont>
      <p:font typeface="Antonia H2 Medium" panose="00000600000000000000" pitchFamily="2" charset="0"/>
      <p:regular r:id="rId30"/>
      <p:italic r:id="rId31"/>
    </p:embeddedFont>
    <p:embeddedFont>
      <p:font typeface="Calibri" panose="020F0502020204030204" pitchFamily="34" charset="0"/>
      <p:regular r:id="rId32"/>
      <p:bold r:id="rId33"/>
      <p:italic r:id="rId34"/>
      <p:boldItalic r:id="rId35"/>
    </p:embeddedFont>
    <p:embeddedFont>
      <p:font typeface="Century Schoolbook" panose="02040604050505020304" pitchFamily="18" charset="0"/>
      <p:regular r:id="rId36"/>
      <p:bold r:id="rId37"/>
      <p:italic r:id="rId38"/>
      <p:boldItalic r:id="rId39"/>
    </p:embeddedFont>
    <p:embeddedFont>
      <p:font typeface="Garamond" panose="02020404030301010803"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E"/>
    <a:srgbClr val="B5BD00"/>
    <a:srgbClr val="C8CED2"/>
    <a:srgbClr val="898989"/>
    <a:srgbClr val="00A9CE"/>
    <a:srgbClr val="5B6770"/>
    <a:srgbClr val="43B02A"/>
    <a:srgbClr val="78BE20"/>
    <a:srgbClr val="5EAFA6"/>
    <a:srgbClr val="1DF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79683" autoAdjust="0"/>
  </p:normalViewPr>
  <p:slideViewPr>
    <p:cSldViewPr>
      <p:cViewPr varScale="1">
        <p:scale>
          <a:sx n="66" d="100"/>
          <a:sy n="66" d="100"/>
        </p:scale>
        <p:origin x="1315" y="4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0" d="100"/>
          <a:sy n="60" d="100"/>
        </p:scale>
        <p:origin x="327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75" cy="49565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956" y="0"/>
            <a:ext cx="2946175" cy="495653"/>
          </a:xfrm>
          <a:prstGeom prst="rect">
            <a:avLst/>
          </a:prstGeom>
        </p:spPr>
        <p:txBody>
          <a:bodyPr vert="horz" lIns="91440" tIns="45720" rIns="91440" bIns="45720" rtlCol="0"/>
          <a:lstStyle>
            <a:lvl1pPr algn="r">
              <a:defRPr sz="1200"/>
            </a:lvl1pPr>
          </a:lstStyle>
          <a:p>
            <a:fld id="{048D877E-765F-4885-B83A-BD4DE0077CA6}" type="datetimeFigureOut">
              <a:rPr lang="en-GB" smtClean="0"/>
              <a:t>07/06/2022</a:t>
            </a:fld>
            <a:endParaRPr lang="en-GB" dirty="0"/>
          </a:p>
        </p:txBody>
      </p:sp>
      <p:sp>
        <p:nvSpPr>
          <p:cNvPr id="4" name="Footer Placeholder 3"/>
          <p:cNvSpPr>
            <a:spLocks noGrp="1"/>
          </p:cNvSpPr>
          <p:nvPr>
            <p:ph type="ftr" sz="quarter" idx="2"/>
          </p:nvPr>
        </p:nvSpPr>
        <p:spPr>
          <a:xfrm>
            <a:off x="0" y="9429288"/>
            <a:ext cx="2946175" cy="49565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956" y="9429288"/>
            <a:ext cx="2946175" cy="495653"/>
          </a:xfrm>
          <a:prstGeom prst="rect">
            <a:avLst/>
          </a:prstGeom>
        </p:spPr>
        <p:txBody>
          <a:bodyPr vert="horz" lIns="91440" tIns="45720" rIns="91440" bIns="45720" rtlCol="0" anchor="b"/>
          <a:lstStyle>
            <a:lvl1pPr algn="r">
              <a:defRPr sz="1200"/>
            </a:lvl1pPr>
          </a:lstStyle>
          <a:p>
            <a:fld id="{D160465A-6E78-4AC9-8CC8-11868BA7E727}" type="slidenum">
              <a:rPr lang="en-GB" smtClean="0"/>
              <a:t>‹#›</a:t>
            </a:fld>
            <a:endParaRPr lang="en-GB" dirty="0"/>
          </a:p>
        </p:txBody>
      </p:sp>
    </p:spTree>
    <p:extLst>
      <p:ext uri="{BB962C8B-B14F-4D97-AF65-F5344CB8AC3E}">
        <p14:creationId xmlns:p14="http://schemas.microsoft.com/office/powerpoint/2010/main" val="24379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2958" tIns="46479" rIns="92958" bIns="46479" rtlCol="0"/>
          <a:lstStyle>
            <a:lvl1pPr algn="r">
              <a:defRPr sz="1200"/>
            </a:lvl1pPr>
          </a:lstStyle>
          <a:p>
            <a:fld id="{35ACF7D1-02EE-EF43-A191-0DC836674B2D}" type="datetimeFigureOut">
              <a:rPr lang="en-US" smtClean="0"/>
              <a:pPr/>
              <a:t>6/7/2022</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958" tIns="46479" rIns="92958" bIns="4647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958" tIns="46479" rIns="92958" bIns="46479" rtlCol="0" anchor="b"/>
          <a:lstStyle>
            <a:lvl1pPr algn="r">
              <a:defRPr sz="1200"/>
            </a:lvl1pPr>
          </a:lstStyle>
          <a:p>
            <a:fld id="{17066BFF-8581-5845-8FFF-CA3EBAB8A368}" type="slidenum">
              <a:rPr lang="en-US" smtClean="0"/>
              <a:pPr/>
              <a:t>‹#›</a:t>
            </a:fld>
            <a:endParaRPr lang="en-US" dirty="0"/>
          </a:p>
        </p:txBody>
      </p:sp>
    </p:spTree>
    <p:extLst>
      <p:ext uri="{BB962C8B-B14F-4D97-AF65-F5344CB8AC3E}">
        <p14:creationId xmlns:p14="http://schemas.microsoft.com/office/powerpoint/2010/main" val="360375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a:t>
            </a:fld>
            <a:endParaRPr lang="en-US" dirty="0"/>
          </a:p>
        </p:txBody>
      </p:sp>
    </p:spTree>
    <p:extLst>
      <p:ext uri="{BB962C8B-B14F-4D97-AF65-F5344CB8AC3E}">
        <p14:creationId xmlns:p14="http://schemas.microsoft.com/office/powerpoint/2010/main" val="313413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12</a:t>
            </a:fld>
            <a:endParaRPr lang="en-US" dirty="0"/>
          </a:p>
        </p:txBody>
      </p:sp>
    </p:spTree>
    <p:extLst>
      <p:ext uri="{BB962C8B-B14F-4D97-AF65-F5344CB8AC3E}">
        <p14:creationId xmlns:p14="http://schemas.microsoft.com/office/powerpoint/2010/main" val="36698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DMP competition: https://</a:t>
            </a:r>
            <a:r>
              <a:rPr lang="en-US" dirty="0" err="1"/>
              <a:t>blog.dmptool.org</a:t>
            </a:r>
            <a:r>
              <a:rPr lang="en-US" dirty="0"/>
              <a:t>/2021/05/19/dmp-competition-winners-dmps-so-good-they-go-to-11/</a:t>
            </a:r>
          </a:p>
          <a:p>
            <a:r>
              <a:rPr lang="en-US" dirty="0"/>
              <a:t>Close interaction with individual researcher/s and their data librarians, when applicable</a:t>
            </a:r>
          </a:p>
        </p:txBody>
      </p:sp>
      <p:sp>
        <p:nvSpPr>
          <p:cNvPr id="4" name="Slide Number Placeholder 3"/>
          <p:cNvSpPr>
            <a:spLocks noGrp="1"/>
          </p:cNvSpPr>
          <p:nvPr>
            <p:ph type="sldNum" sz="quarter" idx="5"/>
          </p:nvPr>
        </p:nvSpPr>
        <p:spPr/>
        <p:txBody>
          <a:bodyPr/>
          <a:lstStyle/>
          <a:p>
            <a:fld id="{17066BFF-8581-5845-8FFF-CA3EBAB8A368}" type="slidenum">
              <a:rPr lang="en-US" smtClean="0"/>
              <a:pPr/>
              <a:t>13</a:t>
            </a:fld>
            <a:endParaRPr lang="en-US" dirty="0"/>
          </a:p>
        </p:txBody>
      </p:sp>
    </p:spTree>
    <p:extLst>
      <p:ext uri="{BB962C8B-B14F-4D97-AF65-F5344CB8AC3E}">
        <p14:creationId xmlns:p14="http://schemas.microsoft.com/office/powerpoint/2010/main" val="340310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Explicit consent for data sharing (not a condition for study participation)</a:t>
            </a:r>
          </a:p>
          <a:p>
            <a:pPr marL="171450" indent="-171450">
              <a:buFontTx/>
              <a:buChar char="-"/>
            </a:pPr>
            <a:r>
              <a:rPr lang="en-US" dirty="0"/>
              <a:t>Applying appropriate protective measures as agreed (e.g., de-identification and / or various levels of access controls)</a:t>
            </a:r>
          </a:p>
        </p:txBody>
      </p:sp>
      <p:sp>
        <p:nvSpPr>
          <p:cNvPr id="4" name="Slide Number Placeholder 3"/>
          <p:cNvSpPr>
            <a:spLocks noGrp="1"/>
          </p:cNvSpPr>
          <p:nvPr>
            <p:ph type="sldNum" sz="quarter" idx="5"/>
          </p:nvPr>
        </p:nvSpPr>
        <p:spPr/>
        <p:txBody>
          <a:bodyPr/>
          <a:lstStyle/>
          <a:p>
            <a:fld id="{17066BFF-8581-5845-8FFF-CA3EBAB8A368}" type="slidenum">
              <a:rPr lang="en-US" smtClean="0"/>
              <a:pPr/>
              <a:t>15</a:t>
            </a:fld>
            <a:endParaRPr lang="en-US" dirty="0"/>
          </a:p>
        </p:txBody>
      </p:sp>
    </p:spTree>
    <p:extLst>
      <p:ext uri="{BB962C8B-B14F-4D97-AF65-F5344CB8AC3E}">
        <p14:creationId xmlns:p14="http://schemas.microsoft.com/office/powerpoint/2010/main" val="188231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16</a:t>
            </a:fld>
            <a:endParaRPr lang="en-US" dirty="0"/>
          </a:p>
        </p:txBody>
      </p:sp>
    </p:spTree>
    <p:extLst>
      <p:ext uri="{BB962C8B-B14F-4D97-AF65-F5344CB8AC3E}">
        <p14:creationId xmlns:p14="http://schemas.microsoft.com/office/powerpoint/2010/main" val="67309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pedagogical value as well: the de-identification protocol for this project has been downloaded over 300 times</a:t>
            </a:r>
          </a:p>
        </p:txBody>
      </p:sp>
      <p:sp>
        <p:nvSpPr>
          <p:cNvPr id="4" name="Slide Number Placeholder 3"/>
          <p:cNvSpPr>
            <a:spLocks noGrp="1"/>
          </p:cNvSpPr>
          <p:nvPr>
            <p:ph type="sldNum" sz="quarter" idx="5"/>
          </p:nvPr>
        </p:nvSpPr>
        <p:spPr/>
        <p:txBody>
          <a:bodyPr/>
          <a:lstStyle/>
          <a:p>
            <a:fld id="{17066BFF-8581-5845-8FFF-CA3EBAB8A368}" type="slidenum">
              <a:rPr lang="en-US" smtClean="0"/>
              <a:pPr/>
              <a:t>17</a:t>
            </a:fld>
            <a:endParaRPr lang="en-US" dirty="0"/>
          </a:p>
        </p:txBody>
      </p:sp>
    </p:spTree>
    <p:extLst>
      <p:ext uri="{BB962C8B-B14F-4D97-AF65-F5344CB8AC3E}">
        <p14:creationId xmlns:p14="http://schemas.microsoft.com/office/powerpoint/2010/main" val="11628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18</a:t>
            </a:fld>
            <a:endParaRPr lang="en-US" dirty="0"/>
          </a:p>
        </p:txBody>
      </p:sp>
    </p:spTree>
    <p:extLst>
      <p:ext uri="{BB962C8B-B14F-4D97-AF65-F5344CB8AC3E}">
        <p14:creationId xmlns:p14="http://schemas.microsoft.com/office/powerpoint/2010/main" val="331137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19</a:t>
            </a:fld>
            <a:endParaRPr lang="en-US" dirty="0"/>
          </a:p>
        </p:txBody>
      </p:sp>
    </p:spTree>
    <p:extLst>
      <p:ext uri="{BB962C8B-B14F-4D97-AF65-F5344CB8AC3E}">
        <p14:creationId xmlns:p14="http://schemas.microsoft.com/office/powerpoint/2010/main" val="220574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https://anno-</a:t>
            </a:r>
            <a:r>
              <a:rPr lang="en-US" dirty="0" err="1"/>
              <a:t>rep.org</a:t>
            </a:r>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23</a:t>
            </a:fld>
            <a:endParaRPr lang="en-US" dirty="0"/>
          </a:p>
        </p:txBody>
      </p:sp>
    </p:spTree>
    <p:extLst>
      <p:ext uri="{BB962C8B-B14F-4D97-AF65-F5344CB8AC3E}">
        <p14:creationId xmlns:p14="http://schemas.microsoft.com/office/powerpoint/2010/main" val="179277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24</a:t>
            </a:fld>
            <a:endParaRPr lang="en-US" dirty="0"/>
          </a:p>
        </p:txBody>
      </p:sp>
    </p:spTree>
    <p:extLst>
      <p:ext uri="{BB962C8B-B14F-4D97-AF65-F5344CB8AC3E}">
        <p14:creationId xmlns:p14="http://schemas.microsoft.com/office/powerpoint/2010/main" val="364270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2</a:t>
            </a:fld>
            <a:endParaRPr lang="en-US" dirty="0"/>
          </a:p>
        </p:txBody>
      </p:sp>
    </p:spTree>
    <p:extLst>
      <p:ext uri="{BB962C8B-B14F-4D97-AF65-F5344CB8AC3E}">
        <p14:creationId xmlns:p14="http://schemas.microsoft.com/office/powerpoint/2010/main" val="201066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qdr.syr.edu</a:t>
            </a:r>
            <a:r>
              <a:rPr lang="en-US" dirty="0"/>
              <a:t>/</a:t>
            </a:r>
            <a:r>
              <a:rPr lang="en-US" dirty="0" err="1"/>
              <a:t>drupal_data</a:t>
            </a:r>
            <a:r>
              <a:rPr lang="en-US" dirty="0"/>
              <a:t>/public/QDR_Institutional_Membership_Brochure_2021-2022_rev2.pdf</a:t>
            </a:r>
          </a:p>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3</a:t>
            </a:fld>
            <a:endParaRPr lang="en-US" dirty="0"/>
          </a:p>
        </p:txBody>
      </p:sp>
    </p:spTree>
    <p:extLst>
      <p:ext uri="{BB962C8B-B14F-4D97-AF65-F5344CB8AC3E}">
        <p14:creationId xmlns:p14="http://schemas.microsoft.com/office/powerpoint/2010/main" val="343047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4</a:t>
            </a:fld>
            <a:endParaRPr lang="en-US" dirty="0"/>
          </a:p>
        </p:txBody>
      </p:sp>
    </p:spTree>
    <p:extLst>
      <p:ext uri="{BB962C8B-B14F-4D97-AF65-F5344CB8AC3E}">
        <p14:creationId xmlns:p14="http://schemas.microsoft.com/office/powerpoint/2010/main" val="428884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https://</a:t>
            </a:r>
            <a:r>
              <a:rPr lang="en-US" sz="1600" dirty="0" err="1"/>
              <a:t>www.go-fair.org</a:t>
            </a:r>
            <a:r>
              <a:rPr lang="en-US" sz="1600" dirty="0"/>
              <a:t>/fair-principles/</a:t>
            </a:r>
          </a:p>
          <a:p>
            <a:endParaRPr lang="en-US" sz="1600" dirty="0"/>
          </a:p>
          <a:p>
            <a:pPr marL="0" indent="0">
              <a:buNone/>
            </a:pPr>
            <a:endParaRPr lang="en-US" sz="1600" b="1" dirty="0"/>
          </a:p>
          <a:p>
            <a:pPr marL="0" indent="0">
              <a:buNone/>
            </a:pPr>
            <a:r>
              <a:rPr lang="en-US" sz="1600" b="1" dirty="0"/>
              <a:t>F</a:t>
            </a:r>
            <a:r>
              <a:rPr lang="en-US" sz="1600" dirty="0"/>
              <a:t>indable  	</a:t>
            </a:r>
            <a:r>
              <a:rPr lang="en-US" dirty="0"/>
              <a:t>Rich metadata, permanent identifiers</a:t>
            </a:r>
            <a:endParaRPr lang="en-US" sz="1600" dirty="0"/>
          </a:p>
          <a:p>
            <a:pPr marL="0" indent="0">
              <a:buNone/>
              <a:tabLst>
                <a:tab pos="2344738" algn="l"/>
              </a:tabLst>
            </a:pPr>
            <a:br>
              <a:rPr lang="en-US" sz="1600" b="1" dirty="0"/>
            </a:br>
            <a:r>
              <a:rPr lang="en-US" sz="1600" b="1" dirty="0"/>
              <a:t>A</a:t>
            </a:r>
            <a:r>
              <a:rPr lang="en-US" sz="1600" dirty="0"/>
              <a:t>ccessible  		</a:t>
            </a:r>
            <a:r>
              <a:rPr lang="en-US" dirty="0"/>
              <a:t>Data and metadata are machine-readable in standardized ways</a:t>
            </a:r>
            <a:br>
              <a:rPr lang="en-US" sz="1600" dirty="0"/>
            </a:br>
            <a:br>
              <a:rPr lang="en-US" sz="1600" b="1" dirty="0"/>
            </a:br>
            <a:r>
              <a:rPr lang="en-US" sz="1600" b="1" dirty="0"/>
              <a:t>I</a:t>
            </a:r>
            <a:r>
              <a:rPr lang="en-US" sz="1600" dirty="0"/>
              <a:t>nteroperable	</a:t>
            </a:r>
            <a:r>
              <a:rPr lang="en-US" dirty="0"/>
              <a:t>Metadata is described in standardized vocabulary</a:t>
            </a:r>
            <a:endParaRPr lang="en-US" sz="1600" dirty="0"/>
          </a:p>
          <a:p>
            <a:pPr marL="0" indent="0">
              <a:buNone/>
            </a:pPr>
            <a:br>
              <a:rPr lang="en-US" sz="1600" b="1" dirty="0"/>
            </a:br>
            <a:r>
              <a:rPr lang="en-US" sz="1600" b="1" dirty="0"/>
              <a:t>R</a:t>
            </a:r>
            <a:r>
              <a:rPr lang="en-US" sz="1600" dirty="0"/>
              <a:t>eusable		</a:t>
            </a:r>
            <a:r>
              <a:rPr lang="en-US" dirty="0"/>
              <a:t>Metadata meet community standards and data have clear license</a:t>
            </a:r>
          </a:p>
          <a:p>
            <a:pPr>
              <a:spcBef>
                <a:spcPts val="0"/>
              </a:spcBef>
              <a:buNone/>
            </a:pPr>
            <a:endParaRPr dirty="0"/>
          </a:p>
        </p:txBody>
      </p:sp>
      <p:sp>
        <p:nvSpPr>
          <p:cNvPr id="114" name="Shape 1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881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Legally sensitive data where the initial IRB application / consent didn’t envision sharing – transparency via documentation</a:t>
            </a:r>
          </a:p>
        </p:txBody>
      </p:sp>
      <p:sp>
        <p:nvSpPr>
          <p:cNvPr id="4" name="Slide Number Placeholder 3"/>
          <p:cNvSpPr>
            <a:spLocks noGrp="1"/>
          </p:cNvSpPr>
          <p:nvPr>
            <p:ph type="sldNum" sz="quarter" idx="5"/>
          </p:nvPr>
        </p:nvSpPr>
        <p:spPr/>
        <p:txBody>
          <a:bodyPr/>
          <a:lstStyle/>
          <a:p>
            <a:fld id="{17066BFF-8581-5845-8FFF-CA3EBAB8A368}" type="slidenum">
              <a:rPr lang="en-US" smtClean="0"/>
              <a:pPr/>
              <a:t>7</a:t>
            </a:fld>
            <a:endParaRPr lang="en-US" dirty="0"/>
          </a:p>
        </p:txBody>
      </p:sp>
    </p:spTree>
    <p:extLst>
      <p:ext uri="{BB962C8B-B14F-4D97-AF65-F5344CB8AC3E}">
        <p14:creationId xmlns:p14="http://schemas.microsoft.com/office/powerpoint/2010/main" val="137660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8</a:t>
            </a:fld>
            <a:endParaRPr lang="en-US" dirty="0"/>
          </a:p>
        </p:txBody>
      </p:sp>
    </p:spTree>
    <p:extLst>
      <p:ext uri="{BB962C8B-B14F-4D97-AF65-F5344CB8AC3E}">
        <p14:creationId xmlns:p14="http://schemas.microsoft.com/office/powerpoint/2010/main" val="71208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of Access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Documentation freely accessible under the </a:t>
            </a:r>
            <a:r>
              <a:rPr lang="en-US" sz="1200" b="0" i="0" u="none" strike="noStrike" kern="1200" dirty="0">
                <a:solidFill>
                  <a:schemeClr val="tx1"/>
                </a:solidFill>
                <a:effectLst/>
                <a:latin typeface="+mn-lt"/>
                <a:ea typeface="+mn-ea"/>
                <a:cs typeface="+mn-cs"/>
                <a:hlinkClick r:id="rId3"/>
              </a:rPr>
              <a:t>Creative Commons Attribution-Share Alike 4.0 license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Data access requires submission of a research plan and proof of completed CITI Human Subjects Research (HSR) training or equivalent.</a:t>
            </a:r>
          </a:p>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10</a:t>
            </a:fld>
            <a:endParaRPr lang="en-US" dirty="0"/>
          </a:p>
        </p:txBody>
      </p:sp>
    </p:spTree>
    <p:extLst>
      <p:ext uri="{BB962C8B-B14F-4D97-AF65-F5344CB8AC3E}">
        <p14:creationId xmlns:p14="http://schemas.microsoft.com/office/powerpoint/2010/main" val="81280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66BFF-8581-5845-8FFF-CA3EBAB8A368}" type="slidenum">
              <a:rPr lang="en-US" smtClean="0"/>
              <a:pPr/>
              <a:t>11</a:t>
            </a:fld>
            <a:endParaRPr lang="en-US" dirty="0"/>
          </a:p>
        </p:txBody>
      </p:sp>
    </p:spTree>
    <p:extLst>
      <p:ext uri="{BB962C8B-B14F-4D97-AF65-F5344CB8AC3E}">
        <p14:creationId xmlns:p14="http://schemas.microsoft.com/office/powerpoint/2010/main" val="3321402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8127A45E-0AEE-4D0D-89D0-5D895B82F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8448" y="5517232"/>
            <a:ext cx="1944216" cy="1199753"/>
          </a:xfrm>
          <a:prstGeom prst="rect">
            <a:avLst/>
          </a:prstGeom>
        </p:spPr>
      </p:pic>
      <p:cxnSp>
        <p:nvCxnSpPr>
          <p:cNvPr id="7" name="Straight Connector 6">
            <a:extLst>
              <a:ext uri="{FF2B5EF4-FFF2-40B4-BE49-F238E27FC236}">
                <a16:creationId xmlns:a16="http://schemas.microsoft.com/office/drawing/2014/main" id="{EFC43537-7337-4245-B0CE-EF547C15BECD}"/>
              </a:ext>
            </a:extLst>
          </p:cNvPr>
          <p:cNvCxnSpPr/>
          <p:nvPr/>
        </p:nvCxnSpPr>
        <p:spPr>
          <a:xfrm>
            <a:off x="1524000" y="3573016"/>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861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865B88-7E7B-48FF-A29D-E34FA09A33AC}"/>
              </a:ext>
            </a:extLst>
          </p:cNvPr>
          <p:cNvSpPr/>
          <p:nvPr/>
        </p:nvSpPr>
        <p:spPr>
          <a:xfrm>
            <a:off x="0" y="0"/>
            <a:ext cx="12192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09550"/>
            <a:ext cx="10515600" cy="1059210"/>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02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7C3C-2C94-433B-B411-0F15634D96FB}"/>
              </a:ext>
            </a:extLst>
          </p:cNvPr>
          <p:cNvSpPr/>
          <p:nvPr/>
        </p:nvSpPr>
        <p:spPr>
          <a:xfrm>
            <a:off x="9336360" y="0"/>
            <a:ext cx="28556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36360" y="365125"/>
            <a:ext cx="2344736" cy="5811838"/>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62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Full imag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833" y="0"/>
            <a:ext cx="1840995" cy="1095392"/>
          </a:xfrm>
          <a:prstGeom prst="rect">
            <a:avLst/>
          </a:prstGeom>
        </p:spPr>
      </p:pic>
    </p:spTree>
    <p:extLst>
      <p:ext uri="{BB962C8B-B14F-4D97-AF65-F5344CB8AC3E}">
        <p14:creationId xmlns:p14="http://schemas.microsoft.com/office/powerpoint/2010/main" val="60785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19200" y="1417320"/>
            <a:ext cx="90424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1219200" y="2377440"/>
            <a:ext cx="90424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1219200" y="6186489"/>
            <a:ext cx="7469717"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2858589400"/>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ECA43-59C7-4261-9C54-8B29504796D9}"/>
              </a:ext>
            </a:extLst>
          </p:cNvPr>
          <p:cNvSpPr/>
          <p:nvPr/>
        </p:nvSpPr>
        <p:spPr>
          <a:xfrm>
            <a:off x="0" y="0"/>
            <a:ext cx="12192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1327"/>
            <a:ext cx="10515600" cy="108743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8207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7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A224E2F0-8F05-448B-9DEF-FB5E9A57CDC2}"/>
              </a:ext>
            </a:extLst>
          </p:cNvPr>
          <p:cNvCxnSpPr>
            <a:cxnSpLocks/>
          </p:cNvCxnSpPr>
          <p:nvPr/>
        </p:nvCxnSpPr>
        <p:spPr>
          <a:xfrm>
            <a:off x="831850" y="4562475"/>
            <a:ext cx="10515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051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A99472-4D6A-42C3-B7DB-4D4391DD18B2}"/>
              </a:ext>
            </a:extLst>
          </p:cNvPr>
          <p:cNvSpPr/>
          <p:nvPr/>
        </p:nvSpPr>
        <p:spPr>
          <a:xfrm>
            <a:off x="0" y="0"/>
            <a:ext cx="12192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09550"/>
            <a:ext cx="10515600" cy="105921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1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3FC19D-D1BF-463D-B280-8DA2EFC84D6F}"/>
              </a:ext>
            </a:extLst>
          </p:cNvPr>
          <p:cNvSpPr/>
          <p:nvPr/>
        </p:nvSpPr>
        <p:spPr>
          <a:xfrm>
            <a:off x="0" y="0"/>
            <a:ext cx="12192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96673"/>
            <a:ext cx="10515600" cy="1072087"/>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89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370C8-7C43-4FCC-9CD2-82D80464F270}"/>
              </a:ext>
            </a:extLst>
          </p:cNvPr>
          <p:cNvSpPr/>
          <p:nvPr/>
        </p:nvSpPr>
        <p:spPr>
          <a:xfrm>
            <a:off x="0" y="0"/>
            <a:ext cx="12192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9024"/>
            <a:ext cx="10515600" cy="109973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1551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89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56656A-64A5-4D74-9D27-60BB16EEA980}"/>
              </a:ext>
            </a:extLst>
          </p:cNvPr>
          <p:cNvSpPr/>
          <p:nvPr/>
        </p:nvSpPr>
        <p:spPr>
          <a:xfrm>
            <a:off x="0" y="0"/>
            <a:ext cx="5183188"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87325"/>
            <a:ext cx="3932237" cy="935037"/>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122362"/>
            <a:ext cx="6172200" cy="4738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5839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0162B4-D39B-485C-BD3A-FF716C7785F6}"/>
              </a:ext>
            </a:extLst>
          </p:cNvPr>
          <p:cNvSpPr/>
          <p:nvPr/>
        </p:nvSpPr>
        <p:spPr>
          <a:xfrm>
            <a:off x="0" y="0"/>
            <a:ext cx="5183188"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93662"/>
            <a:ext cx="3932237" cy="935037"/>
          </a:xfrm>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1122362"/>
            <a:ext cx="6172200" cy="4738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296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416" y="365125"/>
            <a:ext cx="10514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06782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24" r:id="rId12"/>
    <p:sldLayoutId id="2147483737" r:id="rId13"/>
  </p:sldLayoutIdLst>
  <p:txStyles>
    <p:titleStyle>
      <a:lvl1pPr algn="l" defTabSz="914400" rtl="0" eaLnBrk="1" latinLnBrk="0" hangingPunct="1">
        <a:lnSpc>
          <a:spcPct val="90000"/>
        </a:lnSpc>
        <a:spcBef>
          <a:spcPct val="0"/>
        </a:spcBef>
        <a:buNone/>
        <a:defRPr sz="4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oi.org/10.5064/F6C8VUHP"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doi:10.1177/1049732321105405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064/F6Z60KZB"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qdr.syr.edu/" TargetMode="External"/><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repository.wvu.edu/etd/11238"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46743/2160-3715/2021.5015"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nno-re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i.org/10.29173/iq959"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qdr.syr.edu/" TargetMode="External"/><Relationship Id="rId7" Type="http://schemas.openxmlformats.org/officeDocument/2006/relationships/hyperlink" Target="https://qdr.syr.edu/qdr-blo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qdr@syr.edu" TargetMode="External"/><Relationship Id="rId5" Type="http://schemas.openxmlformats.org/officeDocument/2006/relationships/hyperlink" Target="mailto:Dessi.Kirilova@syr.edu" TargetMode="External"/><Relationship Id="rId10" Type="http://schemas.openxmlformats.org/officeDocument/2006/relationships/image" Target="../media/image2.svg"/><Relationship Id="rId4" Type="http://schemas.openxmlformats.org/officeDocument/2006/relationships/hyperlink" Target="mailto:skarcher@syr.edu"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i.org/10.5064/F6CBM0MJ"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5064/F6W7QRSX"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oi.org/10.5064/F63776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1340769"/>
            <a:ext cx="9865096" cy="1181689"/>
          </a:xfrm>
        </p:spPr>
        <p:txBody>
          <a:bodyPr>
            <a:noAutofit/>
          </a:bodyPr>
          <a:lstStyle/>
          <a:p>
            <a:r>
              <a:rPr lang="en-US" sz="3600" dirty="0"/>
              <a:t>QDR’s Services for Researchers, Students and Librarians in Social Science</a:t>
            </a:r>
          </a:p>
        </p:txBody>
      </p:sp>
      <p:sp>
        <p:nvSpPr>
          <p:cNvPr id="3" name="Subtitle 2"/>
          <p:cNvSpPr>
            <a:spLocks noGrp="1"/>
          </p:cNvSpPr>
          <p:nvPr>
            <p:ph type="subTitle" idx="1"/>
          </p:nvPr>
        </p:nvSpPr>
        <p:spPr>
          <a:xfrm>
            <a:off x="2063552" y="4267369"/>
            <a:ext cx="8284946" cy="1105847"/>
          </a:xfrm>
        </p:spPr>
        <p:txBody>
          <a:bodyPr>
            <a:noAutofit/>
          </a:bodyPr>
          <a:lstStyle/>
          <a:p>
            <a:pPr marR="0" algn="ctr">
              <a:lnSpc>
                <a:spcPct val="90000"/>
              </a:lnSpc>
              <a:spcBef>
                <a:spcPts val="0"/>
              </a:spcBef>
              <a:buClr>
                <a:schemeClr val="dk1"/>
              </a:buClr>
              <a:buSzPct val="45833"/>
            </a:pPr>
            <a:r>
              <a:rPr lang="en-US" sz="2400" dirty="0">
                <a:solidFill>
                  <a:schemeClr val="dk1"/>
                </a:solidFill>
              </a:rPr>
              <a:t>Sebastian </a:t>
            </a:r>
            <a:r>
              <a:rPr lang="en-US" sz="2400" dirty="0" err="1">
                <a:solidFill>
                  <a:schemeClr val="dk1"/>
                </a:solidFill>
              </a:rPr>
              <a:t>Karcher</a:t>
            </a:r>
            <a:r>
              <a:rPr lang="en-US" sz="2400" dirty="0">
                <a:solidFill>
                  <a:schemeClr val="dk1"/>
                </a:solidFill>
              </a:rPr>
              <a:t>, Associate Director</a:t>
            </a:r>
          </a:p>
          <a:p>
            <a:pPr marR="0" algn="ctr">
              <a:lnSpc>
                <a:spcPct val="90000"/>
              </a:lnSpc>
              <a:spcBef>
                <a:spcPts val="0"/>
              </a:spcBef>
              <a:buClr>
                <a:schemeClr val="dk1"/>
              </a:buClr>
              <a:buSzPct val="45833"/>
            </a:pPr>
            <a:r>
              <a:rPr lang="en-US" sz="2400" dirty="0">
                <a:solidFill>
                  <a:schemeClr val="dk1"/>
                </a:solidFill>
              </a:rPr>
              <a:t>Dessi Kirilova, Senior Curation Specialist</a:t>
            </a:r>
          </a:p>
          <a:p>
            <a:pPr>
              <a:spcBef>
                <a:spcPts val="0"/>
              </a:spcBef>
              <a:buClr>
                <a:schemeClr val="dk1"/>
              </a:buClr>
              <a:buSzPct val="45833"/>
            </a:pPr>
            <a:r>
              <a:rPr lang="en-US" dirty="0">
                <a:solidFill>
                  <a:schemeClr val="dk1"/>
                </a:solidFill>
              </a:rPr>
              <a:t>ALA Sociology Librarians Discussion Group</a:t>
            </a:r>
          </a:p>
          <a:p>
            <a:pPr>
              <a:spcBef>
                <a:spcPts val="0"/>
              </a:spcBef>
              <a:buClr>
                <a:schemeClr val="dk1"/>
              </a:buClr>
              <a:buSzPct val="45833"/>
            </a:pPr>
            <a:r>
              <a:rPr lang="en-US" sz="2400" dirty="0">
                <a:solidFill>
                  <a:schemeClr val="dk1"/>
                </a:solidFill>
              </a:rPr>
              <a:t>June 8, 2022</a:t>
            </a:r>
          </a:p>
        </p:txBody>
      </p:sp>
    </p:spTree>
    <p:extLst>
      <p:ext uri="{BB962C8B-B14F-4D97-AF65-F5344CB8AC3E}">
        <p14:creationId xmlns:p14="http://schemas.microsoft.com/office/powerpoint/2010/main" val="309639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E770-B661-4C3F-85BA-29266E116773}"/>
              </a:ext>
            </a:extLst>
          </p:cNvPr>
          <p:cNvSpPr>
            <a:spLocks noGrp="1"/>
          </p:cNvSpPr>
          <p:nvPr>
            <p:ph type="title"/>
          </p:nvPr>
        </p:nvSpPr>
        <p:spPr/>
        <p:txBody>
          <a:bodyPr>
            <a:normAutofit fontScale="90000"/>
          </a:bodyPr>
          <a:lstStyle/>
          <a:p>
            <a:r>
              <a:rPr lang="en-US" dirty="0"/>
              <a:t>De-identified, Restricted Interviews &amp; Documentation</a:t>
            </a:r>
          </a:p>
        </p:txBody>
      </p:sp>
      <p:pic>
        <p:nvPicPr>
          <p:cNvPr id="5" name="Picture 4" descr="Screenshot of Interview transcript">
            <a:extLst>
              <a:ext uri="{FF2B5EF4-FFF2-40B4-BE49-F238E27FC236}">
                <a16:creationId xmlns:a16="http://schemas.microsoft.com/office/drawing/2014/main" id="{253FF24A-405D-4DBB-9210-6D8B1919CAD8}"/>
              </a:ext>
            </a:extLst>
          </p:cNvPr>
          <p:cNvPicPr>
            <a:picLocks noChangeAspect="1"/>
          </p:cNvPicPr>
          <p:nvPr/>
        </p:nvPicPr>
        <p:blipFill>
          <a:blip r:embed="rId3"/>
          <a:stretch>
            <a:fillRect/>
          </a:stretch>
        </p:blipFill>
        <p:spPr>
          <a:xfrm>
            <a:off x="30581" y="1484784"/>
            <a:ext cx="6197153" cy="4392488"/>
          </a:xfrm>
          <a:prstGeom prst="rect">
            <a:avLst/>
          </a:prstGeom>
        </p:spPr>
      </p:pic>
      <p:pic>
        <p:nvPicPr>
          <p:cNvPr id="7" name="Content Placeholder 6" descr="Screenshot of documentation/guide for an interview ">
            <a:extLst>
              <a:ext uri="{FF2B5EF4-FFF2-40B4-BE49-F238E27FC236}">
                <a16:creationId xmlns:a16="http://schemas.microsoft.com/office/drawing/2014/main" id="{86FA90B4-2B91-42C6-B644-C44502F50D01}"/>
              </a:ext>
            </a:extLst>
          </p:cNvPr>
          <p:cNvPicPr>
            <a:picLocks noGrp="1" noChangeAspect="1"/>
          </p:cNvPicPr>
          <p:nvPr>
            <p:ph idx="1"/>
          </p:nvPr>
        </p:nvPicPr>
        <p:blipFill>
          <a:blip r:embed="rId4"/>
          <a:stretch>
            <a:fillRect/>
          </a:stretch>
        </p:blipFill>
        <p:spPr>
          <a:xfrm>
            <a:off x="5727635" y="1484784"/>
            <a:ext cx="6464365" cy="5112568"/>
          </a:xfrm>
        </p:spPr>
      </p:pic>
      <p:sp>
        <p:nvSpPr>
          <p:cNvPr id="9" name="TextBox 8">
            <a:extLst>
              <a:ext uri="{FF2B5EF4-FFF2-40B4-BE49-F238E27FC236}">
                <a16:creationId xmlns:a16="http://schemas.microsoft.com/office/drawing/2014/main" id="{DC952C2B-E7EC-4322-8010-113B846DAA26}"/>
              </a:ext>
            </a:extLst>
          </p:cNvPr>
          <p:cNvSpPr txBox="1"/>
          <p:nvPr/>
        </p:nvSpPr>
        <p:spPr>
          <a:xfrm>
            <a:off x="46838" y="5733256"/>
            <a:ext cx="5689122" cy="1138773"/>
          </a:xfrm>
          <a:prstGeom prst="rect">
            <a:avLst/>
          </a:prstGeom>
          <a:noFill/>
        </p:spPr>
        <p:txBody>
          <a:bodyPr wrap="square">
            <a:spAutoFit/>
          </a:bodyPr>
          <a:lstStyle/>
          <a:p>
            <a:r>
              <a:rPr lang="en-US" sz="1700" dirty="0"/>
              <a:t>Shdaimah, Corey. 2020. "Problem-Solving Courts, Street Level Bureaucrats, and Clients as Policy Agents in a Prostitution Diversion Program". Qualitative Data Repository. </a:t>
            </a:r>
            <a:r>
              <a:rPr lang="en-US" sz="1700" dirty="0">
                <a:hlinkClick r:id="rId5"/>
              </a:rPr>
              <a:t>https://doi.org/10.5064/F6C8VUHP</a:t>
            </a:r>
            <a:endParaRPr lang="en-US" sz="1700" dirty="0"/>
          </a:p>
        </p:txBody>
      </p:sp>
    </p:spTree>
    <p:extLst>
      <p:ext uri="{BB962C8B-B14F-4D97-AF65-F5344CB8AC3E}">
        <p14:creationId xmlns:p14="http://schemas.microsoft.com/office/powerpoint/2010/main" val="138937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Collections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4501A35-86EA-2549-A21C-18FC0D51D0E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352" y="1844824"/>
            <a:ext cx="6293928" cy="3282696"/>
          </a:xfrm>
        </p:spPr>
      </p:pic>
      <p:pic>
        <p:nvPicPr>
          <p:cNvPr id="7" name="Picture 6" descr="Graphical user interface, text, application, email&#10;&#10;Description automatically generated">
            <a:extLst>
              <a:ext uri="{FF2B5EF4-FFF2-40B4-BE49-F238E27FC236}">
                <a16:creationId xmlns:a16="http://schemas.microsoft.com/office/drawing/2014/main" id="{224618FE-3C5B-7149-9CCA-1B2123BCE0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977" y="1289247"/>
            <a:ext cx="5363952" cy="2433845"/>
          </a:xfrm>
          <a:prstGeom prst="rect">
            <a:avLst/>
          </a:prstGeom>
        </p:spPr>
      </p:pic>
      <p:pic>
        <p:nvPicPr>
          <p:cNvPr id="10" name="Content Placeholder 4" descr="Graphical user interface, application&#10;&#10;Description automatically generated">
            <a:extLst>
              <a:ext uri="{FF2B5EF4-FFF2-40B4-BE49-F238E27FC236}">
                <a16:creationId xmlns:a16="http://schemas.microsoft.com/office/drawing/2014/main" id="{07E5F9BA-5BF5-3542-A71D-0DB3E5D342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952" y="4049688"/>
            <a:ext cx="5169656" cy="2808312"/>
          </a:xfrm>
          <a:prstGeom prst="rect">
            <a:avLst/>
          </a:prstGeom>
        </p:spPr>
      </p:pic>
    </p:spTree>
    <p:extLst>
      <p:ext uri="{BB962C8B-B14F-4D97-AF65-F5344CB8AC3E}">
        <p14:creationId xmlns:p14="http://schemas.microsoft.com/office/powerpoint/2010/main" val="14926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58EA9-2516-4EA2-A0C9-2C2CBC915152}"/>
              </a:ext>
            </a:extLst>
          </p:cNvPr>
          <p:cNvSpPr>
            <a:spLocks noGrp="1"/>
          </p:cNvSpPr>
          <p:nvPr>
            <p:ph type="title"/>
          </p:nvPr>
        </p:nvSpPr>
        <p:spPr/>
        <p:txBody>
          <a:bodyPr/>
          <a:lstStyle/>
          <a:p>
            <a:r>
              <a:rPr lang="en-US" dirty="0"/>
              <a:t>Deposit Process</a:t>
            </a:r>
            <a:endParaRPr lang="en-US" sz="4500" dirty="0"/>
          </a:p>
        </p:txBody>
      </p:sp>
    </p:spTree>
    <p:extLst>
      <p:ext uri="{BB962C8B-B14F-4D97-AF65-F5344CB8AC3E}">
        <p14:creationId xmlns:p14="http://schemas.microsoft.com/office/powerpoint/2010/main" val="36973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EBC8-E21C-4B2A-B481-C4896A171821}"/>
              </a:ext>
            </a:extLst>
          </p:cNvPr>
          <p:cNvSpPr>
            <a:spLocks noGrp="1"/>
          </p:cNvSpPr>
          <p:nvPr>
            <p:ph type="title"/>
          </p:nvPr>
        </p:nvSpPr>
        <p:spPr/>
        <p:txBody>
          <a:bodyPr/>
          <a:lstStyle/>
          <a:p>
            <a:r>
              <a:rPr lang="en-US" dirty="0"/>
              <a:t>How QDR Helps Researchers</a:t>
            </a:r>
          </a:p>
        </p:txBody>
      </p:sp>
      <p:sp>
        <p:nvSpPr>
          <p:cNvPr id="3" name="Content Placeholder 2">
            <a:extLst>
              <a:ext uri="{FF2B5EF4-FFF2-40B4-BE49-F238E27FC236}">
                <a16:creationId xmlns:a16="http://schemas.microsoft.com/office/drawing/2014/main" id="{FF6A894E-C689-40F8-99EA-C62460940D9A}"/>
              </a:ext>
            </a:extLst>
          </p:cNvPr>
          <p:cNvSpPr>
            <a:spLocks noGrp="1"/>
          </p:cNvSpPr>
          <p:nvPr>
            <p:ph idx="1"/>
          </p:nvPr>
        </p:nvSpPr>
        <p:spPr>
          <a:xfrm>
            <a:off x="623392" y="1772816"/>
            <a:ext cx="10730408" cy="4460592"/>
          </a:xfrm>
        </p:spPr>
        <p:txBody>
          <a:bodyPr>
            <a:normAutofit fontScale="92500" lnSpcReduction="10000"/>
          </a:bodyPr>
          <a:lstStyle/>
          <a:p>
            <a:pPr marL="0" indent="0">
              <a:buNone/>
            </a:pPr>
            <a:r>
              <a:rPr lang="en-US" b="1" dirty="0"/>
              <a:t>When planning and conducting research</a:t>
            </a:r>
          </a:p>
          <a:p>
            <a:r>
              <a:rPr lang="en-US" dirty="0"/>
              <a:t>DMP consultations (esp. but not only for grant proposals)</a:t>
            </a:r>
          </a:p>
          <a:p>
            <a:r>
              <a:rPr lang="en-US" dirty="0"/>
              <a:t>Informed consent review and advice</a:t>
            </a:r>
          </a:p>
          <a:p>
            <a:r>
              <a:rPr lang="en-US" dirty="0"/>
              <a:t>Data management consultations during project work</a:t>
            </a:r>
          </a:p>
          <a:p>
            <a:pPr marL="0" indent="0">
              <a:buNone/>
            </a:pPr>
            <a:endParaRPr lang="en-US" b="1" dirty="0"/>
          </a:p>
          <a:p>
            <a:pPr marL="0" indent="0">
              <a:buNone/>
            </a:pPr>
            <a:r>
              <a:rPr lang="en-US" b="1" dirty="0"/>
              <a:t>When depositing post-project data</a:t>
            </a:r>
          </a:p>
          <a:p>
            <a:r>
              <a:rPr lang="en-US" dirty="0"/>
              <a:t>Disclosure risk review</a:t>
            </a:r>
          </a:p>
          <a:p>
            <a:r>
              <a:rPr lang="en-US" dirty="0"/>
              <a:t>Data organization and documentation consultation</a:t>
            </a:r>
          </a:p>
          <a:p>
            <a:r>
              <a:rPr lang="en-US" dirty="0"/>
              <a:t>Data/file transformation</a:t>
            </a:r>
          </a:p>
          <a:p>
            <a:r>
              <a:rPr lang="en-US" dirty="0"/>
              <a:t>Long-term preservation</a:t>
            </a:r>
          </a:p>
        </p:txBody>
      </p:sp>
    </p:spTree>
    <p:extLst>
      <p:ext uri="{BB962C8B-B14F-4D97-AF65-F5344CB8AC3E}">
        <p14:creationId xmlns:p14="http://schemas.microsoft.com/office/powerpoint/2010/main" val="356589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7603-CED5-4AE7-9F1F-20B8DC882ECA}"/>
              </a:ext>
            </a:extLst>
          </p:cNvPr>
          <p:cNvSpPr>
            <a:spLocks noGrp="1"/>
          </p:cNvSpPr>
          <p:nvPr>
            <p:ph type="title"/>
          </p:nvPr>
        </p:nvSpPr>
        <p:spPr>
          <a:xfrm>
            <a:off x="838200" y="209550"/>
            <a:ext cx="10515600" cy="1059210"/>
          </a:xfrm>
        </p:spPr>
        <p:txBody>
          <a:bodyPr anchor="ctr">
            <a:normAutofit/>
          </a:bodyPr>
          <a:lstStyle/>
          <a:p>
            <a:r>
              <a:rPr lang="en-US" dirty="0"/>
              <a:t>Depositing Data in QDR</a:t>
            </a:r>
          </a:p>
        </p:txBody>
      </p:sp>
      <p:sp>
        <p:nvSpPr>
          <p:cNvPr id="3" name="Content Placeholder 2">
            <a:extLst>
              <a:ext uri="{FF2B5EF4-FFF2-40B4-BE49-F238E27FC236}">
                <a16:creationId xmlns:a16="http://schemas.microsoft.com/office/drawing/2014/main" id="{1227CCEE-F9A1-464C-B214-8DED4D6F5450}"/>
              </a:ext>
            </a:extLst>
          </p:cNvPr>
          <p:cNvSpPr>
            <a:spLocks noGrp="1"/>
          </p:cNvSpPr>
          <p:nvPr>
            <p:ph sz="half" idx="1"/>
          </p:nvPr>
        </p:nvSpPr>
        <p:spPr>
          <a:xfrm>
            <a:off x="462251" y="1875242"/>
            <a:ext cx="5181600" cy="4351338"/>
          </a:xfrm>
        </p:spPr>
        <p:txBody>
          <a:bodyPr>
            <a:normAutofit/>
          </a:bodyPr>
          <a:lstStyle/>
          <a:p>
            <a:r>
              <a:rPr lang="en-US" dirty="0"/>
              <a:t>Initial Consultation: </a:t>
            </a:r>
          </a:p>
          <a:p>
            <a:pPr lvl="1"/>
            <a:r>
              <a:rPr lang="en-US" dirty="0"/>
              <a:t>Possible anytime, best prior to project start</a:t>
            </a:r>
          </a:p>
          <a:p>
            <a:r>
              <a:rPr lang="en-US" dirty="0"/>
              <a:t>Initial Deposit &amp; Curation</a:t>
            </a:r>
          </a:p>
          <a:p>
            <a:r>
              <a:rPr lang="en-US" dirty="0"/>
              <a:t>Final Review</a:t>
            </a:r>
          </a:p>
          <a:p>
            <a:r>
              <a:rPr lang="en-US" dirty="0"/>
              <a:t>Publication &amp; Promotion</a:t>
            </a:r>
          </a:p>
          <a:p>
            <a:r>
              <a:rPr lang="en-US" dirty="0"/>
              <a:t>Can be qualitative only or mixed method</a:t>
            </a:r>
          </a:p>
        </p:txBody>
      </p:sp>
      <p:pic>
        <p:nvPicPr>
          <p:cNvPr id="5" name="Picture 4" descr="Screenshots from QDR's user interface">
            <a:extLst>
              <a:ext uri="{FF2B5EF4-FFF2-40B4-BE49-F238E27FC236}">
                <a16:creationId xmlns:a16="http://schemas.microsoft.com/office/drawing/2014/main" id="{7E23D593-5F55-424D-B483-BB852FC76D13}"/>
              </a:ext>
            </a:extLst>
          </p:cNvPr>
          <p:cNvPicPr>
            <a:picLocks noChangeAspect="1"/>
          </p:cNvPicPr>
          <p:nvPr/>
        </p:nvPicPr>
        <p:blipFill>
          <a:blip r:embed="rId2"/>
          <a:stretch>
            <a:fillRect/>
          </a:stretch>
        </p:blipFill>
        <p:spPr>
          <a:xfrm>
            <a:off x="5159896" y="4982758"/>
            <a:ext cx="6952679" cy="1842460"/>
          </a:xfrm>
          <a:prstGeom prst="rect">
            <a:avLst/>
          </a:prstGeom>
          <a:noFill/>
        </p:spPr>
      </p:pic>
      <p:pic>
        <p:nvPicPr>
          <p:cNvPr id="7" name="Picture 6" descr="Screenshots from QDR's user interface">
            <a:extLst>
              <a:ext uri="{FF2B5EF4-FFF2-40B4-BE49-F238E27FC236}">
                <a16:creationId xmlns:a16="http://schemas.microsoft.com/office/drawing/2014/main" id="{8F736260-1B6F-4500-AB8C-B83D7AEA2A0B}"/>
              </a:ext>
            </a:extLst>
          </p:cNvPr>
          <p:cNvPicPr>
            <a:picLocks noChangeAspect="1"/>
          </p:cNvPicPr>
          <p:nvPr/>
        </p:nvPicPr>
        <p:blipFill>
          <a:blip r:embed="rId3"/>
          <a:stretch>
            <a:fillRect/>
          </a:stretch>
        </p:blipFill>
        <p:spPr>
          <a:xfrm>
            <a:off x="5087888" y="2780928"/>
            <a:ext cx="598222" cy="636325"/>
          </a:xfrm>
          <a:prstGeom prst="rect">
            <a:avLst/>
          </a:prstGeom>
        </p:spPr>
      </p:pic>
      <p:pic>
        <p:nvPicPr>
          <p:cNvPr id="9" name="Picture 8" descr="Screenshots from QDR's user interface">
            <a:extLst>
              <a:ext uri="{FF2B5EF4-FFF2-40B4-BE49-F238E27FC236}">
                <a16:creationId xmlns:a16="http://schemas.microsoft.com/office/drawing/2014/main" id="{BD996AEC-3694-4F30-AC82-47BB5C16D399}"/>
              </a:ext>
            </a:extLst>
          </p:cNvPr>
          <p:cNvPicPr>
            <a:picLocks noChangeAspect="1"/>
          </p:cNvPicPr>
          <p:nvPr/>
        </p:nvPicPr>
        <p:blipFill>
          <a:blip r:embed="rId4"/>
          <a:stretch>
            <a:fillRect/>
          </a:stretch>
        </p:blipFill>
        <p:spPr>
          <a:xfrm>
            <a:off x="5735960" y="1628800"/>
            <a:ext cx="5040560" cy="3150350"/>
          </a:xfrm>
          <a:prstGeom prst="rect">
            <a:avLst/>
          </a:prstGeom>
        </p:spPr>
      </p:pic>
    </p:spTree>
    <p:extLst>
      <p:ext uri="{BB962C8B-B14F-4D97-AF65-F5344CB8AC3E}">
        <p14:creationId xmlns:p14="http://schemas.microsoft.com/office/powerpoint/2010/main" val="408449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58EA9-2516-4EA2-A0C9-2C2CBC915152}"/>
              </a:ext>
            </a:extLst>
          </p:cNvPr>
          <p:cNvSpPr>
            <a:spLocks noGrp="1"/>
          </p:cNvSpPr>
          <p:nvPr>
            <p:ph type="title"/>
          </p:nvPr>
        </p:nvSpPr>
        <p:spPr/>
        <p:txBody>
          <a:bodyPr/>
          <a:lstStyle/>
          <a:p>
            <a:r>
              <a:rPr lang="en-US" dirty="0"/>
              <a:t>QDR’s Take on Responsible Sharing of Human Participant Data</a:t>
            </a:r>
            <a:endParaRPr lang="en-US" sz="4500" dirty="0"/>
          </a:p>
        </p:txBody>
      </p:sp>
    </p:spTree>
    <p:extLst>
      <p:ext uri="{BB962C8B-B14F-4D97-AF65-F5344CB8AC3E}">
        <p14:creationId xmlns:p14="http://schemas.microsoft.com/office/powerpoint/2010/main" val="216568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Sharing in Informed Consent: Example</a:t>
            </a:r>
          </a:p>
        </p:txBody>
      </p:sp>
      <p:sp>
        <p:nvSpPr>
          <p:cNvPr id="6" name="Content Placeholder 5">
            <a:extLst>
              <a:ext uri="{FF2B5EF4-FFF2-40B4-BE49-F238E27FC236}">
                <a16:creationId xmlns:a16="http://schemas.microsoft.com/office/drawing/2014/main" id="{A0666E8F-C516-414D-84BA-2E078330DF4E}"/>
              </a:ext>
            </a:extLst>
          </p:cNvPr>
          <p:cNvSpPr>
            <a:spLocks noGrp="1"/>
          </p:cNvSpPr>
          <p:nvPr>
            <p:ph idx="1"/>
          </p:nvPr>
        </p:nvSpPr>
        <p:spPr/>
        <p:txBody>
          <a:bodyPr>
            <a:normAutofit fontScale="77500" lnSpcReduction="20000"/>
          </a:bodyPr>
          <a:lstStyle/>
          <a:p>
            <a:pPr marL="0" indent="0">
              <a:buNone/>
            </a:pPr>
            <a:r>
              <a:rPr lang="en-US" sz="1700" i="1" dirty="0"/>
              <a:t>Alicia VandeVusse and Jennifer Mueller, Guttmacher Institute</a:t>
            </a:r>
            <a:endParaRPr lang="en-US" sz="1700" dirty="0"/>
          </a:p>
          <a:p>
            <a:pPr marL="0" indent="0">
              <a:buNone/>
            </a:pPr>
            <a:endParaRPr lang="en-US" b="1" dirty="0"/>
          </a:p>
          <a:p>
            <a:pPr marL="0" indent="0">
              <a:buNone/>
            </a:pPr>
            <a:r>
              <a:rPr lang="en-US" b="1" dirty="0"/>
              <a:t>Potential for Data Sharing:</a:t>
            </a:r>
            <a:r>
              <a:rPr lang="en-US" dirty="0"/>
              <a:t> If you agree, the transcript of your interview may be shared with researchers at other organizations in the future. We will take out or change any information that could identify you before sharing. You can be in the study whether you agree to data sharing or not (see </a:t>
            </a:r>
            <a:r>
              <a:rPr lang="en-US" i="1" dirty="0"/>
              <a:t>Optional Consent</a:t>
            </a:r>
            <a:r>
              <a:rPr lang="en-US" dirty="0"/>
              <a:t> below).</a:t>
            </a:r>
          </a:p>
          <a:p>
            <a:pPr marL="0" indent="0">
              <a:buNone/>
            </a:pPr>
            <a:endParaRPr lang="en-US" i="1" dirty="0"/>
          </a:p>
          <a:p>
            <a:pPr marL="0" indent="0">
              <a:buNone/>
            </a:pPr>
            <a:r>
              <a:rPr lang="en-US" i="1" dirty="0"/>
              <a:t>Then include after the consent to participate:</a:t>
            </a:r>
            <a:endParaRPr lang="en-US" dirty="0"/>
          </a:p>
          <a:p>
            <a:pPr marL="0" indent="0">
              <a:buNone/>
            </a:pPr>
            <a:r>
              <a:rPr lang="en-US" b="1" dirty="0"/>
              <a:t>Optional consent to data-sharing</a:t>
            </a:r>
            <a:r>
              <a:rPr lang="en-US" dirty="0"/>
              <a:t>:</a:t>
            </a:r>
          </a:p>
          <a:p>
            <a:pPr marL="0" indent="0">
              <a:buNone/>
            </a:pPr>
            <a:r>
              <a:rPr lang="en-US" dirty="0"/>
              <a:t>Do you agree to allow a written copy of </a:t>
            </a:r>
            <a:br>
              <a:rPr lang="en-US" dirty="0"/>
            </a:br>
            <a:r>
              <a:rPr lang="en-US" dirty="0"/>
              <a:t>your interview to be shared with other </a:t>
            </a:r>
            <a:br>
              <a:rPr lang="en-US" dirty="0"/>
            </a:br>
            <a:r>
              <a:rPr lang="en-US" dirty="0"/>
              <a:t>researchers in the future?</a:t>
            </a:r>
          </a:p>
          <a:p>
            <a:pPr>
              <a:buFont typeface="Arial" panose="020B0604020202020204" pitchFamily="34" charset="0"/>
              <a:buChar char="•"/>
            </a:pPr>
            <a:r>
              <a:rPr lang="en-US" dirty="0"/>
              <a:t>Yes</a:t>
            </a:r>
          </a:p>
          <a:p>
            <a:pPr>
              <a:buFont typeface="Arial" panose="020B0604020202020204" pitchFamily="34" charset="0"/>
              <a:buChar char="•"/>
            </a:pPr>
            <a:r>
              <a:rPr lang="en-US" dirty="0"/>
              <a:t>No</a:t>
            </a:r>
          </a:p>
          <a:p>
            <a:endParaRPr lang="en-US" dirty="0"/>
          </a:p>
        </p:txBody>
      </p:sp>
      <p:sp>
        <p:nvSpPr>
          <p:cNvPr id="3" name="Rectangle 2">
            <a:extLst>
              <a:ext uri="{FF2B5EF4-FFF2-40B4-BE49-F238E27FC236}">
                <a16:creationId xmlns:a16="http://schemas.microsoft.com/office/drawing/2014/main" id="{83D11F31-0A1E-4F9C-A6BA-F36B8CE8ADA3}"/>
              </a:ext>
            </a:extLst>
          </p:cNvPr>
          <p:cNvSpPr/>
          <p:nvPr/>
        </p:nvSpPr>
        <p:spPr>
          <a:xfrm>
            <a:off x="6168008" y="3501008"/>
            <a:ext cx="5951984" cy="328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a qualitative study on abortion using this consent script, 92% of respondents opted into data sharing. </a:t>
            </a:r>
            <a:br>
              <a:rPr lang="en-US" dirty="0"/>
            </a:br>
            <a:endParaRPr lang="en-US" dirty="0"/>
          </a:p>
          <a:p>
            <a:r>
              <a:rPr lang="en-US" dirty="0" err="1"/>
              <a:t>VandeVusse</a:t>
            </a:r>
            <a:r>
              <a:rPr lang="en-US" dirty="0"/>
              <a:t> A, Mueller J, </a:t>
            </a:r>
            <a:r>
              <a:rPr lang="en-US" dirty="0" err="1"/>
              <a:t>Karcher</a:t>
            </a:r>
            <a:r>
              <a:rPr lang="en-US" dirty="0"/>
              <a:t> S. “Qualitative Data Sharing: Participant Understanding, Motivation, and Consent.” </a:t>
            </a:r>
            <a:r>
              <a:rPr lang="en-US" i="1" dirty="0"/>
              <a:t>Qual Health Res</a:t>
            </a:r>
            <a:r>
              <a:rPr lang="en-US" dirty="0"/>
              <a:t>. 2022 Jan;32(1):182-191. </a:t>
            </a:r>
            <a:r>
              <a:rPr lang="en-US" dirty="0" err="1"/>
              <a:t>doi</a:t>
            </a:r>
            <a:r>
              <a:rPr lang="en-US" dirty="0"/>
              <a:t>: </a:t>
            </a:r>
            <a:r>
              <a:rPr lang="en-US" dirty="0">
                <a:hlinkClick r:id="rId3"/>
              </a:rPr>
              <a:t>10.1177/10497323211054058</a:t>
            </a:r>
            <a:r>
              <a:rPr lang="en-US" dirty="0"/>
              <a:t>. </a:t>
            </a:r>
            <a:endParaRPr lang="en-US" dirty="0">
              <a:solidFill>
                <a:schemeClr val="bg1"/>
              </a:solidFill>
            </a:endParaRPr>
          </a:p>
        </p:txBody>
      </p:sp>
    </p:spTree>
    <p:extLst>
      <p:ext uri="{BB962C8B-B14F-4D97-AF65-F5344CB8AC3E}">
        <p14:creationId xmlns:p14="http://schemas.microsoft.com/office/powerpoint/2010/main" val="92868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8F9-EBE5-463C-A814-90981966F1E9}"/>
              </a:ext>
            </a:extLst>
          </p:cNvPr>
          <p:cNvSpPr>
            <a:spLocks noGrp="1"/>
          </p:cNvSpPr>
          <p:nvPr>
            <p:ph type="title"/>
          </p:nvPr>
        </p:nvSpPr>
        <p:spPr>
          <a:xfrm>
            <a:off x="838200" y="181327"/>
            <a:ext cx="10515600" cy="1087433"/>
          </a:xfrm>
        </p:spPr>
        <p:txBody>
          <a:bodyPr anchor="ctr">
            <a:normAutofit/>
          </a:bodyPr>
          <a:lstStyle/>
          <a:p>
            <a:r>
              <a:rPr lang="en-US" dirty="0"/>
              <a:t>De-identifying Qualitative Data</a:t>
            </a:r>
          </a:p>
        </p:txBody>
      </p:sp>
      <p:sp>
        <p:nvSpPr>
          <p:cNvPr id="5" name="Content Placeholder 4">
            <a:extLst>
              <a:ext uri="{FF2B5EF4-FFF2-40B4-BE49-F238E27FC236}">
                <a16:creationId xmlns:a16="http://schemas.microsoft.com/office/drawing/2014/main" id="{426B1521-1B50-4DE3-98C9-3333B53EE722}"/>
              </a:ext>
            </a:extLst>
          </p:cNvPr>
          <p:cNvSpPr>
            <a:spLocks noGrp="1"/>
          </p:cNvSpPr>
          <p:nvPr>
            <p:ph idx="1"/>
          </p:nvPr>
        </p:nvSpPr>
        <p:spPr>
          <a:xfrm>
            <a:off x="191344" y="1772816"/>
            <a:ext cx="10515600" cy="2771066"/>
          </a:xfrm>
        </p:spPr>
        <p:txBody>
          <a:bodyPr/>
          <a:lstStyle/>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Entrevistador: ¿Y en qué barrio pensás, digamos, cuando, vos en qué barrio..? </a:t>
            </a:r>
          </a:p>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Entrevistada: Bueno, yo soy BARRIO 1 y BARRIO 2. BARRIO 2 y BARRIO 1. </a:t>
            </a:r>
          </a:p>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Entrevistador: Y, digamos, si tuvieras que, de esos referentes que conocés de diferentes partidos, dar un número, ¿te animás a dar un número, cuántos son? </a:t>
            </a:r>
          </a:p>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Entrevistada: Y, son unos cuantos, son muchos eh, yo entiendo que son más de cincuenta </a:t>
            </a:r>
          </a:p>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Entrevistador: Bueno, cincuenta me parece... </a:t>
            </a:r>
          </a:p>
          <a:p>
            <a:pPr marL="0" indent="0">
              <a:buNone/>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Entrevistada: Te digo, por ejemplo, en MUNICIPIO 1 hay [detalla el número] bibliotecas populares, reconocidas por la CONABIP, que es una institución nacional que las agrupa y ….</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C2F01A-F5BD-5842-8AB2-2A1CE7A613B8}"/>
              </a:ext>
            </a:extLst>
          </p:cNvPr>
          <p:cNvSpPr txBox="1"/>
          <p:nvPr/>
        </p:nvSpPr>
        <p:spPr>
          <a:xfrm>
            <a:off x="5519936" y="5661248"/>
            <a:ext cx="6552728" cy="1138773"/>
          </a:xfrm>
          <a:prstGeom prst="rect">
            <a:avLst/>
          </a:prstGeom>
          <a:noFill/>
        </p:spPr>
        <p:txBody>
          <a:bodyPr wrap="square" rtlCol="0">
            <a:spAutoFit/>
          </a:bodyPr>
          <a:lstStyle/>
          <a:p>
            <a:r>
              <a:rPr lang="en-US" sz="1700" dirty="0"/>
              <a:t>Dunning, Thad; Camp, Edwin. 2015. “Brokers, voters, and clientelism: The puzzle of distributive politics”. Qualitative Data Repository.  </a:t>
            </a:r>
            <a:r>
              <a:rPr lang="en-US" sz="1700" dirty="0">
                <a:hlinkClick r:id="rId3"/>
              </a:rPr>
              <a:t>https://doi.org/10.5064/F6Z60KZB</a:t>
            </a:r>
            <a:r>
              <a:rPr lang="en-US" sz="1700" dirty="0"/>
              <a:t>. QDR Main Collection. V1</a:t>
            </a:r>
          </a:p>
        </p:txBody>
      </p:sp>
    </p:spTree>
    <p:extLst>
      <p:ext uri="{BB962C8B-B14F-4D97-AF65-F5344CB8AC3E}">
        <p14:creationId xmlns:p14="http://schemas.microsoft.com/office/powerpoint/2010/main" val="300137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DF8C-0260-44D4-B494-041D4E12DF7E}"/>
              </a:ext>
            </a:extLst>
          </p:cNvPr>
          <p:cNvSpPr>
            <a:spLocks noGrp="1"/>
          </p:cNvSpPr>
          <p:nvPr>
            <p:ph type="title"/>
          </p:nvPr>
        </p:nvSpPr>
        <p:spPr/>
        <p:txBody>
          <a:bodyPr/>
          <a:lstStyle/>
          <a:p>
            <a:r>
              <a:rPr lang="en-US" dirty="0"/>
              <a:t>Controlling Access</a:t>
            </a:r>
          </a:p>
        </p:txBody>
      </p:sp>
      <p:sp>
        <p:nvSpPr>
          <p:cNvPr id="3" name="Content Placeholder 2">
            <a:extLst>
              <a:ext uri="{FF2B5EF4-FFF2-40B4-BE49-F238E27FC236}">
                <a16:creationId xmlns:a16="http://schemas.microsoft.com/office/drawing/2014/main" id="{2E417171-D074-436A-B137-D7B4BFD64612}"/>
              </a:ext>
            </a:extLst>
          </p:cNvPr>
          <p:cNvSpPr>
            <a:spLocks noGrp="1"/>
          </p:cNvSpPr>
          <p:nvPr>
            <p:ph idx="1"/>
          </p:nvPr>
        </p:nvSpPr>
        <p:spPr/>
        <p:txBody>
          <a:bodyPr/>
          <a:lstStyle/>
          <a:p>
            <a:pPr marL="0" indent="0">
              <a:buNone/>
            </a:pPr>
            <a:r>
              <a:rPr lang="en-US" dirty="0"/>
              <a:t>“As open as possible, as closed as necessary” (European Union)</a:t>
            </a:r>
          </a:p>
          <a:p>
            <a:r>
              <a:rPr lang="en-US" dirty="0"/>
              <a:t>Default to open data (license “CC0” or “CC-BY”)</a:t>
            </a:r>
          </a:p>
          <a:p>
            <a:r>
              <a:rPr lang="en-US" dirty="0"/>
              <a:t>Public-use data</a:t>
            </a:r>
          </a:p>
          <a:p>
            <a:r>
              <a:rPr lang="en-US" dirty="0"/>
              <a:t>Timed Embargo (in 1, 3, 10, 100 years)</a:t>
            </a:r>
          </a:p>
          <a:p>
            <a:r>
              <a:rPr lang="en-US" dirty="0"/>
              <a:t>Access by application</a:t>
            </a:r>
          </a:p>
          <a:p>
            <a:pPr lvl="1"/>
            <a:r>
              <a:rPr lang="en-US" dirty="0"/>
              <a:t>Simple identity checks</a:t>
            </a:r>
          </a:p>
          <a:p>
            <a:pPr lvl="1"/>
            <a:r>
              <a:rPr lang="en-US" dirty="0"/>
              <a:t>Signed DAUAs</a:t>
            </a:r>
          </a:p>
          <a:p>
            <a:pPr lvl="1"/>
            <a:r>
              <a:rPr lang="en-US" dirty="0"/>
              <a:t>Secondary IRB</a:t>
            </a:r>
          </a:p>
          <a:p>
            <a:r>
              <a:rPr lang="en-US" dirty="0"/>
              <a:t>Access using enclaves (not currently available at QDR)</a:t>
            </a:r>
          </a:p>
          <a:p>
            <a:endParaRPr lang="en-US" dirty="0"/>
          </a:p>
        </p:txBody>
      </p:sp>
    </p:spTree>
    <p:extLst>
      <p:ext uri="{BB962C8B-B14F-4D97-AF65-F5344CB8AC3E}">
        <p14:creationId xmlns:p14="http://schemas.microsoft.com/office/powerpoint/2010/main" val="376074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58EA9-2516-4EA2-A0C9-2C2CBC915152}"/>
              </a:ext>
            </a:extLst>
          </p:cNvPr>
          <p:cNvSpPr>
            <a:spLocks noGrp="1"/>
          </p:cNvSpPr>
          <p:nvPr>
            <p:ph type="title"/>
          </p:nvPr>
        </p:nvSpPr>
        <p:spPr/>
        <p:txBody>
          <a:bodyPr/>
          <a:lstStyle/>
          <a:p>
            <a:r>
              <a:rPr lang="en-US" dirty="0"/>
              <a:t>Data Re-use for All</a:t>
            </a:r>
            <a:endParaRPr lang="en-US" sz="4500" dirty="0"/>
          </a:p>
        </p:txBody>
      </p:sp>
    </p:spTree>
    <p:extLst>
      <p:ext uri="{BB962C8B-B14F-4D97-AF65-F5344CB8AC3E}">
        <p14:creationId xmlns:p14="http://schemas.microsoft.com/office/powerpoint/2010/main" val="40040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QDR?</a:t>
            </a:r>
          </a:p>
        </p:txBody>
      </p:sp>
      <p:sp>
        <p:nvSpPr>
          <p:cNvPr id="3" name="Content Placeholder 2"/>
          <p:cNvSpPr>
            <a:spLocks noGrp="1"/>
          </p:cNvSpPr>
          <p:nvPr>
            <p:ph idx="1"/>
          </p:nvPr>
        </p:nvSpPr>
        <p:spPr>
          <a:xfrm>
            <a:off x="540989" y="2336888"/>
            <a:ext cx="9628714" cy="4102817"/>
          </a:xfrm>
        </p:spPr>
        <p:txBody>
          <a:bodyPr>
            <a:normAutofit fontScale="92500" lnSpcReduction="20000"/>
          </a:bodyPr>
          <a:lstStyle/>
          <a:p>
            <a:r>
              <a:rPr lang="en-US" dirty="0"/>
              <a:t>Online since 2014: </a:t>
            </a:r>
            <a:r>
              <a:rPr lang="en-US" dirty="0">
                <a:hlinkClick r:id="rId3"/>
              </a:rPr>
              <a:t>qdr.syr.edu</a:t>
            </a:r>
            <a:r>
              <a:rPr lang="en-US" dirty="0"/>
              <a:t>, grant- (NSF, etc.) and fee-funded</a:t>
            </a:r>
          </a:p>
          <a:p>
            <a:pPr marL="346075" indent="0">
              <a:buNone/>
            </a:pPr>
            <a:r>
              <a:rPr lang="en-US" dirty="0">
                <a:latin typeface="Century Schoolbook" panose="02040604050505020304" pitchFamily="18" charset="0"/>
              </a:rPr>
              <a:t>QDR curates, stores, preserves, publishes, and enables the download of digital data generated through qualitative and multi-method research in the social sciences. </a:t>
            </a:r>
          </a:p>
          <a:p>
            <a:pPr marL="230188" indent="-227013"/>
            <a:r>
              <a:rPr lang="en-US" dirty="0"/>
              <a:t>HQ at Syracuse; other team members at Georgetown and UW Seattle</a:t>
            </a:r>
          </a:p>
          <a:p>
            <a:pPr marL="230188" indent="-227013"/>
            <a:r>
              <a:rPr lang="en-US" dirty="0"/>
              <a:t>Originated in political science: International and interdisciplinary</a:t>
            </a:r>
          </a:p>
          <a:p>
            <a:pPr marL="230188" indent="-227013"/>
            <a:r>
              <a:rPr lang="en-US" dirty="0"/>
              <a:t>Currently 129 data projects published</a:t>
            </a:r>
          </a:p>
          <a:p>
            <a:pPr marL="230188" indent="-227013"/>
            <a:r>
              <a:rPr lang="en-US" dirty="0"/>
              <a:t>Over 30 institutional members</a:t>
            </a:r>
          </a:p>
          <a:p>
            <a:pPr marL="230188" indent="-227013"/>
            <a:r>
              <a:rPr lang="en-US" dirty="0" err="1"/>
              <a:t>CoreTrustSeal</a:t>
            </a:r>
            <a:r>
              <a:rPr lang="en-US" dirty="0"/>
              <a:t>-certified  </a:t>
            </a:r>
          </a:p>
          <a:p>
            <a:pPr marL="0" indent="0">
              <a:buNone/>
            </a:pPr>
            <a:r>
              <a:rPr lang="en-US" dirty="0">
                <a:solidFill>
                  <a:schemeClr val="tx1"/>
                </a:solidFill>
                <a:latin typeface="Garamond" panose="02020404030301010803" pitchFamily="18" charset="0"/>
              </a:rPr>
              <a:t> </a:t>
            </a:r>
          </a:p>
        </p:txBody>
      </p:sp>
      <p:pic>
        <p:nvPicPr>
          <p:cNvPr id="4" name="Picture 3" descr="First page of a focus group transcript"/>
          <p:cNvPicPr>
            <a:picLocks noChangeAspect="1"/>
          </p:cNvPicPr>
          <p:nvPr/>
        </p:nvPicPr>
        <p:blipFill>
          <a:blip r:embed="rId4"/>
          <a:stretch>
            <a:fillRect/>
          </a:stretch>
        </p:blipFill>
        <p:spPr>
          <a:xfrm>
            <a:off x="3575720" y="1505728"/>
            <a:ext cx="5023226" cy="3600400"/>
          </a:xfrm>
          <a:prstGeom prst="rect">
            <a:avLst/>
          </a:prstGeom>
        </p:spPr>
      </p:pic>
      <p:pic>
        <p:nvPicPr>
          <p:cNvPr id="16" name="Picture 15" descr="Image of JFK diar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76" y="1628800"/>
            <a:ext cx="2203423" cy="3220725"/>
          </a:xfrm>
          <a:prstGeom prst="rect">
            <a:avLst/>
          </a:prstGeom>
        </p:spPr>
      </p:pic>
      <p:pic>
        <p:nvPicPr>
          <p:cNvPr id="15" name="Picture 14" descr="Still from a Cambio 90 campaign ad video"/>
          <p:cNvPicPr>
            <a:picLocks noChangeAspect="1"/>
          </p:cNvPicPr>
          <p:nvPr/>
        </p:nvPicPr>
        <p:blipFill>
          <a:blip r:embed="rId6"/>
          <a:stretch>
            <a:fillRect/>
          </a:stretch>
        </p:blipFill>
        <p:spPr>
          <a:xfrm>
            <a:off x="8161256" y="418295"/>
            <a:ext cx="3027752" cy="2391075"/>
          </a:xfrm>
          <a:prstGeom prst="rect">
            <a:avLst/>
          </a:prstGeom>
        </p:spPr>
      </p:pic>
      <p:pic>
        <p:nvPicPr>
          <p:cNvPr id="17" name="Picture 16" descr="Table from a drinking water report from a Mexican municipality"/>
          <p:cNvPicPr>
            <a:picLocks noChangeAspect="1"/>
          </p:cNvPicPr>
          <p:nvPr/>
        </p:nvPicPr>
        <p:blipFill>
          <a:blip r:embed="rId7"/>
          <a:stretch>
            <a:fillRect/>
          </a:stretch>
        </p:blipFill>
        <p:spPr>
          <a:xfrm>
            <a:off x="7134972" y="3139657"/>
            <a:ext cx="4950948" cy="3190217"/>
          </a:xfrm>
          <a:prstGeom prst="rect">
            <a:avLst/>
          </a:prstGeom>
        </p:spPr>
      </p:pic>
      <p:pic>
        <p:nvPicPr>
          <p:cNvPr id="11" name="Picture 2" descr="Core Trust Seal Logo">
            <a:extLst>
              <a:ext uri="{FF2B5EF4-FFF2-40B4-BE49-F238E27FC236}">
                <a16:creationId xmlns:a16="http://schemas.microsoft.com/office/drawing/2014/main" id="{0D756BA0-04D8-7D44-8022-8FA6DACBEE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7808" y="5566206"/>
            <a:ext cx="413420" cy="41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D7FF-3A78-DD55-3D74-F58CA489BD00}"/>
              </a:ext>
            </a:extLst>
          </p:cNvPr>
          <p:cNvSpPr>
            <a:spLocks noGrp="1"/>
          </p:cNvSpPr>
          <p:nvPr>
            <p:ph type="title"/>
          </p:nvPr>
        </p:nvSpPr>
        <p:spPr/>
        <p:txBody>
          <a:bodyPr/>
          <a:lstStyle/>
          <a:p>
            <a:r>
              <a:rPr lang="en-US" dirty="0"/>
              <a:t>Re-use in practice: Graduate Thesis</a:t>
            </a:r>
          </a:p>
        </p:txBody>
      </p:sp>
      <p:pic>
        <p:nvPicPr>
          <p:cNvPr id="5" name="Picture 4" descr="Title page of a 2022 West Virginia University Dissertation: &quot;Barriers and Opportunities to Exiting Prostitution: An Analysis of Prostitution Diversion Programs&quot; by&#10;seMarina Binti Mohd Hamdan">
            <a:extLst>
              <a:ext uri="{FF2B5EF4-FFF2-40B4-BE49-F238E27FC236}">
                <a16:creationId xmlns:a16="http://schemas.microsoft.com/office/drawing/2014/main" id="{19DAD9C4-E86A-DEAA-D941-8F214F1B5F75}"/>
              </a:ext>
            </a:extLst>
          </p:cNvPr>
          <p:cNvPicPr>
            <a:picLocks noChangeAspect="1"/>
          </p:cNvPicPr>
          <p:nvPr/>
        </p:nvPicPr>
        <p:blipFill>
          <a:blip r:embed="rId2"/>
          <a:stretch>
            <a:fillRect/>
          </a:stretch>
        </p:blipFill>
        <p:spPr>
          <a:xfrm>
            <a:off x="0" y="1628800"/>
            <a:ext cx="6102928" cy="3187552"/>
          </a:xfrm>
          <a:prstGeom prst="rect">
            <a:avLst/>
          </a:prstGeom>
        </p:spPr>
      </p:pic>
      <p:sp>
        <p:nvSpPr>
          <p:cNvPr id="9" name="TextBox 8">
            <a:extLst>
              <a:ext uri="{FF2B5EF4-FFF2-40B4-BE49-F238E27FC236}">
                <a16:creationId xmlns:a16="http://schemas.microsoft.com/office/drawing/2014/main" id="{47915524-7FBF-39D0-17D2-BCF7FEEF155F}"/>
              </a:ext>
            </a:extLst>
          </p:cNvPr>
          <p:cNvSpPr txBox="1"/>
          <p:nvPr/>
        </p:nvSpPr>
        <p:spPr>
          <a:xfrm>
            <a:off x="70128" y="4859868"/>
            <a:ext cx="6103620" cy="369332"/>
          </a:xfrm>
          <a:prstGeom prst="rect">
            <a:avLst/>
          </a:prstGeom>
          <a:noFill/>
        </p:spPr>
        <p:txBody>
          <a:bodyPr wrap="square">
            <a:spAutoFit/>
          </a:bodyPr>
          <a:lstStyle/>
          <a:p>
            <a:r>
              <a:rPr lang="en-US" dirty="0">
                <a:hlinkClick r:id="rId3"/>
              </a:rPr>
              <a:t>https://researchrepository.wvu.edu/etd/11238</a:t>
            </a:r>
            <a:r>
              <a:rPr lang="en-US" dirty="0"/>
              <a:t>  </a:t>
            </a:r>
          </a:p>
        </p:txBody>
      </p:sp>
      <p:sp>
        <p:nvSpPr>
          <p:cNvPr id="7" name="Content Placeholder 6">
            <a:extLst>
              <a:ext uri="{FF2B5EF4-FFF2-40B4-BE49-F238E27FC236}">
                <a16:creationId xmlns:a16="http://schemas.microsoft.com/office/drawing/2014/main" id="{7C5E7B4E-1CD8-20D0-146D-F15CF06C0B67}"/>
              </a:ext>
            </a:extLst>
          </p:cNvPr>
          <p:cNvSpPr>
            <a:spLocks noGrp="1"/>
          </p:cNvSpPr>
          <p:nvPr>
            <p:ph sz="half" idx="2"/>
          </p:nvPr>
        </p:nvSpPr>
        <p:spPr/>
        <p:txBody>
          <a:bodyPr>
            <a:normAutofit fontScale="77500" lnSpcReduction="20000"/>
          </a:bodyPr>
          <a:lstStyle/>
          <a:p>
            <a:pPr marL="0" indent="0">
              <a:buNone/>
            </a:pPr>
            <a:r>
              <a:rPr lang="en-US" dirty="0"/>
              <a:t>“This study is a </a:t>
            </a:r>
            <a:r>
              <a:rPr lang="en-US" dirty="0">
                <a:highlight>
                  <a:srgbClr val="FFFF00"/>
                </a:highlight>
              </a:rPr>
              <a:t>critical program evaluation of two court-affiliated diversion programs with data collected by Corey Shdaimah </a:t>
            </a:r>
            <a:r>
              <a:rPr lang="en-US" dirty="0"/>
              <a:t>from the University of Maryland School of Social Work. Shdaimah conducted a longitudinal study examining the perspectives of women exiting prostitution (…) through open-ended interviews with the participants as well as significant stakeholders </a:t>
            </a:r>
            <a:r>
              <a:rPr lang="en-US" dirty="0">
                <a:highlight>
                  <a:srgbClr val="FFFF00"/>
                </a:highlight>
              </a:rPr>
              <a:t>(Shdaimah 2020</a:t>
            </a:r>
            <a:r>
              <a:rPr lang="en-US" dirty="0"/>
              <a:t>).</a:t>
            </a:r>
            <a:br>
              <a:rPr lang="en-US" dirty="0"/>
            </a:br>
            <a:endParaRPr lang="en-US" dirty="0"/>
          </a:p>
          <a:p>
            <a:pPr marL="0" indent="0">
              <a:buNone/>
            </a:pPr>
            <a:r>
              <a:rPr lang="en-US" dirty="0">
                <a:highlight>
                  <a:srgbClr val="FFFF00"/>
                </a:highlight>
              </a:rPr>
              <a:t>I will be utilizing secondary data, her interview transcripts</a:t>
            </a:r>
            <a:r>
              <a:rPr lang="en-US" dirty="0"/>
              <a:t>, of program participants from Specialized Prostitution Diversion program (SPD) in Baltimore City and Project Dawn Court program (PDC) in Philadelphia.”</a:t>
            </a:r>
          </a:p>
        </p:txBody>
      </p:sp>
    </p:spTree>
    <p:extLst>
      <p:ext uri="{BB962C8B-B14F-4D97-AF65-F5344CB8AC3E}">
        <p14:creationId xmlns:p14="http://schemas.microsoft.com/office/powerpoint/2010/main" val="352530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C6E0-37F2-08F0-536A-84B92A5A303C}"/>
              </a:ext>
            </a:extLst>
          </p:cNvPr>
          <p:cNvSpPr>
            <a:spLocks noGrp="1"/>
          </p:cNvSpPr>
          <p:nvPr>
            <p:ph type="title"/>
          </p:nvPr>
        </p:nvSpPr>
        <p:spPr/>
        <p:txBody>
          <a:bodyPr>
            <a:normAutofit fontScale="90000"/>
          </a:bodyPr>
          <a:lstStyle/>
          <a:p>
            <a:r>
              <a:rPr lang="en-US" dirty="0"/>
              <a:t>Re-use in practice: Developing &amp; contrasting methodologies</a:t>
            </a:r>
          </a:p>
        </p:txBody>
      </p:sp>
      <p:pic>
        <p:nvPicPr>
          <p:cNvPr id="8" name="Picture 7" descr="Title of an article published in The Qualitative Report (TQR) in June 2021, &quot;ntroduction to Special Issue: Diverse Approaches to Qualitative Data Analysis for Applied Research&quot;">
            <a:extLst>
              <a:ext uri="{FF2B5EF4-FFF2-40B4-BE49-F238E27FC236}">
                <a16:creationId xmlns:a16="http://schemas.microsoft.com/office/drawing/2014/main" id="{9F1F3744-8DF7-2984-EB49-22A2CCFD27C9}"/>
              </a:ext>
            </a:extLst>
          </p:cNvPr>
          <p:cNvPicPr>
            <a:picLocks noChangeAspect="1"/>
          </p:cNvPicPr>
          <p:nvPr/>
        </p:nvPicPr>
        <p:blipFill>
          <a:blip r:embed="rId2"/>
          <a:stretch>
            <a:fillRect/>
          </a:stretch>
        </p:blipFill>
        <p:spPr>
          <a:xfrm>
            <a:off x="0" y="1628800"/>
            <a:ext cx="6036231" cy="3888432"/>
          </a:xfrm>
          <a:prstGeom prst="rect">
            <a:avLst/>
          </a:prstGeom>
        </p:spPr>
      </p:pic>
      <p:sp>
        <p:nvSpPr>
          <p:cNvPr id="9" name="TextBox 8">
            <a:extLst>
              <a:ext uri="{FF2B5EF4-FFF2-40B4-BE49-F238E27FC236}">
                <a16:creationId xmlns:a16="http://schemas.microsoft.com/office/drawing/2014/main" id="{ED4ABDE4-2B59-BFB3-16F1-9C906F4F6200}"/>
              </a:ext>
            </a:extLst>
          </p:cNvPr>
          <p:cNvSpPr txBox="1"/>
          <p:nvPr/>
        </p:nvSpPr>
        <p:spPr>
          <a:xfrm>
            <a:off x="0" y="5529391"/>
            <a:ext cx="4730782" cy="369332"/>
          </a:xfrm>
          <a:prstGeom prst="rect">
            <a:avLst/>
          </a:prstGeom>
          <a:noFill/>
        </p:spPr>
        <p:txBody>
          <a:bodyPr wrap="none" rtlCol="0">
            <a:spAutoFit/>
          </a:bodyPr>
          <a:lstStyle/>
          <a:p>
            <a:r>
              <a:rPr lang="en-US" dirty="0">
                <a:hlinkClick r:id="rId3"/>
              </a:rPr>
              <a:t>https://doi.org/10.46743/2160-3715/2021.5015</a:t>
            </a:r>
            <a:r>
              <a:rPr lang="en-US" dirty="0"/>
              <a:t> </a:t>
            </a:r>
          </a:p>
        </p:txBody>
      </p:sp>
      <p:sp>
        <p:nvSpPr>
          <p:cNvPr id="4" name="Content Placeholder 3">
            <a:extLst>
              <a:ext uri="{FF2B5EF4-FFF2-40B4-BE49-F238E27FC236}">
                <a16:creationId xmlns:a16="http://schemas.microsoft.com/office/drawing/2014/main" id="{D09E2BFD-7033-E97E-8896-323D8C0F7C83}"/>
              </a:ext>
            </a:extLst>
          </p:cNvPr>
          <p:cNvSpPr>
            <a:spLocks noGrp="1"/>
          </p:cNvSpPr>
          <p:nvPr>
            <p:ph sz="half" idx="2"/>
          </p:nvPr>
        </p:nvSpPr>
        <p:spPr>
          <a:xfrm>
            <a:off x="6172200" y="1825624"/>
            <a:ext cx="5900464" cy="4915743"/>
          </a:xfrm>
        </p:spPr>
        <p:txBody>
          <a:bodyPr>
            <a:normAutofit fontScale="70000" lnSpcReduction="20000"/>
          </a:bodyPr>
          <a:lstStyle/>
          <a:p>
            <a:pPr marL="0" indent="0">
              <a:buNone/>
            </a:pPr>
            <a:r>
              <a:rPr lang="en-US" dirty="0"/>
              <a:t>“We suggest that the field can benefit from new and practical examples that allow researchers to compare different qualitative approaches, how they can be used in applied settings, and the unique lenses they bring. In order to achieve this goal, </a:t>
            </a:r>
            <a:r>
              <a:rPr lang="en-US" dirty="0">
                <a:highlight>
                  <a:srgbClr val="FFFF00"/>
                </a:highlight>
              </a:rPr>
              <a:t>we have asked each author in this special issue to analyze one shared data set from a study</a:t>
            </a:r>
            <a:r>
              <a:rPr lang="en-US" dirty="0"/>
              <a:t> exploring “postnatal care referral behavior by traditional birth attendants (TBAs) in Nigeria” (Chukwuma, </a:t>
            </a:r>
            <a:r>
              <a:rPr lang="en-US" dirty="0" err="1"/>
              <a:t>Mbachu</a:t>
            </a:r>
            <a:r>
              <a:rPr lang="en-US" dirty="0"/>
              <a:t>, Cohen, Bossert, et al., 2017). </a:t>
            </a:r>
            <a:r>
              <a:rPr lang="en-US" dirty="0">
                <a:highlight>
                  <a:srgbClr val="FFFF00"/>
                </a:highlight>
              </a:rPr>
              <a:t>The shared data set, which was secured from Syracuse University’s Qualitative Data Repository, consists of transcripts from three focus groups</a:t>
            </a:r>
            <a:r>
              <a:rPr lang="en-US" dirty="0"/>
              <a:t>—one with hospital health care workers, another with traditional birth attendants, and a third with TBA delivery clients (Chukwuma, </a:t>
            </a:r>
            <a:r>
              <a:rPr lang="en-US" dirty="0" err="1"/>
              <a:t>Mbachu</a:t>
            </a:r>
            <a:r>
              <a:rPr lang="en-US" dirty="0"/>
              <a:t>, Cohen, McConnell, et al., 2017). Contributing authors—who work within in a range of disciplines—were encouraged to focus less on the substantive findings of factors affecting TBAs’ postnatal referral behavior, and instead aim to unearth the analytical contributions and insights that their approach might contribute to a similar data set.”</a:t>
            </a:r>
          </a:p>
        </p:txBody>
      </p:sp>
    </p:spTree>
    <p:extLst>
      <p:ext uri="{BB962C8B-B14F-4D97-AF65-F5344CB8AC3E}">
        <p14:creationId xmlns:p14="http://schemas.microsoft.com/office/powerpoint/2010/main" val="360757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F5C1-9CE3-D3E9-D0CE-145D50B23E04}"/>
              </a:ext>
            </a:extLst>
          </p:cNvPr>
          <p:cNvSpPr>
            <a:spLocks noGrp="1"/>
          </p:cNvSpPr>
          <p:nvPr>
            <p:ph type="title"/>
          </p:nvPr>
        </p:nvSpPr>
        <p:spPr/>
        <p:txBody>
          <a:bodyPr/>
          <a:lstStyle/>
          <a:p>
            <a:r>
              <a:rPr lang="en-US" dirty="0"/>
              <a:t>Re-use in Practice: Teaching</a:t>
            </a:r>
          </a:p>
        </p:txBody>
      </p:sp>
      <p:sp>
        <p:nvSpPr>
          <p:cNvPr id="5" name="Content Placeholder 4">
            <a:extLst>
              <a:ext uri="{FF2B5EF4-FFF2-40B4-BE49-F238E27FC236}">
                <a16:creationId xmlns:a16="http://schemas.microsoft.com/office/drawing/2014/main" id="{73EBBA62-5D8E-DEA6-D6C0-74A6A19D2E69}"/>
              </a:ext>
            </a:extLst>
          </p:cNvPr>
          <p:cNvSpPr>
            <a:spLocks noGrp="1"/>
          </p:cNvSpPr>
          <p:nvPr>
            <p:ph idx="1"/>
          </p:nvPr>
        </p:nvSpPr>
        <p:spPr>
          <a:xfrm>
            <a:off x="981000" y="2060848"/>
            <a:ext cx="10515600" cy="4248472"/>
          </a:xfrm>
        </p:spPr>
        <p:txBody>
          <a:bodyPr>
            <a:normAutofit fontScale="77500" lnSpcReduction="20000"/>
          </a:bodyPr>
          <a:lstStyle/>
          <a:p>
            <a:pPr marL="0" indent="0">
              <a:buNone/>
            </a:pPr>
            <a:r>
              <a:rPr lang="en-US" dirty="0"/>
              <a:t>From Alastair Tomlinson, Cardiff Metropolitan University:</a:t>
            </a:r>
          </a:p>
          <a:p>
            <a:pPr marL="0" indent="0">
              <a:buNone/>
            </a:pPr>
            <a:r>
              <a:rPr lang="en-US" dirty="0"/>
              <a:t>“I teach a postgraduate research methods course for approximately 130 students per year, across a range of health-related degree subjects. We have used the QDR to enable students to develop their understanding of qualitative methods, and to demonstrate their qualitative data analysis skills. Students register with the QDR and access a specified research study. As part of their course assessment, students have to critique the qualitative design and methods used in the research study (relevance and appropriateness of design methodology to research question, evidence of </a:t>
            </a:r>
            <a:r>
              <a:rPr lang="en-US" dirty="0" err="1"/>
              <a:t>rigour</a:t>
            </a:r>
            <a:r>
              <a:rPr lang="en-US" dirty="0"/>
              <a:t> in sampling and data collection methods). </a:t>
            </a:r>
            <a:r>
              <a:rPr lang="en-US" dirty="0">
                <a:highlight>
                  <a:srgbClr val="FFFF00"/>
                </a:highlight>
              </a:rPr>
              <a:t>They then access a subset of interview transcripts from the study and conduct a qualitative thematic analysis using the approach recommended by Braun &amp; Clarke (2013)</a:t>
            </a:r>
            <a:r>
              <a:rPr lang="en-US" dirty="0"/>
              <a:t>. They produce a short research report </a:t>
            </a:r>
            <a:r>
              <a:rPr lang="en-US" dirty="0" err="1"/>
              <a:t>summarising</a:t>
            </a:r>
            <a:r>
              <a:rPr lang="en-US" dirty="0"/>
              <a:t> their evaluation and analysis, presenting the key themes that they have developed from their data analysis, and draw a brief conclusion. </a:t>
            </a:r>
            <a:r>
              <a:rPr lang="en-US" dirty="0">
                <a:highlight>
                  <a:srgbClr val="FFFF00"/>
                </a:highlight>
              </a:rPr>
              <a:t>The QDR has been invaluable in enabling our students to work with real-world qualitative materials relevant to their subject area </a:t>
            </a:r>
            <a:r>
              <a:rPr lang="en-US" dirty="0"/>
              <a:t>– and raising their awareness of the broader issues about making qualitative research data available to other researchers, and the appropriate access controls that need to be applied.”</a:t>
            </a:r>
          </a:p>
        </p:txBody>
      </p:sp>
      <p:sp>
        <p:nvSpPr>
          <p:cNvPr id="3" name="Rectangle 2">
            <a:extLst>
              <a:ext uri="{FF2B5EF4-FFF2-40B4-BE49-F238E27FC236}">
                <a16:creationId xmlns:a16="http://schemas.microsoft.com/office/drawing/2014/main" id="{C2F4C968-0013-C74E-95EE-325F9F165902}"/>
              </a:ext>
            </a:extLst>
          </p:cNvPr>
          <p:cNvSpPr/>
          <p:nvPr/>
        </p:nvSpPr>
        <p:spPr>
          <a:xfrm>
            <a:off x="789856" y="1056629"/>
            <a:ext cx="5581977" cy="369332"/>
          </a:xfrm>
          <a:prstGeom prst="rect">
            <a:avLst/>
          </a:prstGeom>
        </p:spPr>
        <p:txBody>
          <a:bodyPr wrap="none">
            <a:spAutoFit/>
          </a:bodyPr>
          <a:lstStyle/>
          <a:p>
            <a:r>
              <a:rPr lang="en-US" dirty="0">
                <a:solidFill>
                  <a:schemeClr val="bg1"/>
                </a:solidFill>
              </a:rPr>
              <a:t>https://</a:t>
            </a:r>
            <a:r>
              <a:rPr lang="en-US" dirty="0" err="1">
                <a:solidFill>
                  <a:schemeClr val="bg1"/>
                </a:solidFill>
              </a:rPr>
              <a:t>qdr.syr.edu</a:t>
            </a:r>
            <a:r>
              <a:rPr lang="en-US" dirty="0">
                <a:solidFill>
                  <a:schemeClr val="bg1"/>
                </a:solidFill>
              </a:rPr>
              <a:t>/guidance/teaching/data-for-teaching</a:t>
            </a:r>
          </a:p>
        </p:txBody>
      </p:sp>
    </p:spTree>
    <p:extLst>
      <p:ext uri="{BB962C8B-B14F-4D97-AF65-F5344CB8AC3E}">
        <p14:creationId xmlns:p14="http://schemas.microsoft.com/office/powerpoint/2010/main" val="14540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46A-D88F-4832-9D30-CA3B14B04290}"/>
              </a:ext>
            </a:extLst>
          </p:cNvPr>
          <p:cNvSpPr>
            <a:spLocks noGrp="1"/>
          </p:cNvSpPr>
          <p:nvPr>
            <p:ph type="title"/>
          </p:nvPr>
        </p:nvSpPr>
        <p:spPr/>
        <p:txBody>
          <a:bodyPr>
            <a:normAutofit fontScale="90000"/>
          </a:bodyPr>
          <a:lstStyle/>
          <a:p>
            <a:r>
              <a:rPr lang="en-US" dirty="0"/>
              <a:t>Other QDR Work for Research Transparency: </a:t>
            </a:r>
            <a:br>
              <a:rPr lang="en-US" dirty="0"/>
            </a:br>
            <a:r>
              <a:rPr lang="en-US" sz="3300" dirty="0"/>
              <a:t>ATI / Anno-REP Example</a:t>
            </a:r>
          </a:p>
        </p:txBody>
      </p:sp>
      <p:sp>
        <p:nvSpPr>
          <p:cNvPr id="3" name="Content Placeholder 2">
            <a:extLst>
              <a:ext uri="{FF2B5EF4-FFF2-40B4-BE49-F238E27FC236}">
                <a16:creationId xmlns:a16="http://schemas.microsoft.com/office/drawing/2014/main" id="{4C5EAF92-40B8-4A1C-8BA8-49A5BC24F2BA}"/>
              </a:ext>
            </a:extLst>
          </p:cNvPr>
          <p:cNvSpPr>
            <a:spLocks noGrp="1"/>
          </p:cNvSpPr>
          <p:nvPr>
            <p:ph idx="1"/>
          </p:nvPr>
        </p:nvSpPr>
        <p:spPr>
          <a:xfrm>
            <a:off x="479376" y="1700808"/>
            <a:ext cx="10515600" cy="4351338"/>
          </a:xfrm>
        </p:spPr>
        <p:txBody>
          <a:bodyPr/>
          <a:lstStyle/>
          <a:p>
            <a:r>
              <a:rPr lang="en-US" dirty="0"/>
              <a:t>Detailed Codebooks and Coding Manuals</a:t>
            </a:r>
          </a:p>
          <a:p>
            <a:r>
              <a:rPr lang="en-US" dirty="0"/>
              <a:t>Annotation for Transparent Inquiry via </a:t>
            </a:r>
            <a:r>
              <a:rPr lang="en-US" dirty="0">
                <a:hlinkClick r:id="rId3"/>
              </a:rPr>
              <a:t>https://anno-rep.org</a:t>
            </a:r>
            <a:r>
              <a:rPr lang="en-US" dirty="0"/>
              <a:t> tool</a:t>
            </a:r>
          </a:p>
          <a:p>
            <a:pPr lvl="1"/>
            <a:endParaRPr lang="en-US" dirty="0"/>
          </a:p>
        </p:txBody>
      </p:sp>
      <p:pic>
        <p:nvPicPr>
          <p:cNvPr id="5" name="Picture 4" descr="Schematic of Annotation for Transparent Inquiry (ATI). Shows annotation describing an annotated text passage">
            <a:extLst>
              <a:ext uri="{FF2B5EF4-FFF2-40B4-BE49-F238E27FC236}">
                <a16:creationId xmlns:a16="http://schemas.microsoft.com/office/drawing/2014/main" id="{3F2A2BCD-73C2-4074-9660-1523D0744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122" y="2581911"/>
            <a:ext cx="7413550" cy="4264807"/>
          </a:xfrm>
          <a:prstGeom prst="rect">
            <a:avLst/>
          </a:prstGeom>
        </p:spPr>
      </p:pic>
      <p:sp>
        <p:nvSpPr>
          <p:cNvPr id="6" name="TextBox 5">
            <a:extLst>
              <a:ext uri="{FF2B5EF4-FFF2-40B4-BE49-F238E27FC236}">
                <a16:creationId xmlns:a16="http://schemas.microsoft.com/office/drawing/2014/main" id="{EB76B95A-D140-486E-AAA1-7B2F88EA0BA0}"/>
              </a:ext>
            </a:extLst>
          </p:cNvPr>
          <p:cNvSpPr txBox="1"/>
          <p:nvPr/>
        </p:nvSpPr>
        <p:spPr>
          <a:xfrm>
            <a:off x="1415480" y="3068960"/>
            <a:ext cx="3024336" cy="2862322"/>
          </a:xfrm>
          <a:prstGeom prst="rect">
            <a:avLst/>
          </a:prstGeom>
          <a:noFill/>
        </p:spPr>
        <p:txBody>
          <a:bodyPr wrap="square" rtlCol="0">
            <a:spAutoFit/>
          </a:bodyPr>
          <a:lstStyle/>
          <a:p>
            <a:r>
              <a:rPr lang="en-US" dirty="0">
                <a:effectLst/>
              </a:rPr>
              <a:t>Karcher, Sebastian, and Nicholas Weber. 2019. “Annotation for Transparent Inquiry: Transparent Data and Analysis for Qualitative Research.” </a:t>
            </a:r>
            <a:r>
              <a:rPr lang="en-US" i="1" dirty="0">
                <a:effectLst/>
              </a:rPr>
              <a:t>IASSIST Quarterly</a:t>
            </a:r>
            <a:r>
              <a:rPr lang="en-US" dirty="0">
                <a:effectLst/>
              </a:rPr>
              <a:t> 43 (2): 1–9. </a:t>
            </a:r>
            <a:r>
              <a:rPr lang="en-US" dirty="0">
                <a:effectLst/>
                <a:hlinkClick r:id="rId5"/>
              </a:rPr>
              <a:t>https://doi.org/10.29173/iq959</a:t>
            </a:r>
            <a:r>
              <a:rPr lang="en-US" dirty="0">
                <a:effectLst/>
              </a:rPr>
              <a:t>.</a:t>
            </a:r>
          </a:p>
          <a:p>
            <a:endParaRPr lang="en-US" dirty="0"/>
          </a:p>
        </p:txBody>
      </p:sp>
    </p:spTree>
    <p:extLst>
      <p:ext uri="{BB962C8B-B14F-4D97-AF65-F5344CB8AC3E}">
        <p14:creationId xmlns:p14="http://schemas.microsoft.com/office/powerpoint/2010/main" val="76963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Please stay in touch:</a:t>
            </a:r>
          </a:p>
          <a:p>
            <a:pPr marL="0" indent="0">
              <a:buNone/>
            </a:pPr>
            <a:r>
              <a:rPr lang="en-US" dirty="0">
                <a:hlinkClick r:id="rId3"/>
              </a:rPr>
              <a:t>https://qdr.syr.edu</a:t>
            </a:r>
            <a:endParaRPr lang="en-US" dirty="0"/>
          </a:p>
          <a:p>
            <a:pPr marL="0" indent="0">
              <a:buNone/>
            </a:pPr>
            <a:endParaRPr lang="en-US" dirty="0"/>
          </a:p>
          <a:p>
            <a:pPr marL="0" indent="0">
              <a:buNone/>
            </a:pPr>
            <a:r>
              <a:rPr lang="en-US" dirty="0"/>
              <a:t>		@</a:t>
            </a:r>
            <a:r>
              <a:rPr lang="en-US" dirty="0" err="1"/>
              <a:t>qdrepository</a:t>
            </a:r>
            <a:r>
              <a:rPr lang="en-US" dirty="0"/>
              <a:t> </a:t>
            </a:r>
          </a:p>
          <a:p>
            <a:pPr marL="0" indent="0">
              <a:buNone/>
            </a:pPr>
            <a:endParaRPr lang="en-US" dirty="0"/>
          </a:p>
          <a:p>
            <a:pPr marL="0" indent="0">
              <a:buNone/>
            </a:pPr>
            <a:r>
              <a:rPr lang="en-US" dirty="0"/>
              <a:t>Email: 	</a:t>
            </a:r>
            <a:r>
              <a:rPr lang="en-US" dirty="0">
                <a:hlinkClick r:id="rId4"/>
              </a:rPr>
              <a:t>skarcher@syr.edu</a:t>
            </a:r>
            <a:r>
              <a:rPr lang="en-US" dirty="0"/>
              <a:t> </a:t>
            </a:r>
          </a:p>
          <a:p>
            <a:pPr marL="0" indent="0">
              <a:buNone/>
            </a:pPr>
            <a:r>
              <a:rPr lang="en-US" dirty="0"/>
              <a:t>		</a:t>
            </a:r>
            <a:r>
              <a:rPr lang="en-US" dirty="0">
                <a:hlinkClick r:id="rId5"/>
              </a:rPr>
              <a:t>Dessi.Kirilova@syr.edu</a:t>
            </a:r>
            <a:r>
              <a:rPr lang="en-US" dirty="0"/>
              <a:t>	</a:t>
            </a:r>
          </a:p>
          <a:p>
            <a:pPr marL="0" indent="0">
              <a:buNone/>
            </a:pPr>
            <a:r>
              <a:rPr lang="en-US" dirty="0"/>
              <a:t>		</a:t>
            </a:r>
            <a:r>
              <a:rPr lang="en-US" dirty="0">
                <a:hlinkClick r:id="rId6"/>
              </a:rPr>
              <a:t>qdr@syr.edu</a:t>
            </a:r>
            <a:r>
              <a:rPr lang="en-US" dirty="0"/>
              <a:t> </a:t>
            </a:r>
          </a:p>
          <a:p>
            <a:pPr marL="0" indent="0">
              <a:buNone/>
            </a:pPr>
            <a:endParaRPr lang="en-US" dirty="0"/>
          </a:p>
          <a:p>
            <a:pPr marL="0" indent="0">
              <a:buNone/>
            </a:pPr>
            <a:r>
              <a:rPr lang="en-US" dirty="0"/>
              <a:t>Blog:		</a:t>
            </a:r>
            <a:r>
              <a:rPr lang="en-US" dirty="0">
                <a:hlinkClick r:id="rId7"/>
              </a:rPr>
              <a:t>https://qdr.syr.edu/qdr-blog</a:t>
            </a:r>
            <a:r>
              <a:rPr lang="en-US" dirty="0"/>
              <a:t> </a:t>
            </a:r>
          </a:p>
          <a:p>
            <a:pPr marL="0" indent="0">
              <a:buNone/>
            </a:pPr>
            <a:endParaRPr lang="en-US" dirty="0"/>
          </a:p>
        </p:txBody>
      </p:sp>
      <p:pic>
        <p:nvPicPr>
          <p:cNvPr id="8"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5655" y="2996952"/>
            <a:ext cx="971873" cy="59988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33DD0ECF-BD23-4CE4-AC53-DCA3C177EB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4272" y="2075681"/>
            <a:ext cx="3009900" cy="1857375"/>
          </a:xfrm>
          <a:prstGeom prst="rect">
            <a:avLst/>
          </a:prstGeom>
        </p:spPr>
      </p:pic>
    </p:spTree>
    <p:extLst>
      <p:ext uri="{BB962C8B-B14F-4D97-AF65-F5344CB8AC3E}">
        <p14:creationId xmlns:p14="http://schemas.microsoft.com/office/powerpoint/2010/main" val="14590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831-3B18-0E40-B4CE-986AFECC2760}"/>
              </a:ext>
            </a:extLst>
          </p:cNvPr>
          <p:cNvSpPr>
            <a:spLocks noGrp="1"/>
          </p:cNvSpPr>
          <p:nvPr>
            <p:ph type="title"/>
          </p:nvPr>
        </p:nvSpPr>
        <p:spPr/>
        <p:txBody>
          <a:bodyPr/>
          <a:lstStyle/>
          <a:p>
            <a:r>
              <a:rPr lang="en-US" dirty="0"/>
              <a:t>Funding Sources</a:t>
            </a:r>
          </a:p>
        </p:txBody>
      </p:sp>
      <p:sp>
        <p:nvSpPr>
          <p:cNvPr id="3" name="Content Placeholder 2">
            <a:extLst>
              <a:ext uri="{FF2B5EF4-FFF2-40B4-BE49-F238E27FC236}">
                <a16:creationId xmlns:a16="http://schemas.microsoft.com/office/drawing/2014/main" id="{54111246-CA5B-1042-A79D-281C955C19B9}"/>
              </a:ext>
            </a:extLst>
          </p:cNvPr>
          <p:cNvSpPr>
            <a:spLocks noGrp="1"/>
          </p:cNvSpPr>
          <p:nvPr>
            <p:ph idx="1"/>
          </p:nvPr>
        </p:nvSpPr>
        <p:spPr/>
        <p:txBody>
          <a:bodyPr/>
          <a:lstStyle/>
          <a:p>
            <a:r>
              <a:rPr lang="en-US" dirty="0"/>
              <a:t>Grants to QDR</a:t>
            </a:r>
          </a:p>
          <a:p>
            <a:pPr lvl="1"/>
            <a:r>
              <a:rPr lang="en-US" dirty="0"/>
              <a:t>NSF</a:t>
            </a:r>
          </a:p>
          <a:p>
            <a:pPr lvl="1"/>
            <a:r>
              <a:rPr lang="en-US" dirty="0"/>
              <a:t>Sloan</a:t>
            </a:r>
          </a:p>
          <a:p>
            <a:pPr lvl="1"/>
            <a:r>
              <a:rPr lang="en-US" dirty="0"/>
              <a:t>Mellon</a:t>
            </a:r>
          </a:p>
          <a:p>
            <a:r>
              <a:rPr lang="en-US" dirty="0"/>
              <a:t>Individual deposit fees</a:t>
            </a:r>
          </a:p>
          <a:p>
            <a:pPr lvl="1"/>
            <a:r>
              <a:rPr lang="en-US" dirty="0"/>
              <a:t>Especially from grant-funded research</a:t>
            </a:r>
          </a:p>
          <a:p>
            <a:r>
              <a:rPr lang="en-US" dirty="0"/>
              <a:t>Institutional Membership</a:t>
            </a:r>
          </a:p>
          <a:p>
            <a:pPr lvl="1"/>
            <a:r>
              <a:rPr lang="en-US" dirty="0"/>
              <a:t>Particularly for long-tail data </a:t>
            </a:r>
          </a:p>
          <a:p>
            <a:pPr lvl="1"/>
            <a:r>
              <a:rPr lang="en-US" dirty="0"/>
              <a:t>Great way to collaborate with libraries/research data services</a:t>
            </a:r>
          </a:p>
        </p:txBody>
      </p:sp>
    </p:spTree>
    <p:extLst>
      <p:ext uri="{BB962C8B-B14F-4D97-AF65-F5344CB8AC3E}">
        <p14:creationId xmlns:p14="http://schemas.microsoft.com/office/powerpoint/2010/main" val="150351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D42B-FD01-48C8-A296-F0023FD3C17D}"/>
              </a:ext>
            </a:extLst>
          </p:cNvPr>
          <p:cNvSpPr>
            <a:spLocks noGrp="1"/>
          </p:cNvSpPr>
          <p:nvPr>
            <p:ph type="title"/>
          </p:nvPr>
        </p:nvSpPr>
        <p:spPr/>
        <p:txBody>
          <a:bodyPr>
            <a:normAutofit fontScale="90000"/>
          </a:bodyPr>
          <a:lstStyle/>
          <a:p>
            <a:r>
              <a:rPr lang="en-US" dirty="0"/>
              <a:t>A Changing Landscape: </a:t>
            </a:r>
            <a:br>
              <a:rPr lang="en-US" dirty="0"/>
            </a:br>
            <a:r>
              <a:rPr lang="en-US" dirty="0"/>
              <a:t>Funder Expectations for Sharing Qualitative Data</a:t>
            </a:r>
          </a:p>
        </p:txBody>
      </p:sp>
      <p:sp>
        <p:nvSpPr>
          <p:cNvPr id="3" name="Content Placeholder 2">
            <a:extLst>
              <a:ext uri="{FF2B5EF4-FFF2-40B4-BE49-F238E27FC236}">
                <a16:creationId xmlns:a16="http://schemas.microsoft.com/office/drawing/2014/main" id="{DC9CD922-8F14-4A6B-B8D4-BFDC6C37BEB3}"/>
              </a:ext>
            </a:extLst>
          </p:cNvPr>
          <p:cNvSpPr>
            <a:spLocks noGrp="1"/>
          </p:cNvSpPr>
          <p:nvPr>
            <p:ph idx="1"/>
          </p:nvPr>
        </p:nvSpPr>
        <p:spPr/>
        <p:txBody>
          <a:bodyPr>
            <a:normAutofit fontScale="92500"/>
          </a:bodyPr>
          <a:lstStyle/>
          <a:p>
            <a:r>
              <a:rPr lang="en-US" dirty="0"/>
              <a:t>NSF: Data Management Plan (DMP) Requirement since 2011</a:t>
            </a:r>
          </a:p>
          <a:p>
            <a:pPr lvl="1"/>
            <a:r>
              <a:rPr lang="en-US" dirty="0"/>
              <a:t>DMP reviewed by grant panel </a:t>
            </a:r>
          </a:p>
          <a:p>
            <a:pPr lvl="1"/>
            <a:r>
              <a:rPr lang="en-US" dirty="0"/>
              <a:t>Anecdotally, program officers increasingly insistent to include data sharing details</a:t>
            </a:r>
          </a:p>
          <a:p>
            <a:pPr lvl="1"/>
            <a:r>
              <a:rPr lang="en-US" dirty="0"/>
              <a:t>Little accountability for DMP content </a:t>
            </a:r>
          </a:p>
          <a:p>
            <a:pPr lvl="1"/>
            <a:endParaRPr lang="en-US" dirty="0"/>
          </a:p>
          <a:p>
            <a:r>
              <a:rPr lang="en-US" dirty="0"/>
              <a:t>NIH: New DMSP Requirement Starting 2023</a:t>
            </a:r>
          </a:p>
          <a:p>
            <a:pPr lvl="1"/>
            <a:r>
              <a:rPr lang="en-US" dirty="0"/>
              <a:t>Costs reviewed with grant application; content reviewed by program officer</a:t>
            </a:r>
          </a:p>
          <a:p>
            <a:pPr lvl="1"/>
            <a:r>
              <a:rPr lang="en-US" dirty="0"/>
              <a:t>Stronger data sharing expectation</a:t>
            </a:r>
          </a:p>
          <a:p>
            <a:pPr lvl="1"/>
            <a:r>
              <a:rPr lang="en-US" dirty="0"/>
              <a:t>Updating of DMSP possible with interim and final grant reports</a:t>
            </a:r>
          </a:p>
          <a:p>
            <a:pPr lvl="1"/>
            <a:r>
              <a:rPr lang="en-US" dirty="0"/>
              <a:t>Implementation of DMSP – a consideration for future support applications</a:t>
            </a:r>
          </a:p>
          <a:p>
            <a:pPr lvl="1"/>
            <a:r>
              <a:rPr lang="en-US" dirty="0"/>
              <a:t>Reliance on existing (trusted) repositories</a:t>
            </a:r>
          </a:p>
        </p:txBody>
      </p:sp>
    </p:spTree>
    <p:extLst>
      <p:ext uri="{BB962C8B-B14F-4D97-AF65-F5344CB8AC3E}">
        <p14:creationId xmlns:p14="http://schemas.microsoft.com/office/powerpoint/2010/main" val="353749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477885" y="188640"/>
            <a:ext cx="11594779" cy="759707"/>
          </a:xfrm>
        </p:spPr>
        <p:txBody>
          <a:bodyPr>
            <a:noAutofit/>
          </a:bodyPr>
          <a:lstStyle/>
          <a:p>
            <a:r>
              <a:rPr lang="en-US" sz="4000" dirty="0"/>
              <a:t>Benefits of Sharing Data in a Repository</a:t>
            </a:r>
          </a:p>
        </p:txBody>
      </p:sp>
      <p:sp>
        <p:nvSpPr>
          <p:cNvPr id="111" name="Shape 111"/>
          <p:cNvSpPr txBox="1">
            <a:spLocks noGrp="1"/>
          </p:cNvSpPr>
          <p:nvPr>
            <p:ph idx="1"/>
          </p:nvPr>
        </p:nvSpPr>
        <p:spPr>
          <a:xfrm>
            <a:off x="479376" y="2132856"/>
            <a:ext cx="10874424" cy="4176464"/>
          </a:xfrm>
          <a:prstGeom prst="rect">
            <a:avLst/>
          </a:prstGeom>
          <a:noFill/>
          <a:ln>
            <a:noFill/>
          </a:ln>
        </p:spPr>
        <p:txBody>
          <a:bodyPr vert="horz" lIns="91425" tIns="45700" rIns="91425" bIns="45700" anchor="t" anchorCtr="0">
            <a:noAutofit/>
          </a:bodyPr>
          <a:lstStyle/>
          <a:p>
            <a:r>
              <a:rPr lang="en-US" sz="2400" dirty="0"/>
              <a:t>Stable links (Digital Object Identifiers – DOIs)</a:t>
            </a:r>
          </a:p>
          <a:p>
            <a:r>
              <a:rPr lang="en-US" sz="2400" dirty="0"/>
              <a:t>Long-term digital preservation</a:t>
            </a:r>
          </a:p>
          <a:p>
            <a:pPr lvl="0">
              <a:buFont typeface="Arial" panose="020B0604020202020204" pitchFamily="34" charset="0"/>
              <a:buChar char="•"/>
            </a:pPr>
            <a:r>
              <a:rPr lang="en-US" sz="2400" dirty="0"/>
              <a:t>Institutional requirements</a:t>
            </a:r>
          </a:p>
          <a:p>
            <a:pPr>
              <a:buFont typeface="Arial" panose="020B0604020202020204" pitchFamily="34" charset="0"/>
              <a:buChar char="•"/>
            </a:pPr>
            <a:r>
              <a:rPr lang="en-US" sz="2400" dirty="0"/>
              <a:t>Can help you with sharing data </a:t>
            </a:r>
            <a:r>
              <a:rPr lang="en-US" sz="2400" i="1" dirty="0"/>
              <a:t>well </a:t>
            </a:r>
            <a:r>
              <a:rPr lang="en-US" sz="2400" dirty="0"/>
              <a:t>(curation and preservation)</a:t>
            </a:r>
          </a:p>
          <a:p>
            <a:pPr lvl="0">
              <a:buFont typeface="Arial" panose="020B0604020202020204" pitchFamily="34" charset="0"/>
              <a:buChar char="•"/>
            </a:pPr>
            <a:r>
              <a:rPr lang="en-US" sz="2400" dirty="0"/>
              <a:t>Makes data more visible/easier for others to discover, access, cite </a:t>
            </a:r>
          </a:p>
          <a:p>
            <a:pPr lvl="0">
              <a:buFont typeface="Arial" panose="020B0604020202020204" pitchFamily="34" charset="0"/>
              <a:buChar char="•"/>
            </a:pPr>
            <a:r>
              <a:rPr lang="en-US" sz="2400" dirty="0"/>
              <a:t>Interoperability across disciplines</a:t>
            </a:r>
          </a:p>
          <a:p>
            <a:pPr lvl="0">
              <a:buFont typeface="Arial" panose="020B0604020202020204" pitchFamily="34" charset="0"/>
              <a:buChar char="•"/>
            </a:pPr>
            <a:r>
              <a:rPr lang="en-US" sz="2400" dirty="0"/>
              <a:t>Access controls</a:t>
            </a:r>
          </a:p>
          <a:p>
            <a:pPr marL="0" lvl="0" indent="0">
              <a:buNone/>
            </a:pPr>
            <a:endParaRPr lang="en-US" sz="2400" dirty="0"/>
          </a:p>
          <a:p>
            <a:pPr marL="0" lvl="0" indent="0">
              <a:buNone/>
            </a:pPr>
            <a:r>
              <a:rPr lang="en-US" sz="3600" b="1" dirty="0">
                <a:sym typeface="Wingdings" panose="05000000000000000000" pitchFamily="2" charset="2"/>
              </a:rPr>
              <a:t> </a:t>
            </a:r>
            <a:r>
              <a:rPr lang="en-US" sz="3600" b="1" dirty="0"/>
              <a:t>FAIR Data</a:t>
            </a:r>
            <a:endParaRPr lang="en-US" sz="2400" b="1" dirty="0"/>
          </a:p>
          <a:p>
            <a:pPr marL="0" lvl="0" indent="0">
              <a:buNone/>
            </a:pPr>
            <a:endParaRPr lang="en-US" sz="2400" dirty="0"/>
          </a:p>
        </p:txBody>
      </p:sp>
    </p:spTree>
    <p:extLst>
      <p:ext uri="{BB962C8B-B14F-4D97-AF65-F5344CB8AC3E}">
        <p14:creationId xmlns:p14="http://schemas.microsoft.com/office/powerpoint/2010/main" val="28403542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58EA9-2516-4EA2-A0C9-2C2CBC915152}"/>
              </a:ext>
            </a:extLst>
          </p:cNvPr>
          <p:cNvSpPr>
            <a:spLocks noGrp="1"/>
          </p:cNvSpPr>
          <p:nvPr>
            <p:ph type="title"/>
          </p:nvPr>
        </p:nvSpPr>
        <p:spPr/>
        <p:txBody>
          <a:bodyPr/>
          <a:lstStyle/>
          <a:p>
            <a:r>
              <a:rPr lang="en-US" dirty="0"/>
              <a:t>Shared Qualitative Data: </a:t>
            </a:r>
            <a:br>
              <a:rPr lang="en-US" dirty="0"/>
            </a:br>
            <a:r>
              <a:rPr lang="en-US" sz="4500" dirty="0"/>
              <a:t>Some Social Science Examples</a:t>
            </a:r>
          </a:p>
        </p:txBody>
      </p:sp>
    </p:spTree>
    <p:extLst>
      <p:ext uri="{BB962C8B-B14F-4D97-AF65-F5344CB8AC3E}">
        <p14:creationId xmlns:p14="http://schemas.microsoft.com/office/powerpoint/2010/main" val="310535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40EC4-4396-42D3-98A6-8964BEC122E3}"/>
              </a:ext>
            </a:extLst>
          </p:cNvPr>
          <p:cNvSpPr>
            <a:spLocks noGrp="1"/>
          </p:cNvSpPr>
          <p:nvPr>
            <p:ph type="title"/>
          </p:nvPr>
        </p:nvSpPr>
        <p:spPr/>
        <p:txBody>
          <a:bodyPr>
            <a:normAutofit/>
          </a:bodyPr>
          <a:lstStyle/>
          <a:p>
            <a:r>
              <a:rPr lang="en-US" dirty="0"/>
              <a:t>Sociology Dissertation Materials</a:t>
            </a:r>
            <a:endParaRPr lang="en-US" dirty="0">
              <a:solidFill>
                <a:srgbClr val="FF0000"/>
              </a:solidFill>
            </a:endParaRPr>
          </a:p>
        </p:txBody>
      </p:sp>
      <p:pic>
        <p:nvPicPr>
          <p:cNvPr id="7" name="Content Placeholder 6">
            <a:extLst>
              <a:ext uri="{FF2B5EF4-FFF2-40B4-BE49-F238E27FC236}">
                <a16:creationId xmlns:a16="http://schemas.microsoft.com/office/drawing/2014/main" id="{0DAADF34-987A-4160-93BC-A9D4ED60136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60533" y="2060848"/>
            <a:ext cx="5102723" cy="3816424"/>
          </a:xfrm>
        </p:spPr>
      </p:pic>
      <p:pic>
        <p:nvPicPr>
          <p:cNvPr id="9" name="Picture 8">
            <a:extLst>
              <a:ext uri="{FF2B5EF4-FFF2-40B4-BE49-F238E27FC236}">
                <a16:creationId xmlns:a16="http://schemas.microsoft.com/office/drawing/2014/main" id="{BE685DC0-5784-46CC-9CC8-D82523B9CF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63951" y="3389512"/>
            <a:ext cx="6376979" cy="3068060"/>
          </a:xfrm>
          <a:prstGeom prst="rect">
            <a:avLst/>
          </a:prstGeom>
        </p:spPr>
      </p:pic>
      <p:sp>
        <p:nvSpPr>
          <p:cNvPr id="11" name="TextBox 10">
            <a:extLst>
              <a:ext uri="{FF2B5EF4-FFF2-40B4-BE49-F238E27FC236}">
                <a16:creationId xmlns:a16="http://schemas.microsoft.com/office/drawing/2014/main" id="{07F590B1-A6EB-4524-9803-51B8DB10EA66}"/>
              </a:ext>
            </a:extLst>
          </p:cNvPr>
          <p:cNvSpPr txBox="1"/>
          <p:nvPr/>
        </p:nvSpPr>
        <p:spPr>
          <a:xfrm>
            <a:off x="5609800" y="1759749"/>
            <a:ext cx="6102824" cy="1138773"/>
          </a:xfrm>
          <a:prstGeom prst="rect">
            <a:avLst/>
          </a:prstGeom>
          <a:noFill/>
        </p:spPr>
        <p:txBody>
          <a:bodyPr wrap="square">
            <a:spAutoFit/>
          </a:bodyPr>
          <a:lstStyle/>
          <a:p>
            <a:r>
              <a:rPr lang="en-US" sz="1700" dirty="0"/>
              <a:t>Galli, Chiara. 2022. "The Effects of the Law on the Lives of Central American Unaccompanied Minors in the US". Qualitative Data Repository. </a:t>
            </a:r>
            <a:r>
              <a:rPr lang="en-US" sz="1700" dirty="0">
                <a:hlinkClick r:id="rId5"/>
              </a:rPr>
              <a:t>https://doi.org/10.5064/F6CBM0MJ</a:t>
            </a:r>
            <a:r>
              <a:rPr lang="en-US" sz="1700" dirty="0"/>
              <a:t>. QDR Main Collection. V1</a:t>
            </a:r>
          </a:p>
        </p:txBody>
      </p:sp>
    </p:spTree>
    <p:extLst>
      <p:ext uri="{BB962C8B-B14F-4D97-AF65-F5344CB8AC3E}">
        <p14:creationId xmlns:p14="http://schemas.microsoft.com/office/powerpoint/2010/main" val="244993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Mixed Method Data: Archival and Surveys</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7464152" y="1765503"/>
            <a:ext cx="4727848" cy="1087433"/>
          </a:xfrm>
        </p:spPr>
        <p:txBody>
          <a:bodyPr>
            <a:noAutofit/>
          </a:bodyPr>
          <a:lstStyle/>
          <a:p>
            <a:pPr marL="0" indent="0">
              <a:buNone/>
            </a:pPr>
            <a:r>
              <a:rPr lang="en-US" sz="1700" dirty="0" err="1"/>
              <a:t>Hitt</a:t>
            </a:r>
            <a:r>
              <a:rPr lang="en-US" sz="1700" dirty="0"/>
              <a:t>, Matthew. 2019. "Replication Data for: Inconsistency and Indecision in the United States Supreme Court". Qualitative Data Repository. </a:t>
            </a:r>
            <a:r>
              <a:rPr lang="en-US" sz="1700" dirty="0">
                <a:hlinkClick r:id="rId3"/>
              </a:rPr>
              <a:t>https://doi.org/10.5064/F6W7QRSX</a:t>
            </a:r>
            <a:endParaRPr lang="en-US" sz="1700" dirty="0"/>
          </a:p>
        </p:txBody>
      </p:sp>
      <p:pic>
        <p:nvPicPr>
          <p:cNvPr id="4" name="Picture 3" descr="Screenshot of folder structure"/>
          <p:cNvPicPr>
            <a:picLocks noChangeAspect="1"/>
          </p:cNvPicPr>
          <p:nvPr/>
        </p:nvPicPr>
        <p:blipFill>
          <a:blip r:embed="rId4"/>
          <a:stretch>
            <a:fillRect/>
          </a:stretch>
        </p:blipFill>
        <p:spPr>
          <a:xfrm>
            <a:off x="28253" y="1101024"/>
            <a:ext cx="2729130" cy="5622832"/>
          </a:xfrm>
          <a:prstGeom prst="rect">
            <a:avLst/>
          </a:prstGeom>
        </p:spPr>
      </p:pic>
      <p:pic>
        <p:nvPicPr>
          <p:cNvPr id="5" name="Picture 4" descr="Screenshots of Supreme Court documents, correspondence between justices.">
            <a:extLs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11624" y="1122942"/>
            <a:ext cx="4727848" cy="3242162"/>
          </a:xfrm>
          <a:prstGeom prst="rect">
            <a:avLst/>
          </a:prstGeom>
        </p:spPr>
      </p:pic>
      <p:pic>
        <p:nvPicPr>
          <p:cNvPr id="6" name="Picture 5" descr="Screenshots of Supreme Court documents, correspondence between justices.">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199456" y="4379101"/>
            <a:ext cx="5581650" cy="2362200"/>
          </a:xfrm>
          <a:prstGeom prst="rect">
            <a:avLst/>
          </a:prstGeom>
        </p:spPr>
      </p:pic>
      <p:pic>
        <p:nvPicPr>
          <p:cNvPr id="8" name="Picture 7" descr="Screenshot of spreadsheet">
            <a:extLst>
              <a:ext uri="{FF2B5EF4-FFF2-40B4-BE49-F238E27FC236}">
                <a16:creationId xmlns:a16="http://schemas.microsoft.com/office/drawing/2014/main" id="{9F35909B-F978-43BD-8805-5036CB5F656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324701" y="3290810"/>
            <a:ext cx="6839046" cy="2176581"/>
          </a:xfrm>
          <a:prstGeom prst="rect">
            <a:avLst/>
          </a:prstGeom>
        </p:spPr>
      </p:pic>
    </p:spTree>
    <p:extLst>
      <p:ext uri="{BB962C8B-B14F-4D97-AF65-F5344CB8AC3E}">
        <p14:creationId xmlns:p14="http://schemas.microsoft.com/office/powerpoint/2010/main" val="276796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40EC4-4396-42D3-98A6-8964BEC122E3}"/>
              </a:ext>
            </a:extLst>
          </p:cNvPr>
          <p:cNvSpPr>
            <a:spLocks noGrp="1"/>
          </p:cNvSpPr>
          <p:nvPr>
            <p:ph type="title"/>
          </p:nvPr>
        </p:nvSpPr>
        <p:spPr/>
        <p:txBody>
          <a:bodyPr>
            <a:normAutofit fontScale="90000"/>
          </a:bodyPr>
          <a:lstStyle/>
          <a:p>
            <a:r>
              <a:rPr lang="en-US" dirty="0"/>
              <a:t>Context for Ethnographic Research</a:t>
            </a:r>
            <a:br>
              <a:rPr lang="en-US" dirty="0"/>
            </a:br>
            <a:r>
              <a:rPr lang="en-US" dirty="0"/>
              <a:t>Videos and Online Sources</a:t>
            </a:r>
          </a:p>
        </p:txBody>
      </p:sp>
      <p:pic>
        <p:nvPicPr>
          <p:cNvPr id="7" name="Content Placeholder 6" descr="Screenshot of video with Arabic titles">
            <a:extLst>
              <a:ext uri="{FF2B5EF4-FFF2-40B4-BE49-F238E27FC236}">
                <a16:creationId xmlns:a16="http://schemas.microsoft.com/office/drawing/2014/main" id="{0DAADF34-987A-4160-93BC-A9D4ED601360}"/>
              </a:ext>
            </a:extLst>
          </p:cNvPr>
          <p:cNvPicPr>
            <a:picLocks noGrp="1" noChangeAspect="1"/>
          </p:cNvPicPr>
          <p:nvPr>
            <p:ph idx="1"/>
          </p:nvPr>
        </p:nvPicPr>
        <p:blipFill>
          <a:blip r:embed="rId2"/>
          <a:stretch>
            <a:fillRect/>
          </a:stretch>
        </p:blipFill>
        <p:spPr>
          <a:xfrm>
            <a:off x="335360" y="1700808"/>
            <a:ext cx="5162997" cy="2895851"/>
          </a:xfrm>
        </p:spPr>
      </p:pic>
      <p:pic>
        <p:nvPicPr>
          <p:cNvPr id="9" name="Picture 8" descr="Screenshot of table with URLs and archived URLs">
            <a:extLst>
              <a:ext uri="{FF2B5EF4-FFF2-40B4-BE49-F238E27FC236}">
                <a16:creationId xmlns:a16="http://schemas.microsoft.com/office/drawing/2014/main" id="{BE685DC0-5784-46CC-9CC8-D82523B9CF23}"/>
              </a:ext>
            </a:extLst>
          </p:cNvPr>
          <p:cNvPicPr>
            <a:picLocks noChangeAspect="1"/>
          </p:cNvPicPr>
          <p:nvPr/>
        </p:nvPicPr>
        <p:blipFill>
          <a:blip r:embed="rId3"/>
          <a:stretch>
            <a:fillRect/>
          </a:stretch>
        </p:blipFill>
        <p:spPr>
          <a:xfrm>
            <a:off x="5663952" y="3573016"/>
            <a:ext cx="5689848" cy="3031640"/>
          </a:xfrm>
          <a:prstGeom prst="rect">
            <a:avLst/>
          </a:prstGeom>
        </p:spPr>
      </p:pic>
      <p:sp>
        <p:nvSpPr>
          <p:cNvPr id="11" name="TextBox 10">
            <a:extLst>
              <a:ext uri="{FF2B5EF4-FFF2-40B4-BE49-F238E27FC236}">
                <a16:creationId xmlns:a16="http://schemas.microsoft.com/office/drawing/2014/main" id="{07F590B1-A6EB-4524-9803-51B8DB10EA66}"/>
              </a:ext>
            </a:extLst>
          </p:cNvPr>
          <p:cNvSpPr txBox="1"/>
          <p:nvPr/>
        </p:nvSpPr>
        <p:spPr>
          <a:xfrm>
            <a:off x="5609800" y="1759749"/>
            <a:ext cx="6102824" cy="877163"/>
          </a:xfrm>
          <a:prstGeom prst="rect">
            <a:avLst/>
          </a:prstGeom>
          <a:noFill/>
        </p:spPr>
        <p:txBody>
          <a:bodyPr wrap="square">
            <a:spAutoFit/>
          </a:bodyPr>
          <a:lstStyle/>
          <a:p>
            <a:r>
              <a:rPr lang="en-US" sz="1700" dirty="0" err="1"/>
              <a:t>Wedeen</a:t>
            </a:r>
            <a:r>
              <a:rPr lang="en-US" sz="1700" dirty="0"/>
              <a:t>, Lisa. 2019. "Data for: Authoritarian apprehensions: Ideology, judgment, and mourning in Syria". Qualitative Data Repository. </a:t>
            </a:r>
            <a:r>
              <a:rPr lang="en-US" sz="1700" dirty="0">
                <a:hlinkClick r:id="rId4"/>
              </a:rPr>
              <a:t>https://doi.org/10.5064/F63776W4</a:t>
            </a:r>
            <a:endParaRPr lang="en-US" sz="1700" dirty="0"/>
          </a:p>
        </p:txBody>
      </p:sp>
    </p:spTree>
    <p:extLst>
      <p:ext uri="{BB962C8B-B14F-4D97-AF65-F5344CB8AC3E}">
        <p14:creationId xmlns:p14="http://schemas.microsoft.com/office/powerpoint/2010/main" val="4228756902"/>
      </p:ext>
    </p:extLst>
  </p:cSld>
  <p:clrMapOvr>
    <a:masterClrMapping/>
  </p:clrMapOvr>
</p:sld>
</file>

<file path=ppt/theme/theme1.xml><?xml version="1.0" encoding="utf-8"?>
<a:theme xmlns:a="http://schemas.openxmlformats.org/drawingml/2006/main" name="QDR Text Heavy 2017">
  <a:themeElements>
    <a:clrScheme name="Custom 2">
      <a:dk1>
        <a:srgbClr val="333333"/>
      </a:dk1>
      <a:lt1>
        <a:sysClr val="window" lastClr="FFFFFF"/>
      </a:lt1>
      <a:dk2>
        <a:srgbClr val="767676"/>
      </a:dk2>
      <a:lt2>
        <a:srgbClr val="F6F6F8"/>
      </a:lt2>
      <a:accent1>
        <a:srgbClr val="4B74FF"/>
      </a:accent1>
      <a:accent2>
        <a:srgbClr val="EB853F"/>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ntonia H2 Medium"/>
        <a:ea typeface=""/>
        <a:cs typeface=""/>
      </a:majorFont>
      <a:minorFont>
        <a:latin typeface="Antonia H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DR-Antonia-2020.potx" id="{29433024-0B96-4C5B-B2A9-FA365CD49521}" vid="{9507C518-299D-4615-9D3C-6FE977632C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QDR-Antonia-2020</Template>
  <TotalTime>13700</TotalTime>
  <Words>1916</Words>
  <Application>Microsoft Office PowerPoint</Application>
  <PresentationFormat>Widescreen</PresentationFormat>
  <Paragraphs>167</Paragraphs>
  <Slides>24</Slides>
  <Notes>18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Antonia H2 Medium</vt:lpstr>
      <vt:lpstr>Garamond</vt:lpstr>
      <vt:lpstr>Antonia H2</vt:lpstr>
      <vt:lpstr>Arial</vt:lpstr>
      <vt:lpstr>Century Schoolbook</vt:lpstr>
      <vt:lpstr>Times New Roman</vt:lpstr>
      <vt:lpstr>Arial</vt:lpstr>
      <vt:lpstr>Calibri</vt:lpstr>
      <vt:lpstr>QDR Text Heavy 2017</vt:lpstr>
      <vt:lpstr>QDR’s Services for Researchers, Students and Librarians in Social Science</vt:lpstr>
      <vt:lpstr>What Is QDR?</vt:lpstr>
      <vt:lpstr>Funding Sources</vt:lpstr>
      <vt:lpstr>A Changing Landscape:  Funder Expectations for Sharing Qualitative Data</vt:lpstr>
      <vt:lpstr>Benefits of Sharing Data in a Repository</vt:lpstr>
      <vt:lpstr>Shared Qualitative Data:  Some Social Science Examples</vt:lpstr>
      <vt:lpstr>Sociology Dissertation Materials</vt:lpstr>
      <vt:lpstr>Mixed Method Data: Archival and Surveys</vt:lpstr>
      <vt:lpstr>Context for Ethnographic Research Videos and Online Sources</vt:lpstr>
      <vt:lpstr>De-identified, Restricted Interviews &amp; Documentation</vt:lpstr>
      <vt:lpstr>Special Collections</vt:lpstr>
      <vt:lpstr>Deposit Process</vt:lpstr>
      <vt:lpstr>How QDR Helps Researchers</vt:lpstr>
      <vt:lpstr>Depositing Data in QDR</vt:lpstr>
      <vt:lpstr>QDR’s Take on Responsible Sharing of Human Participant Data</vt:lpstr>
      <vt:lpstr>Data Sharing in Informed Consent: Example</vt:lpstr>
      <vt:lpstr>De-identifying Qualitative Data</vt:lpstr>
      <vt:lpstr>Controlling Access</vt:lpstr>
      <vt:lpstr>Data Re-use for All</vt:lpstr>
      <vt:lpstr>Re-use in practice: Graduate Thesis</vt:lpstr>
      <vt:lpstr>Re-use in practice: Developing &amp; contrasting methodologies</vt:lpstr>
      <vt:lpstr>Re-use in Practice: Teaching</vt:lpstr>
      <vt:lpstr>Other QDR Work for Research Transparency:  ATI / Anno-REP Example</vt:lpstr>
      <vt:lpstr>Questions? Comments?</vt:lpstr>
    </vt:vector>
  </TitlesOfParts>
  <Manager/>
  <Company>QDR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 DM Workshop Presentation</dc:title>
  <dc:subject/>
  <dc:creator>Dessi Kirilova</dc:creator>
  <cp:keywords/>
  <dc:description/>
  <cp:lastModifiedBy>Sebastian Karcher</cp:lastModifiedBy>
  <cp:revision>461</cp:revision>
  <cp:lastPrinted>2015-06-15T17:31:51Z</cp:lastPrinted>
  <dcterms:created xsi:type="dcterms:W3CDTF">2014-07-22T09:14:33Z</dcterms:created>
  <dcterms:modified xsi:type="dcterms:W3CDTF">2022-06-08T15:21:46Z</dcterms:modified>
  <cp:category/>
</cp:coreProperties>
</file>