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8">
          <p15:clr>
            <a:srgbClr val="A4A3A4"/>
          </p15:clr>
        </p15:guide>
        <p15:guide id="2" pos="5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8" orient="horz"/>
        <p:guide pos="55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1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1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7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7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/>
          <p:nvPr>
            <p:ph idx="1" type="body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9:notes"/>
          <p:cNvSpPr/>
          <p:nvPr>
            <p:ph idx="2" type="sldImg"/>
          </p:nvPr>
        </p:nvSpPr>
        <p:spPr>
          <a:xfrm>
            <a:off x="2514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4500"/>
              <a:buFont typeface="Calibri"/>
              <a:buNone/>
              <a:defRPr b="1" i="0" sz="45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1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2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>
            <p:ph idx="2" type="pic"/>
          </p:nvPr>
        </p:nvSpPr>
        <p:spPr>
          <a:xfrm>
            <a:off x="882650" y="716162"/>
            <a:ext cx="2040854" cy="1928816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5400000">
            <a:off x="-524273" y="1238054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750931" y="713780"/>
            <a:ext cx="161925" cy="19288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3" type="body"/>
          </p:nvPr>
        </p:nvSpPr>
        <p:spPr>
          <a:xfrm>
            <a:off x="3600137" y="713782"/>
            <a:ext cx="4410075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4" type="body"/>
          </p:nvPr>
        </p:nvSpPr>
        <p:spPr>
          <a:xfrm>
            <a:off x="3600451" y="1443039"/>
            <a:ext cx="4409762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7" name="Google Shape;27;p3"/>
          <p:cNvCxnSpPr/>
          <p:nvPr/>
        </p:nvCxnSpPr>
        <p:spPr>
          <a:xfrm>
            <a:off x="3600137" y="2170090"/>
            <a:ext cx="554386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o footer">
  <p:cSld name="Title no foot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0" y="4572000"/>
            <a:ext cx="9143999" cy="5714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OCLC_H_PMS.eps" id="34" name="Google Shape;3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36924" y="4760706"/>
            <a:ext cx="723437" cy="240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>
            <p:ph idx="2" type="pic"/>
          </p:nvPr>
        </p:nvSpPr>
        <p:spPr>
          <a:xfrm>
            <a:off x="882650" y="304044"/>
            <a:ext cx="2040854" cy="1928816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5"/>
          <p:cNvSpPr/>
          <p:nvPr/>
        </p:nvSpPr>
        <p:spPr>
          <a:xfrm rot="5400000">
            <a:off x="-524273" y="825936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744872" y="301660"/>
            <a:ext cx="161925" cy="19288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3600137" y="301664"/>
            <a:ext cx="5543863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4" type="body"/>
          </p:nvPr>
        </p:nvSpPr>
        <p:spPr>
          <a:xfrm>
            <a:off x="3600451" y="1030921"/>
            <a:ext cx="5543470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1" name="Google Shape;41;p5"/>
          <p:cNvCxnSpPr/>
          <p:nvPr/>
        </p:nvCxnSpPr>
        <p:spPr>
          <a:xfrm>
            <a:off x="3600137" y="1757972"/>
            <a:ext cx="554386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" name="Google Shape;42;p5"/>
          <p:cNvSpPr/>
          <p:nvPr>
            <p:ph idx="5" type="pic"/>
          </p:nvPr>
        </p:nvSpPr>
        <p:spPr>
          <a:xfrm>
            <a:off x="882964" y="2487465"/>
            <a:ext cx="2040854" cy="1928816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5"/>
          <p:cNvSpPr/>
          <p:nvPr/>
        </p:nvSpPr>
        <p:spPr>
          <a:xfrm rot="5400000">
            <a:off x="-523959" y="3009357"/>
            <a:ext cx="1931195" cy="882650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5"/>
          <p:cNvSpPr txBox="1"/>
          <p:nvPr>
            <p:ph idx="6" type="body"/>
          </p:nvPr>
        </p:nvSpPr>
        <p:spPr>
          <a:xfrm>
            <a:off x="744872" y="2482698"/>
            <a:ext cx="161925" cy="19288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7" type="body"/>
          </p:nvPr>
        </p:nvSpPr>
        <p:spPr>
          <a:xfrm>
            <a:off x="3600451" y="2485085"/>
            <a:ext cx="5543863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8" type="body"/>
          </p:nvPr>
        </p:nvSpPr>
        <p:spPr>
          <a:xfrm>
            <a:off x="3600765" y="3214342"/>
            <a:ext cx="5543470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47" name="Google Shape;47;p5"/>
          <p:cNvCxnSpPr/>
          <p:nvPr/>
        </p:nvCxnSpPr>
        <p:spPr>
          <a:xfrm>
            <a:off x="3600451" y="3941393"/>
            <a:ext cx="5543863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" name="Google Shape;48;p5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Q OCLC layout">
  <p:cSld name="MQ OCLC layou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6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6"/>
          <p:cNvSpPr/>
          <p:nvPr/>
        </p:nvSpPr>
        <p:spPr>
          <a:xfrm rot="5400000">
            <a:off x="-390355" y="1924829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/>
          <p:nvPr>
            <p:ph idx="2" type="pic"/>
          </p:nvPr>
        </p:nvSpPr>
        <p:spPr>
          <a:xfrm>
            <a:off x="407846" y="1309069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465729" y="1479176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3" type="body"/>
          </p:nvPr>
        </p:nvSpPr>
        <p:spPr>
          <a:xfrm>
            <a:off x="1465729" y="1842342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6"/>
          <p:cNvSpPr/>
          <p:nvPr/>
        </p:nvSpPr>
        <p:spPr>
          <a:xfrm rot="5400000">
            <a:off x="-390355" y="3478427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/>
          <p:nvPr>
            <p:ph idx="4" type="pic"/>
          </p:nvPr>
        </p:nvSpPr>
        <p:spPr>
          <a:xfrm>
            <a:off x="407846" y="2862667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1465729" y="3032774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6" type="body"/>
          </p:nvPr>
        </p:nvSpPr>
        <p:spPr>
          <a:xfrm>
            <a:off x="1465729" y="3395940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6"/>
          <p:cNvSpPr/>
          <p:nvPr/>
        </p:nvSpPr>
        <p:spPr>
          <a:xfrm rot="5400000">
            <a:off x="2611706" y="1921342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>
            <p:ph idx="7" type="pic"/>
          </p:nvPr>
        </p:nvSpPr>
        <p:spPr>
          <a:xfrm>
            <a:off x="3409907" y="1305582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6"/>
          <p:cNvSpPr txBox="1"/>
          <p:nvPr>
            <p:ph idx="8" type="body"/>
          </p:nvPr>
        </p:nvSpPr>
        <p:spPr>
          <a:xfrm>
            <a:off x="4467790" y="1475689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6"/>
          <p:cNvSpPr txBox="1"/>
          <p:nvPr>
            <p:ph idx="9" type="body"/>
          </p:nvPr>
        </p:nvSpPr>
        <p:spPr>
          <a:xfrm>
            <a:off x="4467790" y="1838855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6"/>
          <p:cNvSpPr/>
          <p:nvPr/>
        </p:nvSpPr>
        <p:spPr>
          <a:xfrm rot="5400000">
            <a:off x="2611706" y="3474940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>
            <p:ph idx="13" type="pic"/>
          </p:nvPr>
        </p:nvSpPr>
        <p:spPr>
          <a:xfrm>
            <a:off x="3409907" y="2859180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6"/>
          <p:cNvSpPr txBox="1"/>
          <p:nvPr>
            <p:ph idx="14" type="body"/>
          </p:nvPr>
        </p:nvSpPr>
        <p:spPr>
          <a:xfrm>
            <a:off x="4467790" y="3029287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6"/>
          <p:cNvSpPr txBox="1"/>
          <p:nvPr>
            <p:ph idx="15" type="body"/>
          </p:nvPr>
        </p:nvSpPr>
        <p:spPr>
          <a:xfrm>
            <a:off x="4467790" y="3392453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6"/>
          <p:cNvSpPr/>
          <p:nvPr/>
        </p:nvSpPr>
        <p:spPr>
          <a:xfrm rot="5400000">
            <a:off x="5526179" y="1921342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6"/>
          <p:cNvSpPr/>
          <p:nvPr>
            <p:ph idx="16" type="pic"/>
          </p:nvPr>
        </p:nvSpPr>
        <p:spPr>
          <a:xfrm>
            <a:off x="6324380" y="1305582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6"/>
          <p:cNvSpPr txBox="1"/>
          <p:nvPr>
            <p:ph idx="17" type="body"/>
          </p:nvPr>
        </p:nvSpPr>
        <p:spPr>
          <a:xfrm>
            <a:off x="7382263" y="1475689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6"/>
          <p:cNvSpPr txBox="1"/>
          <p:nvPr>
            <p:ph idx="18" type="body"/>
          </p:nvPr>
        </p:nvSpPr>
        <p:spPr>
          <a:xfrm>
            <a:off x="7382263" y="1838855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6"/>
          <p:cNvSpPr/>
          <p:nvPr/>
        </p:nvSpPr>
        <p:spPr>
          <a:xfrm rot="5400000">
            <a:off x="5526179" y="3474940"/>
            <a:ext cx="1413961" cy="182441"/>
          </a:xfrm>
          <a:prstGeom prst="rect">
            <a:avLst/>
          </a:prstGeom>
          <a:solidFill>
            <a:srgbClr val="23619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D52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6"/>
          <p:cNvSpPr/>
          <p:nvPr>
            <p:ph idx="19" type="pic"/>
          </p:nvPr>
        </p:nvSpPr>
        <p:spPr>
          <a:xfrm>
            <a:off x="6324380" y="2859180"/>
            <a:ext cx="1057883" cy="1413961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6"/>
          <p:cNvSpPr txBox="1"/>
          <p:nvPr>
            <p:ph idx="20" type="body"/>
          </p:nvPr>
        </p:nvSpPr>
        <p:spPr>
          <a:xfrm>
            <a:off x="7382263" y="3029287"/>
            <a:ext cx="1761737" cy="34299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6"/>
          <p:cNvSpPr txBox="1"/>
          <p:nvPr>
            <p:ph idx="21" type="body"/>
          </p:nvPr>
        </p:nvSpPr>
        <p:spPr>
          <a:xfrm>
            <a:off x="7382263" y="3392453"/>
            <a:ext cx="1761737" cy="431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7"/>
          <p:cNvSpPr txBox="1"/>
          <p:nvPr>
            <p:ph idx="1" type="body"/>
          </p:nvPr>
        </p:nvSpPr>
        <p:spPr>
          <a:xfrm>
            <a:off x="225406" y="1198798"/>
            <a:ext cx="8689994" cy="3426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4500"/>
              <a:buFont typeface="Calibri"/>
              <a:buNone/>
              <a:defRPr b="1" i="0" sz="45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8"/>
          <p:cNvSpPr txBox="1"/>
          <p:nvPr>
            <p:ph idx="1" type="body"/>
          </p:nvPr>
        </p:nvSpPr>
        <p:spPr>
          <a:xfrm>
            <a:off x="623888" y="3435374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idx="1" type="body"/>
          </p:nvPr>
        </p:nvSpPr>
        <p:spPr>
          <a:xfrm>
            <a:off x="222210" y="1198798"/>
            <a:ext cx="4349790" cy="3426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9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9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9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565610" y="1197862"/>
            <a:ext cx="4349790" cy="34269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idx="1" type="body"/>
          </p:nvPr>
        </p:nvSpPr>
        <p:spPr>
          <a:xfrm>
            <a:off x="225404" y="1199577"/>
            <a:ext cx="4346595" cy="61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0"/>
          <p:cNvSpPr txBox="1"/>
          <p:nvPr>
            <p:ph idx="2" type="body"/>
          </p:nvPr>
        </p:nvSpPr>
        <p:spPr>
          <a:xfrm>
            <a:off x="228535" y="1830959"/>
            <a:ext cx="4343464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10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0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0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  <a:defRPr b="1" i="0" sz="3300" u="none" cap="none" strike="noStrike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0"/>
          <p:cNvSpPr txBox="1"/>
          <p:nvPr>
            <p:ph idx="3" type="body"/>
          </p:nvPr>
        </p:nvSpPr>
        <p:spPr>
          <a:xfrm>
            <a:off x="4582316" y="1193631"/>
            <a:ext cx="4329953" cy="6179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b="1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0"/>
          <p:cNvSpPr txBox="1"/>
          <p:nvPr>
            <p:ph idx="4" type="body"/>
          </p:nvPr>
        </p:nvSpPr>
        <p:spPr>
          <a:xfrm>
            <a:off x="4585447" y="1831737"/>
            <a:ext cx="4329953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0" y="4709815"/>
            <a:ext cx="9144000" cy="433574"/>
            <a:chOff x="0" y="6400796"/>
            <a:chExt cx="12202742" cy="457200"/>
          </a:xfrm>
        </p:grpSpPr>
        <p:sp>
          <p:nvSpPr>
            <p:cNvPr id="11" name="Google Shape;11;p1"/>
            <p:cNvSpPr/>
            <p:nvPr/>
          </p:nvSpPr>
          <p:spPr>
            <a:xfrm>
              <a:off x="0" y="6400796"/>
              <a:ext cx="3179036" cy="457200"/>
            </a:xfrm>
            <a:prstGeom prst="rect">
              <a:avLst/>
            </a:prstGeom>
            <a:solidFill>
              <a:srgbClr val="23619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3179036" y="6400796"/>
              <a:ext cx="1128044" cy="457200"/>
            </a:xfrm>
            <a:prstGeom prst="rect">
              <a:avLst/>
            </a:prstGeom>
            <a:solidFill>
              <a:srgbClr val="007D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4307080" y="6400796"/>
              <a:ext cx="7895662" cy="457200"/>
            </a:xfrm>
            <a:prstGeom prst="rect">
              <a:avLst/>
            </a:prstGeom>
            <a:solidFill>
              <a:srgbClr val="00AFD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3D52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45813" y="4817244"/>
            <a:ext cx="687170" cy="21871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11799" y="4789284"/>
            <a:ext cx="399039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" name="Google Shape;16;p1"/>
          <p:cNvSpPr txBox="1"/>
          <p:nvPr>
            <p:ph idx="10" type="dt"/>
          </p:nvPr>
        </p:nvSpPr>
        <p:spPr>
          <a:xfrm>
            <a:off x="548906" y="4789284"/>
            <a:ext cx="1382062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"/>
          <p:cNvSpPr txBox="1"/>
          <p:nvPr>
            <p:ph idx="11" type="ftr"/>
          </p:nvPr>
        </p:nvSpPr>
        <p:spPr>
          <a:xfrm>
            <a:off x="3227466" y="4792015"/>
            <a:ext cx="488464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9" Type="http://schemas.openxmlformats.org/officeDocument/2006/relationships/image" Target="../media/image31.png"/><Relationship Id="rId5" Type="http://schemas.openxmlformats.org/officeDocument/2006/relationships/image" Target="../media/image26.png"/><Relationship Id="rId6" Type="http://schemas.openxmlformats.org/officeDocument/2006/relationships/image" Target="../media/image20.png"/><Relationship Id="rId7" Type="http://schemas.openxmlformats.org/officeDocument/2006/relationships/image" Target="../media/image33.png"/><Relationship Id="rId8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hyperlink" Target="mailto:phillipm@oclc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hyperlink" Target="mailto:phillipm@oclc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hyperlink" Target="https://commons.wikimedia.org/wiki/Library_of_Congress" TargetMode="External"/><Relationship Id="rId7" Type="http://schemas.openxmlformats.org/officeDocument/2006/relationships/hyperlink" Target="https://www.loc.gov/rr/print/" TargetMode="External"/><Relationship Id="rId8" Type="http://schemas.openxmlformats.org/officeDocument/2006/relationships/hyperlink" Target="http://hdl.loc.gov/loc.pnp/cph.3b04662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ctrTitle"/>
          </p:nvPr>
        </p:nvSpPr>
        <p:spPr>
          <a:xfrm>
            <a:off x="952500" y="781050"/>
            <a:ext cx="7239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4500"/>
              <a:buFont typeface="Calibri"/>
              <a:buNone/>
            </a:pPr>
            <a:r>
              <a:rPr lang="en-US"/>
              <a:t>Aggregator Ways to Account for Different Conceptual Models</a:t>
            </a:r>
            <a:endParaRPr/>
          </a:p>
        </p:txBody>
      </p:sp>
      <p:sp>
        <p:nvSpPr>
          <p:cNvPr id="123" name="Google Shape;123;p13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ALA Core Bibliographic Conceptual Models Interest Group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ALA Core Virtual Interest Group Week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10 March 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Graph complexity: expression of an expression</a:t>
            </a:r>
            <a:endParaRPr/>
          </a:p>
        </p:txBody>
      </p:sp>
      <p:grpSp>
        <p:nvGrpSpPr>
          <p:cNvPr id="207" name="Google Shape;207;p22"/>
          <p:cNvGrpSpPr/>
          <p:nvPr/>
        </p:nvGrpSpPr>
        <p:grpSpPr>
          <a:xfrm>
            <a:off x="389965" y="993219"/>
            <a:ext cx="8525435" cy="3796039"/>
            <a:chOff x="389965" y="993219"/>
            <a:chExt cx="8525435" cy="3796039"/>
          </a:xfrm>
        </p:grpSpPr>
        <p:pic>
          <p:nvPicPr>
            <p:cNvPr id="208" name="Google Shape;208;p22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0"/>
            <a:stretch/>
          </p:blipFill>
          <p:spPr>
            <a:xfrm>
              <a:off x="389965" y="993219"/>
              <a:ext cx="8525435" cy="3796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22"/>
            <p:cNvPicPr preferRelativeResize="0"/>
            <p:nvPr/>
          </p:nvPicPr>
          <p:blipFill rotWithShape="1">
            <a:blip r:embed="rId4">
              <a:alphaModFix/>
            </a:blip>
            <a:srcRect b="0" l="0" r="46025" t="41583"/>
            <a:stretch/>
          </p:blipFill>
          <p:spPr>
            <a:xfrm>
              <a:off x="389966" y="2571750"/>
              <a:ext cx="4601582" cy="22175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Graph complexity: the relationships</a:t>
            </a:r>
            <a:endParaRPr/>
          </a:p>
        </p:txBody>
      </p:sp>
      <p:grpSp>
        <p:nvGrpSpPr>
          <p:cNvPr id="216" name="Google Shape;216;p23"/>
          <p:cNvGrpSpPr/>
          <p:nvPr/>
        </p:nvGrpSpPr>
        <p:grpSpPr>
          <a:xfrm>
            <a:off x="47897" y="993219"/>
            <a:ext cx="8867502" cy="3796039"/>
            <a:chOff x="47897" y="993219"/>
            <a:chExt cx="8867502" cy="3796039"/>
          </a:xfrm>
        </p:grpSpPr>
        <p:pic>
          <p:nvPicPr>
            <p:cNvPr id="217" name="Google Shape;21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89964" y="993219"/>
              <a:ext cx="8525435" cy="3796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7383" y="4060603"/>
              <a:ext cx="1090749" cy="179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897" y="1606963"/>
              <a:ext cx="1090749" cy="179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138645" y="1571997"/>
              <a:ext cx="1153885" cy="1897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Evolution of the model</a:t>
            </a:r>
            <a:endParaRPr/>
          </a:p>
        </p:txBody>
      </p:sp>
      <p:pic>
        <p:nvPicPr>
          <p:cNvPr id="227" name="Google Shape;22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177" y="1366886"/>
            <a:ext cx="4212085" cy="2510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738" y="1366886"/>
            <a:ext cx="1971596" cy="292257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4"/>
          <p:cNvSpPr/>
          <p:nvPr/>
        </p:nvSpPr>
        <p:spPr>
          <a:xfrm>
            <a:off x="2511445" y="2218968"/>
            <a:ext cx="1624404" cy="8068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EABAB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Next stage of evolution</a:t>
            </a:r>
            <a:endParaRPr/>
          </a:p>
        </p:txBody>
      </p:sp>
      <p:grpSp>
        <p:nvGrpSpPr>
          <p:cNvPr id="235" name="Google Shape;235;p25"/>
          <p:cNvGrpSpPr/>
          <p:nvPr/>
        </p:nvGrpSpPr>
        <p:grpSpPr>
          <a:xfrm>
            <a:off x="361916" y="1363293"/>
            <a:ext cx="3813585" cy="2457260"/>
            <a:chOff x="361916" y="1363293"/>
            <a:chExt cx="3813585" cy="2457260"/>
          </a:xfrm>
        </p:grpSpPr>
        <p:pic>
          <p:nvPicPr>
            <p:cNvPr id="236" name="Google Shape;236;p25"/>
            <p:cNvPicPr preferRelativeResize="0"/>
            <p:nvPr/>
          </p:nvPicPr>
          <p:blipFill rotWithShape="1">
            <a:blip r:embed="rId3">
              <a:alphaModFix/>
            </a:blip>
            <a:srcRect b="0" l="41990" r="0" t="0"/>
            <a:stretch/>
          </p:blipFill>
          <p:spPr>
            <a:xfrm>
              <a:off x="1963270" y="1785525"/>
              <a:ext cx="2212231" cy="20350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25"/>
            <p:cNvSpPr txBox="1"/>
            <p:nvPr/>
          </p:nvSpPr>
          <p:spPr>
            <a:xfrm>
              <a:off x="361916" y="1363293"/>
              <a:ext cx="26765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work 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entities for the graph</a:t>
              </a:r>
              <a:endParaRPr i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8" name="Google Shape;238;p25"/>
            <p:cNvPicPr preferRelativeResize="0"/>
            <p:nvPr/>
          </p:nvPicPr>
          <p:blipFill rotWithShape="1">
            <a:blip r:embed="rId4">
              <a:alphaModFix/>
            </a:blip>
            <a:srcRect b="0" l="0" r="58173" t="0"/>
            <a:stretch/>
          </p:blipFill>
          <p:spPr>
            <a:xfrm>
              <a:off x="368145" y="1785525"/>
              <a:ext cx="1595125" cy="2035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5"/>
            <p:cNvPicPr preferRelativeResize="0"/>
            <p:nvPr/>
          </p:nvPicPr>
          <p:blipFill rotWithShape="1">
            <a:blip r:embed="rId5">
              <a:alphaModFix/>
            </a:blip>
            <a:srcRect b="36818" l="41990" r="0" t="0"/>
            <a:stretch/>
          </p:blipFill>
          <p:spPr>
            <a:xfrm>
              <a:off x="1963270" y="1785525"/>
              <a:ext cx="2212231" cy="12857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25"/>
            <p:cNvPicPr preferRelativeResize="0"/>
            <p:nvPr/>
          </p:nvPicPr>
          <p:blipFill rotWithShape="1">
            <a:blip r:embed="rId6">
              <a:alphaModFix/>
            </a:blip>
            <a:srcRect b="79823" l="0" r="58173" t="0"/>
            <a:stretch/>
          </p:blipFill>
          <p:spPr>
            <a:xfrm>
              <a:off x="368145" y="1785525"/>
              <a:ext cx="1595125" cy="41061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25"/>
          <p:cNvGrpSpPr/>
          <p:nvPr/>
        </p:nvGrpSpPr>
        <p:grpSpPr>
          <a:xfrm>
            <a:off x="4758724" y="1363293"/>
            <a:ext cx="3807356" cy="2457260"/>
            <a:chOff x="4758724" y="1363293"/>
            <a:chExt cx="3807356" cy="2457260"/>
          </a:xfrm>
        </p:grpSpPr>
        <p:sp>
          <p:nvSpPr>
            <p:cNvPr id="242" name="Google Shape;242;p25"/>
            <p:cNvSpPr txBox="1"/>
            <p:nvPr/>
          </p:nvSpPr>
          <p:spPr>
            <a:xfrm>
              <a:off x="4758724" y="1363293"/>
              <a:ext cx="28672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edition</a:t>
              </a: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entities for the graph</a:t>
              </a:r>
              <a:endParaRPr i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3" name="Google Shape;243;p25"/>
            <p:cNvPicPr preferRelativeResize="0"/>
            <p:nvPr/>
          </p:nvPicPr>
          <p:blipFill rotWithShape="1">
            <a:blip r:embed="rId7">
              <a:alphaModFix/>
            </a:blip>
            <a:srcRect b="0" l="41990" r="0" t="0"/>
            <a:stretch/>
          </p:blipFill>
          <p:spPr>
            <a:xfrm>
              <a:off x="6353849" y="1785525"/>
              <a:ext cx="2212231" cy="2035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4" name="Google Shape;244;p25"/>
            <p:cNvPicPr preferRelativeResize="0"/>
            <p:nvPr/>
          </p:nvPicPr>
          <p:blipFill rotWithShape="1">
            <a:blip r:embed="rId8">
              <a:alphaModFix/>
            </a:blip>
            <a:srcRect b="0" l="0" r="58173" t="0"/>
            <a:stretch/>
          </p:blipFill>
          <p:spPr>
            <a:xfrm>
              <a:off x="4758724" y="1785525"/>
              <a:ext cx="1595125" cy="2035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25"/>
            <p:cNvPicPr preferRelativeResize="0"/>
            <p:nvPr/>
          </p:nvPicPr>
          <p:blipFill rotWithShape="1">
            <a:blip r:embed="rId9">
              <a:alphaModFix/>
            </a:blip>
            <a:srcRect b="0" l="41990" r="0" t="63183"/>
            <a:stretch/>
          </p:blipFill>
          <p:spPr>
            <a:xfrm>
              <a:off x="6353849" y="3071307"/>
              <a:ext cx="2212231" cy="7492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5"/>
            <p:cNvPicPr preferRelativeResize="0"/>
            <p:nvPr/>
          </p:nvPicPr>
          <p:blipFill rotWithShape="1">
            <a:blip r:embed="rId10">
              <a:alphaModFix/>
            </a:blip>
            <a:srcRect b="0" l="0" r="58173" t="30672"/>
            <a:stretch/>
          </p:blipFill>
          <p:spPr>
            <a:xfrm>
              <a:off x="4758724" y="2409713"/>
              <a:ext cx="1595125" cy="14108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6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Expanding the graph</a:t>
            </a:r>
            <a:endParaRPr/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4114" y="904871"/>
            <a:ext cx="7032575" cy="379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7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What’s coming up later</a:t>
            </a:r>
            <a:endParaRPr/>
          </a:p>
        </p:txBody>
      </p:sp>
      <p:grpSp>
        <p:nvGrpSpPr>
          <p:cNvPr id="259" name="Google Shape;259;p27"/>
          <p:cNvGrpSpPr/>
          <p:nvPr/>
        </p:nvGrpSpPr>
        <p:grpSpPr>
          <a:xfrm>
            <a:off x="708154" y="1178627"/>
            <a:ext cx="7724496" cy="2749942"/>
            <a:chOff x="225406" y="1323193"/>
            <a:chExt cx="7724496" cy="2749942"/>
          </a:xfrm>
        </p:grpSpPr>
        <p:grpSp>
          <p:nvGrpSpPr>
            <p:cNvPr id="260" name="Google Shape;260;p27"/>
            <p:cNvGrpSpPr/>
            <p:nvPr/>
          </p:nvGrpSpPr>
          <p:grpSpPr>
            <a:xfrm>
              <a:off x="225406" y="1323193"/>
              <a:ext cx="7724496" cy="2749942"/>
              <a:chOff x="225406" y="1323193"/>
              <a:chExt cx="7724496" cy="2749942"/>
            </a:xfrm>
          </p:grpSpPr>
          <p:sp>
            <p:nvSpPr>
              <p:cNvPr id="261" name="Google Shape;261;p27"/>
              <p:cNvSpPr/>
              <p:nvPr/>
            </p:nvSpPr>
            <p:spPr>
              <a:xfrm>
                <a:off x="225406" y="1323193"/>
                <a:ext cx="7724496" cy="747656"/>
              </a:xfrm>
              <a:prstGeom prst="roundRect">
                <a:avLst>
                  <a:gd fmla="val 16667" name="adj"/>
                </a:avLst>
              </a:prstGeom>
              <a:solidFill>
                <a:srgbClr val="00AFD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9144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Synchronization with bibliographic WorldCat</a:t>
                </a:r>
                <a:endParaRPr/>
              </a:p>
            </p:txBody>
          </p:sp>
          <p:sp>
            <p:nvSpPr>
              <p:cNvPr id="262" name="Google Shape;262;p27"/>
              <p:cNvSpPr/>
              <p:nvPr/>
            </p:nvSpPr>
            <p:spPr>
              <a:xfrm>
                <a:off x="225406" y="2324336"/>
                <a:ext cx="7724496" cy="747656"/>
              </a:xfrm>
              <a:prstGeom prst="roundRect">
                <a:avLst>
                  <a:gd fmla="val 16667" name="adj"/>
                </a:avLst>
              </a:prstGeom>
              <a:solidFill>
                <a:srgbClr val="00AFD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9144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Linking to subjects/concept entities</a:t>
                </a:r>
                <a:endParaRPr/>
              </a:p>
            </p:txBody>
          </p:sp>
          <p:sp>
            <p:nvSpPr>
              <p:cNvPr id="263" name="Google Shape;263;p27"/>
              <p:cNvSpPr/>
              <p:nvPr/>
            </p:nvSpPr>
            <p:spPr>
              <a:xfrm>
                <a:off x="225406" y="3325479"/>
                <a:ext cx="7724496" cy="747656"/>
              </a:xfrm>
              <a:prstGeom prst="roundRect">
                <a:avLst>
                  <a:gd fmla="val 16667" name="adj"/>
                </a:avLst>
              </a:prstGeom>
              <a:solidFill>
                <a:srgbClr val="00AFD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91440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Modeling holdings data</a:t>
                </a:r>
                <a:endParaRPr/>
              </a:p>
            </p:txBody>
          </p:sp>
        </p:grpSp>
        <p:pic>
          <p:nvPicPr>
            <p:cNvPr descr="Repeat with solid fill" id="264" name="Google Shape;264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412" y="1376981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Network with solid fill" id="265" name="Google Shape;265;p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03412" y="2378124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lipboard Partially Checked with solid fill" id="266" name="Google Shape;266;p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3411" y="3379266"/>
              <a:ext cx="640079" cy="6400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048" l="0" r="0" t="11047"/>
          <a:stretch/>
        </p:blipFill>
        <p:spPr>
          <a:xfrm>
            <a:off x="882650" y="716162"/>
            <a:ext cx="2040854" cy="192881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/>
          <p:nvPr>
            <p:ph idx="1" type="body"/>
          </p:nvPr>
        </p:nvSpPr>
        <p:spPr>
          <a:xfrm>
            <a:off x="750931" y="713780"/>
            <a:ext cx="161925" cy="19288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73" name="Google Shape;273;p28"/>
          <p:cNvSpPr txBox="1"/>
          <p:nvPr>
            <p:ph idx="4" type="body"/>
          </p:nvPr>
        </p:nvSpPr>
        <p:spPr>
          <a:xfrm>
            <a:off x="3600451" y="1443039"/>
            <a:ext cx="4409762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Vocabulary Specialist, OCLC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phillipm@oclc.org</a:t>
            </a:r>
            <a:r>
              <a:rPr lang="en-US"/>
              <a:t> </a:t>
            </a:r>
            <a:endParaRPr/>
          </a:p>
        </p:txBody>
      </p:sp>
      <p:sp>
        <p:nvSpPr>
          <p:cNvPr id="274" name="Google Shape;274;p28"/>
          <p:cNvSpPr txBox="1"/>
          <p:nvPr>
            <p:ph idx="3" type="body"/>
          </p:nvPr>
        </p:nvSpPr>
        <p:spPr>
          <a:xfrm>
            <a:off x="3600137" y="713782"/>
            <a:ext cx="4410075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600"/>
              <a:buNone/>
            </a:pPr>
            <a:r>
              <a:rPr lang="en-US"/>
              <a:t>Michael Phillips</a:t>
            </a:r>
            <a:endParaRPr/>
          </a:p>
        </p:txBody>
      </p:sp>
      <p:sp>
        <p:nvSpPr>
          <p:cNvPr id="275" name="Google Shape;275;p28"/>
          <p:cNvSpPr txBox="1"/>
          <p:nvPr/>
        </p:nvSpPr>
        <p:spPr>
          <a:xfrm>
            <a:off x="2366962" y="3094158"/>
            <a:ext cx="4410075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236192"/>
                </a:solidFill>
                <a:latin typeface="Calibri"/>
                <a:ea typeface="Calibri"/>
                <a:cs typeface="Calibri"/>
                <a:sym typeface="Calibri"/>
              </a:rPr>
              <a:t>Thank you for listening!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048" l="0" r="0" t="11047"/>
          <a:stretch/>
        </p:blipFill>
        <p:spPr>
          <a:xfrm>
            <a:off x="882650" y="716162"/>
            <a:ext cx="2040854" cy="192881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4"/>
          <p:cNvSpPr txBox="1"/>
          <p:nvPr>
            <p:ph idx="1" type="body"/>
          </p:nvPr>
        </p:nvSpPr>
        <p:spPr>
          <a:xfrm>
            <a:off x="750931" y="713780"/>
            <a:ext cx="161925" cy="1928814"/>
          </a:xfrm>
          <a:prstGeom prst="rect">
            <a:avLst/>
          </a:prstGeom>
          <a:solidFill>
            <a:srgbClr val="007DB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30" name="Google Shape;130;p14"/>
          <p:cNvSpPr txBox="1"/>
          <p:nvPr>
            <p:ph idx="3" type="body"/>
          </p:nvPr>
        </p:nvSpPr>
        <p:spPr>
          <a:xfrm>
            <a:off x="3600137" y="713782"/>
            <a:ext cx="4410075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600"/>
              <a:buNone/>
            </a:pPr>
            <a:r>
              <a:rPr lang="en-US"/>
              <a:t>Michael Phillips</a:t>
            </a:r>
            <a:endParaRPr/>
          </a:p>
        </p:txBody>
      </p:sp>
      <p:sp>
        <p:nvSpPr>
          <p:cNvPr id="131" name="Google Shape;131;p14"/>
          <p:cNvSpPr txBox="1"/>
          <p:nvPr>
            <p:ph idx="4" type="body"/>
          </p:nvPr>
        </p:nvSpPr>
        <p:spPr>
          <a:xfrm>
            <a:off x="3600451" y="1443039"/>
            <a:ext cx="4409762" cy="606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/>
              <a:t>Vocabulary Specialist, OCLC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phillipm@oclc.org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Conceptual models in cross-comparison</a:t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94393" y="1178627"/>
            <a:ext cx="6555213" cy="3356542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36192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Initial model update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4570402" y="993961"/>
            <a:ext cx="36324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updated for clarity</a:t>
            </a:r>
            <a:endParaRPr/>
          </a:p>
        </p:txBody>
      </p:sp>
      <p:grpSp>
        <p:nvGrpSpPr>
          <p:cNvPr id="145" name="Google Shape;145;p16"/>
          <p:cNvGrpSpPr/>
          <p:nvPr/>
        </p:nvGrpSpPr>
        <p:grpSpPr>
          <a:xfrm>
            <a:off x="464287" y="993961"/>
            <a:ext cx="7327714" cy="3896757"/>
            <a:chOff x="464287" y="993961"/>
            <a:chExt cx="7327714" cy="3896757"/>
          </a:xfrm>
        </p:grpSpPr>
        <p:pic>
          <p:nvPicPr>
            <p:cNvPr id="146" name="Google Shape;146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328384" y="1363293"/>
              <a:ext cx="2116455" cy="352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16"/>
            <p:cNvSpPr txBox="1"/>
            <p:nvPr/>
          </p:nvSpPr>
          <p:spPr>
            <a:xfrm>
              <a:off x="464287" y="993961"/>
              <a:ext cx="30534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from previous presentations</a:t>
              </a:r>
              <a:endParaRPr/>
            </a:p>
          </p:txBody>
        </p:sp>
        <p:pic>
          <p:nvPicPr>
            <p:cNvPr id="148" name="Google Shape;148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28454" y="1363293"/>
              <a:ext cx="1665526" cy="3527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6"/>
            <p:cNvSpPr/>
            <p:nvPr/>
          </p:nvSpPr>
          <p:spPr>
            <a:xfrm>
              <a:off x="2646382" y="2103662"/>
              <a:ext cx="530473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cluster ID</a:t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552134" y="3062213"/>
              <a:ext cx="718968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 field 758</a:t>
              </a: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7073033" y="3076339"/>
              <a:ext cx="718968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 field 758</a:t>
              </a: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7087947" y="2081542"/>
              <a:ext cx="530473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cluster ID</a:t>
              </a: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075183" y="2938065"/>
              <a:ext cx="718968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OCLC no. (OCN)</a:t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5498369" y="2938065"/>
              <a:ext cx="718968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OCLC no. (OCN)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Entity management implementation</a:t>
            </a:r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>
            <a:off x="464288" y="993961"/>
            <a:ext cx="7738534" cy="3965808"/>
            <a:chOff x="464288" y="993961"/>
            <a:chExt cx="7738534" cy="3965808"/>
          </a:xfrm>
        </p:grpSpPr>
        <p:pic>
          <p:nvPicPr>
            <p:cNvPr id="161" name="Google Shape;161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41813" y="1431620"/>
              <a:ext cx="2116455" cy="3527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274948" y="1432345"/>
              <a:ext cx="2104461" cy="3527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7"/>
            <p:cNvSpPr txBox="1"/>
            <p:nvPr/>
          </p:nvSpPr>
          <p:spPr>
            <a:xfrm>
              <a:off x="464288" y="993961"/>
              <a:ext cx="26285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initial representation</a:t>
              </a:r>
              <a:endParaRPr/>
            </a:p>
          </p:txBody>
        </p:sp>
        <p:sp>
          <p:nvSpPr>
            <p:cNvPr id="164" name="Google Shape;164;p17"/>
            <p:cNvSpPr txBox="1"/>
            <p:nvPr/>
          </p:nvSpPr>
          <p:spPr>
            <a:xfrm>
              <a:off x="4570402" y="993961"/>
              <a:ext cx="36324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current representation</a:t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3092824" y="2171766"/>
              <a:ext cx="530473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cluster ID</a:t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2998576" y="3126195"/>
              <a:ext cx="718968" cy="138274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MARC field 758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The representative expression</a:t>
            </a:r>
            <a:endParaRPr/>
          </a:p>
        </p:txBody>
      </p:sp>
      <p:pic>
        <p:nvPicPr>
          <p:cNvPr id="173" name="Google Shape;17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12" y="2110483"/>
            <a:ext cx="1717814" cy="23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412" y="1213412"/>
            <a:ext cx="7492701" cy="56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24866" y="2679081"/>
            <a:ext cx="5443370" cy="101211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336177" y="4491293"/>
            <a:ext cx="171781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This image is available from the United States </a:t>
            </a:r>
            <a:r>
              <a:rPr b="0" i="0" lang="en-US" sz="400" u="sng" strike="noStrike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Library of Congress</a:t>
            </a:r>
            <a:r>
              <a:rPr b="0" i="0" lang="en-US" sz="4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's </a:t>
            </a:r>
            <a:r>
              <a:rPr b="0" i="0" lang="en-US" sz="400" u="sng" strike="noStrike">
                <a:solidFill>
                  <a:srgbClr val="3366B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Prints and Photographs division</a:t>
            </a:r>
            <a:r>
              <a:rPr b="0" i="0" lang="en-US" sz="400" u="none" strike="noStrike">
                <a:solidFill>
                  <a:srgbClr val="3366B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under the digital ID </a:t>
            </a:r>
            <a:r>
              <a:rPr b="0" i="0" lang="en-US" sz="400" u="sng" strike="noStrike">
                <a:solidFill>
                  <a:srgbClr val="3366B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cph.3b04662</a:t>
            </a:r>
            <a:endParaRPr sz="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12" y="1212489"/>
            <a:ext cx="7492701" cy="568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9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The representative expression: singletons</a:t>
            </a:r>
            <a:endParaRPr/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4866" y="2687657"/>
            <a:ext cx="5443370" cy="962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411" y="2110483"/>
            <a:ext cx="1650579" cy="2311962"/>
          </a:xfrm>
          <a:prstGeom prst="rect">
            <a:avLst/>
          </a:prstGeom>
          <a:noFill/>
          <a:ln cap="flat" cmpd="sng" w="9525">
            <a:solidFill>
              <a:srgbClr val="23619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Graph complexity: in the beginning</a:t>
            </a:r>
            <a:endParaRPr/>
          </a:p>
        </p:txBody>
      </p:sp>
      <p:grpSp>
        <p:nvGrpSpPr>
          <p:cNvPr id="192" name="Google Shape;192;p20"/>
          <p:cNvGrpSpPr/>
          <p:nvPr/>
        </p:nvGrpSpPr>
        <p:grpSpPr>
          <a:xfrm>
            <a:off x="389965" y="993219"/>
            <a:ext cx="8525435" cy="3796039"/>
            <a:chOff x="389965" y="993219"/>
            <a:chExt cx="8525435" cy="3796039"/>
          </a:xfrm>
        </p:grpSpPr>
        <p:pic>
          <p:nvPicPr>
            <p:cNvPr id="193" name="Google Shape;193;p20"/>
            <p:cNvPicPr preferRelativeResize="0"/>
            <p:nvPr/>
          </p:nvPicPr>
          <p:blipFill rotWithShape="1">
            <a:blip r:embed="rId3">
              <a:alphaModFix amt="50000"/>
            </a:blip>
            <a:srcRect b="0" l="0" r="0" t="0"/>
            <a:stretch/>
          </p:blipFill>
          <p:spPr>
            <a:xfrm>
              <a:off x="389965" y="993219"/>
              <a:ext cx="8525435" cy="37960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0"/>
            <p:cNvPicPr preferRelativeResize="0"/>
            <p:nvPr/>
          </p:nvPicPr>
          <p:blipFill rotWithShape="1">
            <a:blip r:embed="rId4">
              <a:alphaModFix/>
            </a:blip>
            <a:srcRect b="63691" l="31730" r="0" t="0"/>
            <a:stretch/>
          </p:blipFill>
          <p:spPr>
            <a:xfrm>
              <a:off x="3095144" y="993220"/>
              <a:ext cx="5820255" cy="1378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225405" y="184455"/>
            <a:ext cx="868999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3300"/>
              <a:buFont typeface="Calibri"/>
              <a:buNone/>
            </a:pPr>
            <a:r>
              <a:rPr lang="en-US"/>
              <a:t>Graph complexity: growth</a:t>
            </a:r>
            <a:endParaRPr/>
          </a:p>
        </p:txBody>
      </p:sp>
      <p:pic>
        <p:nvPicPr>
          <p:cNvPr id="200" name="Google Shape;2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965" y="993219"/>
            <a:ext cx="8525435" cy="3796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CLC Non-Confidential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