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alew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Lato-regular.fntdata"/><Relationship Id="rId21" Type="http://schemas.openxmlformats.org/officeDocument/2006/relationships/font" Target="fonts/Ralew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778f7418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6778f7418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778f7418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778f7418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449d264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449d264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449d2645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449d2645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62783d8e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62783d8e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62783d8e2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62783d8e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449d264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449d264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449d2645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449d2645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449d264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449d264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449d2645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449d2645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449d264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449d264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anva.com/design/DAFoVosmBdw/V_7xI8xqu7DPerlGjSVR-Q/edit"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aaup.org/report/report-special-committee-political-interference-and-academic-freedom-florida%E2%80%99s-public-high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acrl.wildapricot.org/news/13265887"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311700" y="1928800"/>
            <a:ext cx="8520600" cy="86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FACRL</a:t>
            </a:r>
            <a:endParaRPr/>
          </a:p>
        </p:txBody>
      </p:sp>
      <p:sp>
        <p:nvSpPr>
          <p:cNvPr id="87" name="Google Shape;87;p13"/>
          <p:cNvSpPr txBox="1"/>
          <p:nvPr>
            <p:ph idx="1" type="subTitle"/>
          </p:nvPr>
        </p:nvSpPr>
        <p:spPr>
          <a:xfrm>
            <a:off x="311700" y="2834125"/>
            <a:ext cx="8520600" cy="365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Assisting Librarians to Weather the Storm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FLA’s Challenges</a:t>
            </a:r>
            <a:endParaRPr/>
          </a:p>
        </p:txBody>
      </p:sp>
      <p:sp>
        <p:nvSpPr>
          <p:cNvPr id="144" name="Google Shape;144;p22"/>
          <p:cNvSpPr txBox="1"/>
          <p:nvPr>
            <p:ph idx="1" type="body"/>
          </p:nvPr>
        </p:nvSpPr>
        <p:spPr>
          <a:xfrm>
            <a:off x="729450" y="1816900"/>
            <a:ext cx="3675000" cy="3178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State issued a New Rule</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Grant project activities associated with ALA and affiliates are not permitted</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Impact on FLA</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Guilty by association</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Institutional members dropping </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Conference Attendance? </a:t>
            </a:r>
            <a:endParaRPr sz="1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300"/>
          </a:p>
        </p:txBody>
      </p:sp>
      <p:pic>
        <p:nvPicPr>
          <p:cNvPr id="145" name="Google Shape;145;p22"/>
          <p:cNvPicPr preferRelativeResize="0"/>
          <p:nvPr/>
        </p:nvPicPr>
        <p:blipFill>
          <a:blip r:embed="rId3">
            <a:alphaModFix/>
          </a:blip>
          <a:stretch>
            <a:fillRect/>
          </a:stretch>
        </p:blipFill>
        <p:spPr>
          <a:xfrm>
            <a:off x="4709250" y="1318650"/>
            <a:ext cx="4434750" cy="20128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a:t>
            </a:r>
            <a:r>
              <a:rPr lang="en"/>
              <a:t> is FLA doing?</a:t>
            </a:r>
            <a:endParaRPr/>
          </a:p>
        </p:txBody>
      </p:sp>
      <p:sp>
        <p:nvSpPr>
          <p:cNvPr id="151" name="Google Shape;151;p23"/>
          <p:cNvSpPr txBox="1"/>
          <p:nvPr>
            <p:ph idx="1" type="body"/>
          </p:nvPr>
        </p:nvSpPr>
        <p:spPr>
          <a:xfrm>
            <a:off x="729450" y="1816900"/>
            <a:ext cx="3675000" cy="3178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I</a:t>
            </a:r>
            <a:r>
              <a:rPr lang="en" sz="1400">
                <a:solidFill>
                  <a:schemeClr val="dk1"/>
                </a:solidFill>
                <a:latin typeface="Times New Roman"/>
                <a:ea typeface="Times New Roman"/>
                <a:cs typeface="Times New Roman"/>
                <a:sym typeface="Times New Roman"/>
              </a:rPr>
              <a:t>ssued statement independent non-profit organization</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Exec. Director, President, &amp; others met with Secretary of Education to reverse rule</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Refused unless FLA condemns ALA</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Options:</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Statement to thread a needle to appease</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Lay low</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Library Legislative Day </a:t>
            </a:r>
            <a:endParaRPr sz="1400">
              <a:solidFill>
                <a:schemeClr val="dk1"/>
              </a:solidFill>
              <a:latin typeface="Times New Roman"/>
              <a:ea typeface="Times New Roman"/>
              <a:cs typeface="Times New Roman"/>
              <a:sym typeface="Times New Roman"/>
            </a:endParaRPr>
          </a:p>
        </p:txBody>
      </p:sp>
      <p:pic>
        <p:nvPicPr>
          <p:cNvPr id="152" name="Google Shape;152;p23"/>
          <p:cNvPicPr preferRelativeResize="0"/>
          <p:nvPr/>
        </p:nvPicPr>
        <p:blipFill>
          <a:blip r:embed="rId3">
            <a:alphaModFix/>
          </a:blip>
          <a:stretch>
            <a:fillRect/>
          </a:stretch>
        </p:blipFill>
        <p:spPr>
          <a:xfrm>
            <a:off x="4709250" y="1318650"/>
            <a:ext cx="4434750" cy="20128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Toolkit</a:t>
            </a:r>
            <a:endParaRPr/>
          </a:p>
        </p:txBody>
      </p:sp>
      <p:sp>
        <p:nvSpPr>
          <p:cNvPr id="158" name="Google Shape;158;p24"/>
          <p:cNvSpPr txBox="1"/>
          <p:nvPr>
            <p:ph idx="1" type="body"/>
          </p:nvPr>
        </p:nvSpPr>
        <p:spPr>
          <a:xfrm>
            <a:off x="729450" y="1816900"/>
            <a:ext cx="3675000" cy="3178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Advocacy resources from ALA and ACRL.</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Legal roundups from AAUP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For librarians in crisis:</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Academic Freedom Alliance - which provides legal support to members whose rights to academic freedom have been violated</a:t>
            </a:r>
            <a:endParaRPr sz="1400">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Scholars at Risk Network - an international network which protects scholars and promotes academic freedom.</a:t>
            </a:r>
            <a:endParaRPr sz="1300"/>
          </a:p>
        </p:txBody>
      </p:sp>
      <p:pic>
        <p:nvPicPr>
          <p:cNvPr id="159" name="Google Shape;159;p24">
            <a:hlinkClick r:id="rId3"/>
          </p:cNvPr>
          <p:cNvPicPr preferRelativeResize="0"/>
          <p:nvPr/>
        </p:nvPicPr>
        <p:blipFill rotWithShape="1">
          <a:blip r:embed="rId4">
            <a:alphaModFix/>
          </a:blip>
          <a:srcRect b="8117" l="72574" r="11827" t="17813"/>
          <a:stretch/>
        </p:blipFill>
        <p:spPr>
          <a:xfrm>
            <a:off x="5749475" y="1078950"/>
            <a:ext cx="2801326" cy="3773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 How did we get here?</a:t>
            </a:r>
            <a:endParaRPr/>
          </a:p>
        </p:txBody>
      </p:sp>
      <p:sp>
        <p:nvSpPr>
          <p:cNvPr id="93" name="Google Shape;93;p14"/>
          <p:cNvSpPr txBox="1"/>
          <p:nvPr>
            <p:ph idx="1" type="body"/>
          </p:nvPr>
        </p:nvSpPr>
        <p:spPr>
          <a:xfrm>
            <a:off x="729450" y="1888025"/>
            <a:ext cx="8120100" cy="305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we are witnessing in Florida is an intellectual reign of terror. There is a tremendous sense of dread right now, not just among faculty; it’s tangible among students and staff as well. People are intellectually and physically scared. We are being named an enemy of the State. The events at Jacksonville too, feel real, and people feel it could happen to them. —LeRoy Pernell, professor of law, Florida A&amp;M (interview with the special committee) </a:t>
            </a:r>
            <a:endParaRPr/>
          </a:p>
          <a:p>
            <a:pPr indent="0" lvl="0" marL="0" rtl="0" algn="l">
              <a:spcBef>
                <a:spcPts val="1200"/>
              </a:spcBef>
              <a:spcAft>
                <a:spcPts val="0"/>
              </a:spcAft>
              <a:buNone/>
            </a:pPr>
            <a:r>
              <a:rPr lang="en"/>
              <a:t>The human toll in Florida is catastrophic. We are tired of being demonized by our government. Many of us are looking to leave Florida, and if we don’t, we will leave academia, and nobody wants our jobs. Faculty are suffering. And when we leave, our communities, our students, families—they will all suffer. So, when we fight for faculty, we are also fighting for the people in our communities. —A faculty member and union leader in Florida (interview with the special committee)</a:t>
            </a:r>
            <a:endParaRPr/>
          </a:p>
          <a:p>
            <a:pPr indent="0" lvl="0" marL="0" rtl="0" algn="l">
              <a:spcBef>
                <a:spcPts val="1200"/>
              </a:spcBef>
              <a:spcAft>
                <a:spcPts val="1200"/>
              </a:spcAft>
              <a:buNone/>
            </a:pPr>
            <a:r>
              <a:rPr lang="en" sz="1083" u="sng">
                <a:solidFill>
                  <a:schemeClr val="hlink"/>
                </a:solidFill>
                <a:hlinkClick r:id="rId3"/>
              </a:rPr>
              <a:t>Report of a Special Committee: Political Interference and Academic Freedom in Florida’s Public Higher Education System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 How did we get here?</a:t>
            </a:r>
            <a:endParaRPr/>
          </a:p>
        </p:txBody>
      </p:sp>
      <p:sp>
        <p:nvSpPr>
          <p:cNvPr id="99" name="Google Shape;99;p15"/>
          <p:cNvSpPr txBox="1"/>
          <p:nvPr>
            <p:ph idx="1" type="body"/>
          </p:nvPr>
        </p:nvSpPr>
        <p:spPr>
          <a:xfrm>
            <a:off x="729450" y="1888025"/>
            <a:ext cx="8120100" cy="305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November 2022, Florida governor Ronald Dion DeSantis won reelection and soon</a:t>
            </a:r>
            <a:endParaRPr/>
          </a:p>
          <a:p>
            <a:pPr indent="-311150" lvl="0" marL="457200" rtl="0" algn="l">
              <a:spcBef>
                <a:spcPts val="1200"/>
              </a:spcBef>
              <a:spcAft>
                <a:spcPts val="0"/>
              </a:spcAft>
              <a:buSzPts val="1300"/>
              <a:buChar char="●"/>
            </a:pPr>
            <a:r>
              <a:rPr lang="en"/>
              <a:t>banned the teaching of “critical race theory” in public schools and prohibit discussion of sexual orienta</a:t>
            </a:r>
            <a:r>
              <a:rPr lang="en"/>
              <a:t>t</a:t>
            </a:r>
            <a:r>
              <a:rPr lang="en"/>
              <a:t>ion or gender identity in classrooms,</a:t>
            </a:r>
            <a:endParaRPr/>
          </a:p>
          <a:p>
            <a:pPr indent="-311150" lvl="0" marL="457200" rtl="0" algn="l">
              <a:spcBef>
                <a:spcPts val="0"/>
              </a:spcBef>
              <a:spcAft>
                <a:spcPts val="0"/>
              </a:spcAft>
              <a:buSzPts val="1300"/>
              <a:buChar char="●"/>
            </a:pPr>
            <a:r>
              <a:rPr lang="en"/>
              <a:t>proudly declared Florida a state where “woke goes to die,”</a:t>
            </a:r>
            <a:endParaRPr/>
          </a:p>
          <a:p>
            <a:pPr indent="-311150" lvl="0" marL="457200" rtl="0" algn="l">
              <a:spcBef>
                <a:spcPts val="0"/>
              </a:spcBef>
              <a:spcAft>
                <a:spcPts val="0"/>
              </a:spcAft>
              <a:buSzPts val="1300"/>
              <a:buChar char="●"/>
            </a:pPr>
            <a:r>
              <a:rPr lang="en"/>
              <a:t>the Florida House and Senate passed legislation and the DeSantis administration took executive actions that censored the teaching and learning of certain historical topics; potentially criminalized some discussions of race, gender, and sexuality; stigmatized, marginalized, and excluded transgender people; </a:t>
            </a:r>
            <a:r>
              <a:rPr lang="en"/>
              <a:t>curbed</a:t>
            </a:r>
            <a:r>
              <a:rPr lang="en"/>
              <a:t> labor rights; restricted immigration; and stringently limited access to abortion, and</a:t>
            </a:r>
            <a:endParaRPr/>
          </a:p>
          <a:p>
            <a:pPr indent="-311150" lvl="0" marL="457200" rtl="0" algn="l">
              <a:spcBef>
                <a:spcPts val="0"/>
              </a:spcBef>
              <a:spcAft>
                <a:spcPts val="0"/>
              </a:spcAft>
              <a:buSzPts val="1300"/>
              <a:buChar char="●"/>
            </a:pPr>
            <a:r>
              <a:rPr lang="en"/>
              <a:t>threatened  higher education, more specifically, the foundational principles of shared governance and academic freedom, when the governor appointed six new trustees to the board of New College of Florida, an alternative liberal arts college within the Florida public higher education system with the aim of  “demonstrat[ing] that the public universities, which have been corrupted by woke nihilism, can be recaptured, restructured, and reformed.”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 How did we get here?</a:t>
            </a:r>
            <a:endParaRPr/>
          </a:p>
        </p:txBody>
      </p:sp>
      <p:sp>
        <p:nvSpPr>
          <p:cNvPr id="105" name="Google Shape;105;p16"/>
          <p:cNvSpPr txBox="1"/>
          <p:nvPr>
            <p:ph idx="1" type="body"/>
          </p:nvPr>
        </p:nvSpPr>
        <p:spPr>
          <a:xfrm>
            <a:off x="729450" y="1888025"/>
            <a:ext cx="8120100" cy="3053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AAUP’s</a:t>
            </a:r>
            <a:r>
              <a:rPr lang="en"/>
              <a:t> preliminary report offered four main findings: </a:t>
            </a:r>
            <a:endParaRPr/>
          </a:p>
          <a:p>
            <a:pPr indent="0" lvl="0" marL="0" rtl="0" algn="l">
              <a:spcBef>
                <a:spcPts val="1200"/>
              </a:spcBef>
              <a:spcAft>
                <a:spcPts val="0"/>
              </a:spcAft>
              <a:buNone/>
            </a:pPr>
            <a:r>
              <a:rPr lang="en"/>
              <a:t>(1) the “hostile takeover” of New College is both a “test case” and a “blueprint for future encroachments on public colleges and universities across the country”; </a:t>
            </a:r>
            <a:endParaRPr/>
          </a:p>
          <a:p>
            <a:pPr indent="0" lvl="0" marL="0" rtl="0" algn="l">
              <a:spcBef>
                <a:spcPts val="1200"/>
              </a:spcBef>
              <a:spcAft>
                <a:spcPts val="0"/>
              </a:spcAft>
              <a:buNone/>
            </a:pPr>
            <a:r>
              <a:rPr lang="en"/>
              <a:t>(2) academic administrators in Florida “not only have failed to contest” attacks on the system “but have too frequently been complicit in and, in some cases, explicitly supported them”; </a:t>
            </a:r>
            <a:endParaRPr/>
          </a:p>
          <a:p>
            <a:pPr indent="0" lvl="0" marL="0" rtl="0" algn="l">
              <a:spcBef>
                <a:spcPts val="1200"/>
              </a:spcBef>
              <a:spcAft>
                <a:spcPts val="0"/>
              </a:spcAft>
              <a:buNone/>
            </a:pPr>
            <a:r>
              <a:rPr lang="en"/>
              <a:t>(3) legislation enacted by Governor DeSantis and the legislature, “taken collectively, constitutes a systematic effort to dictate and enforce conformity with a narrow and reactionary political and ideological agenda” and represents “a uniquely bold and dangerous program designed to reshape public higher education according to ideological and partisan political standards”; and </a:t>
            </a:r>
            <a:endParaRPr/>
          </a:p>
          <a:p>
            <a:pPr indent="0" lvl="0" marL="0" rtl="0" algn="l">
              <a:spcBef>
                <a:spcPts val="1200"/>
              </a:spcBef>
              <a:spcAft>
                <a:spcPts val="1200"/>
              </a:spcAft>
              <a:buNone/>
            </a:pPr>
            <a:r>
              <a:rPr lang="en"/>
              <a:t>(4) “the chilling effect on academic freedom of the governor’s and legislature’s efforts has already been felt by faculty and students.”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Initiatives</a:t>
            </a:r>
            <a:r>
              <a:rPr lang="en"/>
              <a:t> to Support Librarians</a:t>
            </a:r>
            <a:endParaRPr/>
          </a:p>
        </p:txBody>
      </p:sp>
      <p:sp>
        <p:nvSpPr>
          <p:cNvPr id="111" name="Google Shape;111;p17"/>
          <p:cNvSpPr txBox="1"/>
          <p:nvPr>
            <p:ph idx="1" type="body"/>
          </p:nvPr>
        </p:nvSpPr>
        <p:spPr>
          <a:xfrm>
            <a:off x="729450" y="2078875"/>
            <a:ext cx="7688700" cy="2865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As attacks on Library workers continue across the state, FACRL hopes to serve our members through the following actions:</a:t>
            </a:r>
            <a:endParaRPr/>
          </a:p>
          <a:p>
            <a:pPr indent="-311150" lvl="0" marL="914400" rtl="0" algn="l">
              <a:spcBef>
                <a:spcPts val="0"/>
              </a:spcBef>
              <a:spcAft>
                <a:spcPts val="0"/>
              </a:spcAft>
              <a:buSzPts val="1300"/>
              <a:buChar char="●"/>
            </a:pPr>
            <a:r>
              <a:rPr lang="en"/>
              <a:t>Creating a safe space for professional discourse through interest groups, annual conferences, and other association activities</a:t>
            </a:r>
            <a:endParaRPr/>
          </a:p>
          <a:p>
            <a:pPr indent="-311150" lvl="0" marL="914400" rtl="0" algn="l">
              <a:spcBef>
                <a:spcPts val="0"/>
              </a:spcBef>
              <a:spcAft>
                <a:spcPts val="0"/>
              </a:spcAft>
              <a:buSzPts val="1300"/>
              <a:buChar char="●"/>
            </a:pPr>
            <a:r>
              <a:rPr lang="en"/>
              <a:t>Respecting the privacy of our membership  </a:t>
            </a:r>
            <a:endParaRPr/>
          </a:p>
          <a:p>
            <a:pPr indent="-311150" lvl="0" marL="914400" rtl="0" algn="l">
              <a:spcBef>
                <a:spcPts val="0"/>
              </a:spcBef>
              <a:spcAft>
                <a:spcPts val="0"/>
              </a:spcAft>
              <a:buSzPts val="1300"/>
              <a:buChar char="●"/>
            </a:pPr>
            <a:r>
              <a:rPr lang="en"/>
              <a:t>Sharing resources for professional and legal support</a:t>
            </a:r>
            <a:endParaRPr/>
          </a:p>
          <a:p>
            <a:pPr indent="-311150" lvl="0" marL="914400" rtl="0" algn="l">
              <a:spcBef>
                <a:spcPts val="0"/>
              </a:spcBef>
              <a:spcAft>
                <a:spcPts val="0"/>
              </a:spcAft>
              <a:buSzPts val="1300"/>
              <a:buChar char="●"/>
            </a:pPr>
            <a:r>
              <a:rPr lang="en"/>
              <a:t>Advocating for the needs of our members through the Florida Library Association (FLA), Association of College &amp; Research Libraries (ACRL), and the American Library Association (ALA)</a:t>
            </a:r>
            <a:endParaRPr/>
          </a:p>
          <a:p>
            <a:pPr indent="-311150" lvl="0" marL="457200" rtl="0" algn="l">
              <a:spcBef>
                <a:spcPts val="0"/>
              </a:spcBef>
              <a:spcAft>
                <a:spcPts val="0"/>
              </a:spcAft>
              <a:buSzPts val="1300"/>
              <a:buChar char="●"/>
            </a:pPr>
            <a:r>
              <a:rPr lang="en"/>
              <a:t>Overall - we focused on education and information dissemination this year to keep our members informed.  We reached out to librarians in crisis with resources when needed.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Initiatives, continued</a:t>
            </a:r>
            <a:endParaRPr/>
          </a:p>
        </p:txBody>
      </p:sp>
      <p:sp>
        <p:nvSpPr>
          <p:cNvPr id="117" name="Google Shape;117;p18"/>
          <p:cNvSpPr txBox="1"/>
          <p:nvPr>
            <p:ph idx="1" type="body"/>
          </p:nvPr>
        </p:nvSpPr>
        <p:spPr>
          <a:xfrm>
            <a:off x="835075" y="1973125"/>
            <a:ext cx="8214600" cy="26100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Clr>
                <a:schemeClr val="dk1"/>
              </a:buClr>
              <a:buSzPts val="2600"/>
              <a:buFont typeface="Times New Roman"/>
              <a:buChar char="●"/>
            </a:pPr>
            <a:r>
              <a:rPr lang="en" sz="2600">
                <a:solidFill>
                  <a:schemeClr val="dk1"/>
                </a:solidFill>
                <a:latin typeface="Times New Roman"/>
                <a:ea typeface="Times New Roman"/>
                <a:cs typeface="Times New Roman"/>
                <a:sym typeface="Times New Roman"/>
              </a:rPr>
              <a:t>FACRL updated its bylaws to include a Diversity, Equity, and Inclusion Officer on the board.  There are several candidates running for this position in Spring 2024 and we believe it will be filled. </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IF Statement</a:t>
            </a:r>
            <a:endParaRPr/>
          </a:p>
        </p:txBody>
      </p:sp>
      <p:sp>
        <p:nvSpPr>
          <p:cNvPr id="123" name="Google Shape;123;p19"/>
          <p:cNvSpPr txBox="1"/>
          <p:nvPr>
            <p:ph idx="1" type="body"/>
          </p:nvPr>
        </p:nvSpPr>
        <p:spPr>
          <a:xfrm>
            <a:off x="729450" y="1914025"/>
            <a:ext cx="4029900" cy="2425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100">
                <a:solidFill>
                  <a:srgbClr val="222222"/>
                </a:solidFill>
                <a:highlight>
                  <a:srgbClr val="FFFFFF"/>
                </a:highlight>
                <a:latin typeface="Arial"/>
                <a:ea typeface="Arial"/>
                <a:cs typeface="Arial"/>
                <a:sym typeface="Arial"/>
              </a:rPr>
              <a:t>Goals of Statement</a:t>
            </a:r>
            <a:endParaRPr sz="1100">
              <a:solidFill>
                <a:srgbClr val="222222"/>
              </a:solidFill>
              <a:highlight>
                <a:srgbClr val="FFFFFF"/>
              </a:highlight>
              <a:latin typeface="Arial"/>
              <a:ea typeface="Arial"/>
              <a:cs typeface="Arial"/>
              <a:sym typeface="Arial"/>
            </a:endParaRPr>
          </a:p>
          <a:p>
            <a:pPr indent="-298450" lvl="0" marL="596900" rtl="0" algn="l">
              <a:spcBef>
                <a:spcPts val="1000"/>
              </a:spcBef>
              <a:spcAft>
                <a:spcPts val="0"/>
              </a:spcAft>
              <a:buClr>
                <a:srgbClr val="222222"/>
              </a:buClr>
              <a:buSzPts val="1100"/>
              <a:buFont typeface="Arial"/>
              <a:buChar char="●"/>
            </a:pPr>
            <a:r>
              <a:rPr lang="en" sz="1100">
                <a:solidFill>
                  <a:srgbClr val="222222"/>
                </a:solidFill>
                <a:highlight>
                  <a:srgbClr val="FFFFFF"/>
                </a:highlight>
                <a:latin typeface="Arial"/>
                <a:ea typeface="Arial"/>
                <a:cs typeface="Arial"/>
                <a:sym typeface="Arial"/>
              </a:rPr>
              <a:t>Address recent events attacking academic freedom around the state, and the value of our profession</a:t>
            </a:r>
            <a:endParaRPr sz="1100">
              <a:solidFill>
                <a:srgbClr val="222222"/>
              </a:solidFill>
              <a:highlight>
                <a:srgbClr val="FFFFFF"/>
              </a:highlight>
              <a:latin typeface="Arial"/>
              <a:ea typeface="Arial"/>
              <a:cs typeface="Arial"/>
              <a:sym typeface="Arial"/>
            </a:endParaRPr>
          </a:p>
          <a:p>
            <a:pPr indent="-298450" lvl="0" marL="596900" rtl="0" algn="l">
              <a:spcBef>
                <a:spcPts val="0"/>
              </a:spcBef>
              <a:spcAft>
                <a:spcPts val="0"/>
              </a:spcAft>
              <a:buClr>
                <a:srgbClr val="222222"/>
              </a:buClr>
              <a:buSzPts val="1100"/>
              <a:buFont typeface="Arial"/>
              <a:buChar char="●"/>
            </a:pPr>
            <a:r>
              <a:rPr lang="en" sz="1100">
                <a:solidFill>
                  <a:srgbClr val="222222"/>
                </a:solidFill>
                <a:highlight>
                  <a:srgbClr val="FFFFFF"/>
                </a:highlight>
                <a:latin typeface="Arial"/>
                <a:ea typeface="Arial"/>
                <a:cs typeface="Arial"/>
                <a:sym typeface="Arial"/>
              </a:rPr>
              <a:t>Provide librarians with credible resources to justify professional responsibilities in the face of ongoing challenges</a:t>
            </a:r>
            <a:endParaRPr sz="1100">
              <a:solidFill>
                <a:srgbClr val="222222"/>
              </a:solidFill>
              <a:highlight>
                <a:srgbClr val="FFFFFF"/>
              </a:highlight>
              <a:latin typeface="Arial"/>
              <a:ea typeface="Arial"/>
              <a:cs typeface="Arial"/>
              <a:sym typeface="Arial"/>
            </a:endParaRPr>
          </a:p>
          <a:p>
            <a:pPr indent="-298450" lvl="0" marL="596900" rtl="0" algn="l">
              <a:spcBef>
                <a:spcPts val="0"/>
              </a:spcBef>
              <a:spcAft>
                <a:spcPts val="0"/>
              </a:spcAft>
              <a:buClr>
                <a:srgbClr val="222222"/>
              </a:buClr>
              <a:buSzPts val="1100"/>
              <a:buFont typeface="Arial"/>
              <a:buChar char="●"/>
            </a:pPr>
            <a:r>
              <a:rPr lang="en" sz="1100">
                <a:solidFill>
                  <a:srgbClr val="222222"/>
                </a:solidFill>
                <a:highlight>
                  <a:srgbClr val="FFFFFF"/>
                </a:highlight>
                <a:latin typeface="Arial"/>
                <a:ea typeface="Arial"/>
                <a:cs typeface="Arial"/>
                <a:sym typeface="Arial"/>
              </a:rPr>
              <a:t>Provide resources for professional and legal support</a:t>
            </a:r>
            <a:endParaRPr sz="1100">
              <a:solidFill>
                <a:srgbClr val="222222"/>
              </a:solidFill>
              <a:highlight>
                <a:srgbClr val="FFFFFF"/>
              </a:highlight>
              <a:latin typeface="Arial"/>
              <a:ea typeface="Arial"/>
              <a:cs typeface="Arial"/>
              <a:sym typeface="Arial"/>
            </a:endParaRPr>
          </a:p>
          <a:p>
            <a:pPr indent="-298450" lvl="0" marL="596900" rtl="0" algn="l">
              <a:spcBef>
                <a:spcPts val="0"/>
              </a:spcBef>
              <a:spcAft>
                <a:spcPts val="0"/>
              </a:spcAft>
              <a:buClr>
                <a:srgbClr val="222222"/>
              </a:buClr>
              <a:buSzPts val="1100"/>
              <a:buFont typeface="Arial"/>
              <a:buChar char="●"/>
            </a:pPr>
            <a:r>
              <a:rPr lang="en" sz="1100">
                <a:solidFill>
                  <a:srgbClr val="222222"/>
                </a:solidFill>
                <a:highlight>
                  <a:srgbClr val="FFFFFF"/>
                </a:highlight>
                <a:latin typeface="Arial"/>
                <a:ea typeface="Arial"/>
                <a:cs typeface="Arial"/>
                <a:sym typeface="Arial"/>
              </a:rPr>
              <a:t>Show solidarity with librarians and academic freedom across the state</a:t>
            </a:r>
            <a:endParaRPr sz="11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rPr lang="en" sz="1200">
                <a:solidFill>
                  <a:schemeClr val="dk1"/>
                </a:solidFill>
                <a:latin typeface="Times New Roman"/>
                <a:ea typeface="Times New Roman"/>
                <a:cs typeface="Times New Roman"/>
                <a:sym typeface="Times New Roman"/>
              </a:rPr>
              <a:t>FACRL posted a strongly worded statement concerning intellectual freedom in Florida (Oct 11, 2023) </a:t>
            </a:r>
            <a:r>
              <a:rPr lang="en" sz="12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https://facrl.wildapricot.org/news/13265887</a:t>
            </a:r>
            <a:endParaRPr/>
          </a:p>
        </p:txBody>
      </p:sp>
      <p:pic>
        <p:nvPicPr>
          <p:cNvPr id="124" name="Google Shape;124;p19"/>
          <p:cNvPicPr preferRelativeResize="0"/>
          <p:nvPr/>
        </p:nvPicPr>
        <p:blipFill rotWithShape="1">
          <a:blip r:embed="rId4">
            <a:alphaModFix/>
          </a:blip>
          <a:srcRect b="8970" l="62069" r="12795" t="9549"/>
          <a:stretch/>
        </p:blipFill>
        <p:spPr>
          <a:xfrm>
            <a:off x="4944300" y="849850"/>
            <a:ext cx="4074276" cy="3746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Collaboration</a:t>
            </a:r>
            <a:endParaRPr/>
          </a:p>
        </p:txBody>
      </p:sp>
      <p:sp>
        <p:nvSpPr>
          <p:cNvPr id="130" name="Google Shape;130;p20"/>
          <p:cNvSpPr txBox="1"/>
          <p:nvPr>
            <p:ph idx="1" type="body"/>
          </p:nvPr>
        </p:nvSpPr>
        <p:spPr>
          <a:xfrm>
            <a:off x="729450" y="2078875"/>
            <a:ext cx="4864800" cy="2261100"/>
          </a:xfrm>
          <a:prstGeom prst="rect">
            <a:avLst/>
          </a:prstGeom>
        </p:spPr>
        <p:txBody>
          <a:bodyPr anchorCtr="0" anchor="t" bIns="91425" lIns="91425" spcFirstLastPara="1" rIns="91425" wrap="square" tIns="91425">
            <a:normAutofit fontScale="85000" lnSpcReduction="20000"/>
          </a:bodyPr>
          <a:lstStyle/>
          <a:p>
            <a:pPr indent="-309562" lvl="0" marL="457200" rtl="0" algn="l">
              <a:spcBef>
                <a:spcPts val="0"/>
              </a:spcBef>
              <a:spcAft>
                <a:spcPts val="0"/>
              </a:spcAft>
              <a:buSzPct val="100000"/>
              <a:buChar char="●"/>
            </a:pPr>
            <a:r>
              <a:rPr lang="en" sz="1500"/>
              <a:t>FACRL provided a grant support letter to the Greater Good: Humanities in Academia Grant in support of the conference The Freedom to Teach: Confronting Complex Themes in Contested Spaces at Flagler College on September 28-30, 2023.  We met with the conference organizers who invited us as an organizational partner and agreed the theme of this conference would be of high interest to our members who are committed to academic freedom and open access to information.  Our president, Clarissa West-White, represented FACRL at the conference as a table sponsor and several board members attended as well.</a:t>
            </a:r>
            <a:endParaRPr sz="1500"/>
          </a:p>
        </p:txBody>
      </p:sp>
      <p:pic>
        <p:nvPicPr>
          <p:cNvPr id="131" name="Google Shape;131;p20"/>
          <p:cNvPicPr preferRelativeResize="0"/>
          <p:nvPr/>
        </p:nvPicPr>
        <p:blipFill>
          <a:blip r:embed="rId3">
            <a:alphaModFix/>
          </a:blip>
          <a:stretch>
            <a:fillRect/>
          </a:stretch>
        </p:blipFill>
        <p:spPr>
          <a:xfrm>
            <a:off x="6053250" y="1141463"/>
            <a:ext cx="1758050" cy="2860574"/>
          </a:xfrm>
          <a:prstGeom prst="rect">
            <a:avLst/>
          </a:prstGeom>
          <a:noFill/>
          <a:ln>
            <a:noFill/>
          </a:ln>
        </p:spPr>
      </p:pic>
      <p:pic>
        <p:nvPicPr>
          <p:cNvPr id="132" name="Google Shape;132;p20"/>
          <p:cNvPicPr preferRelativeResize="0"/>
          <p:nvPr/>
        </p:nvPicPr>
        <p:blipFill rotWithShape="1">
          <a:blip r:embed="rId4">
            <a:alphaModFix/>
          </a:blip>
          <a:srcRect b="0" l="0" r="0" t="7183"/>
          <a:stretch/>
        </p:blipFill>
        <p:spPr>
          <a:xfrm>
            <a:off x="7317000" y="2180100"/>
            <a:ext cx="1504800" cy="24830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Legislative Impact</a:t>
            </a:r>
            <a:endParaRPr/>
          </a:p>
        </p:txBody>
      </p:sp>
      <p:sp>
        <p:nvSpPr>
          <p:cNvPr id="138" name="Google Shape;138;p21"/>
          <p:cNvSpPr txBox="1"/>
          <p:nvPr>
            <p:ph idx="1" type="body"/>
          </p:nvPr>
        </p:nvSpPr>
        <p:spPr>
          <a:xfrm>
            <a:off x="692500" y="2049300"/>
            <a:ext cx="7688700" cy="2924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FACRL added several advocacy pages to our website this year: </a:t>
            </a:r>
            <a:endParaRPr sz="1500">
              <a:solidFill>
                <a:schemeClr val="dk1"/>
              </a:solidFill>
              <a:latin typeface="Times New Roman"/>
              <a:ea typeface="Times New Roman"/>
              <a:cs typeface="Times New Roman"/>
              <a:sym typeface="Times New Roman"/>
            </a:endParaRPr>
          </a:p>
          <a:p>
            <a:pPr indent="-323850" lvl="1" marL="9144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Voting in Florida - in person and by mail - and links to authoritative sites.</a:t>
            </a:r>
            <a:endParaRPr sz="1500">
              <a:solidFill>
                <a:schemeClr val="dk1"/>
              </a:solidFill>
              <a:latin typeface="Times New Roman"/>
              <a:ea typeface="Times New Roman"/>
              <a:cs typeface="Times New Roman"/>
              <a:sym typeface="Times New Roman"/>
            </a:endParaRPr>
          </a:p>
          <a:p>
            <a:pPr indent="-323850" lvl="1" marL="9144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Resources for contacting legislators.</a:t>
            </a:r>
            <a:endParaRPr sz="1500">
              <a:solidFill>
                <a:schemeClr val="dk1"/>
              </a:solidFill>
              <a:latin typeface="Times New Roman"/>
              <a:ea typeface="Times New Roman"/>
              <a:cs typeface="Times New Roman"/>
              <a:sym typeface="Times New Roman"/>
            </a:endParaRPr>
          </a:p>
          <a:p>
            <a:pPr indent="-323850" lvl="1" marL="9144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Attending town halls. </a:t>
            </a:r>
            <a:endParaRPr sz="1500">
              <a:solidFill>
                <a:schemeClr val="dk1"/>
              </a:solidFill>
              <a:latin typeface="Times New Roman"/>
              <a:ea typeface="Times New Roman"/>
              <a:cs typeface="Times New Roman"/>
              <a:sym typeface="Times New Roman"/>
            </a:endParaRPr>
          </a:p>
          <a:p>
            <a:pPr indent="-323850" lvl="1" marL="9144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Inviting legislators to visit your library or institution.</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FACRL strengthened ties with FLA this year with several meetings between the FACRL and FLA Presidents and Vice-Presidents.  Communication with ALA legislative office was shared with both organizations and the FACRL Legislative Liaison joined the FLA Advocacy group meetings. The FLA president attended legislative days in Tallahassee and reported back to the FACRL president.</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