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  <p:sldMasterId id="2147483733" r:id="rId2"/>
    <p:sldMasterId id="2147483738" r:id="rId3"/>
  </p:sldMasterIdLst>
  <p:notesMasterIdLst>
    <p:notesMasterId r:id="rId14"/>
  </p:notesMasterIdLst>
  <p:handoutMasterIdLst>
    <p:handoutMasterId r:id="rId15"/>
  </p:handoutMasterIdLst>
  <p:sldIdLst>
    <p:sldId id="264" r:id="rId4"/>
    <p:sldId id="269" r:id="rId5"/>
    <p:sldId id="275" r:id="rId6"/>
    <p:sldId id="272" r:id="rId7"/>
    <p:sldId id="273" r:id="rId8"/>
    <p:sldId id="276" r:id="rId9"/>
    <p:sldId id="274" r:id="rId10"/>
    <p:sldId id="277" r:id="rId11"/>
    <p:sldId id="261" r:id="rId12"/>
    <p:sldId id="270" r:id="rId13"/>
  </p:sldIdLst>
  <p:sldSz cx="12195175" cy="6859588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58C"/>
    <a:srgbClr val="41AD49"/>
    <a:srgbClr val="FAA61A"/>
    <a:srgbClr val="803F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2048" autoAdjust="0"/>
  </p:normalViewPr>
  <p:slideViewPr>
    <p:cSldViewPr snapToGrid="0" snapToObjects="1">
      <p:cViewPr varScale="1">
        <p:scale>
          <a:sx n="91" d="100"/>
          <a:sy n="91" d="100"/>
        </p:scale>
        <p:origin x="738" y="66"/>
      </p:cViewPr>
      <p:guideLst>
        <p:guide orient="horz" pos="218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B496E0-478B-4050-BB43-86A94B64383C}" type="datetime1">
              <a:rPr lang="en-US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9EBA42-1651-40BE-AF49-D89F8ECBFC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62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186BF0-A929-4212-84F1-8321390E69EF}" type="datetime1">
              <a:rPr lang="en-US"/>
              <a:pPr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2957B2-7D4B-489E-AFAD-4F0251898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371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957B2-7D4B-489E-AFAD-4F02518986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943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957B2-7D4B-489E-AFAD-4F025189866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66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957B2-7D4B-489E-AFAD-4F02518986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9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957B2-7D4B-489E-AFAD-4F02518986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19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957B2-7D4B-489E-AFAD-4F025189866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29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957B2-7D4B-489E-AFAD-4F02518986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03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Genev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957B2-7D4B-489E-AFAD-4F025189866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47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957B2-7D4B-489E-AFAD-4F02518986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56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957B2-7D4B-489E-AFAD-4F025189866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31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957B2-7D4B-489E-AFAD-4F025189866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8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Logo Cro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6"/>
          <a:stretch>
            <a:fillRect/>
          </a:stretch>
        </p:blipFill>
        <p:spPr bwMode="auto">
          <a:xfrm>
            <a:off x="8828088" y="0"/>
            <a:ext cx="336708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3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65863"/>
            <a:ext cx="12195175" cy="593725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 anchor="ctr"/>
          <a:lstStyle/>
          <a:p>
            <a:pPr algn="ctr" defTabSz="544513"/>
            <a:endParaRPr lang="en-GB">
              <a:solidFill>
                <a:srgbClr val="959595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6403975"/>
            <a:ext cx="2846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>
            <a:spAutoFit/>
          </a:bodyPr>
          <a:lstStyle>
            <a:lvl1pPr defTabSz="5445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Geneva" charset="0"/>
              </a:defRPr>
            </a:lvl1pPr>
            <a:lvl2pPr marL="45165963" indent="-44621450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42265600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42810113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432673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437245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441817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446389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eaLnBrk="1" hangingPunct="1">
              <a:defRPr/>
            </a:pPr>
            <a:r>
              <a:rPr lang="en-US" sz="1700" smtClean="0">
                <a:solidFill>
                  <a:srgbClr val="414141"/>
                </a:solidFill>
              </a:rPr>
              <a:t>www.bl.uk</a:t>
            </a:r>
          </a:p>
        </p:txBody>
      </p:sp>
      <p:pic>
        <p:nvPicPr>
          <p:cNvPr id="6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E03ED3DC-378C-4D78-A54F-5AC8AD2F5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48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65863"/>
            <a:ext cx="12195175" cy="593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 anchor="ctr"/>
          <a:lstStyle/>
          <a:p>
            <a:pPr algn="ctr" defTabSz="544513"/>
            <a:endParaRPr lang="en-GB">
              <a:solidFill>
                <a:srgbClr val="959595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6403975"/>
            <a:ext cx="28463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>
            <a:spAutoFit/>
          </a:bodyPr>
          <a:lstStyle>
            <a:lvl1pPr defTabSz="5445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Geneva" charset="0"/>
              </a:defRPr>
            </a:lvl1pPr>
            <a:lvl2pPr marL="45165963" indent="-44621450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42265600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42810113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432673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437245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441817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446389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414141"/>
                </a:solidFill>
              </a:rPr>
              <a:t>www.bl.uk</a:t>
            </a:r>
          </a:p>
        </p:txBody>
      </p:sp>
      <p:pic>
        <p:nvPicPr>
          <p:cNvPr id="6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184150" marR="0" indent="-1841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200" baseline="0">
                <a:solidFill>
                  <a:schemeClr val="tx1"/>
                </a:solidFill>
              </a:defRPr>
            </a:lvl1pPr>
            <a:lvl2pPr marL="358775" indent="-174625">
              <a:buClr>
                <a:schemeClr val="bg1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3ED3DC-378C-4D78-A54F-5AC8AD2F5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656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265863"/>
            <a:ext cx="12195175" cy="5937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 anchor="ctr"/>
          <a:lstStyle/>
          <a:p>
            <a:pPr algn="ctr" defTabSz="544513"/>
            <a:endParaRPr lang="en-GB">
              <a:solidFill>
                <a:srgbClr val="959595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6403975"/>
            <a:ext cx="28463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>
            <a:spAutoFit/>
          </a:bodyPr>
          <a:lstStyle>
            <a:lvl1pPr defTabSz="5445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Geneva" charset="0"/>
              </a:defRPr>
            </a:lvl1pPr>
            <a:lvl2pPr marL="45165963" indent="-44621450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42265600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42810113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432673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437245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441817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446389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414141"/>
                </a:solidFill>
              </a:rPr>
              <a:t>www.bl.uk</a:t>
            </a:r>
          </a:p>
        </p:txBody>
      </p:sp>
      <p:pic>
        <p:nvPicPr>
          <p:cNvPr id="7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3ED3DC-378C-4D78-A54F-5AC8AD2F5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9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65863"/>
            <a:ext cx="12195175" cy="59372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 anchor="ctr"/>
          <a:lstStyle/>
          <a:p>
            <a:pPr algn="ctr" defTabSz="544513"/>
            <a:endParaRPr lang="en-GB">
              <a:solidFill>
                <a:srgbClr val="959595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6403975"/>
            <a:ext cx="2846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>
            <a:spAutoFit/>
          </a:bodyPr>
          <a:lstStyle>
            <a:lvl1pPr defTabSz="5445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Geneva" charset="0"/>
              </a:defRPr>
            </a:lvl1pPr>
            <a:lvl2pPr marL="45165963" indent="-44621450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42265600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42810113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432673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437245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441817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446389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eaLnBrk="1" hangingPunct="1">
              <a:defRPr/>
            </a:pPr>
            <a:r>
              <a:rPr lang="en-US" sz="1700" smtClean="0">
                <a:solidFill>
                  <a:srgbClr val="414141"/>
                </a:solidFill>
              </a:rPr>
              <a:t>www.bl.uk</a:t>
            </a:r>
          </a:p>
        </p:txBody>
      </p:sp>
      <p:pic>
        <p:nvPicPr>
          <p:cNvPr id="6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E03ED3DC-378C-4D78-A54F-5AC8AD2F5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40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65863"/>
            <a:ext cx="12195175" cy="5937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 anchor="ctr"/>
          <a:lstStyle/>
          <a:p>
            <a:pPr algn="ctr" defTabSz="544513"/>
            <a:endParaRPr lang="en-GB">
              <a:solidFill>
                <a:srgbClr val="959595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6403975"/>
            <a:ext cx="28463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>
            <a:spAutoFit/>
          </a:bodyPr>
          <a:lstStyle>
            <a:lvl1pPr defTabSz="5445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Geneva" charset="0"/>
              </a:defRPr>
            </a:lvl1pPr>
            <a:lvl2pPr marL="45165963" indent="-44621450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42265600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42810113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432673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437245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441817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446389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414141"/>
                </a:solidFill>
              </a:rPr>
              <a:t>www.bl.uk</a:t>
            </a:r>
          </a:p>
        </p:txBody>
      </p:sp>
      <p:pic>
        <p:nvPicPr>
          <p:cNvPr id="6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184150" marR="0" indent="-1841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200" baseline="0">
                <a:solidFill>
                  <a:schemeClr val="tx1"/>
                </a:solidFill>
              </a:defRPr>
            </a:lvl1pPr>
            <a:lvl2pPr marL="358775" indent="-174625">
              <a:buClr>
                <a:schemeClr val="bg1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3ED3DC-378C-4D78-A54F-5AC8AD2F5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3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265863"/>
            <a:ext cx="12195175" cy="5937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 anchor="ctr"/>
          <a:lstStyle/>
          <a:p>
            <a:pPr algn="ctr" defTabSz="544513"/>
            <a:endParaRPr lang="en-GB">
              <a:solidFill>
                <a:srgbClr val="959595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6403975"/>
            <a:ext cx="28463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>
            <a:spAutoFit/>
          </a:bodyPr>
          <a:lstStyle>
            <a:lvl1pPr defTabSz="5445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Geneva" charset="0"/>
              </a:defRPr>
            </a:lvl1pPr>
            <a:lvl2pPr marL="45165963" indent="-44621450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42265600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42810113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432673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437245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441817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446389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414141"/>
                </a:solidFill>
              </a:rPr>
              <a:t>www.bl.uk</a:t>
            </a:r>
          </a:p>
        </p:txBody>
      </p:sp>
      <p:pic>
        <p:nvPicPr>
          <p:cNvPr id="7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03ED3DC-378C-4D78-A54F-5AC8AD2F5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11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803F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Logo Cro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6"/>
          <a:stretch>
            <a:fillRect/>
          </a:stretch>
        </p:blipFill>
        <p:spPr bwMode="auto">
          <a:xfrm>
            <a:off x="8828088" y="0"/>
            <a:ext cx="336708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65863"/>
            <a:ext cx="12195175" cy="593725"/>
          </a:xfrm>
          <a:prstGeom prst="rect">
            <a:avLst/>
          </a:prstGeom>
          <a:solidFill>
            <a:srgbClr val="803F92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 anchor="ctr"/>
          <a:lstStyle/>
          <a:p>
            <a:pPr algn="ctr" defTabSz="544513"/>
            <a:endParaRPr lang="en-GB">
              <a:solidFill>
                <a:srgbClr val="959595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6403975"/>
            <a:ext cx="28463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>
            <a:spAutoFit/>
          </a:bodyPr>
          <a:lstStyle>
            <a:lvl1pPr defTabSz="5445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Geneva" charset="0"/>
              </a:defRPr>
            </a:lvl1pPr>
            <a:lvl2pPr marL="45165963" indent="-44621450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42265600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42810113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432673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437245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441817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446389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eaLnBrk="1" hangingPunct="1">
              <a:defRPr/>
            </a:pPr>
            <a:r>
              <a:rPr lang="en-US" sz="1700" dirty="0" smtClean="0">
                <a:solidFill>
                  <a:srgbClr val="FFFFFF"/>
                </a:solidFill>
              </a:rPr>
              <a:t>www.bl.uk</a:t>
            </a:r>
          </a:p>
        </p:txBody>
      </p:sp>
      <p:pic>
        <p:nvPicPr>
          <p:cNvPr id="6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>
              <a:defRPr sz="2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fld id="{E03ED3DC-378C-4D78-A54F-5AC8AD2F5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9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265863"/>
            <a:ext cx="12195175" cy="593725"/>
          </a:xfrm>
          <a:prstGeom prst="rect">
            <a:avLst/>
          </a:prstGeom>
          <a:solidFill>
            <a:srgbClr val="803F92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 anchor="ctr"/>
          <a:lstStyle/>
          <a:p>
            <a:pPr algn="ctr" defTabSz="544513"/>
            <a:endParaRPr lang="en-GB">
              <a:solidFill>
                <a:srgbClr val="959595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9600" y="6403975"/>
            <a:ext cx="28463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>
            <a:spAutoFit/>
          </a:bodyPr>
          <a:lstStyle>
            <a:lvl1pPr defTabSz="5445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Geneva" charset="0"/>
              </a:defRPr>
            </a:lvl1pPr>
            <a:lvl2pPr marL="45165963" indent="-44621450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42265600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42810113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432673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437245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441817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446389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eaLnBrk="1" hangingPunct="1">
              <a:defRPr/>
            </a:pPr>
            <a:r>
              <a:rPr lang="en-US" sz="1700" dirty="0" smtClean="0">
                <a:solidFill>
                  <a:srgbClr val="FFFFFF"/>
                </a:solidFill>
              </a:rPr>
              <a:t>www.bl.uk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/>
          <a:lstStyle>
            <a:lvl1pPr marL="184150" marR="0" indent="-1841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 sz="2200" baseline="0">
                <a:solidFill>
                  <a:schemeClr val="tx1"/>
                </a:solidFill>
              </a:defRPr>
            </a:lvl1pPr>
            <a:lvl2pPr marL="358775" indent="-174625">
              <a:buClr>
                <a:schemeClr val="bg1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fld id="{E03ED3DC-378C-4D78-A54F-5AC8AD2F5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65863"/>
            <a:ext cx="12195175" cy="593725"/>
          </a:xfrm>
          <a:prstGeom prst="rect">
            <a:avLst/>
          </a:prstGeom>
          <a:solidFill>
            <a:srgbClr val="803F92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 anchor="ctr"/>
          <a:lstStyle/>
          <a:p>
            <a:pPr algn="ctr" defTabSz="544513"/>
            <a:endParaRPr lang="en-GB">
              <a:solidFill>
                <a:srgbClr val="959595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" y="6403975"/>
            <a:ext cx="28463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>
            <a:spAutoFit/>
          </a:bodyPr>
          <a:lstStyle>
            <a:lvl1pPr defTabSz="5445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Geneva" charset="0"/>
              </a:defRPr>
            </a:lvl1pPr>
            <a:lvl2pPr marL="45165963" indent="-44621450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3pPr>
            <a:lvl4pPr marL="42265600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4pPr>
            <a:lvl5pPr marL="42810113" indent="-40632063" defTabSz="544513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5pPr>
            <a:lvl6pPr marL="432673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6pPr>
            <a:lvl7pPr marL="437245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7pPr>
            <a:lvl8pPr marL="441817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8pPr>
            <a:lvl9pPr marL="44638913" indent="-40632063" defTabSz="544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9pPr>
          </a:lstStyle>
          <a:p>
            <a:pPr eaLnBrk="1" hangingPunct="1">
              <a:defRPr/>
            </a:pPr>
            <a:r>
              <a:rPr lang="en-US" sz="1700" dirty="0" smtClean="0">
                <a:solidFill>
                  <a:srgbClr val="FFFFFF"/>
                </a:solidFill>
              </a:rPr>
              <a:t>www.bl.uk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fld id="{E03ED3DC-378C-4D78-A54F-5AC8AD2F52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BLMARK_4 COL_BLRED_18mm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Logo Cro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6"/>
          <a:stretch>
            <a:fillRect/>
          </a:stretch>
        </p:blipFill>
        <p:spPr bwMode="auto">
          <a:xfrm>
            <a:off x="8828088" y="0"/>
            <a:ext cx="336708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8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5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32pt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09600" y="6357938"/>
            <a:ext cx="28463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>
            <a:lvl1pPr defTabSz="544513">
              <a:defRPr sz="1400">
                <a:solidFill>
                  <a:srgbClr val="939393"/>
                </a:solidFill>
                <a:latin typeface="Calibri" pitchFamily="34" charset="0"/>
              </a:defRPr>
            </a:lvl1pPr>
          </a:lstStyle>
          <a:p>
            <a:r>
              <a:rPr lang="en-GB" smtClean="0"/>
              <a:t>www.bl.uk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739188" y="6357938"/>
            <a:ext cx="28463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>
            <a:lvl1pPr algn="r" defTabSz="544513">
              <a:defRPr sz="1400">
                <a:solidFill>
                  <a:srgbClr val="939393"/>
                </a:solidFill>
                <a:latin typeface="Calibri" pitchFamily="34" charset="0"/>
              </a:defRPr>
            </a:lvl1pPr>
          </a:lstStyle>
          <a:p>
            <a:fld id="{0839BA26-6EE6-42C5-B48D-B4CCE79D7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Bullet 1</a:t>
            </a:r>
          </a:p>
          <a:p>
            <a:pPr lvl="1"/>
            <a:r>
              <a:rPr lang="en-GB" smtClean="0"/>
              <a:t>Second level</a:t>
            </a:r>
          </a:p>
        </p:txBody>
      </p:sp>
      <p:pic>
        <p:nvPicPr>
          <p:cNvPr id="1030" name="Picture 3" descr="BLMARK_4 COL_BLRED_18mm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3" descr="BLMARK_4 COL_BLRED_18mm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</p:sldLayoutIdLst>
  <p:hf hdr="0" dt="0"/>
  <p:txStyles>
    <p:titleStyle>
      <a:lvl1pPr algn="l" defTabSz="544513" rtl="0" eaLnBrk="1" fontAlgn="base" hangingPunct="1">
        <a:spcBef>
          <a:spcPct val="0"/>
        </a:spcBef>
        <a:spcAft>
          <a:spcPct val="0"/>
        </a:spcAft>
        <a:defRPr sz="3800" kern="1200">
          <a:solidFill>
            <a:schemeClr val="tx1"/>
          </a:solidFill>
          <a:latin typeface="Arial"/>
          <a:ea typeface="ＭＳ Ｐゴシック" charset="0"/>
          <a:cs typeface="Geneva" charset="0"/>
        </a:defRPr>
      </a:lvl1pPr>
      <a:lvl2pPr algn="l" defTabSz="544513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0"/>
          <a:cs typeface="Geneva" charset="-128"/>
        </a:defRPr>
      </a:lvl2pPr>
      <a:lvl3pPr algn="l" defTabSz="544513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0"/>
          <a:cs typeface="Geneva" charset="-128"/>
        </a:defRPr>
      </a:lvl3pPr>
      <a:lvl4pPr algn="l" defTabSz="544513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0"/>
          <a:cs typeface="Geneva" charset="-128"/>
        </a:defRPr>
      </a:lvl4pPr>
      <a:lvl5pPr algn="l" defTabSz="544513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0"/>
          <a:cs typeface="Geneva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231775" indent="-231775" algn="l" defTabSz="54451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600" kern="1200">
          <a:solidFill>
            <a:schemeClr val="tx1"/>
          </a:solidFill>
          <a:latin typeface="Arial"/>
          <a:ea typeface="ＭＳ Ｐゴシック" charset="0"/>
          <a:cs typeface="Geneva" charset="0"/>
        </a:defRPr>
      </a:lvl1pPr>
      <a:lvl2pPr marL="646113" indent="-427038" algn="l" defTabSz="544513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Arial" pitchFamily="34" charset="0"/>
        <a:buChar char="•"/>
        <a:defRPr sz="2600" kern="1200">
          <a:solidFill>
            <a:schemeClr val="tx1"/>
          </a:solidFill>
          <a:latin typeface="Arial"/>
          <a:ea typeface="Geneva" charset="-128"/>
          <a:cs typeface="Geneva" charset="0"/>
        </a:defRPr>
      </a:lvl2pPr>
      <a:lvl3pPr marL="1360488" indent="-271463" algn="l" defTabSz="5445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Arial"/>
          <a:ea typeface="Geneva" charset="-128"/>
          <a:cs typeface="Geneva" charset="0"/>
        </a:defRPr>
      </a:lvl3pPr>
      <a:lvl4pPr marL="1905000" indent="-271463" algn="l" defTabSz="5445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Arial"/>
          <a:ea typeface="Geneva" charset="-128"/>
          <a:cs typeface="Geneva" charset="0"/>
        </a:defRPr>
      </a:lvl4pPr>
      <a:lvl5pPr marL="2449513" indent="-271463" algn="l" defTabSz="5445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600" kern="1200">
          <a:solidFill>
            <a:schemeClr val="tx1"/>
          </a:solidFill>
          <a:latin typeface="Arial"/>
          <a:ea typeface="Geneva" charset="-128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5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32pt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09600" y="6357938"/>
            <a:ext cx="28463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>
            <a:lvl1pPr defTabSz="544513">
              <a:defRPr sz="1400">
                <a:solidFill>
                  <a:srgbClr val="939393"/>
                </a:solidFill>
                <a:latin typeface="Calibri" pitchFamily="34" charset="0"/>
              </a:defRPr>
            </a:lvl1pPr>
          </a:lstStyle>
          <a:p>
            <a:r>
              <a:rPr lang="en-GB" smtClean="0"/>
              <a:t>www.bl.uk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739188" y="6357938"/>
            <a:ext cx="28463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>
            <a:lvl1pPr algn="r" defTabSz="544513">
              <a:defRPr sz="1400">
                <a:solidFill>
                  <a:srgbClr val="939393"/>
                </a:solidFill>
                <a:latin typeface="Calibri" pitchFamily="34" charset="0"/>
              </a:defRPr>
            </a:lvl1pPr>
          </a:lstStyle>
          <a:p>
            <a:fld id="{0839BA26-6EE6-42C5-B48D-B4CCE79D7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Bullet 1</a:t>
            </a:r>
          </a:p>
          <a:p>
            <a:pPr lvl="1"/>
            <a:r>
              <a:rPr lang="en-GB" smtClean="0"/>
              <a:t>Second level</a:t>
            </a:r>
          </a:p>
        </p:txBody>
      </p:sp>
      <p:pic>
        <p:nvPicPr>
          <p:cNvPr id="1030" name="Picture 3" descr="BLMARK_4 COL_BLRED_18mm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3" descr="BLMARK_4 COL_BLRED_18mm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544513" rtl="0" eaLnBrk="1" fontAlgn="base" hangingPunct="1">
        <a:spcBef>
          <a:spcPct val="0"/>
        </a:spcBef>
        <a:spcAft>
          <a:spcPct val="0"/>
        </a:spcAft>
        <a:defRPr sz="3800" kern="1200">
          <a:solidFill>
            <a:schemeClr val="tx1"/>
          </a:solidFill>
          <a:latin typeface="Arial"/>
          <a:ea typeface="ＭＳ Ｐゴシック" charset="0"/>
          <a:cs typeface="Geneva" charset="0"/>
        </a:defRPr>
      </a:lvl1pPr>
      <a:lvl2pPr algn="l" defTabSz="544513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0"/>
          <a:cs typeface="Geneva" charset="-128"/>
        </a:defRPr>
      </a:lvl2pPr>
      <a:lvl3pPr algn="l" defTabSz="544513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0"/>
          <a:cs typeface="Geneva" charset="-128"/>
        </a:defRPr>
      </a:lvl3pPr>
      <a:lvl4pPr algn="l" defTabSz="544513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0"/>
          <a:cs typeface="Geneva" charset="-128"/>
        </a:defRPr>
      </a:lvl4pPr>
      <a:lvl5pPr algn="l" defTabSz="544513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0"/>
          <a:cs typeface="Geneva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231775" indent="-231775" algn="l" defTabSz="54451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600" kern="1200">
          <a:solidFill>
            <a:schemeClr val="tx1"/>
          </a:solidFill>
          <a:latin typeface="Arial"/>
          <a:ea typeface="ＭＳ Ｐゴシック" charset="0"/>
          <a:cs typeface="Geneva" charset="0"/>
        </a:defRPr>
      </a:lvl1pPr>
      <a:lvl2pPr marL="646113" indent="-427038" algn="l" defTabSz="544513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Arial" pitchFamily="34" charset="0"/>
        <a:buChar char="•"/>
        <a:defRPr sz="2600" kern="1200">
          <a:solidFill>
            <a:schemeClr val="tx1"/>
          </a:solidFill>
          <a:latin typeface="Arial"/>
          <a:ea typeface="Geneva" charset="-128"/>
          <a:cs typeface="Geneva" charset="0"/>
        </a:defRPr>
      </a:lvl2pPr>
      <a:lvl3pPr marL="1360488" indent="-271463" algn="l" defTabSz="5445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Arial"/>
          <a:ea typeface="Geneva" charset="-128"/>
          <a:cs typeface="Geneva" charset="0"/>
        </a:defRPr>
      </a:lvl3pPr>
      <a:lvl4pPr marL="1905000" indent="-271463" algn="l" defTabSz="5445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Arial"/>
          <a:ea typeface="Geneva" charset="-128"/>
          <a:cs typeface="Geneva" charset="0"/>
        </a:defRPr>
      </a:lvl4pPr>
      <a:lvl5pPr marL="2449513" indent="-271463" algn="l" defTabSz="5445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600" kern="1200">
          <a:solidFill>
            <a:schemeClr val="tx1"/>
          </a:solidFill>
          <a:latin typeface="Arial"/>
          <a:ea typeface="Geneva" charset="-128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5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32pt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09600" y="6357938"/>
            <a:ext cx="28463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>
            <a:lvl1pPr defTabSz="544513">
              <a:defRPr sz="1400">
                <a:solidFill>
                  <a:srgbClr val="939393"/>
                </a:solidFill>
                <a:latin typeface="Calibri" pitchFamily="34" charset="0"/>
              </a:defRPr>
            </a:lvl1pPr>
          </a:lstStyle>
          <a:p>
            <a:r>
              <a:rPr lang="en-GB" smtClean="0"/>
              <a:t>www.bl.uk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739188" y="6357938"/>
            <a:ext cx="28463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ctr" anchorCtr="0" compatLnSpc="1">
            <a:prstTxWarp prst="textNoShape">
              <a:avLst/>
            </a:prstTxWarp>
          </a:bodyPr>
          <a:lstStyle>
            <a:lvl1pPr algn="r" defTabSz="544513">
              <a:defRPr sz="1400">
                <a:solidFill>
                  <a:srgbClr val="939393"/>
                </a:solidFill>
                <a:latin typeface="Calibri" pitchFamily="34" charset="0"/>
              </a:defRPr>
            </a:lvl1pPr>
          </a:lstStyle>
          <a:p>
            <a:fld id="{0839BA26-6EE6-42C5-B48D-B4CCE79D7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78" tIns="54439" rIns="108878" bIns="54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Bullet 1</a:t>
            </a:r>
          </a:p>
          <a:p>
            <a:pPr lvl="1"/>
            <a:r>
              <a:rPr lang="en-GB" smtClean="0"/>
              <a:t>Second level</a:t>
            </a:r>
          </a:p>
        </p:txBody>
      </p:sp>
      <p:pic>
        <p:nvPicPr>
          <p:cNvPr id="1030" name="Picture 3" descr="BLMARK_4 COL_BLRED_18mm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3" descr="BLMARK_4 COL_BLRED_18mm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163" y="152400"/>
            <a:ext cx="5397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</p:sldLayoutIdLst>
  <p:hf hdr="0" dt="0"/>
  <p:txStyles>
    <p:titleStyle>
      <a:lvl1pPr algn="l" defTabSz="544513" rtl="0" eaLnBrk="1" fontAlgn="base" hangingPunct="1">
        <a:spcBef>
          <a:spcPct val="0"/>
        </a:spcBef>
        <a:spcAft>
          <a:spcPct val="0"/>
        </a:spcAft>
        <a:defRPr sz="3800" kern="1200">
          <a:solidFill>
            <a:schemeClr val="tx1"/>
          </a:solidFill>
          <a:latin typeface="Arial"/>
          <a:ea typeface="ＭＳ Ｐゴシック" charset="0"/>
          <a:cs typeface="Geneva" charset="0"/>
        </a:defRPr>
      </a:lvl1pPr>
      <a:lvl2pPr algn="l" defTabSz="544513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0"/>
          <a:cs typeface="Geneva" charset="-128"/>
        </a:defRPr>
      </a:lvl2pPr>
      <a:lvl3pPr algn="l" defTabSz="544513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0"/>
          <a:cs typeface="Geneva" charset="-128"/>
        </a:defRPr>
      </a:lvl3pPr>
      <a:lvl4pPr algn="l" defTabSz="544513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0"/>
          <a:cs typeface="Geneva" charset="-128"/>
        </a:defRPr>
      </a:lvl4pPr>
      <a:lvl5pPr algn="l" defTabSz="544513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" charset="0"/>
          <a:ea typeface="ＭＳ Ｐゴシック" charset="0"/>
          <a:cs typeface="Geneva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231775" indent="-231775" algn="l" defTabSz="54451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600" kern="1200">
          <a:solidFill>
            <a:schemeClr val="tx1"/>
          </a:solidFill>
          <a:latin typeface="Arial"/>
          <a:ea typeface="ＭＳ Ｐゴシック" charset="0"/>
          <a:cs typeface="Geneva" charset="0"/>
        </a:defRPr>
      </a:lvl1pPr>
      <a:lvl2pPr marL="646113" indent="-427038" algn="l" defTabSz="544513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Arial" pitchFamily="34" charset="0"/>
        <a:buChar char="•"/>
        <a:defRPr sz="2600" kern="1200">
          <a:solidFill>
            <a:schemeClr val="tx1"/>
          </a:solidFill>
          <a:latin typeface="Arial"/>
          <a:ea typeface="Geneva" charset="-128"/>
          <a:cs typeface="Geneva" charset="0"/>
        </a:defRPr>
      </a:lvl2pPr>
      <a:lvl3pPr marL="1360488" indent="-271463" algn="l" defTabSz="5445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Arial"/>
          <a:ea typeface="Geneva" charset="-128"/>
          <a:cs typeface="Geneva" charset="0"/>
        </a:defRPr>
      </a:lvl3pPr>
      <a:lvl4pPr marL="1905000" indent="-271463" algn="l" defTabSz="5445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600" kern="1200">
          <a:solidFill>
            <a:schemeClr val="tx1"/>
          </a:solidFill>
          <a:latin typeface="Arial"/>
          <a:ea typeface="Geneva" charset="-128"/>
          <a:cs typeface="Geneva" charset="0"/>
        </a:defRPr>
      </a:lvl4pPr>
      <a:lvl5pPr marL="2449513" indent="-271463" algn="l" defTabSz="5445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600" kern="1200">
          <a:solidFill>
            <a:schemeClr val="tx1"/>
          </a:solidFill>
          <a:latin typeface="Arial"/>
          <a:ea typeface="Geneva" charset="-128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mailto:Caroline.kent@bl.uk" TargetMode="External"/><Relationship Id="rId7" Type="http://schemas.openxmlformats.org/officeDocument/2006/relationships/hyperlink" Target="http://www.bl.uk/email/banner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caroline.kent@bl.uk" TargetMode="External"/><Relationship Id="rId5" Type="http://schemas.openxmlformats.org/officeDocument/2006/relationships/hyperlink" Target="http://www.bl.uk/" TargetMode="External"/><Relationship Id="rId4" Type="http://schemas.openxmlformats.org/officeDocument/2006/relationships/image" Target="../media/image3.emf"/><Relationship Id="rId9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ifla.org/2610/1/080-jeng-en_poster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fast.oclc.org/searchfast/" TargetMode="External"/><Relationship Id="rId5" Type="http://schemas.openxmlformats.org/officeDocument/2006/relationships/hyperlink" Target="https://www.oclc.org/content/dam/oclc/fast/fast-policy-and-outreach-committee-regulations.pdf" TargetMode="External"/><Relationship Id="rId4" Type="http://schemas.openxmlformats.org/officeDocument/2006/relationships/hyperlink" Target="https://www.oclc.org/en/fast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87531" y="983751"/>
            <a:ext cx="10975975" cy="114458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 sz="6000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 charset="0"/>
              </a:rPr>
              <a:t>FAST – Finding the future of subject access at the</a:t>
            </a:r>
            <a:br>
              <a:rPr lang="en-GB" sz="6000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 charset="0"/>
              </a:rPr>
            </a:br>
            <a:r>
              <a:rPr lang="en-GB" sz="6000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 charset="0"/>
              </a:rPr>
              <a:t>British Library</a:t>
            </a:r>
            <a:endParaRPr lang="en-GB" sz="6000" dirty="0">
              <a:solidFill>
                <a:schemeClr val="bg2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6165" y="3937000"/>
            <a:ext cx="10975975" cy="117633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3800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 charset="0"/>
              </a:rPr>
              <a:t>Caroline Kent</a:t>
            </a:r>
          </a:p>
          <a:p>
            <a:pPr>
              <a:buFont typeface="Arial" charset="0"/>
              <a:buNone/>
              <a:defRPr/>
            </a:pPr>
            <a:r>
              <a:rPr lang="en-GB" sz="3200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 charset="0"/>
              </a:rPr>
              <a:t>Metadata Creation Programmes Manager</a:t>
            </a:r>
          </a:p>
          <a:p>
            <a:pPr>
              <a:buFont typeface="Arial" charset="0"/>
              <a:buNone/>
              <a:defRPr/>
            </a:pPr>
            <a:r>
              <a:rPr lang="en-GB" sz="3200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 charset="0"/>
              </a:rPr>
              <a:t>British Library</a:t>
            </a:r>
            <a:endParaRPr lang="en-GB" sz="3200" dirty="0">
              <a:solidFill>
                <a:schemeClr val="bg2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0"/>
          <p:cNvSpPr txBox="1">
            <a:spLocks noChangeArrowheads="1"/>
          </p:cNvSpPr>
          <p:nvPr/>
        </p:nvSpPr>
        <p:spPr bwMode="auto">
          <a:xfrm>
            <a:off x="757238" y="795338"/>
            <a:ext cx="2190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78" tIns="54439" rIns="108878" bIns="54439">
            <a:spAutoFit/>
          </a:bodyPr>
          <a:lstStyle>
            <a:lvl1pPr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GB"/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866775" y="1945920"/>
            <a:ext cx="7356475" cy="189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>
            <a:spAutoFit/>
          </a:bodyPr>
          <a:lstStyle>
            <a:lvl1pPr marL="214313" indent="-214313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chemeClr val="accent2"/>
              </a:buClr>
              <a:buFont typeface="Arial" pitchFamily="34" charset="0"/>
              <a:buNone/>
            </a:pPr>
            <a:r>
              <a:rPr lang="en-US" sz="2900" dirty="0">
                <a:solidFill>
                  <a:schemeClr val="bg2">
                    <a:lumMod val="95000"/>
                    <a:lumOff val="5000"/>
                  </a:schemeClr>
                </a:solidFill>
              </a:rPr>
              <a:t>Thank </a:t>
            </a:r>
            <a:r>
              <a:rPr lang="en-US" sz="29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you</a:t>
            </a:r>
          </a:p>
          <a:p>
            <a:pPr eaLnBrk="1" hangingPunct="1">
              <a:buClr>
                <a:schemeClr val="accent2"/>
              </a:buClr>
              <a:buFont typeface="Arial" pitchFamily="34" charset="0"/>
              <a:buNone/>
            </a:pPr>
            <a:endParaRPr lang="en-US" sz="2900" dirty="0"/>
          </a:p>
          <a:p>
            <a:pPr eaLnBrk="1" hangingPunct="1">
              <a:buClr>
                <a:schemeClr val="accent2"/>
              </a:buClr>
              <a:buFont typeface="Arial" pitchFamily="34" charset="0"/>
              <a:buNone/>
            </a:pPr>
            <a:r>
              <a:rPr lang="en-US" sz="2900" dirty="0" smtClean="0">
                <a:hlinkClick r:id="rId3"/>
              </a:rPr>
              <a:t>Caroline.kent@bl.uk</a:t>
            </a:r>
            <a:endParaRPr lang="en-US" sz="2900" dirty="0" smtClean="0"/>
          </a:p>
          <a:p>
            <a:pPr eaLnBrk="1" hangingPunct="1">
              <a:buClr>
                <a:schemeClr val="accent2"/>
              </a:buClr>
              <a:buFont typeface="Arial" pitchFamily="34" charset="0"/>
              <a:buNone/>
            </a:pPr>
            <a:endParaRPr lang="en-US" sz="2900" dirty="0"/>
          </a:p>
        </p:txBody>
      </p:sp>
      <p:sp>
        <p:nvSpPr>
          <p:cNvPr id="11268" name="Slide Number Placeholder 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45FC5EA-C711-4CEB-AA23-1114B1A42E3D}" type="slidenum">
              <a:rPr lang="en-US" sz="1400">
                <a:latin typeface="Calibri" pitchFamily="34" charset="0"/>
              </a:rPr>
              <a:pPr eaLnBrk="1" hangingPunct="1"/>
              <a:t>10</a:t>
            </a:fld>
            <a:endParaRPr lang="en-US" sz="1400">
              <a:latin typeface="Calibri" pitchFamily="34" charset="0"/>
            </a:endParaRPr>
          </a:p>
        </p:txBody>
      </p:sp>
      <p:pic>
        <p:nvPicPr>
          <p:cNvPr id="1126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8"/>
          <a:stretch>
            <a:fillRect/>
          </a:stretch>
        </p:blipFill>
        <p:spPr bwMode="auto">
          <a:xfrm>
            <a:off x="8259763" y="0"/>
            <a:ext cx="3935412" cy="555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074910"/>
              </p:ext>
            </p:extLst>
          </p:nvPr>
        </p:nvGraphicFramePr>
        <p:xfrm>
          <a:off x="1127919" y="4575622"/>
          <a:ext cx="6192837" cy="979170"/>
        </p:xfrm>
        <a:graphic>
          <a:graphicData uri="http://schemas.openxmlformats.org/drawingml/2006/table">
            <a:tbl>
              <a:tblPr firstRow="1" firstCol="1" bandRow="1"/>
              <a:tblGrid>
                <a:gridCol w="481275">
                  <a:extLst>
                    <a:ext uri="{9D8B030D-6E8A-4147-A177-3AD203B41FA5}">
                      <a16:colId xmlns:a16="http://schemas.microsoft.com/office/drawing/2014/main" val="325742262"/>
                    </a:ext>
                  </a:extLst>
                </a:gridCol>
                <a:gridCol w="160230">
                  <a:extLst>
                    <a:ext uri="{9D8B030D-6E8A-4147-A177-3AD203B41FA5}">
                      <a16:colId xmlns:a16="http://schemas.microsoft.com/office/drawing/2014/main" val="4102491769"/>
                    </a:ext>
                  </a:extLst>
                </a:gridCol>
                <a:gridCol w="1942645">
                  <a:extLst>
                    <a:ext uri="{9D8B030D-6E8A-4147-A177-3AD203B41FA5}">
                      <a16:colId xmlns:a16="http://schemas.microsoft.com/office/drawing/2014/main" val="1282985491"/>
                    </a:ext>
                  </a:extLst>
                </a:gridCol>
                <a:gridCol w="819864">
                  <a:extLst>
                    <a:ext uri="{9D8B030D-6E8A-4147-A177-3AD203B41FA5}">
                      <a16:colId xmlns:a16="http://schemas.microsoft.com/office/drawing/2014/main" val="2840171605"/>
                    </a:ext>
                  </a:extLst>
                </a:gridCol>
                <a:gridCol w="115787">
                  <a:extLst>
                    <a:ext uri="{9D8B030D-6E8A-4147-A177-3AD203B41FA5}">
                      <a16:colId xmlns:a16="http://schemas.microsoft.com/office/drawing/2014/main" val="3931014900"/>
                    </a:ext>
                  </a:extLst>
                </a:gridCol>
                <a:gridCol w="2673036">
                  <a:extLst>
                    <a:ext uri="{9D8B030D-6E8A-4147-A177-3AD203B41FA5}">
                      <a16:colId xmlns:a16="http://schemas.microsoft.com/office/drawing/2014/main" val="2413865542"/>
                    </a:ext>
                  </a:extLst>
                </a:gridCol>
              </a:tblGrid>
              <a:tr h="485775"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Caroline Kent </a:t>
                      </a:r>
                      <a:r>
                        <a:rPr lang="en-GB" sz="750" b="1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750" b="1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750" b="1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Metadata Creation Programmes Manager</a:t>
                      </a:r>
                      <a:br>
                        <a:rPr lang="en-GB" sz="750" b="1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750" b="1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Content &amp; Metadata Processing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750" b="1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British Library</a:t>
                      </a:r>
                      <a:br>
                        <a:rPr lang="en-GB" sz="750" b="1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750" b="1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Boston Spa</a:t>
                      </a:r>
                      <a:br>
                        <a:rPr lang="en-GB" sz="750" b="1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750" b="1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Wetherby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750" b="1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West Yorkshire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750" b="1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LS23 7BQ</a:t>
                      </a:r>
                      <a:br>
                        <a:rPr lang="en-GB" sz="750" b="1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750" b="1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750" b="1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750" b="1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www.bl.uk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1F497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480986"/>
                  </a:ext>
                </a:extLst>
              </a:tr>
              <a:tr h="3333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750" b="1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 +44 (0) 1937 54 6419</a:t>
                      </a:r>
                      <a:br>
                        <a:rPr lang="en-GB" sz="750" b="1" dirty="0">
                          <a:solidFill>
                            <a:srgbClr val="A6A6A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750" b="1" u="sng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caroline.kent@bl.uk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275303"/>
                  </a:ext>
                </a:extLst>
              </a:tr>
            </a:tbl>
          </a:graphicData>
        </a:graphic>
      </p:graphicFrame>
      <p:pic>
        <p:nvPicPr>
          <p:cNvPr id="1025" name="Picture 8" descr="http://www.bl.uk/email/imageright.gif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4588323"/>
            <a:ext cx="62865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www.bl.uk/email/logo100.gif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4602292"/>
            <a:ext cx="495300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69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 pitchFamily="34" charset="0"/>
                <a:ea typeface="ＭＳ Ｐゴシック" pitchFamily="34" charset="-128"/>
              </a:rPr>
              <a:t>Overview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41026A6-056C-4350-B458-BBA9B2D3E3CE}" type="slidenum">
              <a:rPr lang="en-US" sz="1400">
                <a:latin typeface="Calibri" pitchFamily="34" charset="0"/>
              </a:rPr>
              <a:pPr eaLnBrk="1" hangingPunct="1"/>
              <a:t>2</a:t>
            </a:fld>
            <a:endParaRPr lang="en-US" sz="1400">
              <a:latin typeface="Calibri" pitchFamily="34" charset="0"/>
            </a:endParaRPr>
          </a:p>
        </p:txBody>
      </p:sp>
      <p:sp>
        <p:nvSpPr>
          <p:cNvPr id="7171" name=" 2"/>
          <p:cNvSpPr>
            <a:spLocks noGrp="1"/>
          </p:cNvSpPr>
          <p:nvPr/>
        </p:nvSpPr>
        <p:spPr bwMode="auto">
          <a:xfrm>
            <a:off x="609600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Background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Current activities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Challenges and next steps</a:t>
            </a:r>
            <a:endParaRPr lang="en-US" sz="3600" dirty="0">
              <a:solidFill>
                <a:schemeClr val="bg2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 pitchFamily="34" charset="0"/>
                <a:ea typeface="ＭＳ Ｐゴシック" pitchFamily="34" charset="-128"/>
              </a:rPr>
              <a:t>Background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41026A6-056C-4350-B458-BBA9B2D3E3CE}" type="slidenum">
              <a:rPr lang="en-US" sz="1400">
                <a:latin typeface="Calibri" pitchFamily="34" charset="0"/>
              </a:rPr>
              <a:pPr eaLnBrk="1" hangingPunct="1"/>
              <a:t>3</a:t>
            </a:fld>
            <a:endParaRPr lang="en-US" sz="1400">
              <a:latin typeface="Calibri" pitchFamily="34" charset="0"/>
            </a:endParaRPr>
          </a:p>
        </p:txBody>
      </p:sp>
      <p:sp>
        <p:nvSpPr>
          <p:cNvPr id="7171" name=" 2"/>
          <p:cNvSpPr>
            <a:spLocks noGrp="1"/>
          </p:cNvSpPr>
          <p:nvPr/>
        </p:nvSpPr>
        <p:spPr bwMode="auto">
          <a:xfrm>
            <a:off x="609600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3600" dirty="0"/>
          </a:p>
        </p:txBody>
      </p:sp>
      <p:sp>
        <p:nvSpPr>
          <p:cNvPr id="5" name=" 2"/>
          <p:cNvSpPr>
            <a:spLocks noGrp="1"/>
          </p:cNvSpPr>
          <p:nvPr/>
        </p:nvSpPr>
        <p:spPr bwMode="auto">
          <a:xfrm>
            <a:off x="609599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FAST </a:t>
            </a:r>
            <a:r>
              <a:rPr lang="en-US" sz="2400" dirty="0" err="1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i</a:t>
            </a:r>
            <a:r>
              <a:rPr lang="en-GB" sz="2400" dirty="0">
                <a:solidFill>
                  <a:schemeClr val="bg2">
                    <a:lumMod val="95000"/>
                    <a:lumOff val="5000"/>
                  </a:schemeClr>
                </a:solidFill>
              </a:rPr>
              <a:t>n</a:t>
            </a:r>
            <a:r>
              <a:rPr lang="en-GB" sz="24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 the British Library:</a:t>
            </a:r>
          </a:p>
          <a:p>
            <a:endParaRPr lang="en-GB" sz="2400" dirty="0" smtClean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Alan Danskin (FPOC Co-Chair), Caroline Kent, Janet Ashton</a:t>
            </a:r>
          </a:p>
          <a:p>
            <a:endParaRPr lang="en-GB" sz="2400" dirty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Articles, presentations, research in the UK, working with OCLC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Implementing FAST in several workflows to test ease and efficacy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Aim of improving subject analysis coverage</a:t>
            </a:r>
          </a:p>
          <a:p>
            <a:endParaRPr lang="en-GB" sz="2400" dirty="0" smtClean="0"/>
          </a:p>
          <a:p>
            <a:endParaRPr lang="en-US" sz="3600" dirty="0">
              <a:solidFill>
                <a:schemeClr val="bg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2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 pitchFamily="34" charset="0"/>
                <a:ea typeface="ＭＳ Ｐゴシック" pitchFamily="34" charset="-128"/>
              </a:rPr>
              <a:t>Background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41026A6-056C-4350-B458-BBA9B2D3E3CE}" type="slidenum">
              <a:rPr lang="en-US" sz="1400">
                <a:latin typeface="Calibri" pitchFamily="34" charset="0"/>
              </a:rPr>
              <a:pPr eaLnBrk="1" hangingPunct="1"/>
              <a:t>4</a:t>
            </a:fld>
            <a:endParaRPr lang="en-US" sz="1400">
              <a:latin typeface="Calibri" pitchFamily="34" charset="0"/>
            </a:endParaRPr>
          </a:p>
        </p:txBody>
      </p:sp>
      <p:sp>
        <p:nvSpPr>
          <p:cNvPr id="7171" name=" 2"/>
          <p:cNvSpPr>
            <a:spLocks noGrp="1"/>
          </p:cNvSpPr>
          <p:nvPr/>
        </p:nvSpPr>
        <p:spPr bwMode="auto">
          <a:xfrm>
            <a:off x="609600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3600" dirty="0"/>
          </a:p>
        </p:txBody>
      </p:sp>
      <p:sp>
        <p:nvSpPr>
          <p:cNvPr id="5" name=" 2"/>
          <p:cNvSpPr>
            <a:spLocks noGrp="1"/>
          </p:cNvSpPr>
          <p:nvPr/>
        </p:nvSpPr>
        <p:spPr bwMode="auto">
          <a:xfrm>
            <a:off x="609599" y="1272988"/>
            <a:ext cx="10975975" cy="485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FAST (Faceted Application of Subject Terminology)</a:t>
            </a:r>
          </a:p>
          <a:p>
            <a:endParaRPr lang="en-US" sz="2400" dirty="0" smtClean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IFLA Poster sessions: </a:t>
            </a:r>
            <a:r>
              <a:rPr lang="en-GB" sz="2400" dirty="0">
                <a:hlinkClick r:id="rId3"/>
              </a:rPr>
              <a:t>http://</a:t>
            </a:r>
            <a:r>
              <a:rPr lang="en-GB" sz="2400" dirty="0" smtClean="0">
                <a:hlinkClick r:id="rId3"/>
              </a:rPr>
              <a:t>library.ifla.org/2610/1/080-jeng-en_poster.pdf</a:t>
            </a:r>
            <a:endParaRPr lang="en-GB" sz="2400" dirty="0" smtClean="0"/>
          </a:p>
          <a:p>
            <a:endParaRPr lang="en-US" sz="2400" dirty="0" smtClean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For the current FPOC (Committee) see: </a:t>
            </a:r>
            <a:r>
              <a:rPr lang="en-GB" sz="2400" dirty="0">
                <a:hlinkClick r:id="rId4"/>
              </a:rPr>
              <a:t>https://</a:t>
            </a:r>
            <a:r>
              <a:rPr lang="en-GB" sz="2400" dirty="0" smtClean="0">
                <a:hlinkClick r:id="rId4"/>
              </a:rPr>
              <a:t>www.oclc.org/en/fast.html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And for Committee regulations: </a:t>
            </a:r>
            <a:r>
              <a:rPr lang="en-GB" sz="2400" dirty="0">
                <a:hlinkClick r:id="rId5"/>
              </a:rPr>
              <a:t>https://www.oclc.org/content/dam/oclc/fast/fast-policy-and-outreach-committee-regulations.pdf</a:t>
            </a:r>
            <a:endParaRPr lang="en-US" sz="2400" dirty="0" smtClean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endParaRPr lang="en-US" sz="2400" dirty="0" smtClean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For application</a:t>
            </a:r>
          </a:p>
          <a:p>
            <a:r>
              <a:rPr lang="en-US" sz="24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See: </a:t>
            </a:r>
            <a:r>
              <a:rPr lang="en-GB" sz="2400" dirty="0">
                <a:hlinkClick r:id="rId6"/>
              </a:rPr>
              <a:t>https://fast.oclc.org/searchfast</a:t>
            </a:r>
            <a:r>
              <a:rPr lang="en-GB" sz="2400" dirty="0" smtClean="0">
                <a:hlinkClick r:id="rId6"/>
              </a:rPr>
              <a:t>/</a:t>
            </a:r>
            <a:endParaRPr lang="en-GB" sz="2400" dirty="0" smtClean="0"/>
          </a:p>
          <a:p>
            <a:endParaRPr lang="en-US" sz="3600" dirty="0">
              <a:solidFill>
                <a:schemeClr val="bg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6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 pitchFamily="34" charset="0"/>
                <a:ea typeface="ＭＳ Ｐゴシック" pitchFamily="34" charset="-128"/>
              </a:rPr>
              <a:t>Current activities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41026A6-056C-4350-B458-BBA9B2D3E3CE}" type="slidenum">
              <a:rPr lang="en-US" sz="1400">
                <a:latin typeface="Calibri" pitchFamily="34" charset="0"/>
              </a:rPr>
              <a:pPr eaLnBrk="1" hangingPunct="1"/>
              <a:t>5</a:t>
            </a:fld>
            <a:endParaRPr lang="en-US" sz="1400">
              <a:latin typeface="Calibri" pitchFamily="34" charset="0"/>
            </a:endParaRPr>
          </a:p>
        </p:txBody>
      </p:sp>
      <p:sp>
        <p:nvSpPr>
          <p:cNvPr id="7171" name=" 2"/>
          <p:cNvSpPr>
            <a:spLocks noGrp="1"/>
          </p:cNvSpPr>
          <p:nvPr/>
        </p:nvSpPr>
        <p:spPr bwMode="auto">
          <a:xfrm>
            <a:off x="609600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3600" dirty="0"/>
          </a:p>
        </p:txBody>
      </p:sp>
      <p:sp>
        <p:nvSpPr>
          <p:cNvPr id="5" name=" 2"/>
          <p:cNvSpPr>
            <a:spLocks noGrp="1"/>
          </p:cNvSpPr>
          <p:nvPr/>
        </p:nvSpPr>
        <p:spPr bwMode="auto">
          <a:xfrm>
            <a:off x="609599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Various current workflows:</a:t>
            </a:r>
          </a:p>
          <a:p>
            <a:endParaRPr lang="en-GB" sz="3600" dirty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Grey Literature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err="1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Emedia</a:t>
            </a:r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 content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Incoming records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Asia and Africa collections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Archives and manuscripts</a:t>
            </a:r>
          </a:p>
          <a:p>
            <a:endParaRPr lang="en-GB" sz="2400" dirty="0" smtClean="0"/>
          </a:p>
          <a:p>
            <a:endParaRPr lang="en-US" sz="3600" dirty="0">
              <a:solidFill>
                <a:schemeClr val="bg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1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 pitchFamily="34" charset="0"/>
                <a:ea typeface="ＭＳ Ｐゴシック" pitchFamily="34" charset="-128"/>
              </a:rPr>
              <a:t>Current activities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41026A6-056C-4350-B458-BBA9B2D3E3CE}" type="slidenum">
              <a:rPr lang="en-US" sz="1400">
                <a:latin typeface="Calibri" pitchFamily="34" charset="0"/>
              </a:rPr>
              <a:pPr eaLnBrk="1" hangingPunct="1"/>
              <a:t>6</a:t>
            </a:fld>
            <a:endParaRPr lang="en-US" sz="1400">
              <a:latin typeface="Calibri" pitchFamily="34" charset="0"/>
            </a:endParaRPr>
          </a:p>
        </p:txBody>
      </p:sp>
      <p:sp>
        <p:nvSpPr>
          <p:cNvPr id="7171" name=" 2"/>
          <p:cNvSpPr>
            <a:spLocks noGrp="1"/>
          </p:cNvSpPr>
          <p:nvPr/>
        </p:nvSpPr>
        <p:spPr bwMode="auto">
          <a:xfrm>
            <a:off x="609600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3600" dirty="0"/>
          </a:p>
        </p:txBody>
      </p:sp>
      <p:sp>
        <p:nvSpPr>
          <p:cNvPr id="5" name=" 2"/>
          <p:cNvSpPr>
            <a:spLocks noGrp="1"/>
          </p:cNvSpPr>
          <p:nvPr/>
        </p:nvSpPr>
        <p:spPr bwMode="auto">
          <a:xfrm>
            <a:off x="609599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More recent developments and upcoming:</a:t>
            </a:r>
          </a:p>
          <a:p>
            <a:endParaRPr lang="en-GB" sz="3600" dirty="0" smtClean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Archives and manuscripts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Expanding coverage for </a:t>
            </a:r>
            <a:r>
              <a:rPr lang="en-GB" sz="3600" dirty="0" err="1">
                <a:solidFill>
                  <a:schemeClr val="bg2">
                    <a:lumMod val="95000"/>
                    <a:lumOff val="5000"/>
                  </a:schemeClr>
                </a:solidFill>
              </a:rPr>
              <a:t>E</a:t>
            </a:r>
            <a:r>
              <a:rPr lang="en-GB" sz="3600" dirty="0" err="1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media</a:t>
            </a:r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 content</a:t>
            </a:r>
          </a:p>
          <a:p>
            <a:endParaRPr lang="en-GB" sz="2400" dirty="0" smtClean="0"/>
          </a:p>
          <a:p>
            <a:endParaRPr lang="en-US" sz="3600" dirty="0">
              <a:solidFill>
                <a:schemeClr val="bg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4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 pitchFamily="34" charset="0"/>
                <a:ea typeface="ＭＳ Ｐゴシック" pitchFamily="34" charset="-128"/>
              </a:rPr>
              <a:t>Next steps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41026A6-056C-4350-B458-BBA9B2D3E3CE}" type="slidenum">
              <a:rPr lang="en-US" sz="1400">
                <a:latin typeface="Calibri" pitchFamily="34" charset="0"/>
              </a:rPr>
              <a:pPr eaLnBrk="1" hangingPunct="1"/>
              <a:t>7</a:t>
            </a:fld>
            <a:endParaRPr lang="en-US" sz="1400">
              <a:latin typeface="Calibri" pitchFamily="34" charset="0"/>
            </a:endParaRPr>
          </a:p>
        </p:txBody>
      </p:sp>
      <p:sp>
        <p:nvSpPr>
          <p:cNvPr id="7171" name=" 2"/>
          <p:cNvSpPr>
            <a:spLocks noGrp="1"/>
          </p:cNvSpPr>
          <p:nvPr/>
        </p:nvSpPr>
        <p:spPr bwMode="auto">
          <a:xfrm>
            <a:off x="609600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3600" dirty="0"/>
          </a:p>
        </p:txBody>
      </p:sp>
      <p:sp>
        <p:nvSpPr>
          <p:cNvPr id="5" name=" 2"/>
          <p:cNvSpPr>
            <a:spLocks noGrp="1"/>
          </p:cNvSpPr>
          <p:nvPr/>
        </p:nvSpPr>
        <p:spPr bwMode="auto">
          <a:xfrm>
            <a:off x="609599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24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In the British Library and beyond:</a:t>
            </a:r>
          </a:p>
          <a:p>
            <a:endParaRPr lang="en-GB" sz="2400" dirty="0" smtClean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Advocacy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Development</a:t>
            </a:r>
            <a:endParaRPr lang="en-GB" sz="3600" dirty="0" smtClean="0"/>
          </a:p>
          <a:p>
            <a:endParaRPr lang="en-US" sz="3600" dirty="0">
              <a:solidFill>
                <a:schemeClr val="bg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>
                    <a:lumMod val="95000"/>
                    <a:lumOff val="5000"/>
                  </a:schemeClr>
                </a:solidFill>
                <a:latin typeface="Arial" pitchFamily="34" charset="0"/>
                <a:ea typeface="ＭＳ Ｐゴシック" pitchFamily="34" charset="-128"/>
              </a:rPr>
              <a:t>Next steps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41026A6-056C-4350-B458-BBA9B2D3E3CE}" type="slidenum">
              <a:rPr lang="en-US" sz="1400">
                <a:latin typeface="Calibri" pitchFamily="34" charset="0"/>
              </a:rPr>
              <a:pPr eaLnBrk="1" hangingPunct="1"/>
              <a:t>8</a:t>
            </a:fld>
            <a:endParaRPr lang="en-US" sz="1400">
              <a:latin typeface="Calibri" pitchFamily="34" charset="0"/>
            </a:endParaRPr>
          </a:p>
        </p:txBody>
      </p:sp>
      <p:sp>
        <p:nvSpPr>
          <p:cNvPr id="7171" name=" 2"/>
          <p:cNvSpPr>
            <a:spLocks noGrp="1"/>
          </p:cNvSpPr>
          <p:nvPr/>
        </p:nvSpPr>
        <p:spPr bwMode="auto">
          <a:xfrm>
            <a:off x="609600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3600" dirty="0"/>
          </a:p>
        </p:txBody>
      </p:sp>
      <p:sp>
        <p:nvSpPr>
          <p:cNvPr id="5" name=" 2"/>
          <p:cNvSpPr>
            <a:spLocks noGrp="1"/>
          </p:cNvSpPr>
          <p:nvPr/>
        </p:nvSpPr>
        <p:spPr bwMode="auto">
          <a:xfrm>
            <a:off x="609599" y="1600200"/>
            <a:ext cx="10975975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36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For the future?</a:t>
            </a:r>
          </a:p>
          <a:p>
            <a:endParaRPr lang="en-GB" sz="3600" dirty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Working with partners and national networks to broaden understanding &amp; </a:t>
            </a:r>
            <a:r>
              <a:rPr lang="en-GB" sz="28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application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Continuing to work with OCLC on outreach and development</a:t>
            </a:r>
            <a:endParaRPr lang="en-GB" sz="2800" dirty="0" smtClean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Influencing development to incorporate a rich set of terminology, with underlying concepts not preferred terms, towards a truly neutral vocabulary</a:t>
            </a:r>
          </a:p>
          <a:p>
            <a:endParaRPr lang="en-GB" sz="3600" dirty="0" smtClean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endParaRPr lang="en-GB" sz="2400" dirty="0" smtClean="0"/>
          </a:p>
          <a:p>
            <a:endParaRPr lang="en-US" sz="3600" dirty="0">
              <a:solidFill>
                <a:schemeClr val="bg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0"/>
          <p:cNvSpPr txBox="1">
            <a:spLocks noChangeArrowheads="1"/>
          </p:cNvSpPr>
          <p:nvPr/>
        </p:nvSpPr>
        <p:spPr bwMode="auto">
          <a:xfrm>
            <a:off x="757238" y="795338"/>
            <a:ext cx="2190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78" tIns="54439" rIns="108878" bIns="54439">
            <a:spAutoFit/>
          </a:bodyPr>
          <a:lstStyle>
            <a:lvl1pPr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GB"/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1004888" y="3001963"/>
            <a:ext cx="7356475" cy="55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78" tIns="54439" rIns="108878" bIns="54439">
            <a:spAutoFit/>
          </a:bodyPr>
          <a:lstStyle>
            <a:lvl1pPr marL="214313" indent="-214313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Clr>
                <a:schemeClr val="accent2"/>
              </a:buClr>
              <a:buFont typeface="Arial" pitchFamily="34" charset="0"/>
              <a:buNone/>
            </a:pPr>
            <a:r>
              <a:rPr lang="en-US" sz="2900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Questions</a:t>
            </a:r>
            <a:endParaRPr lang="en-US" sz="2900" dirty="0">
              <a:solidFill>
                <a:schemeClr val="bg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68" name="Slide Number Placeholder 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544513" eaLnBrk="0" hangingPunct="0"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54451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45FC5EA-C711-4CEB-AA23-1114B1A42E3D}" type="slidenum">
              <a:rPr lang="en-US" sz="1400">
                <a:latin typeface="Calibri" pitchFamily="34" charset="0"/>
              </a:rPr>
              <a:pPr eaLnBrk="1" hangingPunct="1"/>
              <a:t>9</a:t>
            </a:fld>
            <a:endParaRPr lang="en-US" sz="1400">
              <a:latin typeface="Calibri" pitchFamily="34" charset="0"/>
            </a:endParaRPr>
          </a:p>
        </p:txBody>
      </p:sp>
      <p:pic>
        <p:nvPicPr>
          <p:cNvPr id="1126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8"/>
          <a:stretch>
            <a:fillRect/>
          </a:stretch>
        </p:blipFill>
        <p:spPr bwMode="auto">
          <a:xfrm>
            <a:off x="8259763" y="0"/>
            <a:ext cx="3935412" cy="555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 Aqua">
  <a:themeElements>
    <a:clrScheme name="British Library">
      <a:dk1>
        <a:srgbClr val="414141"/>
      </a:dk1>
      <a:lt1>
        <a:srgbClr val="959595"/>
      </a:lt1>
      <a:dk2>
        <a:srgbClr val="D3D3D3"/>
      </a:dk2>
      <a:lt2>
        <a:srgbClr val="000000"/>
      </a:lt2>
      <a:accent1>
        <a:srgbClr val="CBDB2A"/>
      </a:accent1>
      <a:accent2>
        <a:srgbClr val="00B3C9"/>
      </a:accent2>
      <a:accent3>
        <a:srgbClr val="803F92"/>
      </a:accent3>
      <a:accent4>
        <a:srgbClr val="FAA61A"/>
      </a:accent4>
      <a:accent5>
        <a:srgbClr val="41AD49"/>
      </a:accent5>
      <a:accent6>
        <a:srgbClr val="E1058C"/>
      </a:accent6>
      <a:hlink>
        <a:srgbClr val="C6172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 Purple">
  <a:themeElements>
    <a:clrScheme name="British Library">
      <a:dk1>
        <a:srgbClr val="414141"/>
      </a:dk1>
      <a:lt1>
        <a:srgbClr val="959595"/>
      </a:lt1>
      <a:dk2>
        <a:srgbClr val="D3D3D3"/>
      </a:dk2>
      <a:lt2>
        <a:srgbClr val="000000"/>
      </a:lt2>
      <a:accent1>
        <a:srgbClr val="CBDB2A"/>
      </a:accent1>
      <a:accent2>
        <a:srgbClr val="00B3C9"/>
      </a:accent2>
      <a:accent3>
        <a:srgbClr val="803F92"/>
      </a:accent3>
      <a:accent4>
        <a:srgbClr val="FAA61A"/>
      </a:accent4>
      <a:accent5>
        <a:srgbClr val="41AD49"/>
      </a:accent5>
      <a:accent6>
        <a:srgbClr val="E1058C"/>
      </a:accent6>
      <a:hlink>
        <a:srgbClr val="C6172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L Lime">
  <a:themeElements>
    <a:clrScheme name="BL_New">
      <a:dk1>
        <a:srgbClr val="414141"/>
      </a:dk1>
      <a:lt1>
        <a:srgbClr val="959595"/>
      </a:lt1>
      <a:dk2>
        <a:srgbClr val="D3D3D3"/>
      </a:dk2>
      <a:lt2>
        <a:srgbClr val="000000"/>
      </a:lt2>
      <a:accent1>
        <a:srgbClr val="CBDB2A"/>
      </a:accent1>
      <a:accent2>
        <a:srgbClr val="00B3C9"/>
      </a:accent2>
      <a:accent3>
        <a:srgbClr val="803F92"/>
      </a:accent3>
      <a:accent4>
        <a:srgbClr val="FAA61A"/>
      </a:accent4>
      <a:accent5>
        <a:srgbClr val="41AD49"/>
      </a:accent5>
      <a:accent6>
        <a:srgbClr val="E1058C"/>
      </a:accent6>
      <a:hlink>
        <a:srgbClr val="C6172C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842</TotalTime>
  <Words>279</Words>
  <Application>Microsoft Office PowerPoint</Application>
  <PresentationFormat>Custom</PresentationFormat>
  <Paragraphs>86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Geneva</vt:lpstr>
      <vt:lpstr>Times New Roman</vt:lpstr>
      <vt:lpstr>BL Aqua</vt:lpstr>
      <vt:lpstr>BL Purple</vt:lpstr>
      <vt:lpstr>BL Lime</vt:lpstr>
      <vt:lpstr>FAST – Finding the future of subject access at the British Library</vt:lpstr>
      <vt:lpstr>Overview</vt:lpstr>
      <vt:lpstr>Background</vt:lpstr>
      <vt:lpstr>Background</vt:lpstr>
      <vt:lpstr>Current activities</vt:lpstr>
      <vt:lpstr>Current activities</vt:lpstr>
      <vt:lpstr>Next steps</vt:lpstr>
      <vt:lpstr>Next steps</vt:lpstr>
      <vt:lpstr>PowerPoint Presentation</vt:lpstr>
      <vt:lpstr>PowerPoint Presentation</vt:lpstr>
    </vt:vector>
  </TitlesOfParts>
  <Company>The British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– Finding the future of subject access at the British Library</dc:title>
  <dc:creator>Kent, Caroline</dc:creator>
  <cp:lastModifiedBy>Kent, Caroline</cp:lastModifiedBy>
  <cp:revision>17</cp:revision>
  <cp:lastPrinted>2020-01-21T13:19:06Z</cp:lastPrinted>
  <dcterms:created xsi:type="dcterms:W3CDTF">2020-01-13T13:46:09Z</dcterms:created>
  <dcterms:modified xsi:type="dcterms:W3CDTF">2020-01-22T10:31:21Z</dcterms:modified>
</cp:coreProperties>
</file>