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239A56A-C4F9-4843-B90E-42AC19B3B7D0}">
  <a:tblStyle styleId="{D239A56A-C4F9-4843-B90E-42AC19B3B7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c92bf4b1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c92bf4b1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c92bf4b1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c92bf4b1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c92bf4b1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c92bf4b1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c92bf4b1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c92bf4b1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c92bf4b1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c92bf4b1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b0aace49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b0aace49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b0aace497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b0aace49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990000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b="0" sz="5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PT Sans Narrow"/>
              <a:buNone/>
              <a:defRPr b="1" sz="3600">
                <a:solidFill>
                  <a:srgbClr val="99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25" y="2151497"/>
            <a:ext cx="7136700" cy="75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Perceptions and Realities of Information Literacy Proficiency of International and Returning Graduate Students</a:t>
            </a:r>
            <a:endParaRPr sz="340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ALA Midwinter 2019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Graduate Student Interest Group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Britt Foster &amp; Matt Doyle</a:t>
            </a:r>
            <a:endParaRPr i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California State University, Fresno</a:t>
            </a:r>
            <a:endParaRPr i="1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0" l="10364" r="6524" t="15853"/>
          <a:stretch/>
        </p:blipFill>
        <p:spPr>
          <a:xfrm>
            <a:off x="1000250" y="0"/>
            <a:ext cx="7143475" cy="50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>
            <p:ph type="title"/>
          </p:nvPr>
        </p:nvSpPr>
        <p:spPr>
          <a:xfrm>
            <a:off x="1593750" y="1219550"/>
            <a:ext cx="5956500" cy="247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Study Background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917625" y="4664450"/>
            <a:ext cx="42261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Crd637.  16 Aug 2011. Kings Canyon as seen from the Mist Falls trail. CC BY-SA 3.0. https://commons.wikimedia.org/wiki/File:KingsCanyonNP.JPG</a:t>
            </a:r>
            <a:endParaRPr sz="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Perception of Information Literacy Scale (PILS)</a:t>
            </a:r>
            <a:endParaRPr b="1" sz="4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Threshold Achievement Test of Information Literacy (TATIL)</a:t>
            </a:r>
            <a:endParaRPr b="1" sz="4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Faculty </a:t>
            </a:r>
            <a:r>
              <a:rPr lang="en"/>
              <a:t>Perceptions of Graduate Student IL</a:t>
            </a:r>
            <a:endParaRPr/>
          </a:p>
        </p:txBody>
      </p:sp>
      <p:graphicFrame>
        <p:nvGraphicFramePr>
          <p:cNvPr id="85" name="Google Shape;85;p16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{D239A56A-C4F9-4843-B90E-42AC19B3B7D0}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International Students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Returning Students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Language barrier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Maturity, resilience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Intellectual property and citation practices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Affect: engaged, but lack confidence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Learning style is focused on rote learning and memorization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Technology barrier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Strong work ethic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Strong work ethic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Broader world view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119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Student Self-Perceptions of IL Skills &amp; Understandings</a:t>
            </a:r>
            <a:endParaRPr sz="2400"/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1302" l="911" r="0" t="793"/>
          <a:stretch/>
        </p:blipFill>
        <p:spPr>
          <a:xfrm>
            <a:off x="225050" y="650175"/>
            <a:ext cx="7113302" cy="426774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7093450" y="336675"/>
            <a:ext cx="1925400" cy="176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Scale</a:t>
            </a:r>
            <a:endParaRPr b="1">
              <a:solidFill>
                <a:srgbClr val="07376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1-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Novice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2- Advanced Novice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3- Emerging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4- Advanced Emerging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5- Developing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6- Advanced Developing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7- Expert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144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Student Actual IL Proficiency: TATIL Knowledge Outcome Performance</a:t>
            </a:r>
            <a:endParaRPr sz="2400"/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b="0" l="744" r="0" t="1739"/>
          <a:stretch/>
        </p:blipFill>
        <p:spPr>
          <a:xfrm>
            <a:off x="643450" y="717650"/>
            <a:ext cx="7857103" cy="427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144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Student Actual IL Proficiency: TATIL Disposition Performance</a:t>
            </a:r>
            <a:endParaRPr sz="2400"/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0" l="616" r="0" t="1545"/>
          <a:stretch/>
        </p:blipFill>
        <p:spPr>
          <a:xfrm>
            <a:off x="509838" y="717650"/>
            <a:ext cx="8124325" cy="427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b="4018" l="0" r="0" t="4657"/>
          <a:stretch/>
        </p:blipFill>
        <p:spPr>
          <a:xfrm>
            <a:off x="2500588" y="0"/>
            <a:ext cx="4142825" cy="504310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>
            <p:ph type="title"/>
          </p:nvPr>
        </p:nvSpPr>
        <p:spPr>
          <a:xfrm>
            <a:off x="1593750" y="800175"/>
            <a:ext cx="5956500" cy="247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Implications </a:t>
            </a:r>
            <a:endParaRPr sz="7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for Practice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2417300" y="4571300"/>
            <a:ext cx="42261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FaMartin.</a:t>
            </a:r>
            <a:r>
              <a:rPr lang="en" sz="800">
                <a:solidFill>
                  <a:srgbClr val="FFFFFF"/>
                </a:solidFill>
              </a:rPr>
              <a:t>  20 Sep 2013. Giant </a:t>
            </a:r>
            <a:r>
              <a:rPr lang="en" sz="800">
                <a:solidFill>
                  <a:srgbClr val="FFFFFF"/>
                </a:solidFill>
              </a:rPr>
              <a:t>Sequoias</a:t>
            </a:r>
            <a:r>
              <a:rPr lang="en" sz="800">
                <a:solidFill>
                  <a:srgbClr val="FFFFFF"/>
                </a:solidFill>
              </a:rPr>
              <a:t> in Grants Grove. CC BY-SA 3.0. </a:t>
            </a:r>
            <a:r>
              <a:rPr lang="en" sz="800">
                <a:solidFill>
                  <a:srgbClr val="FFFFFF"/>
                </a:solidFill>
              </a:rPr>
              <a:t>https://commons.wikimedia.org/wiki/File:2013-09-20_09_24_10_</a:t>
            </a:r>
            <a:endParaRPr sz="800"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Giant_Sequoias_in_Grant_Grove.JPG</a:t>
            </a:r>
            <a:endParaRPr sz="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esnoStateTheme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