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00" r:id="rId2"/>
    <p:sldId id="803" r:id="rId3"/>
    <p:sldId id="315" r:id="rId4"/>
    <p:sldId id="351" r:id="rId5"/>
    <p:sldId id="815" r:id="rId6"/>
    <p:sldId id="809" r:id="rId7"/>
    <p:sldId id="807" r:id="rId8"/>
    <p:sldId id="808" r:id="rId9"/>
    <p:sldId id="810" r:id="rId10"/>
    <p:sldId id="806" r:id="rId11"/>
    <p:sldId id="812" r:id="rId12"/>
    <p:sldId id="817" r:id="rId13"/>
    <p:sldId id="818" r:id="rId14"/>
    <p:sldId id="819" r:id="rId15"/>
    <p:sldId id="813" r:id="rId16"/>
    <p:sldId id="81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5" d="100"/>
          <a:sy n="65" d="100"/>
        </p:scale>
        <p:origin x="172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41763-FD83-4556-BA62-D33FCB3F38B7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08C0F3-A0AA-4C7A-9479-28642DFB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Trustee’s Report at the Information Session 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to the ALA Executive Board and ALA Council </a:t>
            </a:r>
          </a:p>
          <a:p>
            <a:pPr algn="ctr"/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Rod Hersberger – Senior Endowment Trustee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Saturday June 23, 2018</a:t>
            </a:r>
          </a:p>
          <a:p>
            <a:r>
              <a:rPr lang="en-US" dirty="0">
                <a:latin typeface="Cambria" panose="02040503050406030204" pitchFamily="18" charset="0"/>
              </a:rPr>
              <a:t>Sunday June 24,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Endowment Fund Portfolio Holdings</a:t>
            </a:r>
          </a:p>
          <a:p>
            <a:endParaRPr lang="en-US" dirty="0"/>
          </a:p>
          <a:p>
            <a:r>
              <a:rPr lang="en-US" sz="1000" dirty="0">
                <a:latin typeface="Cambria" panose="02040503050406030204" pitchFamily="18" charset="0"/>
              </a:rPr>
              <a:t>During the Information Session at the 2018 Midwinter Meeting in Denver, a member requested an opportunity to see the holdings in the portfolio</a:t>
            </a:r>
          </a:p>
          <a:p>
            <a:r>
              <a:rPr lang="en-US" sz="1000" dirty="0">
                <a:latin typeface="Cambria" panose="02040503050406030204" pitchFamily="18" charset="0"/>
              </a:rPr>
              <a:t>Trustees worked with the finance staff, our investment advisor – Merrill Lynch and our portfolio managers to make this happen</a:t>
            </a:r>
          </a:p>
          <a:p>
            <a:r>
              <a:rPr lang="en-US" sz="1000" dirty="0">
                <a:latin typeface="Cambria" panose="02040503050406030204" pitchFamily="18" charset="0"/>
              </a:rPr>
              <a:t>While working through the process we discovered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000" dirty="0">
                <a:latin typeface="Cambria" panose="02040503050406030204" pitchFamily="18" charset="0"/>
              </a:rPr>
              <a:t>   Some managers have proprietary strategies and would prefer not to share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000" dirty="0">
                <a:latin typeface="Cambria" panose="02040503050406030204" pitchFamily="18" charset="0"/>
              </a:rPr>
              <a:t>   Publicly owned mutual funds and EFT’s  have open access but challenging processes to access the information          </a:t>
            </a:r>
          </a:p>
          <a:p>
            <a:r>
              <a:rPr lang="en-US" sz="1000" dirty="0">
                <a:latin typeface="Cambria" panose="02040503050406030204" pitchFamily="18" charset="0"/>
              </a:rPr>
              <a:t>An excel and PDF file with access/links to the holdings in the ALA portfolio have been placed on the Treasurer’s page and the Endowment Trustees page</a:t>
            </a:r>
          </a:p>
          <a:p>
            <a:r>
              <a:rPr lang="en-US" sz="1000" dirty="0">
                <a:latin typeface="Cambria" panose="02040503050406030204" pitchFamily="18" charset="0"/>
              </a:rPr>
              <a:t>If you encounter any difficulty please contact the ALA finance department and other efforts to get information to you will be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links to portfolio holdings – mutual funds and EFT’s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2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links to portfolio holdings Mutual funds and EFT’s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portfolio holdings - Clearbridge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portfolio holdings – Equity income and Growth fund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Succession Planning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Patricia Wand will serve as Senior Trustee from 2019 – 2021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Mario Gonzalez will serve as Senior Trustee from 2021 - 2023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2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Review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Trustees hope to undertake a Strategic Review later this year on our governance, management and business practices.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Interviews for a facilitator earlier this year were unsuccessful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Pat Wand, Mark Leon and Rod Hersberger have conducted promising telephone interviews this month and hope to have in-person interviews next month in Chicago.</a:t>
            </a:r>
          </a:p>
          <a:p>
            <a:r>
              <a:rPr lang="en-US" dirty="0">
                <a:latin typeface="Cambria" panose="02040503050406030204" pitchFamily="18" charset="0"/>
              </a:rPr>
              <a:t>Senior Trustee has developed a list of questions/issues to be reviewed.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 returns vs the largest endowment</a:t>
            </a:r>
          </a:p>
          <a:p>
            <a:endParaRPr lang="en-US" dirty="0"/>
          </a:p>
          <a:p>
            <a:r>
              <a:rPr lang="en-US" dirty="0" err="1"/>
              <a:t>ALa’s</a:t>
            </a:r>
            <a:r>
              <a:rPr lang="en-US" dirty="0"/>
              <a:t> 10 year return is 5.4% compared to 4.4% for </a:t>
            </a:r>
            <a:r>
              <a:rPr lang="en-US" dirty="0" err="1"/>
              <a:t>harvard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00303B3-7695-4E86-AFD1-C508B580F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5A5651F-EECB-4E6F-B6E2-A2EF2E9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Weighted Rate of Return @ 5-31-18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eaLnBrk="1" fontAlgn="ctr" hangingPunct="1">
              <a:spcBef>
                <a:spcPct val="0"/>
              </a:spcBef>
            </a:pPr>
            <a:endParaRPr lang="en-US" altLang="en-US" sz="900" dirty="0">
              <a:latin typeface="Arial" panose="020B0604020202020204" pitchFamily="34" charset="0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May 2018  Opening Balance - $45,028,467, Contributions/(Withdrawals) - $0, Interest/Dividends - $52,272, Appreciation/(Depreciation) – ($592,657), Closing Balance - $45,673,395, Rate of Return for the period – (1.43%) and Rate of Return Cumulative (1.37%).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1704D8C-FE09-43AC-8BF8-B2031EC48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3C4D87-E89E-415E-AB80-5F12AED9BF9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50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ED2F92-4320-468F-AEFA-4D4D628A9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F404428-7C03-4F78-BF05-970E8693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FTSE 100 -8.2% Dow Jones -0.2% Hang Seng 3.0% Euro </a:t>
            </a:r>
            <a:r>
              <a:rPr lang="en-US" dirty="0" err="1"/>
              <a:t>Stoxx</a:t>
            </a:r>
            <a:r>
              <a:rPr lang="en-US" dirty="0"/>
              <a:t> 1.0% NASDAQ 8.3% ML US Broad Market Bonds -1.5% DAX -2.4% Nikkei 225 -1.7% Shanghai Comp -6.1% S&amp;P 500 2.0% ALA Endowment 1.4%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F721748-F56B-4C4A-9E69-06FDF36DC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0F7426-00C3-431D-8485-CC2E1DE4C4C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09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b="1" dirty="0"/>
              <a:t>Long-term historical returns (1802 – 2012)</a:t>
            </a:r>
          </a:p>
          <a:p>
            <a:pPr fontAlgn="t"/>
            <a:endParaRPr lang="en-US" b="1" dirty="0"/>
          </a:p>
          <a:p>
            <a:pPr fontAlgn="t"/>
            <a:r>
              <a:rPr lang="en-US" b="1" dirty="0"/>
              <a:t>Private Equity**13.4%</a:t>
            </a:r>
            <a:endParaRPr lang="en-US" dirty="0"/>
          </a:p>
          <a:p>
            <a:pPr fontAlgn="t"/>
            <a:r>
              <a:rPr lang="en-US" dirty="0"/>
              <a:t>Hedge Funds*6.6%</a:t>
            </a:r>
          </a:p>
          <a:p>
            <a:r>
              <a:rPr lang="en-US" dirty="0"/>
              <a:t>Stocks (Equities)6.5%</a:t>
            </a:r>
          </a:p>
          <a:p>
            <a:pPr fontAlgn="t"/>
            <a:r>
              <a:rPr lang="en-US" dirty="0"/>
              <a:t>Bonds3.6%</a:t>
            </a:r>
          </a:p>
          <a:p>
            <a:pPr fontAlgn="t"/>
            <a:r>
              <a:rPr lang="en-US" dirty="0"/>
              <a:t>Treasury Bills2.7%</a:t>
            </a:r>
          </a:p>
          <a:p>
            <a:pPr fontAlgn="t"/>
            <a:r>
              <a:rPr lang="en-US" dirty="0"/>
              <a:t>Gold0.7%</a:t>
            </a:r>
          </a:p>
          <a:p>
            <a:r>
              <a:rPr lang="en-US" dirty="0"/>
              <a:t>US Dollar (-1.4%)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03FDD9A-8037-490B-95D3-14AEF9AFD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EDD9395-50D0-4F40-B2ED-67F698ABE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Manager Allocation and Style</a:t>
            </a:r>
          </a:p>
          <a:p>
            <a:endParaRPr lang="en-US" altLang="en-US" b="1" u="sng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altLang="en-US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Manager                                                                    Value                               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Clearbridge ESG - Large Cap Core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$9,498,873</a:t>
            </a:r>
            <a:r>
              <a:rPr lang="en-US" altLang="en-US" dirty="0">
                <a:latin typeface="Arial" panose="020B0604020202020204" pitchFamily="34" charset="0"/>
              </a:rPr>
              <a:t> 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20.8%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Merrill Lynch Personal Advisor* - (MLPA)      $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21,971,967                       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48.1%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The Endowment Fund/KKR/Blackstone/ JLL - Alternatives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                                           $         3,920,637 </a:t>
            </a:r>
            <a:r>
              <a:rPr lang="en-US" altLang="en-US" dirty="0">
                <a:latin typeface="Arial" panose="020B0604020202020204" pitchFamily="34" charset="0"/>
              </a:rPr>
              <a:t>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8.6%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Capital Group – International</a:t>
            </a:r>
            <a:r>
              <a:rPr lang="en-US" altLang="en-US" dirty="0">
                <a:latin typeface="Arial" panose="020B0604020202020204" pitchFamily="34" charset="0"/>
              </a:rPr>
              <a:t>     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$ 2,110,627                        4.6%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Equity Income &amp; Growth – ETF</a:t>
            </a:r>
            <a:r>
              <a:rPr lang="en-US" altLang="en-US" dirty="0">
                <a:latin typeface="Arial" panose="020B0604020202020204" pitchFamily="34" charset="0"/>
              </a:rPr>
              <a:t>                    </a:t>
            </a:r>
            <a:r>
              <a:rPr lang="en-US" altLang="en-US" u="sng" dirty="0">
                <a:solidFill>
                  <a:srgbClr val="000000"/>
                </a:solidFill>
                <a:latin typeface="Garamond" panose="02020404030301010803" pitchFamily="18" charset="0"/>
              </a:rPr>
              <a:t>$  8,171,292                       17.9%</a:t>
            </a:r>
            <a:endParaRPr lang="en-US" altLang="en-US" dirty="0">
              <a:latin typeface="Arial" panose="020B0604020202020204" pitchFamily="34" charset="0"/>
            </a:endParaRPr>
          </a:p>
          <a:p>
            <a:pPr algn="just"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                                Total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$44,824,221                    100.00%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98FAC9A-3A45-4191-A060-22534516A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44E459-357E-433A-A406-149A9DD7C88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81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530" y="4538369"/>
            <a:ext cx="5608320" cy="3660458"/>
          </a:xfrm>
        </p:spPr>
        <p:txBody>
          <a:bodyPr/>
          <a:lstStyle/>
          <a:p>
            <a:r>
              <a:rPr lang="en-US" dirty="0"/>
              <a:t>The work of the Trustees – recent actions</a:t>
            </a:r>
          </a:p>
          <a:p>
            <a:endParaRPr lang="en-US" dirty="0"/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Reviewed Blackstone payout – “J” Curve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  - Investments begins payoff shortly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Made no recommended changes to the portfolio’s asset 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allocation between equites (64%), bonds (24%) and 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alternatives (12%)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Reviewing two new ESG investments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- Preliminary review at the spring meeting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- Final review at the fall meeting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Review portfolio holdings 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          - Made access to portfolio holdings available to Council &amp; 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            membership</a:t>
            </a:r>
            <a:endParaRPr lang="en-US" altLang="en-US" dirty="0">
              <a:latin typeface="Cambria" panose="02040503050406030204" pitchFamily="18" charset="0"/>
            </a:endParaRP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Implemented a Senior Trustee succession plan </a:t>
            </a:r>
            <a:endParaRPr lang="en-US" altLang="en-US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“Strategic Review” of the Endowment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       - Interviewing consulting candidates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Investing in private equity</a:t>
            </a:r>
          </a:p>
          <a:p>
            <a:r>
              <a:rPr lang="en-US" dirty="0"/>
              <a:t>Illustration of the J curve where funds are used with no return for the first 3-5 years then in years 5-10 funds come back in at elevated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Trustee continue to address ESG</a:t>
            </a:r>
          </a:p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All investment decisions are made to meet a strategic investment goal</a:t>
            </a:r>
          </a:p>
          <a:p>
            <a:r>
              <a:rPr lang="en-US" dirty="0">
                <a:latin typeface="Cambria" panose="02040503050406030204" pitchFamily="18" charset="0"/>
              </a:rPr>
              <a:t>The values of the Association are considered in all investment decisions</a:t>
            </a:r>
          </a:p>
          <a:p>
            <a:r>
              <a:rPr lang="en-US" dirty="0">
                <a:latin typeface="Cambria" panose="02040503050406030204" pitchFamily="18" charset="0"/>
              </a:rPr>
              <a:t>Two ESG managers were given a preliminary review in the spring</a:t>
            </a:r>
          </a:p>
          <a:p>
            <a:r>
              <a:rPr lang="en-US" dirty="0">
                <a:latin typeface="Cambria" panose="02040503050406030204" pitchFamily="18" charset="0"/>
              </a:rPr>
              <a:t>A more intensified review of the managers will be made in the 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8A6B-B221-4B2B-9F40-DE82615E6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6E615-F9FD-472E-970E-AF7AC2E2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9A86-E05D-4D0F-B340-3803C653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FBA4-CD1D-424D-8182-8EF26FBA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D25B-33A9-49CF-9405-813F3C04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86D8-ED19-4F5D-87D1-AB5103E6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EBC02-3D42-4A32-946B-B0A0FDA1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0FCD-82ED-492E-BC40-6921B74C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B346-DE3E-4505-9D16-47847E8D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64A9-0E41-4495-8D68-3E0B9EA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1519-A6E8-40D2-ADDE-FE0606C4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F5FE7-9C3B-4B6F-9C9E-68090B174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FC8E-84F1-4473-AD3E-BFB13404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2EC9-01C4-4A47-A52E-D991F2EA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75AC-2E75-43AA-AEEC-109CAF2F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0BD24-0E09-4484-8D65-2FF04548B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765DC-5F1A-4395-94CD-CA6EA1C43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F7E15-2587-41D0-B8DD-F12889EDA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1BA3-9103-47CA-BAAD-8438CD288F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1758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0670-ACE4-44D1-8C6C-2816BB87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2C1A-E355-42B7-B155-A6333711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5B79-EDA0-4B5C-8CCB-721D507E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AC8E-0B28-4B63-93CA-C09CEAEB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C7693-BBD7-4D51-843D-2406E500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248C-3340-415F-824B-B9F9E1E2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9766C-846E-456E-9DC1-C84F1A49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985-14A4-484E-90F5-B8A61580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467D-B00E-4F99-B016-BB912476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AF3B-5704-492A-B71D-325FB51C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1FDE-9AE2-4086-BD7B-8EC86E41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0033-AF63-42A3-8E3C-E3C0D46B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C80E-B41E-4EB1-A01B-10EF5BB3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CDE40-06EF-450D-86AA-CEF54715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019A-DA87-4339-BB9C-8071B5E2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70149-AFB5-4BD0-B960-7F455A4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03E-19F9-4158-9231-39003FF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5D2FB-43CD-4978-AE2B-2B178A78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5C9E5-1B81-4BC6-BC30-F5E1806A7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B2023-020B-409F-9082-B8B204645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1F9D3-34D1-4787-8B58-7B6498389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A983E-D064-449F-B8C6-C1A19E29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0E777-27D4-43C4-8C08-C37FF7FA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2BCBD-4348-4D10-992C-6A9CE5C5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EF61-D831-494E-B5A9-AA8E3644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81D4E-BAFD-4E9D-907E-9778DCA5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025C8-472E-4389-AE72-97458BCA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123BD-0686-400A-B0B3-66E78C4E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31AA4-5882-48AA-9FEF-47AA25EE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983A7-BA66-40E4-A8A0-332C463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F8139-F753-4C48-9E8A-B95E5780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B59-3BF0-4F14-8349-8EDA017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4D0C-7305-4767-AA8A-EFBBA2D9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ABB86-B1A8-4394-B26F-32C36AD3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2F6C-879A-4938-879D-ADC4916C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2BEB-A55C-4FCE-BFF1-48F17C7B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4400B-43CB-46E8-976D-9549BBF6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B368-34BC-4C06-B9FC-36FBA845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41CD0-A8DA-4BF2-8B36-37AAA8DA2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933E2-7A00-4555-AED9-BA704F4D8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13E5-4C2C-4158-A1D4-07F11851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60BC-6A3F-41A7-A558-EEFED149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CD258-80A6-4A69-BE0D-BFE5A171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F651C-2913-4688-8141-52767602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AB7B-D5B8-45B3-AE1F-D02D1ADC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E6489-84A2-42F8-A0D8-666ADC3C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A99C-AE1C-428B-9774-892655913E4A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9499-5F49-4F11-97D4-EBD15C34A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4975-2486-4897-A369-F4D5D40FF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veen.com/closed-end-funds/JRS" TargetMode="External"/><Relationship Id="rId3" Type="http://schemas.openxmlformats.org/officeDocument/2006/relationships/hyperlink" Target="https://www.calvert.com/Calvert-Short-Duration-Income-Fund-CDSIX.php" TargetMode="External"/><Relationship Id="rId7" Type="http://schemas.openxmlformats.org/officeDocument/2006/relationships/hyperlink" Target="https://www.lordabbett.com/en/strategies/mutual-funds/short-duration-income-fund.html" TargetMode="External"/><Relationship Id="rId12" Type="http://schemas.openxmlformats.org/officeDocument/2006/relationships/hyperlink" Target="https://www.pimco.com/en-us/investments/mutual-funds/income-fund/in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onal.vanguard.com/us/FundsAllHoldings?FundId=0123&amp;FundIntExt=INT&amp;tableName=Equity&amp;tableIndex=0&amp;sort=marketValue&amp;sortOrder=desc&amp;funds_disable_redirect=true" TargetMode="External"/><Relationship Id="rId11" Type="http://schemas.openxmlformats.org/officeDocument/2006/relationships/hyperlink" Target="https://www.oakmark.com/Our-Funds/Overview/International.htm" TargetMode="External"/><Relationship Id="rId5" Type="http://schemas.openxmlformats.org/officeDocument/2006/relationships/hyperlink" Target="http://www.lazardnet.com/lam/us/pdfs/Funds/LazardInternationalStrategicEquityPortfolio_Holdings.pdf" TargetMode="External"/><Relationship Id="rId10" Type="http://schemas.openxmlformats.org/officeDocument/2006/relationships/hyperlink" Target="https://www.schwab.com/public/schwab/investing/investment_help/investment_research/etf_research/etfs.html?&amp;&amp;path=/Prospect/Research/etfs/summary.asp?symbol%3DSCHA" TargetMode="External"/><Relationship Id="rId4" Type="http://schemas.openxmlformats.org/officeDocument/2006/relationships/hyperlink" Target="https://doublelinefunds.com/wp-content/uploads/total-return-bond-fund-fact-sheet.pdf?c=1522692758" TargetMode="External"/><Relationship Id="rId9" Type="http://schemas.openxmlformats.org/officeDocument/2006/relationships/hyperlink" Target="https://www.principal.com/InvestmentProfiles/holdings.faces?inv=7009&amp;rtclss=20&amp;retail=tru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2.5/" TargetMode="External"/><Relationship Id="rId4" Type="http://schemas.openxmlformats.org/officeDocument/2006/relationships/hyperlink" Target="http://www.socialmediatools.ca/2012/06/25/whats-a-social-media-strateg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Harvard_Univers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inancialplanningpeak.blogspot.com/2012/05/financial-plann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lgam.info/optimised-decision-mak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C672D0D-4A5D-4501-942F-A2F42327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96901"/>
            <a:ext cx="461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043D6-E835-458F-A772-D5869B2C3B8E}"/>
              </a:ext>
            </a:extLst>
          </p:cNvPr>
          <p:cNvSpPr txBox="1"/>
          <p:nvPr/>
        </p:nvSpPr>
        <p:spPr>
          <a:xfrm>
            <a:off x="7899400" y="5384800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Annual Conference – New Orleans LA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Saturday – June 23, 2018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Monday – June 24,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2E33B-DDD4-424A-A26D-E24379CFE949}"/>
              </a:ext>
            </a:extLst>
          </p:cNvPr>
          <p:cNvSpPr txBox="1"/>
          <p:nvPr/>
        </p:nvSpPr>
        <p:spPr>
          <a:xfrm>
            <a:off x="8966200" y="257482"/>
            <a:ext cx="307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Cambria" panose="02040503050406030204" pitchFamily="18" charset="0"/>
              </a:rPr>
              <a:t>2017-2018 ALA CD #16.1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Cambria" panose="02040503050406030204" pitchFamily="18" charset="0"/>
              </a:rPr>
              <a:t>2017-2018 Annual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56533-76A5-4D20-B8C8-A2C7F3A8A330}"/>
              </a:ext>
            </a:extLst>
          </p:cNvPr>
          <p:cNvSpPr txBox="1"/>
          <p:nvPr/>
        </p:nvSpPr>
        <p:spPr>
          <a:xfrm>
            <a:off x="520700" y="5384800"/>
            <a:ext cx="515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Rod </a:t>
            </a:r>
            <a:r>
              <a:rPr lang="en-US" dirty="0" err="1">
                <a:latin typeface="Cambria" panose="02040503050406030204" pitchFamily="18" charset="0"/>
              </a:rPr>
              <a:t>Hersberger</a:t>
            </a:r>
            <a:r>
              <a:rPr lang="en-US" dirty="0">
                <a:latin typeface="Cambria" panose="02040503050406030204" pitchFamily="18" charset="0"/>
              </a:rPr>
              <a:t> – Senior Endowment Trustee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EF467-1306-4D16-8495-4C362F82C10C}"/>
              </a:ext>
            </a:extLst>
          </p:cNvPr>
          <p:cNvSpPr txBox="1"/>
          <p:nvPr/>
        </p:nvSpPr>
        <p:spPr>
          <a:xfrm>
            <a:off x="2178657" y="2655736"/>
            <a:ext cx="883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Endowment Trustee’s Report at the Information Session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to the ALA Executive Board and ALA Council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0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7EE0-35E3-4149-95AF-641C844A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0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During the Information Session at the 2018 Midwinter Meeting in Denver, a member requested an opportunity to see the holdings in the portfolio</a:t>
            </a:r>
          </a:p>
          <a:p>
            <a:r>
              <a:rPr lang="en-US" sz="2400" dirty="0">
                <a:latin typeface="Cambria" panose="02040503050406030204" pitchFamily="18" charset="0"/>
              </a:rPr>
              <a:t>Trustees worked with the finance staff, our investment advisor – Merrill Lynch and our portfolio managers to make this happen</a:t>
            </a:r>
          </a:p>
          <a:p>
            <a:r>
              <a:rPr lang="en-US" sz="2400" dirty="0">
                <a:latin typeface="Cambria" panose="02040503050406030204" pitchFamily="18" charset="0"/>
              </a:rPr>
              <a:t>While working through the process we discovered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   Some managers have proprietary strategies and would prefer not to share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   Publicly owned mutual funds and EFT’s  have open access but challenging processes to access the information         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An excel and PDF file with access/links to the holdings in the ALA portfolio have been placed on the Treasurer’s page and the Endowment Trustees page</a:t>
            </a:r>
          </a:p>
          <a:p>
            <a:r>
              <a:rPr lang="en-US" sz="2400" dirty="0">
                <a:latin typeface="Cambria" panose="02040503050406030204" pitchFamily="18" charset="0"/>
              </a:rPr>
              <a:t>If you encounter any difficulty please contact the ALA finance department and other efforts to get information to you will be made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6F983-A937-43A3-AC8E-D82287951555}"/>
              </a:ext>
            </a:extLst>
          </p:cNvPr>
          <p:cNvSpPr txBox="1"/>
          <p:nvPr/>
        </p:nvSpPr>
        <p:spPr>
          <a:xfrm>
            <a:off x="10647218" y="112991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#9</a:t>
            </a:r>
          </a:p>
        </p:txBody>
      </p:sp>
    </p:spTree>
    <p:extLst>
      <p:ext uri="{BB962C8B-B14F-4D97-AF65-F5344CB8AC3E}">
        <p14:creationId xmlns:p14="http://schemas.microsoft.com/office/powerpoint/2010/main" val="52416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Mutual Funds and EFT’s -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9CCCD2-085E-4AAF-B7D8-E5E89C679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5595"/>
              </p:ext>
            </p:extLst>
          </p:nvPr>
        </p:nvGraphicFramePr>
        <p:xfrm>
          <a:off x="276225" y="1690688"/>
          <a:ext cx="11639550" cy="44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Worksheet" r:id="rId4" imgW="13959822" imgH="2385072" progId="Excel.Sheet.12">
                  <p:embed/>
                </p:oleObj>
              </mc:Choice>
              <mc:Fallback>
                <p:oleObj name="Worksheet" r:id="rId4" imgW="13959822" imgH="23850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1690688"/>
                        <a:ext cx="11639550" cy="441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4D7F5B-7227-40C3-86C0-41FEA18BD0D4}"/>
              </a:ext>
            </a:extLst>
          </p:cNvPr>
          <p:cNvSpPr txBox="1"/>
          <p:nvPr/>
        </p:nvSpPr>
        <p:spPr>
          <a:xfrm>
            <a:off x="10624838" y="69539"/>
            <a:ext cx="145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#10</a:t>
            </a:r>
          </a:p>
        </p:txBody>
      </p:sp>
    </p:spTree>
    <p:extLst>
      <p:ext uri="{BB962C8B-B14F-4D97-AF65-F5344CB8AC3E}">
        <p14:creationId xmlns:p14="http://schemas.microsoft.com/office/powerpoint/2010/main" val="41800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Mutual Funds and EFT’s Alternative Links -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D5962C-C6BD-4F1B-98F9-4E7B08023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19290"/>
              </p:ext>
            </p:extLst>
          </p:nvPr>
        </p:nvGraphicFramePr>
        <p:xfrm>
          <a:off x="613063" y="1766455"/>
          <a:ext cx="11128663" cy="4683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002">
                  <a:extLst>
                    <a:ext uri="{9D8B030D-6E8A-4147-A177-3AD203B41FA5}">
                      <a16:colId xmlns:a16="http://schemas.microsoft.com/office/drawing/2014/main" val="2304289928"/>
                    </a:ext>
                  </a:extLst>
                </a:gridCol>
                <a:gridCol w="8851661">
                  <a:extLst>
                    <a:ext uri="{9D8B030D-6E8A-4147-A177-3AD203B41FA5}">
                      <a16:colId xmlns:a16="http://schemas.microsoft.com/office/drawing/2014/main" val="85139725"/>
                    </a:ext>
                  </a:extLst>
                </a:gridCol>
              </a:tblGrid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AQR Long Short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</a:rPr>
                        <a:t>https://funds.aqr.com/our-funds/alternative-investment-funds/long-short-equity-fund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637068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Calvert Short Duration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3"/>
                        </a:rPr>
                        <a:t>https://www.calvert.com/Calvert-Short-Duration-Income-Fund-CDSIX.php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8189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Doubleline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Total Return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4"/>
                        </a:rPr>
                        <a:t>https://doublelinefunds.com/wp-content/uploads/total-return-bond-fund-fact-sheet.pdf?c=1522692758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9844043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Guggenheim Total Return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</a:rPr>
                        <a:t>https://www.guggenheiminvestments.com/fixed-income/total-return-bond-fund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77784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Lazard International Strategic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5"/>
                        </a:rPr>
                        <a:t>http://www.lazardnet.com/lam/us/pdfs/Funds/LazardInternationalStrategicEquityPortfolio_Holdings.pdf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3021083"/>
                  </a:ext>
                </a:extLst>
              </a:tr>
              <a:tr h="61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Vanguard REIT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6"/>
                        </a:rPr>
                        <a:t>https://personal.vanguard.com/us/FundsAllHoldings?FundId=0123&amp;FundIntExt=INT&amp;tableName=Equity&amp;tableIndex=0&amp;sort=marketValue&amp;sortOrder=desc&amp;funds_disable_redirect=true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9840361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Lord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Abbett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Short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7"/>
                        </a:rPr>
                        <a:t>https://www.lordabbett.com/en/strategies/mutual-funds/short-duration-income-fund.html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9572132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Nuveen Real Estate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8"/>
                        </a:rPr>
                        <a:t>https://www.nuveen.com/closed-end-funds/JRS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6526250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Principal Midcap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9"/>
                        </a:rPr>
                        <a:t>https://www.principal.com/InvestmentProfiles/holdings.faces?inv=7009&amp;rtclss=20&amp;retail=true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1953899"/>
                  </a:ext>
                </a:extLst>
              </a:tr>
              <a:tr h="61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Schwab US Small Cap ETF**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0"/>
                        </a:rPr>
                        <a:t>https://www.schwab.com/public/schwab/investing/investment_help/investment_research/etf_research/etfs.html?&amp;&amp;path=%2FProspect%2FResearch%2Fetfs%2Fsummary.asp%3Fsymbol%3DSCHA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6317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Oakmark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International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1"/>
                        </a:rPr>
                        <a:t>https://www.oakmark.com/Our-Funds/Overview/International.htm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1289233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Pimco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Income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2"/>
                        </a:rPr>
                        <a:t>https://www.pimco.com/en-us/investments/mutual-funds/income-fund/inst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6365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DCB55D-881E-429E-B786-EB74C881A5A3}"/>
              </a:ext>
            </a:extLst>
          </p:cNvPr>
          <p:cNvSpPr txBox="1"/>
          <p:nvPr/>
        </p:nvSpPr>
        <p:spPr>
          <a:xfrm>
            <a:off x="10595264" y="104692"/>
            <a:ext cx="15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#11</a:t>
            </a:r>
          </a:p>
        </p:txBody>
      </p:sp>
    </p:spTree>
    <p:extLst>
      <p:ext uri="{BB962C8B-B14F-4D97-AF65-F5344CB8AC3E}">
        <p14:creationId xmlns:p14="http://schemas.microsoft.com/office/powerpoint/2010/main" val="29888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Clearbridge -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38190A3-9B48-43D8-A47D-235F84E77A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2667899"/>
              </p:ext>
            </p:extLst>
          </p:nvPr>
        </p:nvGraphicFramePr>
        <p:xfrm>
          <a:off x="1288473" y="1821905"/>
          <a:ext cx="3699163" cy="4351343"/>
        </p:xfrm>
        <a:graphic>
          <a:graphicData uri="http://schemas.openxmlformats.org/drawingml/2006/table">
            <a:tbl>
              <a:tblPr/>
              <a:tblGrid>
                <a:gridCol w="1052524">
                  <a:extLst>
                    <a:ext uri="{9D8B030D-6E8A-4147-A177-3AD203B41FA5}">
                      <a16:colId xmlns:a16="http://schemas.microsoft.com/office/drawing/2014/main" val="621060283"/>
                    </a:ext>
                  </a:extLst>
                </a:gridCol>
                <a:gridCol w="2646639">
                  <a:extLst>
                    <a:ext uri="{9D8B030D-6E8A-4147-A177-3AD203B41FA5}">
                      <a16:colId xmlns:a16="http://schemas.microsoft.com/office/drawing/2014/main" val="3866682807"/>
                    </a:ext>
                  </a:extLst>
                </a:gridCol>
              </a:tblGrid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ADBE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ADOBE SYSTEMS INC RSTD -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32495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AKAM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AKAMAI TECHNOLOGIES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1228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ALXN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ALEXION PHARMS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993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ALPHABET INC SHS 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12341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ALPHABET INC SHS CL 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858242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AMZN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AMAZON COM INC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96482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AXP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AMER EXPRESS COMPANY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70791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AAPL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APPLE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1823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BIIB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BIOGEN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7807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BLACKROCK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239616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BLUE BUFFALO PET - Products Inc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72156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CATERPILLAR INC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69343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CELG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CELGENE CORP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2778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COCA COLA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3858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CMCSA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COMCAST CORP NEW 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59728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COSTCO WHOLESALE CRP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48081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CVS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CVS HEALTH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907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XRAY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DENTSPLY SIRONA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1162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DISNEY (WALT) CO COM STK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20837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EBAY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EBAY INC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9888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ECL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ECOLAB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33382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EQIX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EQUINIX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260929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FACEBOOK INC - Class A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9834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66C28C4-26A7-4FD1-BA60-F018045D2E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666722"/>
              </p:ext>
            </p:extLst>
          </p:nvPr>
        </p:nvGraphicFramePr>
        <p:xfrm>
          <a:off x="6608617" y="1943100"/>
          <a:ext cx="4197927" cy="4230144"/>
        </p:xfrm>
        <a:graphic>
          <a:graphicData uri="http://schemas.openxmlformats.org/drawingml/2006/table">
            <a:tbl>
              <a:tblPr/>
              <a:tblGrid>
                <a:gridCol w="1194438">
                  <a:extLst>
                    <a:ext uri="{9D8B030D-6E8A-4147-A177-3AD203B41FA5}">
                      <a16:colId xmlns:a16="http://schemas.microsoft.com/office/drawing/2014/main" val="2978735886"/>
                    </a:ext>
                  </a:extLst>
                </a:gridCol>
                <a:gridCol w="3003489">
                  <a:extLst>
                    <a:ext uri="{9D8B030D-6E8A-4147-A177-3AD203B41FA5}">
                      <a16:colId xmlns:a16="http://schemas.microsoft.com/office/drawing/2014/main" val="4126202509"/>
                    </a:ext>
                  </a:extLst>
                </a:gridCol>
              </a:tblGrid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HOME DEPOT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41919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HONEYWELL INTL INC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619728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JNJ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JOHNSON AND JOHNSON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84105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MKC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MC CORMICK NON VTG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525371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MSFT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MICROSOFT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471585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ORCL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ORACLE CORP $0.01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642481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PANW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PALO ALTO NETWORKS INC -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09355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PYPL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PAYPAL HOLDINGS INC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27664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PXD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PIONEER NATURAL RES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1808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PRAXAIR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423670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RED HAT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37650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REGENERON PHARMACTCLS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89138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SLB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SCHLUMBERGER LTD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60960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SCHW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SCHWAB CHARLES CORP NEW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947853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SPLK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SPLUNK INC -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3707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TXN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TEXAS INSTRUMENTS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1264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TMO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THERMO FISHER SCIENTIFIC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260993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UNITED PARCEL SVC CL 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8738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UNITEDHEALTH GROUP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4999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VISA INC CL A SHRS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81459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VMWARE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3929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GWW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GRAINGER INCORP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6056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0787AF-FED4-4C09-A5F0-7B3F23FD0DEE}"/>
              </a:ext>
            </a:extLst>
          </p:cNvPr>
          <p:cNvSpPr txBox="1"/>
          <p:nvPr/>
        </p:nvSpPr>
        <p:spPr>
          <a:xfrm>
            <a:off x="10584872" y="54253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#12</a:t>
            </a:r>
          </a:p>
        </p:txBody>
      </p:sp>
    </p:spTree>
    <p:extLst>
      <p:ext uri="{BB962C8B-B14F-4D97-AF65-F5344CB8AC3E}">
        <p14:creationId xmlns:p14="http://schemas.microsoft.com/office/powerpoint/2010/main" val="394522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Equity Income and Growth -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42C93A-8C78-4264-9BE8-C7CDE0E3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63341"/>
              </p:ext>
            </p:extLst>
          </p:nvPr>
        </p:nvGraphicFramePr>
        <p:xfrm>
          <a:off x="2358735" y="1860074"/>
          <a:ext cx="7180119" cy="4270565"/>
        </p:xfrm>
        <a:graphic>
          <a:graphicData uri="http://schemas.openxmlformats.org/drawingml/2006/table">
            <a:tbl>
              <a:tblPr/>
              <a:tblGrid>
                <a:gridCol w="2042962">
                  <a:extLst>
                    <a:ext uri="{9D8B030D-6E8A-4147-A177-3AD203B41FA5}">
                      <a16:colId xmlns:a16="http://schemas.microsoft.com/office/drawing/2014/main" val="3608253568"/>
                    </a:ext>
                  </a:extLst>
                </a:gridCol>
                <a:gridCol w="5137157">
                  <a:extLst>
                    <a:ext uri="{9D8B030D-6E8A-4147-A177-3AD203B41FA5}">
                      <a16:colId xmlns:a16="http://schemas.microsoft.com/office/drawing/2014/main" val="3682924374"/>
                    </a:ext>
                  </a:extLst>
                </a:gridCol>
              </a:tblGrid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CONSUMER DISCRETIONARY - SPDR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3424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FDN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FIRST TR EXCHANGE TRADED - FD Dow Jones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636660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HEALTH CARE SELECT - SPDR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492802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IBB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NASDAQ BIOTECH -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1544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MATERIALS SELECT SECTOR - SPDR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16316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REAL ESTATE SELECT - SECTOR SPDR Consumer Staples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57900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CONSMRS STPL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07888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1423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5723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XLU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051473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KIE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SPDR S&amp;P INSURANCE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85037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VFH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FINANCIALS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629865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VGT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INFORMATION - TECH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705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58EECD-12A7-4E8D-A65B-3AE9B56F4B26}"/>
              </a:ext>
            </a:extLst>
          </p:cNvPr>
          <p:cNvSpPr txBox="1"/>
          <p:nvPr/>
        </p:nvSpPr>
        <p:spPr>
          <a:xfrm>
            <a:off x="10723418" y="7353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#13</a:t>
            </a:r>
          </a:p>
        </p:txBody>
      </p:sp>
    </p:spTree>
    <p:extLst>
      <p:ext uri="{BB962C8B-B14F-4D97-AF65-F5344CB8AC3E}">
        <p14:creationId xmlns:p14="http://schemas.microsoft.com/office/powerpoint/2010/main" val="212153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B899-B49E-467D-B2FE-92C8AA3E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Succession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E8EB7-8A6A-44D0-8615-C53442A7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141537"/>
            <a:ext cx="99822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Patricia Wand will serve as Senior Trustee from 2019 – 2021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Mario Gonzalez will serve as Senior Trustee from 2021 - 2023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CF6A2-DDA8-4DF6-8CF9-5AAD3E4C2D2B}"/>
              </a:ext>
            </a:extLst>
          </p:cNvPr>
          <p:cNvSpPr txBox="1"/>
          <p:nvPr/>
        </p:nvSpPr>
        <p:spPr>
          <a:xfrm>
            <a:off x="10647218" y="77532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#14</a:t>
            </a:r>
          </a:p>
        </p:txBody>
      </p:sp>
    </p:spTree>
    <p:extLst>
      <p:ext uri="{BB962C8B-B14F-4D97-AF65-F5344CB8AC3E}">
        <p14:creationId xmlns:p14="http://schemas.microsoft.com/office/powerpoint/2010/main" val="385643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B899-B49E-467D-B2FE-92C8AA3E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Strategic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1053-2083-4A44-8203-6DF8D258A2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Trustees hope to undertake a Strategic Review later this year on our governance, management and business practices.</a:t>
            </a:r>
          </a:p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Interviews for a facilitator earlier this year were unsuccessful</a:t>
            </a:r>
          </a:p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Pat Wand, Mark Leon and Rod Hersberger have conducted promising telephone interviews this month and hope to have in-person interviews next month in Chicago.</a:t>
            </a:r>
          </a:p>
          <a:p>
            <a:r>
              <a:rPr lang="en-US" sz="2100" dirty="0">
                <a:latin typeface="Cambria" panose="02040503050406030204" pitchFamily="18" charset="0"/>
              </a:rPr>
              <a:t>Senior Trustee has developed a list of questions/issues to be reviewed.</a:t>
            </a:r>
          </a:p>
          <a:p>
            <a:endParaRPr lang="en-US" sz="2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strike="sngStrike" dirty="0">
              <a:latin typeface="Cambria" panose="02040503050406030204" pitchFamily="18" charset="0"/>
            </a:endParaRPr>
          </a:p>
        </p:txBody>
      </p:sp>
      <p:pic>
        <p:nvPicPr>
          <p:cNvPr id="18" name="Content Placeholder 17" descr="A picture containing LEGO, toy, cake, indoor&#10;&#10;Description generated with very high confidence">
            <a:extLst>
              <a:ext uri="{FF2B5EF4-FFF2-40B4-BE49-F238E27FC236}">
                <a16:creationId xmlns:a16="http://schemas.microsoft.com/office/drawing/2014/main" id="{31D159C8-F91E-4BAD-9CBA-187285D95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87653" y="2019869"/>
            <a:ext cx="4749421" cy="3765016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B2AD4F-8821-4405-AF98-39C70DE86E67}"/>
              </a:ext>
            </a:extLst>
          </p:cNvPr>
          <p:cNvSpPr txBox="1"/>
          <p:nvPr/>
        </p:nvSpPr>
        <p:spPr>
          <a:xfrm>
            <a:off x="6987653" y="5784885"/>
            <a:ext cx="4749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socialmediatools.ca/2012/06/25/whats-a-social-media-strateg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2.5/"/>
              </a:rPr>
              <a:t>CC BY-NC-SA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D006D-A769-4DE1-A902-971A5C1A7861}"/>
              </a:ext>
            </a:extLst>
          </p:cNvPr>
          <p:cNvSpPr txBox="1"/>
          <p:nvPr/>
        </p:nvSpPr>
        <p:spPr>
          <a:xfrm>
            <a:off x="10502012" y="134293"/>
            <a:ext cx="1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#15</a:t>
            </a:r>
          </a:p>
        </p:txBody>
      </p:sp>
    </p:spTree>
    <p:extLst>
      <p:ext uri="{BB962C8B-B14F-4D97-AF65-F5344CB8AC3E}">
        <p14:creationId xmlns:p14="http://schemas.microsoft.com/office/powerpoint/2010/main" val="393932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03A4-839B-411D-BFFA-1D382103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ALA Returns vs the Largest Endowment</a:t>
            </a:r>
          </a:p>
        </p:txBody>
      </p:sp>
      <p:pic>
        <p:nvPicPr>
          <p:cNvPr id="9" name="Content Placeholder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47A40A5-4601-4B57-BC79-B57242B19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13523" y="3429001"/>
            <a:ext cx="3097162" cy="27479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93B97-9943-4B30-B40C-3FB208A67D57}"/>
              </a:ext>
            </a:extLst>
          </p:cNvPr>
          <p:cNvSpPr txBox="1"/>
          <p:nvPr/>
        </p:nvSpPr>
        <p:spPr>
          <a:xfrm>
            <a:off x="7413523" y="6176963"/>
            <a:ext cx="3097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Harvard_Universit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414A1-37BE-4E3C-A272-86D757E5940D}"/>
              </a:ext>
            </a:extLst>
          </p:cNvPr>
          <p:cNvSpPr txBox="1"/>
          <p:nvPr/>
        </p:nvSpPr>
        <p:spPr>
          <a:xfrm>
            <a:off x="6321044" y="2052535"/>
            <a:ext cx="579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10 year average annual return of 4.4%</a:t>
            </a:r>
          </a:p>
          <a:p>
            <a:r>
              <a:rPr lang="en-US" sz="2400" dirty="0">
                <a:latin typeface="Cambria" panose="02040503050406030204" pitchFamily="18" charset="0"/>
              </a:rPr>
              <a:t>on $37.0 billion endowment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1BEC2B0-2F82-410F-BB05-D70EE9E78A1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813204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LA" charset="0"/>
                <a:ea typeface="Times New Roman" panose="02020603050405020304" pitchFamily="18" charset="0"/>
              </a:rPr>
              <a:t>ALA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niv45" charset="0"/>
                <a:ea typeface="Times New Roman" panose="02020603050405020304" pitchFamily="18" charset="0"/>
              </a:rPr>
              <a:t>American Library Association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776F9-D30B-4AA1-8579-38869B39079F}"/>
              </a:ext>
            </a:extLst>
          </p:cNvPr>
          <p:cNvSpPr txBox="1"/>
          <p:nvPr/>
        </p:nvSpPr>
        <p:spPr>
          <a:xfrm>
            <a:off x="632298" y="2081558"/>
            <a:ext cx="538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10 year average annual return of 5.4%</a:t>
            </a:r>
          </a:p>
          <a:p>
            <a:r>
              <a:rPr lang="en-US" sz="2400" dirty="0">
                <a:latin typeface="Cambria" panose="02040503050406030204" pitchFamily="18" charset="0"/>
              </a:rPr>
              <a:t>on $41.9 million endowment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17EF9-3ABC-4FAD-8B45-7C07B9595986}"/>
              </a:ext>
            </a:extLst>
          </p:cNvPr>
          <p:cNvSpPr txBox="1"/>
          <p:nvPr/>
        </p:nvSpPr>
        <p:spPr>
          <a:xfrm>
            <a:off x="505838" y="6176963"/>
            <a:ext cx="49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NACUBO June 30, 2017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FB1AA-FA26-44D5-B199-44FAEE12943D}"/>
              </a:ext>
            </a:extLst>
          </p:cNvPr>
          <p:cNvSpPr txBox="1"/>
          <p:nvPr/>
        </p:nvSpPr>
        <p:spPr>
          <a:xfrm>
            <a:off x="10510684" y="298938"/>
            <a:ext cx="131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</a:t>
            </a:r>
          </a:p>
        </p:txBody>
      </p:sp>
    </p:spTree>
    <p:extLst>
      <p:ext uri="{BB962C8B-B14F-4D97-AF65-F5344CB8AC3E}">
        <p14:creationId xmlns:p14="http://schemas.microsoft.com/office/powerpoint/2010/main" val="321606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F411F4-B1CB-4C8A-BA5A-3450ABE24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36638"/>
          </a:xfrm>
        </p:spPr>
        <p:txBody>
          <a:bodyPr/>
          <a:lstStyle/>
          <a:p>
            <a:r>
              <a:rPr lang="en-US" altLang="en-US" dirty="0"/>
              <a:t>Time Weighted Rate of Return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865C7F0F-B671-4334-8FEB-1F8487B7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5C8CCE-90D8-450B-BEB3-59B91DB56D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9043D-10AA-4A98-B2CF-816E5FC12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87015"/>
              </p:ext>
            </p:extLst>
          </p:nvPr>
        </p:nvGraphicFramePr>
        <p:xfrm>
          <a:off x="978010" y="2095676"/>
          <a:ext cx="10375790" cy="3933004"/>
        </p:xfrm>
        <a:graphic>
          <a:graphicData uri="http://schemas.openxmlformats.org/drawingml/2006/table">
            <a:tbl>
              <a:tblPr/>
              <a:tblGrid>
                <a:gridCol w="142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2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Opening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Contributions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Interest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Appreciation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Closing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ROR*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ROR*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Balance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(Withdrawals)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Dividends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(Depreciation)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Balance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Period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Cumulative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91727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May – 2018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45,028,467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52,272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592,657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45,673,395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1.43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1.37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59791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April – 2018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44,821221  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0      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58,136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149,110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45,028,467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0.46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(0.06%)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612524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March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45,204,025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150,110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(    532,917)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44,821,221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(0.85%)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(0.52%)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005439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February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47,438,334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   (857,245)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41,803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(1,418,867)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45,204,025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(2.92%)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0.33%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January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45,900,664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33,734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1,503,935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47,438,334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3.35%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3.35%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Total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47,438,334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 (857,245)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75,537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85,068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45,204,025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NA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0.33%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1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437" name="Rectangle 4">
            <a:extLst>
              <a:ext uri="{FF2B5EF4-FFF2-40B4-BE49-F238E27FC236}">
                <a16:creationId xmlns:a16="http://schemas.microsoft.com/office/drawing/2014/main" id="{EC3F3D2B-5E76-4B1A-9078-FCF927A0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168" y="105996"/>
            <a:ext cx="1451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</a:rPr>
              <a:t>Exhibit #2</a:t>
            </a:r>
          </a:p>
        </p:txBody>
      </p:sp>
      <p:sp>
        <p:nvSpPr>
          <p:cNvPr id="15438" name="TextBox 5">
            <a:extLst>
              <a:ext uri="{FF2B5EF4-FFF2-40B4-BE49-F238E27FC236}">
                <a16:creationId xmlns:a16="http://schemas.microsoft.com/office/drawing/2014/main" id="{50FF96B9-4E74-43A1-87F8-6BAAC199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6" y="6248401"/>
            <a:ext cx="274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*Rate of Return </a:t>
            </a:r>
          </a:p>
        </p:txBody>
      </p:sp>
    </p:spTree>
    <p:extLst>
      <p:ext uri="{BB962C8B-B14F-4D97-AF65-F5344CB8AC3E}">
        <p14:creationId xmlns:p14="http://schemas.microsoft.com/office/powerpoint/2010/main" val="302324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5E0333D-2287-46A4-9EB2-E6DE7C6D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Perpetua" panose="02020502060401020303" pitchFamily="18" charset="0"/>
              </a:rPr>
              <a:t>World Market Performance </a:t>
            </a:r>
            <a:br>
              <a:rPr lang="en-US" altLang="en-US" dirty="0">
                <a:latin typeface="Perpetua" panose="02020502060401020303" pitchFamily="18" charset="0"/>
              </a:rPr>
            </a:br>
            <a:r>
              <a:rPr lang="en-US" altLang="en-US" sz="2000" dirty="0">
                <a:latin typeface="Perpetua" panose="02020502060401020303" pitchFamily="18" charset="0"/>
              </a:rPr>
              <a:t>- Calendar Year Market Returns  @ 5-31-18</a:t>
            </a:r>
          </a:p>
        </p:txBody>
      </p:sp>
      <p:graphicFrame>
        <p:nvGraphicFramePr>
          <p:cNvPr id="14339" name="Chart Placeholder 3">
            <a:extLst>
              <a:ext uri="{FF2B5EF4-FFF2-40B4-BE49-F238E27FC236}">
                <a16:creationId xmlns:a16="http://schemas.microsoft.com/office/drawing/2014/main" id="{F00612EC-C717-4F41-9069-01692FD40D1A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65800242"/>
              </p:ext>
            </p:extLst>
          </p:nvPr>
        </p:nvGraphicFramePr>
        <p:xfrm>
          <a:off x="930275" y="1706563"/>
          <a:ext cx="9939338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4" imgW="9494416" imgH="4419576" progId="Excel.Sheet.8">
                  <p:embed/>
                </p:oleObj>
              </mc:Choice>
              <mc:Fallback>
                <p:oleObj name="Worksheet" r:id="rId4" imgW="9494416" imgH="4419576" progId="Excel.Sheet.8">
                  <p:embed/>
                  <p:pic>
                    <p:nvPicPr>
                      <p:cNvPr id="14339" name="Chart Placeholder 3">
                        <a:extLst>
                          <a:ext uri="{FF2B5EF4-FFF2-40B4-BE49-F238E27FC236}">
                            <a16:creationId xmlns:a16="http://schemas.microsoft.com/office/drawing/2014/main" id="{F00612EC-C717-4F41-9069-01692FD40D1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706563"/>
                        <a:ext cx="9939338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Box 5">
            <a:extLst>
              <a:ext uri="{FF2B5EF4-FFF2-40B4-BE49-F238E27FC236}">
                <a16:creationId xmlns:a16="http://schemas.microsoft.com/office/drawing/2014/main" id="{ADCC32FC-876D-4973-ADD2-5186A177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136525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B9A59D7D-91E9-40A9-99A0-B0DF560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0BED69-3F7B-4029-A4A5-01D997A27F8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498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84BB-CA8D-4C64-BEE1-38A32D3B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Long Term Historical Returns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- 1802 thru 2012 -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4AC0D9-4D43-43DA-9EDF-A0A3064EC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69652"/>
              </p:ext>
            </p:extLst>
          </p:nvPr>
        </p:nvGraphicFramePr>
        <p:xfrm>
          <a:off x="1230922" y="1966300"/>
          <a:ext cx="9785840" cy="3698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2920">
                  <a:extLst>
                    <a:ext uri="{9D8B030D-6E8A-4147-A177-3AD203B41FA5}">
                      <a16:colId xmlns:a16="http://schemas.microsoft.com/office/drawing/2014/main" val="3162274592"/>
                    </a:ext>
                  </a:extLst>
                </a:gridCol>
                <a:gridCol w="4892920">
                  <a:extLst>
                    <a:ext uri="{9D8B030D-6E8A-4147-A177-3AD203B41FA5}">
                      <a16:colId xmlns:a16="http://schemas.microsoft.com/office/drawing/2014/main" val="2169000910"/>
                    </a:ext>
                  </a:extLst>
                </a:gridCol>
              </a:tblGrid>
              <a:tr h="46309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Annual 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41927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Private Equity**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13.4%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888385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Hedge Funds*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6.6%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376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Stocks (Equities)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6.5%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725833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7756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Treasury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2.7%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725236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228888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US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(-1.4%)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6864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C9563B-E348-4EBC-A5FB-9C2B7D2FFFCE}"/>
              </a:ext>
            </a:extLst>
          </p:cNvPr>
          <p:cNvSpPr txBox="1"/>
          <p:nvPr/>
        </p:nvSpPr>
        <p:spPr>
          <a:xfrm>
            <a:off x="10656277" y="941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7D902-3542-464B-8A7B-6277BA492E2F}"/>
              </a:ext>
            </a:extLst>
          </p:cNvPr>
          <p:cNvSpPr txBox="1"/>
          <p:nvPr/>
        </p:nvSpPr>
        <p:spPr>
          <a:xfrm>
            <a:off x="527538" y="5969655"/>
            <a:ext cx="10826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*Twenty seven years of coverage via the HFRI Fund of Funds (FOF) Composite Index through 12-31-17</a:t>
            </a:r>
          </a:p>
          <a:p>
            <a:r>
              <a:rPr lang="en-US" sz="1400" dirty="0"/>
              <a:t>**Twenty five years of information from the Cambridge Associates LLC US Private Equity Index through 12-31-17</a:t>
            </a:r>
          </a:p>
          <a:p>
            <a:r>
              <a:rPr lang="en-US" sz="1400" dirty="0"/>
              <a:t>Source: Professor Jeremy Siegel’s book “Stocks for the Long-Run”</a:t>
            </a:r>
          </a:p>
        </p:txBody>
      </p:sp>
    </p:spTree>
    <p:extLst>
      <p:ext uri="{BB962C8B-B14F-4D97-AF65-F5344CB8AC3E}">
        <p14:creationId xmlns:p14="http://schemas.microsoft.com/office/powerpoint/2010/main" val="246037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5785874F-2DC5-4B19-B3D3-2A2EDBB0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4597" y="457200"/>
            <a:ext cx="8946203" cy="960438"/>
          </a:xfrm>
        </p:spPr>
        <p:txBody>
          <a:bodyPr/>
          <a:lstStyle/>
          <a:p>
            <a:pPr algn="ctr"/>
            <a:r>
              <a:rPr lang="en-US" altLang="en-US" b="1" dirty="0"/>
              <a:t>Manager Allocation and Style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71E135B3-4B8C-4734-AF80-25C71F4D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65D26-628B-4249-ADBB-585C7696D9E1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11290" name="TextBox 6">
            <a:extLst>
              <a:ext uri="{FF2B5EF4-FFF2-40B4-BE49-F238E27FC236}">
                <a16:creationId xmlns:a16="http://schemas.microsoft.com/office/drawing/2014/main" id="{CD1EAFAA-D2F5-4FE3-BB38-12445B16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47" y="6110287"/>
            <a:ext cx="861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dirty="0"/>
              <a:t>*MLPA is a platform under which ALA can access different managers of various investing styles in the form of mutual funds and ETF’s - 9 managers.</a:t>
            </a:r>
          </a:p>
        </p:txBody>
      </p:sp>
      <p:sp>
        <p:nvSpPr>
          <p:cNvPr id="11291" name="Rectangle 7">
            <a:extLst>
              <a:ext uri="{FF2B5EF4-FFF2-40B4-BE49-F238E27FC236}">
                <a16:creationId xmlns:a16="http://schemas.microsoft.com/office/drawing/2014/main" id="{DD596650-331D-4F81-BB2E-0B5926FC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212" y="87868"/>
            <a:ext cx="1555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08E9B6-8DB5-4480-B3D4-AB3586D05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36467"/>
              </p:ext>
            </p:extLst>
          </p:nvPr>
        </p:nvGraphicFramePr>
        <p:xfrm>
          <a:off x="885216" y="1731524"/>
          <a:ext cx="10468583" cy="413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4" imgW="4244329" imgH="1287792" progId="Excel.Sheet.12">
                  <p:embed/>
                </p:oleObj>
              </mc:Choice>
              <mc:Fallback>
                <p:oleObj name="Worksheet" r:id="rId4" imgW="4244329" imgH="1287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216" y="1731524"/>
                        <a:ext cx="10468583" cy="413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2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8C3BEC0-D8A7-4E20-A00D-1DFED807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sz="3600" dirty="0">
                <a:latin typeface="Cambria" panose="02040503050406030204" pitchFamily="18" charset="0"/>
              </a:rPr>
              <a:t>The Work of the Endowment Trustees </a:t>
            </a:r>
            <a:br>
              <a:rPr lang="en-US" altLang="en-US" sz="3600" dirty="0">
                <a:latin typeface="Cambria" panose="02040503050406030204" pitchFamily="18" charset="0"/>
              </a:rPr>
            </a:br>
            <a:r>
              <a:rPr lang="en-US" altLang="en-US" sz="2400" i="1" dirty="0">
                <a:latin typeface="Cambria" panose="02040503050406030204" pitchFamily="18" charset="0"/>
              </a:rPr>
              <a:t>Recent Trustee Actions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A644CC0A-3D8F-4AC3-9DA1-0D868D3A5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777" y="1854089"/>
            <a:ext cx="6911065" cy="429173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Reviewed Blackstone payout – “J” Curve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  - Investments begins payoff shortly</a:t>
            </a: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Made no recommended changes to the portfolio’s asset 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allocation between equites (64%), bonds (24%) and 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alternatives (12%)</a:t>
            </a: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Reviewing two new ESG investments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- Preliminary review at the spring meeting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- Final review at the fall meeting</a:t>
            </a:r>
          </a:p>
          <a:p>
            <a:pPr lvl="0"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Review portfolio holdings </a:t>
            </a:r>
          </a:p>
          <a:p>
            <a:pPr marL="0" lvl="0" indent="0">
              <a:buNone/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          - Made access to portfolio holdings available to Council &amp; </a:t>
            </a:r>
          </a:p>
          <a:p>
            <a:pPr marL="0" lvl="0" indent="0">
              <a:buNone/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            membership</a:t>
            </a:r>
            <a:endParaRPr lang="en-US" altLang="en-US" sz="8000" dirty="0">
              <a:latin typeface="Cambria" panose="02040503050406030204" pitchFamily="18" charset="0"/>
            </a:endParaRPr>
          </a:p>
          <a:p>
            <a:pPr lvl="0"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Implemented a Senior Trustee succession plan </a:t>
            </a:r>
            <a:endParaRPr lang="en-US" altLang="en-US" sz="80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“Strategic Review” of the Endowment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       - Interviewing consulting candidates </a:t>
            </a:r>
          </a:p>
          <a:p>
            <a:pPr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             </a:t>
            </a:r>
          </a:p>
          <a:p>
            <a:pPr>
              <a:defRPr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22532" name="Slide Number Placeholder 2">
            <a:extLst>
              <a:ext uri="{FF2B5EF4-FFF2-40B4-BE49-F238E27FC236}">
                <a16:creationId xmlns:a16="http://schemas.microsoft.com/office/drawing/2014/main" id="{41F94005-0A21-4AF0-B274-D784A8F5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97C79-B4FD-44A1-A6D0-CC16444A95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1799F145-432C-471B-8424-268C035E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390" y="136525"/>
            <a:ext cx="133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2294" name="Content Placeholder 1">
            <a:extLst>
              <a:ext uri="{FF2B5EF4-FFF2-40B4-BE49-F238E27FC236}">
                <a16:creationId xmlns:a16="http://schemas.microsoft.com/office/drawing/2014/main" id="{0BFCC093-2FF9-4553-B86E-CFBD7149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1842" y="1948066"/>
            <a:ext cx="4090480" cy="16361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  <a:p>
            <a:pPr>
              <a:defRPr/>
            </a:pPr>
            <a:endParaRPr lang="en-US" altLang="en-US" sz="31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</p:txBody>
      </p:sp>
      <p:pic>
        <p:nvPicPr>
          <p:cNvPr id="3" name="Picture 2" descr="A picture containing indoor, table, wall&#10;&#10;Description generated with high confidence">
            <a:extLst>
              <a:ext uri="{FF2B5EF4-FFF2-40B4-BE49-F238E27FC236}">
                <a16:creationId xmlns:a16="http://schemas.microsoft.com/office/drawing/2014/main" id="{B89C14A0-41B9-42F4-909E-EF8FF2CDC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212015" y="2488223"/>
            <a:ext cx="3533176" cy="3182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56A10-690C-4CFB-9CE2-473C01C80A54}"/>
              </a:ext>
            </a:extLst>
          </p:cNvPr>
          <p:cNvSpPr txBox="1"/>
          <p:nvPr/>
        </p:nvSpPr>
        <p:spPr>
          <a:xfrm>
            <a:off x="8132322" y="6217271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financialplanningpeak.blogspot.com/2012/05/financial-planning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1071104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F54F4-B216-40A3-B49D-0D873F66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Investing in Private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4FC66-BAC3-4D67-B4F6-F412850D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The “J”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8760-3124-4230-9360-7D67655B2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0713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BTAS 2015 Estimated Cash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57807-00FA-4AF8-8FCE-73645531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5" y="3236181"/>
            <a:ext cx="5110437" cy="2154803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F8340C4-7547-404D-9B01-B2CB2FB77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3018972"/>
            <a:ext cx="5157787" cy="2656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CECC57-F3A7-4D19-96ED-B02D54A336F2}"/>
              </a:ext>
            </a:extLst>
          </p:cNvPr>
          <p:cNvSpPr txBox="1"/>
          <p:nvPr/>
        </p:nvSpPr>
        <p:spPr>
          <a:xfrm>
            <a:off x="10695709" y="6314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#7</a:t>
            </a:r>
          </a:p>
        </p:txBody>
      </p:sp>
    </p:spTree>
    <p:extLst>
      <p:ext uri="{BB962C8B-B14F-4D97-AF65-F5344CB8AC3E}">
        <p14:creationId xmlns:p14="http://schemas.microsoft.com/office/powerpoint/2010/main" val="4050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37E3-7EFA-4D5E-9DBE-C6033A1E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Trustees Continue to Address ESG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FE861-E997-431F-AE2A-7C95355E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422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" panose="02040503050406030204" pitchFamily="18" charset="0"/>
              </a:rPr>
              <a:t>All investment decisions are made to meet a strategic investment goal</a:t>
            </a:r>
          </a:p>
          <a:p>
            <a:r>
              <a:rPr lang="en-US" dirty="0">
                <a:latin typeface="Cambria" panose="02040503050406030204" pitchFamily="18" charset="0"/>
              </a:rPr>
              <a:t>The values of the Association are considered in all investment decisions</a:t>
            </a:r>
          </a:p>
          <a:p>
            <a:r>
              <a:rPr lang="en-US" dirty="0">
                <a:latin typeface="Cambria" panose="02040503050406030204" pitchFamily="18" charset="0"/>
              </a:rPr>
              <a:t>Two ESG managers were given a preliminary review in the spring</a:t>
            </a:r>
          </a:p>
          <a:p>
            <a:r>
              <a:rPr lang="en-US" dirty="0">
                <a:latin typeface="Cambria" panose="02040503050406030204" pitchFamily="18" charset="0"/>
              </a:rPr>
              <a:t>A more intensified review of the managers will be made in the fall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C90C67-91AB-4C46-A546-330993444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38200" y="1967516"/>
            <a:ext cx="5181600" cy="406755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36B0B4-9419-4D38-AD6B-0C1A2D567596}"/>
              </a:ext>
            </a:extLst>
          </p:cNvPr>
          <p:cNvSpPr txBox="1"/>
          <p:nvPr/>
        </p:nvSpPr>
        <p:spPr>
          <a:xfrm>
            <a:off x="838200" y="6035072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lgam.info/optimised-decision-mak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A7AE-C968-402C-A6C9-2F703850FE06}"/>
              </a:ext>
            </a:extLst>
          </p:cNvPr>
          <p:cNvSpPr txBox="1"/>
          <p:nvPr/>
        </p:nvSpPr>
        <p:spPr>
          <a:xfrm>
            <a:off x="10784166" y="83105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#8</a:t>
            </a:r>
          </a:p>
        </p:txBody>
      </p:sp>
    </p:spTree>
    <p:extLst>
      <p:ext uri="{BB962C8B-B14F-4D97-AF65-F5344CB8AC3E}">
        <p14:creationId xmlns:p14="http://schemas.microsoft.com/office/powerpoint/2010/main" val="264857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1959</Words>
  <Application>Microsoft Office PowerPoint</Application>
  <PresentationFormat>Widescreen</PresentationFormat>
  <Paragraphs>421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ALA</vt:lpstr>
      <vt:lpstr>Arial</vt:lpstr>
      <vt:lpstr>Calibri</vt:lpstr>
      <vt:lpstr>Calibri Light</vt:lpstr>
      <vt:lpstr>Cambria</vt:lpstr>
      <vt:lpstr>Garamond</vt:lpstr>
      <vt:lpstr>Perpetua</vt:lpstr>
      <vt:lpstr>Times New Roman</vt:lpstr>
      <vt:lpstr>Univ45</vt:lpstr>
      <vt:lpstr>Wingdings</vt:lpstr>
      <vt:lpstr>Office Theme</vt:lpstr>
      <vt:lpstr>Worksheet</vt:lpstr>
      <vt:lpstr>PowerPoint Presentation</vt:lpstr>
      <vt:lpstr>ALA Returns vs the Largest Endowment</vt:lpstr>
      <vt:lpstr>Time Weighted Rate of Return</vt:lpstr>
      <vt:lpstr>World Market Performance  - Calendar Year Market Returns  @ 5-31-18</vt:lpstr>
      <vt:lpstr>Long Term Historical Returns - 1802 thru 2012 -</vt:lpstr>
      <vt:lpstr>Manager Allocation and Style</vt:lpstr>
      <vt:lpstr>The Work of the Endowment Trustees  Recent Trustee Actions</vt:lpstr>
      <vt:lpstr>Investing in Private Equity </vt:lpstr>
      <vt:lpstr>Trustees Continue to Address ESG</vt:lpstr>
      <vt:lpstr>Endowment Fund Portfolio Holdings</vt:lpstr>
      <vt:lpstr>Endowment Fund Portfolio Holdings (con’t) - Mutual Funds and EFT’s -</vt:lpstr>
      <vt:lpstr>Endowment Fund Portfolio Holdings (con’t) - Mutual Funds and EFT’s Alternative Links -</vt:lpstr>
      <vt:lpstr>Endowment Fund Portfolio Holdings (con’t) - Clearbridge -</vt:lpstr>
      <vt:lpstr>Endowment Fund Portfolio Holdings (con’t) - Equity Income and Growth -</vt:lpstr>
      <vt:lpstr>Succession Planning</vt:lpstr>
      <vt:lpstr>Strategic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Brown</dc:creator>
  <cp:lastModifiedBy>datasis</cp:lastModifiedBy>
  <cp:revision>73</cp:revision>
  <cp:lastPrinted>2018-06-19T17:14:30Z</cp:lastPrinted>
  <dcterms:created xsi:type="dcterms:W3CDTF">2018-06-10T00:44:50Z</dcterms:created>
  <dcterms:modified xsi:type="dcterms:W3CDTF">2018-06-22T22:32:23Z</dcterms:modified>
</cp:coreProperties>
</file>