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handoutMasterIdLst>
    <p:handoutMasterId r:id="rId21"/>
  </p:handoutMasterIdLst>
  <p:sldIdLst>
    <p:sldId id="264" r:id="rId5"/>
    <p:sldId id="281" r:id="rId6"/>
    <p:sldId id="291" r:id="rId7"/>
    <p:sldId id="288" r:id="rId8"/>
    <p:sldId id="282" r:id="rId9"/>
    <p:sldId id="292" r:id="rId10"/>
    <p:sldId id="283" r:id="rId11"/>
    <p:sldId id="285" r:id="rId12"/>
    <p:sldId id="289" r:id="rId13"/>
    <p:sldId id="284" r:id="rId14"/>
    <p:sldId id="286" r:id="rId15"/>
    <p:sldId id="290" r:id="rId16"/>
    <p:sldId id="287" r:id="rId17"/>
    <p:sldId id="293" r:id="rId18"/>
    <p:sldId id="295" r:id="rId1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3F2086-5D03-4053-8D04-5FDA7B9D02E7}" v="2" dt="2023-03-06T21:26:29.480"/>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280" autoAdjust="0"/>
  </p:normalViewPr>
  <p:slideViewPr>
    <p:cSldViewPr showGuides="1">
      <p:cViewPr varScale="1">
        <p:scale>
          <a:sx n="114" d="100"/>
          <a:sy n="114" d="100"/>
        </p:scale>
        <p:origin x="414" y="10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3/7/2023</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3/7/2023</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3/7/2023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3/7/2023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3/7/2023</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3/7/2023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3/7/2023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3/7/2023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3/7/2023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3/7/2023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3/7/2023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3/7/2023</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fla.org/files/assets/cataloguing/frbr/frbr.p" TargetMode="External"/><Relationship Id="rId2" Type="http://schemas.openxmlformats.org/officeDocument/2006/relationships/hyperlink" Target="https://www.ifla.org/files/assets/cataloguing/frad/frad_2013.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2311399"/>
          </a:xfrm>
        </p:spPr>
        <p:txBody>
          <a:bodyPr/>
          <a:lstStyle/>
          <a:p>
            <a:r>
              <a:rPr lang="en-US" dirty="0"/>
              <a:t>A Brief History of Authority Control</a:t>
            </a:r>
          </a:p>
        </p:txBody>
      </p:sp>
      <p:sp>
        <p:nvSpPr>
          <p:cNvPr id="3" name="Subtitle 2"/>
          <p:cNvSpPr>
            <a:spLocks noGrp="1"/>
          </p:cNvSpPr>
          <p:nvPr>
            <p:ph type="subTitle" idx="1"/>
          </p:nvPr>
        </p:nvSpPr>
        <p:spPr/>
        <p:txBody>
          <a:bodyPr>
            <a:normAutofit lnSpcReduction="10000"/>
          </a:bodyPr>
          <a:lstStyle/>
          <a:p>
            <a:r>
              <a:rPr lang="en-US" dirty="0"/>
              <a:t>Charity Stokes</a:t>
            </a:r>
          </a:p>
          <a:p>
            <a:r>
              <a:rPr lang="en-US" dirty="0"/>
              <a:t>Metadata Librarian/Serials Cataloger</a:t>
            </a:r>
          </a:p>
          <a:p>
            <a:r>
              <a:rPr lang="en-US" dirty="0"/>
              <a:t>Texas A&amp;M University Library</a:t>
            </a: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366BB-7B7C-3AAA-BDF9-69EDAF3D6B6A}"/>
              </a:ext>
            </a:extLst>
          </p:cNvPr>
          <p:cNvSpPr>
            <a:spLocks noGrp="1"/>
          </p:cNvSpPr>
          <p:nvPr>
            <p:ph type="title"/>
          </p:nvPr>
        </p:nvSpPr>
        <p:spPr/>
        <p:txBody>
          <a:bodyPr/>
          <a:lstStyle/>
          <a:p>
            <a:r>
              <a:rPr lang="en-US" dirty="0"/>
              <a:t>Rise of the Shared Records</a:t>
            </a:r>
          </a:p>
        </p:txBody>
      </p:sp>
      <p:sp>
        <p:nvSpPr>
          <p:cNvPr id="3" name="Content Placeholder 2">
            <a:extLst>
              <a:ext uri="{FF2B5EF4-FFF2-40B4-BE49-F238E27FC236}">
                <a16:creationId xmlns:a16="http://schemas.microsoft.com/office/drawing/2014/main" id="{D19C8DDE-4EAB-3434-14F4-59CF975EA737}"/>
              </a:ext>
            </a:extLst>
          </p:cNvPr>
          <p:cNvSpPr>
            <a:spLocks noGrp="1"/>
          </p:cNvSpPr>
          <p:nvPr>
            <p:ph idx="1"/>
          </p:nvPr>
        </p:nvSpPr>
        <p:spPr/>
        <p:txBody>
          <a:bodyPr>
            <a:normAutofit/>
          </a:bodyPr>
          <a:lstStyle/>
          <a:p>
            <a:pPr marL="30555" indent="0">
              <a:lnSpc>
                <a:spcPct val="107000"/>
              </a:lnSpc>
              <a:spcBef>
                <a:spcPts val="0"/>
              </a:spcBef>
              <a:spcAft>
                <a:spcPts val="800"/>
              </a:spcAft>
              <a:buNone/>
            </a:pPr>
            <a:r>
              <a:rPr lang="en-US" sz="2200" dirty="0">
                <a:effectLst/>
                <a:latin typeface="Calibri" panose="020F0502020204030204" pitchFamily="34" charset="0"/>
                <a:ea typeface="Calibri" panose="020F0502020204030204" pitchFamily="34" charset="0"/>
                <a:cs typeface="Times New Roman" panose="02020603050405020304" pitchFamily="18" charset="0"/>
              </a:rPr>
              <a:t>To s</a:t>
            </a:r>
            <a:r>
              <a:rPr lang="en-US" sz="2200" dirty="0">
                <a:latin typeface="Calibri" panose="020F0502020204030204" pitchFamily="34" charset="0"/>
                <a:ea typeface="Calibri" panose="020F0502020204030204" pitchFamily="34" charset="0"/>
                <a:cs typeface="Times New Roman" panose="02020603050405020304" pitchFamily="18" charset="0"/>
              </a:rPr>
              <a:t>ummarize, there were two things that resulted in the creation of a national authority file</a:t>
            </a:r>
          </a:p>
          <a:p>
            <a:pPr marL="742950" lvl="1" indent="-285750">
              <a:lnSpc>
                <a:spcPct val="107000"/>
              </a:lnSpc>
              <a:spcBef>
                <a:spcPts val="0"/>
              </a:spcBef>
              <a:spcAft>
                <a:spcPts val="800"/>
              </a:spcAft>
              <a:buFont typeface="Courier New" panose="02070309020205020404" pitchFamily="49" charset="0"/>
              <a:buChar char="o"/>
            </a:pPr>
            <a:r>
              <a:rPr lang="en-US" sz="1800" dirty="0">
                <a:latin typeface="Calibri" panose="020F0502020204030204" pitchFamily="34" charset="0"/>
                <a:ea typeface="Calibri" panose="020F0502020204030204" pitchFamily="34" charset="0"/>
                <a:cs typeface="Times New Roman" panose="02020603050405020304" pitchFamily="18" charset="0"/>
              </a:rPr>
              <a:t>The explosion of material being published – i.e., the growth of the bibliographic universe and</a:t>
            </a:r>
          </a:p>
          <a:p>
            <a:pPr marL="742950" lvl="1" indent="-285750">
              <a:lnSpc>
                <a:spcPct val="107000"/>
              </a:lnSpc>
              <a:spcBef>
                <a:spcPts val="0"/>
              </a:spcBef>
              <a:spcAft>
                <a:spcPts val="800"/>
              </a:spcAft>
              <a:buFont typeface="Courier New" panose="02070309020205020404" pitchFamily="49" charset="0"/>
              <a:buChar char="o"/>
            </a:pPr>
            <a:r>
              <a:rPr lang="en-US" sz="1800" dirty="0">
                <a:latin typeface="Calibri" panose="020F0502020204030204" pitchFamily="34" charset="0"/>
                <a:ea typeface="Calibri" panose="020F0502020204030204" pitchFamily="34" charset="0"/>
                <a:cs typeface="Times New Roman" panose="02020603050405020304" pitchFamily="18" charset="0"/>
              </a:rPr>
              <a:t>The technological revolution caused by the increasing use of computers allowed for the sharing of information.</a:t>
            </a:r>
          </a:p>
          <a:p>
            <a:pPr marL="742950" lvl="1" indent="-285750">
              <a:lnSpc>
                <a:spcPct val="107000"/>
              </a:lnSpc>
              <a:spcBef>
                <a:spcPts val="0"/>
              </a:spcBef>
              <a:spcAft>
                <a:spcPts val="800"/>
              </a:spcAft>
              <a:buFont typeface="Courier New" panose="02070309020205020404" pitchFamily="49" charset="0"/>
              <a:buChar char="o"/>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0555" indent="0">
              <a:lnSpc>
                <a:spcPct val="107000"/>
              </a:lnSpc>
              <a:spcBef>
                <a:spcPts val="0"/>
              </a:spcBef>
              <a:spcAft>
                <a:spcPts val="800"/>
              </a:spcAft>
              <a:buNone/>
            </a:pPr>
            <a:r>
              <a:rPr lang="en-US" sz="2200" dirty="0">
                <a:latin typeface="Calibri" panose="020F0502020204030204" pitchFamily="34" charset="0"/>
                <a:ea typeface="Calibri" panose="020F0502020204030204" pitchFamily="34" charset="0"/>
                <a:cs typeface="Times New Roman" panose="02020603050405020304" pitchFamily="18" charset="0"/>
              </a:rPr>
              <a:t>Collections were no longer merely ‘local’ – they became world-wide</a:t>
            </a:r>
            <a:r>
              <a:rPr lang="en-US" sz="2000" dirty="0">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Tree>
    <p:extLst>
      <p:ext uri="{BB962C8B-B14F-4D97-AF65-F5344CB8AC3E}">
        <p14:creationId xmlns:p14="http://schemas.microsoft.com/office/powerpoint/2010/main" val="352350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61988-7DDC-B700-66A8-97CE160B9D4F}"/>
              </a:ext>
            </a:extLst>
          </p:cNvPr>
          <p:cNvSpPr>
            <a:spLocks noGrp="1"/>
          </p:cNvSpPr>
          <p:nvPr>
            <p:ph type="title"/>
          </p:nvPr>
        </p:nvSpPr>
        <p:spPr/>
        <p:txBody>
          <a:bodyPr/>
          <a:lstStyle/>
          <a:p>
            <a:r>
              <a:rPr lang="en-US" dirty="0"/>
              <a:t>FRBR and FRAD</a:t>
            </a:r>
          </a:p>
        </p:txBody>
      </p:sp>
      <p:sp>
        <p:nvSpPr>
          <p:cNvPr id="3" name="Content Placeholder 2">
            <a:extLst>
              <a:ext uri="{FF2B5EF4-FFF2-40B4-BE49-F238E27FC236}">
                <a16:creationId xmlns:a16="http://schemas.microsoft.com/office/drawing/2014/main" id="{8FECB731-5CFC-8078-3798-4D7175B44491}"/>
              </a:ext>
            </a:extLst>
          </p:cNvPr>
          <p:cNvSpPr>
            <a:spLocks noGrp="1"/>
          </p:cNvSpPr>
          <p:nvPr>
            <p:ph idx="1"/>
          </p:nvPr>
        </p:nvSpPr>
        <p:spPr/>
        <p:txBody>
          <a:bodyPr/>
          <a:lstStyle/>
          <a:p>
            <a:r>
              <a:rPr lang="en-US" dirty="0"/>
              <a:t>Authority control changed with the introduction of </a:t>
            </a:r>
            <a:r>
              <a:rPr lang="en-US" u="sng" dirty="0"/>
              <a:t>Functional Requirements for 100 Bibliographic Records (FRBR) </a:t>
            </a:r>
            <a:r>
              <a:rPr lang="en-US" dirty="0"/>
              <a:t>(International Federation of Library Associations, Study Group on the Functional Requirements for Bibliographic Records., 1998) and the </a:t>
            </a:r>
            <a:r>
              <a:rPr lang="en-US" u="sng" dirty="0"/>
              <a:t>Functional Requirements for Authority Data (FRAD</a:t>
            </a:r>
            <a:r>
              <a:rPr lang="en-US" dirty="0"/>
              <a:t>) (IFLA Working group on Functional Requirements and 103 Number of Authority Records (FRANAR), 2008)</a:t>
            </a:r>
          </a:p>
          <a:p>
            <a:r>
              <a:rPr lang="en-US" dirty="0"/>
              <a:t>Since Cutter, authority control was only to identify and disambiguate</a:t>
            </a:r>
          </a:p>
          <a:p>
            <a:r>
              <a:rPr lang="en-US" dirty="0"/>
              <a:t>FRBR and FRAD had specify user’s tasks</a:t>
            </a:r>
          </a:p>
        </p:txBody>
      </p:sp>
    </p:spTree>
    <p:extLst>
      <p:ext uri="{BB962C8B-B14F-4D97-AF65-F5344CB8AC3E}">
        <p14:creationId xmlns:p14="http://schemas.microsoft.com/office/powerpoint/2010/main" val="313517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5F085-4B8A-D759-0A3F-D0470459E4F5}"/>
              </a:ext>
            </a:extLst>
          </p:cNvPr>
          <p:cNvSpPr>
            <a:spLocks noGrp="1"/>
          </p:cNvSpPr>
          <p:nvPr>
            <p:ph type="title"/>
          </p:nvPr>
        </p:nvSpPr>
        <p:spPr/>
        <p:txBody>
          <a:bodyPr/>
          <a:lstStyle/>
          <a:p>
            <a:r>
              <a:rPr lang="en-US" dirty="0"/>
              <a:t>FRBR Tasks</a:t>
            </a:r>
          </a:p>
        </p:txBody>
      </p:sp>
      <p:sp>
        <p:nvSpPr>
          <p:cNvPr id="3" name="Content Placeholder 2">
            <a:extLst>
              <a:ext uri="{FF2B5EF4-FFF2-40B4-BE49-F238E27FC236}">
                <a16:creationId xmlns:a16="http://schemas.microsoft.com/office/drawing/2014/main" id="{25A0B5FB-BE05-9D52-671C-D071641D1024}"/>
              </a:ext>
            </a:extLst>
          </p:cNvPr>
          <p:cNvSpPr>
            <a:spLocks noGrp="1"/>
          </p:cNvSpPr>
          <p:nvPr>
            <p:ph idx="1"/>
          </p:nvPr>
        </p:nvSpPr>
        <p:spPr/>
        <p:txBody>
          <a:bodyPr/>
          <a:lstStyle/>
          <a:p>
            <a:r>
              <a:rPr lang="en-US" dirty="0"/>
              <a:t>To find entities that correspond to the user’s stated search criteria </a:t>
            </a:r>
          </a:p>
          <a:p>
            <a:r>
              <a:rPr lang="en-US" dirty="0"/>
              <a:t>To identify an entity</a:t>
            </a:r>
          </a:p>
          <a:p>
            <a:r>
              <a:rPr lang="en-US" dirty="0"/>
              <a:t>To select an entity that is appropriate to the user’s needs</a:t>
            </a:r>
          </a:p>
          <a:p>
            <a:r>
              <a:rPr lang="en-US" dirty="0"/>
              <a:t>To acquire or obtain access to the entity described</a:t>
            </a:r>
          </a:p>
        </p:txBody>
      </p:sp>
    </p:spTree>
    <p:extLst>
      <p:ext uri="{BB962C8B-B14F-4D97-AF65-F5344CB8AC3E}">
        <p14:creationId xmlns:p14="http://schemas.microsoft.com/office/powerpoint/2010/main" val="317460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BC4F3-0D07-A440-DEBE-28D10B67F002}"/>
              </a:ext>
            </a:extLst>
          </p:cNvPr>
          <p:cNvSpPr>
            <a:spLocks noGrp="1"/>
          </p:cNvSpPr>
          <p:nvPr>
            <p:ph type="title"/>
          </p:nvPr>
        </p:nvSpPr>
        <p:spPr/>
        <p:txBody>
          <a:bodyPr/>
          <a:lstStyle/>
          <a:p>
            <a:r>
              <a:rPr lang="en-US" dirty="0"/>
              <a:t>Conclusion	</a:t>
            </a:r>
          </a:p>
        </p:txBody>
      </p:sp>
      <p:sp>
        <p:nvSpPr>
          <p:cNvPr id="3" name="Content Placeholder 2">
            <a:extLst>
              <a:ext uri="{FF2B5EF4-FFF2-40B4-BE49-F238E27FC236}">
                <a16:creationId xmlns:a16="http://schemas.microsoft.com/office/drawing/2014/main" id="{7AC4503E-E969-AC12-1456-3B62520539BC}"/>
              </a:ext>
            </a:extLst>
          </p:cNvPr>
          <p:cNvSpPr>
            <a:spLocks noGrp="1"/>
          </p:cNvSpPr>
          <p:nvPr>
            <p:ph idx="1"/>
          </p:nvPr>
        </p:nvSpPr>
        <p:spPr/>
        <p:txBody>
          <a:bodyPr/>
          <a:lstStyle/>
          <a:p>
            <a:r>
              <a:rPr lang="en-US" dirty="0"/>
              <a:t>Started out as a catalogers’ tool</a:t>
            </a:r>
          </a:p>
          <a:p>
            <a:r>
              <a:rPr lang="en-US" dirty="0"/>
              <a:t>The rise of the computer age and the growth of the bibliographic universe led to international cooperation in development and maintenance of authority files</a:t>
            </a:r>
          </a:p>
          <a:p>
            <a:r>
              <a:rPr lang="en-US" dirty="0"/>
              <a:t>The development of RDA, FRBR and FRAD is changing traditional authority control.</a:t>
            </a:r>
          </a:p>
          <a:p>
            <a:endParaRPr lang="en-US" dirty="0"/>
          </a:p>
          <a:p>
            <a:pPr marL="0" indent="0">
              <a:buNone/>
            </a:pPr>
            <a:r>
              <a:rPr lang="en-US" dirty="0"/>
              <a:t>It’s a brave new world!</a:t>
            </a:r>
          </a:p>
          <a:p>
            <a:endParaRPr lang="en-US" dirty="0"/>
          </a:p>
        </p:txBody>
      </p:sp>
    </p:spTree>
    <p:extLst>
      <p:ext uri="{BB962C8B-B14F-4D97-AF65-F5344CB8AC3E}">
        <p14:creationId xmlns:p14="http://schemas.microsoft.com/office/powerpoint/2010/main" val="309999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7F943-5C56-A642-2247-8541FE56ED56}"/>
              </a:ext>
            </a:extLst>
          </p:cNvPr>
          <p:cNvSpPr>
            <a:spLocks noGrp="1"/>
          </p:cNvSpPr>
          <p:nvPr>
            <p:ph type="title"/>
          </p:nvPr>
        </p:nvSpPr>
        <p:spPr/>
        <p:txBody>
          <a:bodyPr/>
          <a:lstStyle/>
          <a:p>
            <a:r>
              <a:rPr lang="en-US" dirty="0"/>
              <a:t>Bibliography</a:t>
            </a:r>
          </a:p>
        </p:txBody>
      </p:sp>
      <p:sp>
        <p:nvSpPr>
          <p:cNvPr id="3" name="Content Placeholder 2">
            <a:extLst>
              <a:ext uri="{FF2B5EF4-FFF2-40B4-BE49-F238E27FC236}">
                <a16:creationId xmlns:a16="http://schemas.microsoft.com/office/drawing/2014/main" id="{7F97BE88-3D7F-9FF6-3FE7-D79CC03B29A5}"/>
              </a:ext>
            </a:extLst>
          </p:cNvPr>
          <p:cNvSpPr>
            <a:spLocks noGrp="1"/>
          </p:cNvSpPr>
          <p:nvPr>
            <p:ph idx="1"/>
          </p:nvPr>
        </p:nvSpPr>
        <p:spPr/>
        <p:txBody>
          <a:bodyPr>
            <a:normAutofit fontScale="62500" lnSpcReduction="20000"/>
          </a:bodyPr>
          <a:lstStyle/>
          <a:p>
            <a:r>
              <a:rPr lang="en-US" dirty="0"/>
              <a:t>American Library Association. (1967). </a:t>
            </a:r>
            <a:r>
              <a:rPr lang="en-US" u="sng" dirty="0"/>
              <a:t>Anglo-American cataloging rules: North American Text</a:t>
            </a:r>
            <a:r>
              <a:rPr lang="en-US" dirty="0"/>
              <a:t>. (C. S. Spalding, Ed.) Chicago, IL: American Library Association.</a:t>
            </a:r>
          </a:p>
          <a:p>
            <a:r>
              <a:rPr lang="en-US" dirty="0"/>
              <a:t>Bowker. (1981). </a:t>
            </a:r>
            <a:r>
              <a:rPr lang="en-US" u="sng" dirty="0"/>
              <a:t>Authors' names: An authoritative listing of personal and corporate names</a:t>
            </a:r>
            <a:r>
              <a:rPr lang="en-US" dirty="0"/>
              <a:t>. New York: Bowker.</a:t>
            </a:r>
          </a:p>
          <a:p>
            <a:r>
              <a:rPr lang="en-US" dirty="0"/>
              <a:t>Cutter, C. A. (1891). </a:t>
            </a:r>
            <a:r>
              <a:rPr lang="en-US" u="sng" dirty="0"/>
              <a:t>Rules for a dictionary catalogue</a:t>
            </a:r>
            <a:r>
              <a:rPr lang="en-US" dirty="0"/>
              <a:t>. Washington: Government Printing Office.</a:t>
            </a:r>
          </a:p>
          <a:p>
            <a:r>
              <a:rPr lang="en-US" dirty="0"/>
              <a:t>“IFLA Working group on Functional Requirements and Number of Authority Records (FRANAR)”. (2008). </a:t>
            </a:r>
            <a:r>
              <a:rPr lang="en-US" u="sng" dirty="0"/>
              <a:t>Functional Requirements for Authority Data: A conceptual model</a:t>
            </a:r>
            <a:r>
              <a:rPr lang="en-US" dirty="0"/>
              <a:t>. München: KG Saur. Retrieved from </a:t>
            </a:r>
            <a:r>
              <a:rPr lang="en-US" dirty="0">
                <a:hlinkClick r:id="rId2"/>
              </a:rPr>
              <a:t>https://www.ifla.org/files/assets/cataloguing/frad/frad_2013.pdf</a:t>
            </a:r>
            <a:endParaRPr lang="en-US" dirty="0"/>
          </a:p>
          <a:p>
            <a:r>
              <a:rPr lang="en-US" dirty="0"/>
              <a:t>International Federation of Library Associations. “Study Group on the Functional Requirements for Bibliographic Records”. (1998). </a:t>
            </a:r>
            <a:r>
              <a:rPr lang="en-US" u="sng" dirty="0"/>
              <a:t>Functional requirements for bibliographic records: Final report</a:t>
            </a:r>
            <a:r>
              <a:rPr lang="en-US" dirty="0"/>
              <a:t>. </a:t>
            </a:r>
            <a:r>
              <a:rPr lang="en-US" dirty="0" err="1"/>
              <a:t>Munchen</a:t>
            </a:r>
            <a:r>
              <a:rPr lang="en-US" dirty="0"/>
              <a:t>: K.G. Saur. Retrieved from </a:t>
            </a:r>
            <a:r>
              <a:rPr lang="en-US" dirty="0">
                <a:hlinkClick r:id="rId3"/>
              </a:rPr>
              <a:t>https://www.ifla.org/files/assets/cataloguing/frbr/frbr.p</a:t>
            </a:r>
            <a:endParaRPr lang="en-US" dirty="0"/>
          </a:p>
          <a:p>
            <a:r>
              <a:rPr lang="en-US" dirty="0" err="1"/>
              <a:t>Kevane</a:t>
            </a:r>
            <a:r>
              <a:rPr lang="en-US" dirty="0"/>
              <a:t>, M., &amp; Sundstrom, W. A. (2014). “The development of public libraries in the United States, 1870- 1979: A quantitative assessment,” </a:t>
            </a:r>
            <a:r>
              <a:rPr lang="en-US" u="sng" dirty="0"/>
              <a:t>Information &amp; Culture</a:t>
            </a:r>
            <a:r>
              <a:rPr lang="en-US" dirty="0"/>
              <a:t>, 49(2), 117-144.</a:t>
            </a:r>
          </a:p>
          <a:p>
            <a:r>
              <a:rPr lang="en-US" dirty="0"/>
              <a:t>Stokes, C. &amp; Lowe, D. (2021). “Name Authority Control in Repositories” from </a:t>
            </a:r>
            <a:r>
              <a:rPr lang="en-US" u="sng" dirty="0"/>
              <a:t>The Complete Guide to Institutional Repositories</a:t>
            </a:r>
            <a:r>
              <a:rPr lang="en-US" dirty="0"/>
              <a:t>. (S.C. Finley, Ed.) Chicago, IL : American Library Association, 61-71.</a:t>
            </a:r>
          </a:p>
        </p:txBody>
      </p:sp>
    </p:spTree>
    <p:extLst>
      <p:ext uri="{BB962C8B-B14F-4D97-AF65-F5344CB8AC3E}">
        <p14:creationId xmlns:p14="http://schemas.microsoft.com/office/powerpoint/2010/main" val="123052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E47C-4168-6487-7FFC-8A02BB04A8DE}"/>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6E0DE361-CE7E-1ED7-8BFB-CAD18739F8FB}"/>
              </a:ext>
            </a:extLst>
          </p:cNvPr>
          <p:cNvSpPr>
            <a:spLocks noGrp="1"/>
          </p:cNvSpPr>
          <p:nvPr>
            <p:ph type="body" idx="1"/>
          </p:nvPr>
        </p:nvSpPr>
        <p:spPr>
          <a:xfrm>
            <a:off x="812589" y="2133600"/>
            <a:ext cx="7008574" cy="2287587"/>
          </a:xfrm>
        </p:spPr>
        <p:txBody>
          <a:bodyPr>
            <a:normAutofit fontScale="92500" lnSpcReduction="10000"/>
          </a:bodyPr>
          <a:lstStyle/>
          <a:p>
            <a:pPr marL="0" indent="0" algn="just" fontAlgn="base">
              <a:lnSpc>
                <a:spcPct val="100000"/>
              </a:lnSpc>
              <a:buNone/>
            </a:pPr>
            <a:r>
              <a:rPr lang="en-US" sz="2800" b="0" i="0" dirty="0">
                <a:solidFill>
                  <a:srgbClr val="000000"/>
                </a:solidFill>
                <a:effectLst/>
                <a:latin typeface="Calibri" panose="020F0502020204030204" pitchFamily="34" charset="0"/>
              </a:rPr>
              <a:t>Charity K.M. Stokes</a:t>
            </a:r>
          </a:p>
          <a:p>
            <a:pPr marL="0" indent="0" algn="just" fontAlgn="base">
              <a:lnSpc>
                <a:spcPct val="100000"/>
              </a:lnSpc>
              <a:buNone/>
            </a:pPr>
            <a:r>
              <a:rPr lang="en-US" sz="2800" b="0" i="0" dirty="0">
                <a:solidFill>
                  <a:srgbClr val="000000"/>
                </a:solidFill>
                <a:effectLst/>
                <a:latin typeface="Calibri" panose="020F0502020204030204" pitchFamily="34" charset="0"/>
              </a:rPr>
              <a:t>Serials Cataloger and Metadata Librarian</a:t>
            </a:r>
          </a:p>
          <a:p>
            <a:pPr marL="0" indent="0" algn="just" fontAlgn="base">
              <a:lnSpc>
                <a:spcPct val="100000"/>
              </a:lnSpc>
              <a:buNone/>
            </a:pPr>
            <a:r>
              <a:rPr lang="en-US" sz="2800" b="0" i="0" dirty="0">
                <a:solidFill>
                  <a:srgbClr val="000000"/>
                </a:solidFill>
                <a:effectLst/>
                <a:latin typeface="Calibri" panose="020F0502020204030204" pitchFamily="34" charset="0"/>
              </a:rPr>
              <a:t>Assistant Librarian</a:t>
            </a:r>
          </a:p>
          <a:p>
            <a:pPr marL="0" indent="0" algn="just" fontAlgn="base">
              <a:lnSpc>
                <a:spcPct val="100000"/>
              </a:lnSpc>
              <a:buNone/>
            </a:pPr>
            <a:r>
              <a:rPr lang="en-US" sz="2800" b="0" i="0" dirty="0">
                <a:solidFill>
                  <a:srgbClr val="000000"/>
                </a:solidFill>
                <a:effectLst/>
                <a:latin typeface="Calibri" panose="020F0502020204030204" pitchFamily="34" charset="0"/>
              </a:rPr>
              <a:t>Texas A&amp;M University Library</a:t>
            </a:r>
          </a:p>
          <a:p>
            <a:pPr marL="0" indent="0" algn="just" fontAlgn="base">
              <a:lnSpc>
                <a:spcPct val="100000"/>
              </a:lnSpc>
              <a:buNone/>
            </a:pPr>
            <a:r>
              <a:rPr lang="en-US" sz="2800" b="0" i="0" dirty="0">
                <a:solidFill>
                  <a:srgbClr val="000000"/>
                </a:solidFill>
                <a:effectLst/>
                <a:latin typeface="Calibri" panose="020F0502020204030204" pitchFamily="34" charset="0"/>
              </a:rPr>
              <a:t>charity.martin@tamu.edu</a:t>
            </a:r>
          </a:p>
          <a:p>
            <a:pPr marL="0" indent="0" algn="just" fontAlgn="base">
              <a:lnSpc>
                <a:spcPct val="100000"/>
              </a:lnSpc>
              <a:buNone/>
            </a:pPr>
            <a:r>
              <a:rPr lang="en-US" sz="2800" b="0" i="0" dirty="0">
                <a:solidFill>
                  <a:srgbClr val="000000"/>
                </a:solidFill>
                <a:effectLst/>
                <a:latin typeface="Calibri" panose="020F0502020204030204" pitchFamily="34" charset="0"/>
              </a:rPr>
              <a:t>979-845-3676</a:t>
            </a:r>
          </a:p>
          <a:p>
            <a:endParaRPr lang="en-US" dirty="0"/>
          </a:p>
        </p:txBody>
      </p:sp>
    </p:spTree>
    <p:extLst>
      <p:ext uri="{BB962C8B-B14F-4D97-AF65-F5344CB8AC3E}">
        <p14:creationId xmlns:p14="http://schemas.microsoft.com/office/powerpoint/2010/main" val="69154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0BA19-5142-956C-9291-6FF9EE88B47B}"/>
              </a:ext>
            </a:extLst>
          </p:cNvPr>
          <p:cNvSpPr>
            <a:spLocks noGrp="1"/>
          </p:cNvSpPr>
          <p:nvPr>
            <p:ph type="title"/>
          </p:nvPr>
        </p:nvSpPr>
        <p:spPr/>
        <p:txBody>
          <a:bodyPr/>
          <a:lstStyle/>
          <a:p>
            <a:r>
              <a:rPr lang="en-US" dirty="0"/>
              <a:t>In the beginning . . . 	</a:t>
            </a:r>
          </a:p>
        </p:txBody>
      </p:sp>
      <p:sp>
        <p:nvSpPr>
          <p:cNvPr id="3" name="Content Placeholder 2">
            <a:extLst>
              <a:ext uri="{FF2B5EF4-FFF2-40B4-BE49-F238E27FC236}">
                <a16:creationId xmlns:a16="http://schemas.microsoft.com/office/drawing/2014/main" id="{B4602FFF-E2B3-1C97-E922-C24F7D30A577}"/>
              </a:ext>
            </a:extLst>
          </p:cNvPr>
          <p:cNvSpPr>
            <a:spLocks noGrp="1"/>
          </p:cNvSpPr>
          <p:nvPr>
            <p:ph idx="1"/>
          </p:nvPr>
        </p:nvSpPr>
        <p:spPr/>
        <p:txBody>
          <a:bodyPr/>
          <a:lstStyle/>
          <a:p>
            <a:pPr marL="316305" indent="-285750">
              <a:lnSpc>
                <a:spcPct val="107000"/>
              </a:lnSpc>
              <a:spcBef>
                <a:spcPts val="0"/>
              </a:spcBef>
            </a:pPr>
            <a:r>
              <a:rPr lang="en-US" sz="2000" dirty="0">
                <a:effectLst/>
                <a:latin typeface="Calibri" panose="020F0502020204030204" pitchFamily="34" charset="0"/>
                <a:ea typeface="Calibri" panose="020F0502020204030204" pitchFamily="34" charset="0"/>
                <a:cs typeface="Times New Roman" panose="02020603050405020304" pitchFamily="18" charset="0"/>
              </a:rPr>
              <a:t>Modern Authority control did not originate from user needs.</a:t>
            </a: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It began as an in-house tool used by catalogers for their own collections so that they stayed consistent with access points for their own collections</a:t>
            </a: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Cutter stated that authority control was for the convenience of catalogers (1891)</a:t>
            </a:r>
          </a:p>
          <a:p>
            <a:pPr marL="742950" marR="0" lvl="1" indent="-285750">
              <a:lnSpc>
                <a:spcPct val="107000"/>
              </a:lnSpc>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However, HOW to do authority control was never specified.  Each library had its own procedure for controlling headings.</a:t>
            </a:r>
          </a:p>
          <a:p>
            <a:pPr marL="316305" indent="-285750">
              <a:lnSpc>
                <a:spcPct val="107000"/>
              </a:lnSpc>
              <a:spcBef>
                <a:spcPts val="0"/>
              </a:spcBef>
            </a:pPr>
            <a:r>
              <a:rPr lang="en-US" sz="2000" dirty="0">
                <a:latin typeface="Calibri" panose="020F0502020204030204" pitchFamily="34" charset="0"/>
                <a:ea typeface="Calibri" panose="020F0502020204030204" pitchFamily="34" charset="0"/>
                <a:cs typeface="Times New Roman" panose="02020603050405020304" pitchFamily="18" charset="0"/>
              </a:rPr>
              <a:t>The only requirements were</a:t>
            </a:r>
          </a:p>
          <a:p>
            <a:pPr marL="800100" lvl="1" indent="-342900">
              <a:lnSpc>
                <a:spcPct val="107000"/>
              </a:lnSpc>
              <a:spcBef>
                <a:spcPts val="0"/>
              </a:spcBef>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Identify the specific author or object</a:t>
            </a:r>
          </a:p>
          <a:p>
            <a:pPr marL="800100" lvl="1" indent="-342900">
              <a:lnSpc>
                <a:spcPct val="107000"/>
              </a:lnSpc>
              <a:spcBef>
                <a:spcPts val="0"/>
              </a:spcBef>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Disambiguate among entries with similar or the same names</a:t>
            </a:r>
          </a:p>
          <a:p>
            <a:pPr marL="742950" lvl="1" indent="-285750">
              <a:lnSpc>
                <a:spcPct val="107000"/>
              </a:lnSpc>
              <a:spcBef>
                <a:spcPts val="0"/>
              </a:spcBef>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59917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79441-EF06-6A33-69BE-A169916AE2F2}"/>
              </a:ext>
            </a:extLst>
          </p:cNvPr>
          <p:cNvSpPr>
            <a:spLocks noGrp="1"/>
          </p:cNvSpPr>
          <p:nvPr>
            <p:ph type="title"/>
          </p:nvPr>
        </p:nvSpPr>
        <p:spPr/>
        <p:txBody>
          <a:bodyPr/>
          <a:lstStyle/>
          <a:p>
            <a:r>
              <a:rPr lang="en-US" dirty="0"/>
              <a:t>Local Authority Control began to fail. Why?</a:t>
            </a:r>
          </a:p>
        </p:txBody>
      </p:sp>
      <p:sp>
        <p:nvSpPr>
          <p:cNvPr id="3" name="Content Placeholder 2">
            <a:extLst>
              <a:ext uri="{FF2B5EF4-FFF2-40B4-BE49-F238E27FC236}">
                <a16:creationId xmlns:a16="http://schemas.microsoft.com/office/drawing/2014/main" id="{C21A1B12-E612-0F91-7264-DD6155660EC3}"/>
              </a:ext>
            </a:extLst>
          </p:cNvPr>
          <p:cNvSpPr>
            <a:spLocks noGrp="1"/>
          </p:cNvSpPr>
          <p:nvPr>
            <p:ph idx="1"/>
          </p:nvPr>
        </p:nvSpPr>
        <p:spPr/>
        <p:txBody>
          <a:bodyPr/>
          <a:lstStyle/>
          <a:p>
            <a:pPr>
              <a:lnSpc>
                <a:spcPct val="107000"/>
              </a:lnSpc>
              <a:spcBef>
                <a:spcPts val="0"/>
              </a:spcBef>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size of collection affects the need for authority control</a:t>
            </a: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In early 20</a:t>
            </a:r>
            <a:r>
              <a:rPr lang="en-US"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dirty="0">
                <a:effectLst/>
                <a:latin typeface="Calibri" panose="020F0502020204030204" pitchFamily="34" charset="0"/>
                <a:ea typeface="Calibri" panose="020F0502020204030204" pitchFamily="34" charset="0"/>
                <a:cs typeface="Times New Roman" panose="02020603050405020304" pitchFamily="18" charset="0"/>
              </a:rPr>
              <a:t> century, the average size of a collection was 3,000.  By 2012 it was 110,708 for a public library. </a:t>
            </a:r>
          </a:p>
          <a:p>
            <a:pPr marL="742950" marR="0" lvl="1" indent="-285750">
              <a:lnSpc>
                <a:spcPct val="107000"/>
              </a:lnSpc>
              <a:spcBef>
                <a:spcPts val="0"/>
              </a:spcBef>
              <a:spcAft>
                <a:spcPts val="80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As collections grew, users began to become confused as to which ‘John Smith’ was the one they needed.  As a result, cross references began to be placed in the public card catalog.</a:t>
            </a:r>
          </a:p>
          <a:p>
            <a:pPr marL="742950" lvl="1" indent="-285750">
              <a:lnSpc>
                <a:spcPct val="107000"/>
              </a:lnSpc>
              <a:spcBef>
                <a:spcPts val="0"/>
              </a:spcBef>
              <a:spcAft>
                <a:spcPts val="80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It was labor intensive at the local level, which limited the implementation and maintenance of the local authority file.</a:t>
            </a:r>
          </a:p>
          <a:p>
            <a:pPr marL="30555" indent="0" algn="ctr">
              <a:lnSpc>
                <a:spcPct val="107000"/>
              </a:lnSpc>
              <a:spcBef>
                <a:spcPts val="0"/>
              </a:spcBef>
              <a:spcAft>
                <a:spcPts val="800"/>
              </a:spcAft>
              <a:buNone/>
            </a:pPr>
            <a:r>
              <a:rPr lang="en-US" sz="3200" b="1" dirty="0">
                <a:latin typeface="Calibri" panose="020F0502020204030204" pitchFamily="34" charset="0"/>
                <a:ea typeface="Calibri" panose="020F0502020204030204" pitchFamily="34" charset="0"/>
                <a:cs typeface="Times New Roman" panose="02020603050405020304" pitchFamily="18" charset="0"/>
              </a:rPr>
              <a:t>Sharing the labor of authority control became the solution</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3689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F08B7-395E-8CA9-6286-46ED8521DCFA}"/>
              </a:ext>
            </a:extLst>
          </p:cNvPr>
          <p:cNvSpPr>
            <a:spLocks noGrp="1"/>
          </p:cNvSpPr>
          <p:nvPr>
            <p:ph type="title"/>
          </p:nvPr>
        </p:nvSpPr>
        <p:spPr/>
        <p:txBody>
          <a:bodyPr/>
          <a:lstStyle/>
          <a:p>
            <a:r>
              <a:rPr lang="en-US" sz="4400" dirty="0">
                <a:effectLst/>
                <a:latin typeface="Calibri" panose="020F0502020204030204" pitchFamily="34" charset="0"/>
                <a:ea typeface="Calibri" panose="020F0502020204030204" pitchFamily="34" charset="0"/>
                <a:cs typeface="Times New Roman" panose="02020603050405020304" pitchFamily="18" charset="0"/>
              </a:rPr>
              <a:t>Beginning of a National </a:t>
            </a:r>
            <a:r>
              <a:rPr lang="en-US" dirty="0">
                <a:latin typeface="Calibri" panose="020F0502020204030204" pitchFamily="34" charset="0"/>
                <a:ea typeface="Calibri" panose="020F0502020204030204" pitchFamily="34" charset="0"/>
                <a:cs typeface="Times New Roman" panose="02020603050405020304" pitchFamily="18" charset="0"/>
              </a:rPr>
              <a:t>A</a:t>
            </a:r>
            <a:r>
              <a:rPr lang="en-US" sz="4400" dirty="0">
                <a:effectLst/>
                <a:latin typeface="Calibri" panose="020F0502020204030204" pitchFamily="34" charset="0"/>
                <a:ea typeface="Calibri" panose="020F0502020204030204" pitchFamily="34" charset="0"/>
                <a:cs typeface="Times New Roman" panose="02020603050405020304" pitchFamily="18" charset="0"/>
              </a:rPr>
              <a:t>uthority File (NAF)</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B8BE872A-32B8-BFF1-B278-7CB1658F6DF6}"/>
              </a:ext>
            </a:extLst>
          </p:cNvPr>
          <p:cNvSpPr>
            <a:spLocks noGrp="1"/>
          </p:cNvSpPr>
          <p:nvPr>
            <p:ph idx="1"/>
          </p:nvPr>
        </p:nvSpPr>
        <p:spPr/>
        <p:txBody>
          <a:bodyPr/>
          <a:lstStyle/>
          <a:p>
            <a:pPr marL="742950" marR="0" lvl="1" indent="-285750">
              <a:lnSpc>
                <a:spcPct val="107000"/>
              </a:lnSpc>
              <a:spcBef>
                <a:spcPts val="0"/>
              </a:spcBef>
              <a:spcAft>
                <a:spcPts val="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Calibri" panose="020F0502020204030204" pitchFamily="34" charset="0"/>
              </a:rPr>
              <a:t>1930’s Library of Congress began providing cataloging cards and included the authority control cards as well</a:t>
            </a:r>
          </a:p>
          <a:p>
            <a:pPr marL="742950" marR="0" lvl="1" indent="-285750">
              <a:lnSpc>
                <a:spcPct val="107000"/>
              </a:lnSpc>
              <a:spcBef>
                <a:spcPts val="0"/>
              </a:spcBef>
              <a:spcAft>
                <a:spcPts val="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Calibri" panose="020F0502020204030204" pitchFamily="34" charset="0"/>
              </a:rPr>
              <a:t>As more and more libraries utilized this service, a national ‘standard’ for standardized authority entries started to emerge.</a:t>
            </a:r>
          </a:p>
          <a:p>
            <a:pPr marL="742950" marR="0" lvl="1" indent="-285750">
              <a:lnSpc>
                <a:spcPct val="107000"/>
              </a:lnSpc>
              <a:spcBef>
                <a:spcPts val="0"/>
              </a:spcBef>
              <a:spcAft>
                <a:spcPts val="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Calibri" panose="020F0502020204030204" pitchFamily="34" charset="0"/>
              </a:rPr>
              <a:t>Still, there cataloging manuals did not describe HOW to do this work</a:t>
            </a:r>
          </a:p>
          <a:p>
            <a:pPr marL="1143000" marR="0" lvl="2" indent="-228600">
              <a:lnSpc>
                <a:spcPct val="107000"/>
              </a:lnSpc>
              <a:spcBef>
                <a:spcPts val="0"/>
              </a:spcBef>
              <a:spcAft>
                <a:spcPts val="800"/>
              </a:spcAft>
              <a:buFont typeface="Wingdings" panose="05000000000000000000" pitchFamily="2"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In 1876, Cutter’s </a:t>
            </a:r>
            <a:r>
              <a:rPr lang="en-US" sz="1600" i="1" dirty="0">
                <a:effectLst/>
                <a:latin typeface="Calibri" panose="020F0502020204030204" pitchFamily="34" charset="0"/>
                <a:ea typeface="Calibri" panose="020F0502020204030204" pitchFamily="34" charset="0"/>
                <a:cs typeface="Calibri" panose="020F0502020204030204" pitchFamily="34" charset="0"/>
              </a:rPr>
              <a:t>Rules for a Printed Dictionary Catalogue </a:t>
            </a:r>
            <a:r>
              <a:rPr lang="en-US" sz="1600" dirty="0">
                <a:effectLst/>
                <a:latin typeface="Calibri" panose="020F0502020204030204" pitchFamily="34" charset="0"/>
                <a:ea typeface="Calibri" panose="020F0502020204030204" pitchFamily="34" charset="0"/>
                <a:cs typeface="Calibri" panose="020F0502020204030204" pitchFamily="34" charset="0"/>
              </a:rPr>
              <a:t>stated “</a:t>
            </a:r>
            <a:r>
              <a:rPr lang="en-US" sz="1600" dirty="0">
                <a:latin typeface="Calibri" panose="020F0502020204030204" pitchFamily="34" charset="0"/>
                <a:cs typeface="Calibri" panose="020F0502020204030204" pitchFamily="34" charset="0"/>
              </a:rPr>
              <a:t>Give the names, both family and Christian, in the vernacular form, if any instance occurs of the use of that form in the printed publications of the author”</a:t>
            </a:r>
          </a:p>
          <a:p>
            <a:pPr marL="1143000" marR="0" lvl="2" indent="-228600">
              <a:lnSpc>
                <a:spcPct val="107000"/>
              </a:lnSpc>
              <a:spcBef>
                <a:spcPts val="0"/>
              </a:spcBef>
              <a:spcAft>
                <a:spcPts val="800"/>
              </a:spcAft>
              <a:buFont typeface="Wingdings" panose="05000000000000000000" pitchFamily="2"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In 1891, Cutter </a:t>
            </a:r>
            <a:r>
              <a:rPr lang="en-US" sz="1600" dirty="0">
                <a:latin typeface="Calibri" panose="020F0502020204030204" pitchFamily="34" charset="0"/>
                <a:ea typeface="Calibri" panose="020F0502020204030204" pitchFamily="34" charset="0"/>
                <a:cs typeface="Calibri" panose="020F0502020204030204" pitchFamily="34" charset="0"/>
              </a:rPr>
              <a:t>expanded this to clarify “</a:t>
            </a:r>
            <a:r>
              <a:rPr lang="en-US" sz="1600" dirty="0">
                <a:latin typeface="Calibri" panose="020F0502020204030204" pitchFamily="34" charset="0"/>
                <a:cs typeface="Calibri" panose="020F0502020204030204" pitchFamily="34" charset="0"/>
              </a:rPr>
              <a:t>when an author’s name is various spelled, select the best authorized form as heading, add the variants in 59 parentheses, and make references from them to the form adopted”</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1143000" marR="0" lvl="2" indent="-228600">
              <a:lnSpc>
                <a:spcPct val="107000"/>
              </a:lnSpc>
              <a:spcBef>
                <a:spcPts val="0"/>
              </a:spcBef>
              <a:spcAft>
                <a:spcPts val="800"/>
              </a:spcAft>
              <a:buFont typeface="Wingdings" panose="05000000000000000000" pitchFamily="2"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1110" indent="0" algn="ctr">
              <a:lnSpc>
                <a:spcPct val="107000"/>
              </a:lnSpc>
              <a:spcBef>
                <a:spcPts val="0"/>
              </a:spcBef>
              <a:spcAft>
                <a:spcPts val="800"/>
              </a:spcAft>
              <a:buNone/>
            </a:pPr>
            <a:r>
              <a:rPr lang="en-US" sz="2000" b="1" dirty="0">
                <a:latin typeface="Calibri" panose="020F0502020204030204" pitchFamily="34" charset="0"/>
                <a:ea typeface="Calibri" panose="020F0502020204030204" pitchFamily="34" charset="0"/>
                <a:cs typeface="Times New Roman" panose="02020603050405020304" pitchFamily="18" charset="0"/>
              </a:rPr>
              <a:t>None of these resources explicitly states how to create a separate authority file; it only says that the cataloger is to refer to the authorized name.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9249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FE2AC-4C88-0C49-D8C5-606D3F84D38C}"/>
              </a:ext>
            </a:extLst>
          </p:cNvPr>
          <p:cNvSpPr>
            <a:spLocks noGrp="1"/>
          </p:cNvSpPr>
          <p:nvPr>
            <p:ph type="title"/>
          </p:nvPr>
        </p:nvSpPr>
        <p:spPr/>
        <p:txBody>
          <a:bodyPr/>
          <a:lstStyle/>
          <a:p>
            <a:r>
              <a:rPr lang="en-US" dirty="0"/>
              <a:t>American-Anglo Cataloging Rules	</a:t>
            </a:r>
          </a:p>
        </p:txBody>
      </p:sp>
      <p:sp>
        <p:nvSpPr>
          <p:cNvPr id="3" name="Content Placeholder 2">
            <a:extLst>
              <a:ext uri="{FF2B5EF4-FFF2-40B4-BE49-F238E27FC236}">
                <a16:creationId xmlns:a16="http://schemas.microsoft.com/office/drawing/2014/main" id="{3DC0F383-F4CC-22E2-301A-2D5AC4BE41D7}"/>
              </a:ext>
            </a:extLst>
          </p:cNvPr>
          <p:cNvSpPr>
            <a:spLocks noGrp="1"/>
          </p:cNvSpPr>
          <p:nvPr>
            <p:ph idx="1"/>
          </p:nvPr>
        </p:nvSpPr>
        <p:spPr/>
        <p:txBody>
          <a:bodyPr/>
          <a:lstStyle/>
          <a:p>
            <a:pPr>
              <a:lnSpc>
                <a:spcPct val="107000"/>
              </a:lnSpc>
              <a:spcBef>
                <a:spcPts val="0"/>
              </a:spcBef>
            </a:pPr>
            <a:r>
              <a:rPr lang="en-US" sz="2000" dirty="0">
                <a:effectLst/>
                <a:latin typeface="Calibri" panose="020F0502020204030204" pitchFamily="34" charset="0"/>
                <a:ea typeface="Calibri" panose="020F0502020204030204" pitchFamily="34" charset="0"/>
                <a:cs typeface="Calibri" panose="020F0502020204030204" pitchFamily="34" charset="0"/>
              </a:rPr>
              <a:t>The original American-Anglo Cataloging Rules (AACR), published in 1966, only advised to “</a:t>
            </a:r>
            <a:r>
              <a:rPr lang="en-US" sz="2000" dirty="0">
                <a:latin typeface="Calibri" panose="020F0502020204030204" pitchFamily="34" charset="0"/>
                <a:cs typeface="Calibri" panose="020F0502020204030204" pitchFamily="34" charset="0"/>
              </a:rPr>
              <a:t>make a heading under author’s name in full and in vernacular form … enter under family name followed by forenames and dates of birth and death for specific identification when  available.”</a:t>
            </a:r>
          </a:p>
          <a:p>
            <a:pPr>
              <a:lnSpc>
                <a:spcPct val="107000"/>
              </a:lnSpc>
              <a:spcBef>
                <a:spcPts val="0"/>
              </a:spcBef>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pPr>
            <a:r>
              <a:rPr lang="en-US" sz="2000" dirty="0">
                <a:effectLst/>
                <a:latin typeface="Calibri" panose="020F0502020204030204" pitchFamily="34" charset="0"/>
                <a:ea typeface="Calibri" panose="020F0502020204030204" pitchFamily="34" charset="0"/>
                <a:cs typeface="Calibri" panose="020F0502020204030204" pitchFamily="34" charset="0"/>
              </a:rPr>
              <a:t>AACR2 – published in 1978</a:t>
            </a: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Calibri" panose="020F0502020204030204" pitchFamily="34" charset="0"/>
              </a:rPr>
              <a:t>Authority control began in earnest and </a:t>
            </a:r>
          </a:p>
          <a:p>
            <a:pPr marL="1143000" marR="0" lvl="2" indent="-228600">
              <a:lnSpc>
                <a:spcPct val="107000"/>
              </a:lnSpc>
              <a:spcBef>
                <a:spcPts val="0"/>
              </a:spcBef>
              <a:spcAft>
                <a:spcPts val="0"/>
              </a:spcAft>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Approved and standardized practices</a:t>
            </a:r>
          </a:p>
          <a:p>
            <a:pPr marL="1143000" marR="0" lvl="2" indent="-228600">
              <a:lnSpc>
                <a:spcPct val="107000"/>
              </a:lnSpc>
              <a:spcBef>
                <a:spcPts val="0"/>
              </a:spcBef>
              <a:spcAft>
                <a:spcPts val="0"/>
              </a:spcAft>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Established </a:t>
            </a:r>
            <a:r>
              <a:rPr lang="en-US" sz="2000" i="1" dirty="0">
                <a:effectLst/>
                <a:latin typeface="Calibri" panose="020F0502020204030204" pitchFamily="34" charset="0"/>
                <a:ea typeface="Calibri" panose="020F0502020204030204" pitchFamily="34" charset="0"/>
                <a:cs typeface="Calibri" panose="020F0502020204030204" pitchFamily="34" charset="0"/>
              </a:rPr>
              <a:t>see</a:t>
            </a:r>
            <a:r>
              <a:rPr lang="en-US" sz="2000" dirty="0">
                <a:effectLst/>
                <a:latin typeface="Calibri" panose="020F0502020204030204" pitchFamily="34" charset="0"/>
                <a:ea typeface="Calibri" panose="020F0502020204030204" pitchFamily="34" charset="0"/>
                <a:cs typeface="Calibri" panose="020F0502020204030204" pitchFamily="34" charset="0"/>
              </a:rPr>
              <a:t> and </a:t>
            </a:r>
            <a:r>
              <a:rPr lang="en-US" sz="2000" i="1" dirty="0">
                <a:effectLst/>
                <a:latin typeface="Calibri" panose="020F0502020204030204" pitchFamily="34" charset="0"/>
                <a:ea typeface="Calibri" panose="020F0502020204030204" pitchFamily="34" charset="0"/>
                <a:cs typeface="Calibri" panose="020F0502020204030204" pitchFamily="34" charset="0"/>
              </a:rPr>
              <a:t>see also </a:t>
            </a:r>
            <a:r>
              <a:rPr lang="en-US" sz="2000" dirty="0">
                <a:effectLst/>
                <a:latin typeface="Calibri" panose="020F0502020204030204" pitchFamily="34" charset="0"/>
                <a:ea typeface="Calibri" panose="020F0502020204030204" pitchFamily="34" charset="0"/>
                <a:cs typeface="Calibri" panose="020F0502020204030204" pitchFamily="34" charset="0"/>
              </a:rPr>
              <a:t>references</a:t>
            </a:r>
          </a:p>
          <a:p>
            <a:pPr marL="1143000" marR="0" lvl="2" indent="-228600">
              <a:lnSpc>
                <a:spcPct val="107000"/>
              </a:lnSpc>
              <a:spcBef>
                <a:spcPts val="0"/>
              </a:spcBef>
              <a:spcAft>
                <a:spcPts val="800"/>
              </a:spcAft>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Still only emphasized that the references should be made, not how to make them</a:t>
            </a:r>
          </a:p>
          <a:p>
            <a:endParaRPr lang="en-US" dirty="0"/>
          </a:p>
        </p:txBody>
      </p:sp>
    </p:spTree>
    <p:extLst>
      <p:ext uri="{BB962C8B-B14F-4D97-AF65-F5344CB8AC3E}">
        <p14:creationId xmlns:p14="http://schemas.microsoft.com/office/powerpoint/2010/main" val="290124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F8748-8ACB-06A8-6C43-03364202CAF8}"/>
              </a:ext>
            </a:extLst>
          </p:cNvPr>
          <p:cNvSpPr>
            <a:spLocks noGrp="1"/>
          </p:cNvSpPr>
          <p:nvPr>
            <p:ph type="title"/>
          </p:nvPr>
        </p:nvSpPr>
        <p:spPr/>
        <p:txBody>
          <a:bodyPr/>
          <a:lstStyle/>
          <a:p>
            <a:r>
              <a:rPr lang="en-US" dirty="0"/>
              <a:t>MARC Changed Everything	</a:t>
            </a:r>
          </a:p>
        </p:txBody>
      </p:sp>
      <p:sp>
        <p:nvSpPr>
          <p:cNvPr id="3" name="Content Placeholder 2">
            <a:extLst>
              <a:ext uri="{FF2B5EF4-FFF2-40B4-BE49-F238E27FC236}">
                <a16:creationId xmlns:a16="http://schemas.microsoft.com/office/drawing/2014/main" id="{596C60F5-EF36-06A3-CD86-3051A072BDCA}"/>
              </a:ext>
            </a:extLst>
          </p:cNvPr>
          <p:cNvSpPr>
            <a:spLocks noGrp="1"/>
          </p:cNvSpPr>
          <p:nvPr>
            <p:ph idx="1"/>
          </p:nvPr>
        </p:nvSpPr>
        <p:spPr/>
        <p:txBody>
          <a:bodyPr/>
          <a:lstStyle/>
          <a:p>
            <a:r>
              <a:rPr lang="en-US" dirty="0"/>
              <a:t>Machine Readable Cataloging Standards (MARC) were established in 1968 as a result of Henriette Avram and the MARC Pilot Project</a:t>
            </a:r>
          </a:p>
          <a:p>
            <a:r>
              <a:rPr lang="en-US" dirty="0"/>
              <a:t>In 1970, The Library of Congress formally adopted the user of MARC</a:t>
            </a:r>
          </a:p>
          <a:p>
            <a:r>
              <a:rPr lang="en-US" dirty="0"/>
              <a:t>In 1967, The Ohio College Library Center (now OCLC) started as a cooperative, computerized network as a shared cataloging system. The first on-line catalog record was produced on August 26, 1971 </a:t>
            </a:r>
          </a:p>
          <a:p>
            <a:r>
              <a:rPr lang="en-US" dirty="0"/>
              <a:t>In 1978, OCLC allowed institutions from outside of Ohio to join.</a:t>
            </a:r>
          </a:p>
          <a:p>
            <a:pPr marL="0" indent="0">
              <a:buNone/>
            </a:pPr>
            <a:endParaRPr lang="en-US" dirty="0"/>
          </a:p>
        </p:txBody>
      </p:sp>
    </p:spTree>
    <p:extLst>
      <p:ext uri="{BB962C8B-B14F-4D97-AF65-F5344CB8AC3E}">
        <p14:creationId xmlns:p14="http://schemas.microsoft.com/office/powerpoint/2010/main" val="26690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EA183-2D12-A284-F3E4-3E90CF12DDE7}"/>
              </a:ext>
            </a:extLst>
          </p:cNvPr>
          <p:cNvSpPr>
            <a:spLocks noGrp="1"/>
          </p:cNvSpPr>
          <p:nvPr>
            <p:ph type="title"/>
          </p:nvPr>
        </p:nvSpPr>
        <p:spPr/>
        <p:txBody>
          <a:bodyPr/>
          <a:lstStyle/>
          <a:p>
            <a:r>
              <a:rPr lang="en-US" dirty="0"/>
              <a:t>Authorities, A MARC Format</a:t>
            </a:r>
          </a:p>
        </p:txBody>
      </p:sp>
      <p:sp>
        <p:nvSpPr>
          <p:cNvPr id="3" name="Content Placeholder 2">
            <a:extLst>
              <a:ext uri="{FF2B5EF4-FFF2-40B4-BE49-F238E27FC236}">
                <a16:creationId xmlns:a16="http://schemas.microsoft.com/office/drawing/2014/main" id="{E825413F-FE01-1421-ADBD-A45DEB7DCFF7}"/>
              </a:ext>
            </a:extLst>
          </p:cNvPr>
          <p:cNvSpPr>
            <a:spLocks noGrp="1"/>
          </p:cNvSpPr>
          <p:nvPr>
            <p:ph idx="1"/>
          </p:nvPr>
        </p:nvSpPr>
        <p:spPr/>
        <p:txBody>
          <a:bodyPr/>
          <a:lstStyle/>
          <a:p>
            <a:r>
              <a:rPr lang="en-US" dirty="0"/>
              <a:t>In 1982, the Library of Congress published </a:t>
            </a:r>
            <a:r>
              <a:rPr lang="en-US" i="1" dirty="0"/>
              <a:t>National Level Authority Record</a:t>
            </a:r>
            <a:endParaRPr lang="en-US" dirty="0"/>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Based on the first edition of </a:t>
            </a:r>
            <a:r>
              <a:rPr lang="en-US" u="sng" dirty="0">
                <a:effectLst/>
                <a:latin typeface="Calibri" panose="020F0502020204030204" pitchFamily="34" charset="0"/>
                <a:ea typeface="Calibri" panose="020F0502020204030204" pitchFamily="34" charset="0"/>
                <a:cs typeface="Times New Roman" panose="02020603050405020304" pitchFamily="18" charset="0"/>
              </a:rPr>
              <a:t>Authorities, A MARC Format </a:t>
            </a:r>
            <a:r>
              <a:rPr lang="en-US" dirty="0">
                <a:effectLst/>
                <a:latin typeface="Calibri" panose="020F0502020204030204" pitchFamily="34" charset="0"/>
                <a:ea typeface="Calibri" panose="020F0502020204030204" pitchFamily="34" charset="0"/>
                <a:cs typeface="Times New Roman" panose="02020603050405020304" pitchFamily="18" charset="0"/>
              </a:rPr>
              <a:t>published in 1981.</a:t>
            </a: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Created a national base line for automated authority records</a:t>
            </a: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Based on the American National Standards Institute for communication by means of magnetic tapes</a:t>
            </a: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Contained specifications and content designators for name, uniform title, and subject authorities – establishing the differing types of electronic authority files we have today</a:t>
            </a: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Also included the addition of series authority and series treatment</a:t>
            </a:r>
          </a:p>
          <a:p>
            <a:pPr marL="742950" marR="0" lvl="1" indent="-285750">
              <a:lnSpc>
                <a:spcPct val="107000"/>
              </a:lnSpc>
              <a:spcBef>
                <a:spcPts val="0"/>
              </a:spcBef>
              <a:spcAft>
                <a:spcPts val="80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This publication created the national standard</a:t>
            </a:r>
          </a:p>
          <a:p>
            <a:endParaRPr lang="en-US" dirty="0"/>
          </a:p>
        </p:txBody>
      </p:sp>
    </p:spTree>
    <p:extLst>
      <p:ext uri="{BB962C8B-B14F-4D97-AF65-F5344CB8AC3E}">
        <p14:creationId xmlns:p14="http://schemas.microsoft.com/office/powerpoint/2010/main" val="1438085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FE139-D91A-AB5A-7021-49F582D3F78D}"/>
              </a:ext>
            </a:extLst>
          </p:cNvPr>
          <p:cNvSpPr>
            <a:spLocks noGrp="1"/>
          </p:cNvSpPr>
          <p:nvPr>
            <p:ph type="title"/>
          </p:nvPr>
        </p:nvSpPr>
        <p:spPr/>
        <p:txBody>
          <a:bodyPr/>
          <a:lstStyle/>
          <a:p>
            <a:r>
              <a:rPr lang="en-US" dirty="0"/>
              <a:t>Publishers influence</a:t>
            </a:r>
          </a:p>
        </p:txBody>
      </p:sp>
      <p:sp>
        <p:nvSpPr>
          <p:cNvPr id="3" name="Content Placeholder 2">
            <a:extLst>
              <a:ext uri="{FF2B5EF4-FFF2-40B4-BE49-F238E27FC236}">
                <a16:creationId xmlns:a16="http://schemas.microsoft.com/office/drawing/2014/main" id="{70AD84E5-20BA-39CB-7B94-A01C246B7C19}"/>
              </a:ext>
            </a:extLst>
          </p:cNvPr>
          <p:cNvSpPr>
            <a:spLocks noGrp="1"/>
          </p:cNvSpPr>
          <p:nvPr>
            <p:ph idx="1"/>
          </p:nvPr>
        </p:nvSpPr>
        <p:spPr/>
        <p:txBody>
          <a:bodyPr>
            <a:normAutofit/>
          </a:bodyPr>
          <a:lstStyle/>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Also need authority control</a:t>
            </a: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Bowker was the first to compile an authorized list of authors, via “Books in Print”</a:t>
            </a:r>
          </a:p>
          <a:p>
            <a:pPr marL="742950" marR="0" lvl="1" indent="-285750">
              <a:lnSpc>
                <a:spcPct val="107000"/>
              </a:lnSpc>
              <a:spcBef>
                <a:spcPts val="0"/>
              </a:spcBef>
              <a:spcAft>
                <a:spcPts val="80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1981, Bowker published </a:t>
            </a:r>
            <a:r>
              <a:rPr lang="en-US" sz="2400" u="sng" dirty="0"/>
              <a:t>Authors’ Names; An Authoritative Listing of Personal and Corporate Names,</a:t>
            </a:r>
            <a:r>
              <a:rPr lang="en-US" sz="2400" dirty="0"/>
              <a:t> </a:t>
            </a:r>
            <a:r>
              <a:rPr lang="en-US" sz="2400" dirty="0">
                <a:latin typeface="Calibri" panose="020F0502020204030204" pitchFamily="34" charset="0"/>
                <a:cs typeface="Times New Roman" panose="02020603050405020304" pitchFamily="18" charset="0"/>
              </a:rPr>
              <a:t>based on Library of Congress Authority file records.</a:t>
            </a:r>
            <a:endParaRPr lang="en-US" sz="2400" dirty="0"/>
          </a:p>
        </p:txBody>
      </p:sp>
    </p:spTree>
    <p:extLst>
      <p:ext uri="{BB962C8B-B14F-4D97-AF65-F5344CB8AC3E}">
        <p14:creationId xmlns:p14="http://schemas.microsoft.com/office/powerpoint/2010/main" val="2317368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B0BF9-2281-B383-E5B1-CC8C8306004F}"/>
              </a:ext>
            </a:extLst>
          </p:cNvPr>
          <p:cNvSpPr>
            <a:spLocks noGrp="1"/>
          </p:cNvSpPr>
          <p:nvPr>
            <p:ph type="title"/>
          </p:nvPr>
        </p:nvSpPr>
        <p:spPr/>
        <p:txBody>
          <a:bodyPr/>
          <a:lstStyle/>
          <a:p>
            <a:r>
              <a:rPr lang="en-US" dirty="0"/>
              <a:t>The Computer Age</a:t>
            </a:r>
          </a:p>
        </p:txBody>
      </p:sp>
      <p:sp>
        <p:nvSpPr>
          <p:cNvPr id="3" name="Content Placeholder 2">
            <a:extLst>
              <a:ext uri="{FF2B5EF4-FFF2-40B4-BE49-F238E27FC236}">
                <a16:creationId xmlns:a16="http://schemas.microsoft.com/office/drawing/2014/main" id="{165E3D8C-B940-033D-A3B0-BCA4E982D920}"/>
              </a:ext>
            </a:extLst>
          </p:cNvPr>
          <p:cNvSpPr>
            <a:spLocks noGrp="1"/>
          </p:cNvSpPr>
          <p:nvPr>
            <p:ph idx="1"/>
          </p:nvPr>
        </p:nvSpPr>
        <p:spPr/>
        <p:txBody>
          <a:bodyPr/>
          <a:lstStyle/>
          <a:p>
            <a:pPr marL="0" indent="0">
              <a:buNone/>
            </a:pPr>
            <a:r>
              <a:rPr lang="en-US" dirty="0"/>
              <a:t>“It was the development of the computer age that accelerated these developments. Catalogers began sharing their knowledge as well as their records via cataloging utilities. The Library of Congress Authority File (LCNAF) became the definitive ‘authority file’ for the country and most of the western hemisphere. By using a standardized and trusted source, libraries reduced the overhead for cataloging by doing away with local authority files. It increased productivity and reduced the cost associated with cataloging.” --- Stokes and Lowe, 2021</a:t>
            </a:r>
          </a:p>
        </p:txBody>
      </p:sp>
    </p:spTree>
    <p:extLst>
      <p:ext uri="{BB962C8B-B14F-4D97-AF65-F5344CB8AC3E}">
        <p14:creationId xmlns:p14="http://schemas.microsoft.com/office/powerpoint/2010/main" val="350626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9A4E33EC-D715-440E-9062-8AFA4CC9E341}" vid="{0DFBCB81-4ACA-49F1-BA1C-2B43B27F1FC4}"/>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10F2D2FEE418646AD4D1151D5962690" ma:contentTypeVersion="12" ma:contentTypeDescription="Create a new document." ma:contentTypeScope="" ma:versionID="612aa60a0b2ba056896f77c9e03aadff">
  <xsd:schema xmlns:xsd="http://www.w3.org/2001/XMLSchema" xmlns:xs="http://www.w3.org/2001/XMLSchema" xmlns:p="http://schemas.microsoft.com/office/2006/metadata/properties" xmlns:ns3="d5099bc6-a598-480b-a657-9f59bc9eb32d" xmlns:ns4="1caaf5fa-5030-4da3-ab1a-1b23fb1e450a" targetNamespace="http://schemas.microsoft.com/office/2006/metadata/properties" ma:root="true" ma:fieldsID="20d9ade22cc4a31aa9b834a123519ec1" ns3:_="" ns4:_="">
    <xsd:import namespace="d5099bc6-a598-480b-a657-9f59bc9eb32d"/>
    <xsd:import namespace="1caaf5fa-5030-4da3-ab1a-1b23fb1e450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Location" minOccurs="0"/>
                <xsd:element ref="ns4:MediaServiceGenerationTime" minOccurs="0"/>
                <xsd:element ref="ns4:MediaServiceEventHashCode" minOccurs="0"/>
                <xsd:element ref="ns4:MediaServiceAutoTags"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099bc6-a598-480b-a657-9f59bc9eb32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aaf5fa-5030-4da3-ab1a-1b23fb1e450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817CC3-48AF-4BC3-B882-8822B1798DB8}">
  <ds:schemaRefs>
    <ds:schemaRef ds:uri="http://schemas.microsoft.com/sharepoint/v3/contenttype/forms"/>
  </ds:schemaRefs>
</ds:datastoreItem>
</file>

<file path=customXml/itemProps2.xml><?xml version="1.0" encoding="utf-8"?>
<ds:datastoreItem xmlns:ds="http://schemas.openxmlformats.org/officeDocument/2006/customXml" ds:itemID="{8AF989A7-4074-45C5-BD65-5BF40253B8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099bc6-a598-480b-a657-9f59bc9eb32d"/>
    <ds:schemaRef ds:uri="1caaf5fa-5030-4da3-ab1a-1b23fb1e45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E97741-A782-45A4-AFCB-F550F052A32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5099bc6-a598-480b-a657-9f59bc9eb32d"/>
    <ds:schemaRef ds:uri="1caaf5fa-5030-4da3-ab1a-1b23fb1e450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608</TotalTime>
  <Words>1369</Words>
  <Application>Microsoft Office PowerPoint</Application>
  <PresentationFormat>Custom</PresentationFormat>
  <Paragraphs>88</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Century Gothic</vt:lpstr>
      <vt:lpstr>Courier New</vt:lpstr>
      <vt:lpstr>Wingdings</vt:lpstr>
      <vt:lpstr>Books 16x9</vt:lpstr>
      <vt:lpstr>A Brief History of Authority Control</vt:lpstr>
      <vt:lpstr>In the beginning . . .  </vt:lpstr>
      <vt:lpstr>Local Authority Control began to fail. Why?</vt:lpstr>
      <vt:lpstr>Beginning of a National Authority File (NAF) </vt:lpstr>
      <vt:lpstr>American-Anglo Cataloging Rules </vt:lpstr>
      <vt:lpstr>MARC Changed Everything </vt:lpstr>
      <vt:lpstr>Authorities, A MARC Format</vt:lpstr>
      <vt:lpstr>Publishers influence</vt:lpstr>
      <vt:lpstr>The Computer Age</vt:lpstr>
      <vt:lpstr>Rise of the Shared Records</vt:lpstr>
      <vt:lpstr>FRBR and FRAD</vt:lpstr>
      <vt:lpstr>FRBR Tasks</vt:lpstr>
      <vt:lpstr>Conclusion </vt:lpstr>
      <vt:lpstr>Bibliography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Brief History of Authority Control</dc:title>
  <dc:creator>Stokes, Charity K. Martin</dc:creator>
  <cp:lastModifiedBy>Stokes, Charity K. Martin</cp:lastModifiedBy>
  <cp:revision>2</cp:revision>
  <dcterms:created xsi:type="dcterms:W3CDTF">2023-03-02T21:09:11Z</dcterms:created>
  <dcterms:modified xsi:type="dcterms:W3CDTF">2023-03-07T20:22:17Z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0x010100D10F2D2FEE418646AD4D1151D5962690</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